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791" r:id="rId3"/>
    <p:sldId id="423" r:id="rId4"/>
    <p:sldId id="437" r:id="rId5"/>
    <p:sldId id="438" r:id="rId6"/>
    <p:sldId id="439" r:id="rId7"/>
    <p:sldId id="770" r:id="rId8"/>
    <p:sldId id="771" r:id="rId9"/>
    <p:sldId id="772" r:id="rId10"/>
    <p:sldId id="773" r:id="rId11"/>
    <p:sldId id="774" r:id="rId12"/>
    <p:sldId id="775" r:id="rId13"/>
    <p:sldId id="776" r:id="rId14"/>
    <p:sldId id="824" r:id="rId15"/>
    <p:sldId id="825" r:id="rId16"/>
    <p:sldId id="829" r:id="rId17"/>
    <p:sldId id="789" r:id="rId18"/>
    <p:sldId id="828" r:id="rId19"/>
    <p:sldId id="826" r:id="rId20"/>
    <p:sldId id="835" r:id="rId21"/>
    <p:sldId id="782" r:id="rId22"/>
    <p:sldId id="799" r:id="rId23"/>
    <p:sldId id="812" r:id="rId24"/>
    <p:sldId id="836" r:id="rId25"/>
    <p:sldId id="837" r:id="rId26"/>
    <p:sldId id="418" r:id="rId27"/>
    <p:sldId id="802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8" autoAdjust="0"/>
    <p:restoredTop sz="90166" autoAdjust="0"/>
  </p:normalViewPr>
  <p:slideViewPr>
    <p:cSldViewPr snapToGrid="0">
      <p:cViewPr varScale="1">
        <p:scale>
          <a:sx n="109" d="100"/>
          <a:sy n="109" d="100"/>
        </p:scale>
        <p:origin x="384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63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17" Type="http://schemas.openxmlformats.org/officeDocument/2006/relationships/image" Target="../media/image76.png"/><Relationship Id="rId2" Type="http://schemas.openxmlformats.org/officeDocument/2006/relationships/image" Target="../media/image72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5" Type="http://schemas.openxmlformats.org/officeDocument/2006/relationships/image" Target="../media/image74.png"/><Relationship Id="rId10" Type="http://schemas.openxmlformats.org/officeDocument/2006/relationships/image" Target="../media/image700.png"/><Relationship Id="rId19" Type="http://schemas.openxmlformats.org/officeDocument/2006/relationships/image" Target="../media/image78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431.png"/><Relationship Id="rId22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52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image" Target="../media/image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54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2AB-F1DC-679D-71E0-DB6BB06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Accepting, rejecting, and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ends with an accepting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ends with a rejecting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In either of those cases,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infinite,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  <a:blipFill>
                <a:blip r:embed="rId2"/>
                <a:stretch>
                  <a:fillRect l="-992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7E8C-EC05-CA66-457B-94B441C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3C5-9FA0-7395-86AB-47BFC32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</p:spPr>
            <p:txBody>
              <a:bodyPr/>
              <a:lstStyle/>
              <a:p>
                <a:r>
                  <a:rPr lang="en-US" dirty="0"/>
                  <a:t>Suppose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its running time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</a:t>
                </a:r>
                <a:r>
                  <a:rPr lang="en-US" dirty="0"/>
                  <a:t>if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82EF-6CEE-1787-EA54-624E2749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CAD532-F7A4-C23A-B089-5FFC903F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1F8D-EFC5-9D7D-4A13-EC06788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161" y="1615170"/>
                <a:ext cx="11700668" cy="48756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space used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number of cells that are “used”</a:t>
                </a:r>
              </a:p>
              <a:p>
                <a:pPr lvl="1"/>
                <a:r>
                  <a:rPr lang="en-US" dirty="0"/>
                  <a:t>I.e., the head visits the cell OR the cell initially contains an input bit</a:t>
                </a:r>
              </a:p>
              <a:p>
                <a:pPr lvl="1"/>
                <a:r>
                  <a:rPr lang="en-US" dirty="0"/>
                  <a:t>(Can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(finite or infinite)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space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161" y="1615170"/>
                <a:ext cx="11700668" cy="4875674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95E9-D3E2-E496-B5C1-75769AE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3BDFF1-F554-B55B-9B55-440AE59B5257}"/>
              </a:ext>
            </a:extLst>
          </p:cNvPr>
          <p:cNvGrpSpPr/>
          <p:nvPr/>
        </p:nvGrpSpPr>
        <p:grpSpPr>
          <a:xfrm>
            <a:off x="3976035" y="2843944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4405F1-D4FE-51A9-D5E1-BEB9489F283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4D24831-1230-DDCD-0569-923056DE18C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DE440-73C6-DA4F-EDCF-C22A68D5366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/>
              <p:nvPr/>
            </p:nvSpPr>
            <p:spPr>
              <a:xfrm>
                <a:off x="4062228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finite amount of 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28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/>
              <p:nvPr/>
            </p:nvSpPr>
            <p:spPr>
              <a:xfrm>
                <a:off x="4062228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Space used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at most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+1+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running time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28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/>
              <p:nvPr/>
            </p:nvSpPr>
            <p:spPr>
              <a:xfrm>
                <a:off x="7617934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steps,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934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/>
              <p:nvPr/>
            </p:nvSpPr>
            <p:spPr>
              <a:xfrm>
                <a:off x="7617934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 finite amount of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934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41E4-6189-A556-99A4-33722A5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7CD0-25B6-E26D-98EB-B566C3B05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485" y="1615167"/>
                <a:ext cx="10951029" cy="47856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binary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Each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represents a distinct computational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: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7CD0-25B6-E26D-98EB-B566C3B0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485" y="1615167"/>
                <a:ext cx="10951029" cy="4785633"/>
              </a:xfrm>
              <a:blipFill>
                <a:blip r:embed="rId2"/>
                <a:stretch>
                  <a:fillRect l="-1002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CFFFC-9346-7950-6F27-B85134B4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mathematical model of what it means to “</a:t>
                </a:r>
                <a:r>
                  <a:rPr lang="en-US" dirty="0">
                    <a:solidFill>
                      <a:schemeClr val="accent1"/>
                    </a:solidFill>
                  </a:rPr>
                  <a:t>solve a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015-7A63-CCFE-CA8F-F46E212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99" y="1825625"/>
                <a:ext cx="11067143" cy="4351338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same forward and backward.”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99" y="1825625"/>
                <a:ext cx="11067143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D13F-6185-D191-65AC-4CB74E1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4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E3C562-47B8-5BB4-BA91-BD765163C8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612" y="366152"/>
                <a:ext cx="11299372" cy="1325563"/>
              </a:xfrm>
            </p:spPr>
            <p:txBody>
              <a:bodyPr/>
              <a:lstStyle/>
              <a:p>
                <a:r>
                  <a:rPr lang="en-US" dirty="0"/>
                  <a:t>Example: A TM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E3C562-47B8-5BB4-BA91-BD765163C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612" y="366152"/>
                <a:ext cx="11299372" cy="1325563"/>
              </a:xfrm>
              <a:blipFill>
                <a:blip r:embed="rId2"/>
                <a:stretch>
                  <a:fillRect l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F0F8F-369C-CBA7-36C0-122BB67E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853A8E-E081-55AA-4046-7C9BA7C1C223}"/>
                  </a:ext>
                </a:extLst>
              </p:cNvPr>
              <p:cNvSpPr/>
              <p:nvPr/>
            </p:nvSpPr>
            <p:spPr>
              <a:xfrm>
                <a:off x="3938896" y="351768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853A8E-E081-55AA-4046-7C9BA7C1C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96" y="3517680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EBC902-C34F-F911-0AAC-928F17701C5B}"/>
                  </a:ext>
                </a:extLst>
              </p:cNvPr>
              <p:cNvSpPr/>
              <p:nvPr/>
            </p:nvSpPr>
            <p:spPr>
              <a:xfrm>
                <a:off x="5175817" y="238401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EBC902-C34F-F911-0AAC-928F1770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7" y="2384010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092D42-F9A0-3D87-C0A2-63F835D582B4}"/>
                  </a:ext>
                </a:extLst>
              </p:cNvPr>
              <p:cNvSpPr/>
              <p:nvPr/>
            </p:nvSpPr>
            <p:spPr>
              <a:xfrm>
                <a:off x="5175817" y="462039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092D42-F9A0-3D87-C0A2-63F835D5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7" y="4620392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D80FAA-2176-A34C-2E44-599DBB4AB0CC}"/>
                  </a:ext>
                </a:extLst>
              </p:cNvPr>
              <p:cNvSpPr/>
              <p:nvPr/>
            </p:nvSpPr>
            <p:spPr>
              <a:xfrm>
                <a:off x="7187608" y="2402561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D80FAA-2176-A34C-2E44-599DBB4AB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08" y="2402561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64717D-BD9A-363F-8352-1D069BB9E39E}"/>
                  </a:ext>
                </a:extLst>
              </p:cNvPr>
              <p:cNvSpPr/>
              <p:nvPr/>
            </p:nvSpPr>
            <p:spPr>
              <a:xfrm>
                <a:off x="7187608" y="462039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64717D-BD9A-363F-8352-1D069BB9E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08" y="4620392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030C4A-9613-B05B-31DB-23D3D0B3D077}"/>
                  </a:ext>
                </a:extLst>
              </p:cNvPr>
              <p:cNvSpPr/>
              <p:nvPr/>
            </p:nvSpPr>
            <p:spPr>
              <a:xfrm>
                <a:off x="5706139" y="351768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030C4A-9613-B05B-31DB-23D3D0B3D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139" y="3517680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E5A2D2-2FA1-93CA-02ED-04D233D2C18D}"/>
                  </a:ext>
                </a:extLst>
              </p:cNvPr>
              <p:cNvSpPr/>
              <p:nvPr/>
            </p:nvSpPr>
            <p:spPr>
              <a:xfrm>
                <a:off x="8534399" y="3347558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E5A2D2-2FA1-93CA-02ED-04D233D2C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347558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20A06D-8C62-AE2A-B950-C5A280031035}"/>
                  </a:ext>
                </a:extLst>
              </p:cNvPr>
              <p:cNvSpPr/>
              <p:nvPr/>
            </p:nvSpPr>
            <p:spPr>
              <a:xfrm>
                <a:off x="2613371" y="4737350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20A06D-8C62-AE2A-B950-C5A280031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71" y="4737350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516DC4-177E-A7BB-B0AA-67EAB7953C24}"/>
              </a:ext>
            </a:extLst>
          </p:cNvPr>
          <p:cNvCxnSpPr>
            <a:stCxn id="43" idx="7"/>
            <a:endCxn id="44" idx="3"/>
          </p:cNvCxnSpPr>
          <p:nvPr/>
        </p:nvCxnSpPr>
        <p:spPr>
          <a:xfrm flipV="1">
            <a:off x="4428971" y="2874085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2D1A0-8247-53C0-DB70-8CC5DEDBD7B4}"/>
                  </a:ext>
                </a:extLst>
              </p:cNvPr>
              <p:cNvSpPr txBox="1"/>
              <p:nvPr/>
            </p:nvSpPr>
            <p:spPr>
              <a:xfrm rot="19098075">
                <a:off x="4188270" y="296263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2D1A0-8247-53C0-DB70-8CC5DEDB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4188270" y="2962633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6CE1B1-86D7-839C-F68B-A23C9E4C19E3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428971" y="4007755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67122-EA6B-2E54-6E92-45D74AB1DCF3}"/>
                  </a:ext>
                </a:extLst>
              </p:cNvPr>
              <p:cNvSpPr txBox="1"/>
              <p:nvPr/>
            </p:nvSpPr>
            <p:spPr>
              <a:xfrm rot="2464596">
                <a:off x="4373440" y="407129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67122-EA6B-2E54-6E92-45D74AB1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4373440" y="4071293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3B1F3B-5A02-C9FB-764B-422A53ADA180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3393861" y="4007755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8B64FA-3509-B840-AAE8-357713843995}"/>
                  </a:ext>
                </a:extLst>
              </p:cNvPr>
              <p:cNvSpPr txBox="1"/>
              <p:nvPr/>
            </p:nvSpPr>
            <p:spPr>
              <a:xfrm rot="18334807">
                <a:off x="3055802" y="4178165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8B64FA-3509-B840-AAE8-35771384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3055802" y="4178165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ED25FC-DC86-350C-6567-80CA01A8B7B1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5749976" y="2671090"/>
            <a:ext cx="1437632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FB1B38-2728-C9F0-BE55-F4B30A5887FB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5749976" y="4907472"/>
            <a:ext cx="143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13FC45-D7A9-DFB0-1760-E94EBFF765C6}"/>
                  </a:ext>
                </a:extLst>
              </p:cNvPr>
              <p:cNvSpPr txBox="1"/>
              <p:nvPr/>
            </p:nvSpPr>
            <p:spPr>
              <a:xfrm>
                <a:off x="5738884" y="238186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13FC45-D7A9-DFB0-1760-E94EBFF76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84" y="2381863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63883-A839-5916-F46B-D67C427D01AF}"/>
                  </a:ext>
                </a:extLst>
              </p:cNvPr>
              <p:cNvSpPr txBox="1"/>
              <p:nvPr/>
            </p:nvSpPr>
            <p:spPr>
              <a:xfrm>
                <a:off x="5827276" y="4589347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63883-A839-5916-F46B-D67C427D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76" y="4589347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F4087BED-C755-0570-3AE4-BEA530362BA1}"/>
              </a:ext>
            </a:extLst>
          </p:cNvPr>
          <p:cNvSpPr/>
          <p:nvPr/>
        </p:nvSpPr>
        <p:spPr>
          <a:xfrm>
            <a:off x="5301442" y="2030361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E53B6-2C6D-C00A-DC34-7860A2C074B5}"/>
                  </a:ext>
                </a:extLst>
              </p:cNvPr>
              <p:cNvSpPr txBox="1"/>
              <p:nvPr/>
            </p:nvSpPr>
            <p:spPr>
              <a:xfrm>
                <a:off x="4757994" y="1690688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E53B6-2C6D-C00A-DC34-7860A2C0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94" y="1690688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0374DB38-75B1-805A-DDC0-3813D8D7C082}"/>
              </a:ext>
            </a:extLst>
          </p:cNvPr>
          <p:cNvSpPr/>
          <p:nvPr/>
        </p:nvSpPr>
        <p:spPr>
          <a:xfrm flipV="1">
            <a:off x="5301442" y="4848599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AEE1C0-79C5-F069-3486-9092E23ECD10}"/>
                  </a:ext>
                </a:extLst>
              </p:cNvPr>
              <p:cNvSpPr txBox="1"/>
              <p:nvPr/>
            </p:nvSpPr>
            <p:spPr>
              <a:xfrm>
                <a:off x="4757994" y="5629368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AEE1C0-79C5-F069-3486-9092E23E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94" y="5629368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1CC3FC-AFB4-5697-02D3-E1DA4BF2BF76}"/>
              </a:ext>
            </a:extLst>
          </p:cNvPr>
          <p:cNvCxnSpPr>
            <a:cxnSpLocks/>
            <a:stCxn id="46" idx="5"/>
            <a:endCxn id="49" idx="1"/>
          </p:cNvCxnSpPr>
          <p:nvPr/>
        </p:nvCxnSpPr>
        <p:spPr>
          <a:xfrm>
            <a:off x="7677683" y="2892636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E04492-5AAC-149F-95BF-023D82A849CC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7677683" y="4128048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8E2E62-0C17-40B6-393C-C07F0176C97E}"/>
                  </a:ext>
                </a:extLst>
              </p:cNvPr>
              <p:cNvSpPr txBox="1"/>
              <p:nvPr/>
            </p:nvSpPr>
            <p:spPr>
              <a:xfrm rot="1796515">
                <a:off x="7620102" y="286844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8E2E62-0C17-40B6-393C-C07F0176C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7620102" y="2868443"/>
                <a:ext cx="11057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446AD0-C04B-93F9-83D0-CFFBD56A9541}"/>
                  </a:ext>
                </a:extLst>
              </p:cNvPr>
              <p:cNvSpPr txBox="1"/>
              <p:nvPr/>
            </p:nvSpPr>
            <p:spPr>
              <a:xfrm rot="19819155">
                <a:off x="7536405" y="412464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446AD0-C04B-93F9-83D0-CFFBD56A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7536405" y="4124642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B66DFD-42A2-4D95-0D18-C0E1C27E819C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6196214" y="2892636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E53CF-6AF8-9D77-56CE-9B30062B02FB}"/>
                  </a:ext>
                </a:extLst>
              </p:cNvPr>
              <p:cNvSpPr txBox="1"/>
              <p:nvPr/>
            </p:nvSpPr>
            <p:spPr>
              <a:xfrm rot="19620914">
                <a:off x="6147758" y="2962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E53CF-6AF8-9D77-56CE-9B30062B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6147758" y="2962632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908ABF-5C2D-F11F-385A-1114346F66D5}"/>
              </a:ext>
            </a:extLst>
          </p:cNvPr>
          <p:cNvCxnSpPr>
            <a:cxnSpLocks/>
            <a:stCxn id="47" idx="1"/>
            <a:endCxn id="48" idx="5"/>
          </p:cNvCxnSpPr>
          <p:nvPr/>
        </p:nvCxnSpPr>
        <p:spPr>
          <a:xfrm flipH="1" flipV="1">
            <a:off x="6196214" y="4007755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41EF54-2427-ECE5-3FB0-62A45CE0EA0B}"/>
                  </a:ext>
                </a:extLst>
              </p:cNvPr>
              <p:cNvSpPr txBox="1"/>
              <p:nvPr/>
            </p:nvSpPr>
            <p:spPr>
              <a:xfrm rot="1831076">
                <a:off x="6305078" y="413516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41EF54-2427-ECE5-3FB0-62A45CE0E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6305078" y="4135161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F0C2CA99-B9B2-1ABB-81DB-786139FF65E0}"/>
              </a:ext>
            </a:extLst>
          </p:cNvPr>
          <p:cNvSpPr/>
          <p:nvPr/>
        </p:nvSpPr>
        <p:spPr>
          <a:xfrm rot="5400000">
            <a:off x="6163201" y="3499026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46BF86-D285-3539-93C2-34567BC96288}"/>
                  </a:ext>
                </a:extLst>
              </p:cNvPr>
              <p:cNvSpPr txBox="1"/>
              <p:nvPr/>
            </p:nvSpPr>
            <p:spPr>
              <a:xfrm>
                <a:off x="6457496" y="363501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0,1←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46BF86-D285-3539-93C2-34567BC9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96" y="3635016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786C0B-7E9B-5F7D-2FF1-8936C88E33BD}"/>
              </a:ext>
            </a:extLst>
          </p:cNvPr>
          <p:cNvCxnSpPr>
            <a:cxnSpLocks/>
            <a:stCxn id="48" idx="2"/>
            <a:endCxn id="43" idx="6"/>
          </p:cNvCxnSpPr>
          <p:nvPr/>
        </p:nvCxnSpPr>
        <p:spPr>
          <a:xfrm flipH="1">
            <a:off x="4513055" y="3804760"/>
            <a:ext cx="119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88912A-077B-469C-E2B4-59B54DE7DEB3}"/>
                  </a:ext>
                </a:extLst>
              </p:cNvPr>
              <p:cNvSpPr txBox="1"/>
              <p:nvPr/>
            </p:nvSpPr>
            <p:spPr>
              <a:xfrm>
                <a:off x="4631454" y="349064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88912A-077B-469C-E2B4-59B54DE7D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54" y="3490646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5C3780-BCC0-23BB-FAE4-4C8DFD7FA7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46114" y="2990264"/>
            <a:ext cx="776866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4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15D4-126E-6029-964E-CB8BFB2A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B9F6A-99AC-8FDC-D26E-57DD8C3B0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the </a:t>
                </a:r>
                <a:r>
                  <a:rPr lang="en-US" dirty="0">
                    <a:solidFill>
                      <a:schemeClr val="accent1"/>
                    </a:solidFill>
                  </a:rPr>
                  <a:t>number of ones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even or odd</a:t>
                </a:r>
                <a:r>
                  <a:rPr lang="en-US" dirty="0"/>
                  <a:t>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ones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B9F6A-99AC-8FDC-D26E-57DD8C3B0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700F9-655E-32CB-E567-C15250A3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0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B4524B-ED87-2866-5453-810655C42DA1}"/>
              </a:ext>
            </a:extLst>
          </p:cNvPr>
          <p:cNvSpPr/>
          <p:nvPr/>
        </p:nvSpPr>
        <p:spPr>
          <a:xfrm>
            <a:off x="284480" y="4307840"/>
            <a:ext cx="11145520" cy="2255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F81A-8B28-C5D9-706E-648C5E70BC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A TM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F81A-8B28-C5D9-706E-648C5E70B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8B12-6303-ED39-F85F-589684389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430" y="1516744"/>
                <a:ext cx="11263084" cy="49741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⊔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⊔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Consequently,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8B12-6303-ED39-F85F-589684389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30" y="1516744"/>
                <a:ext cx="11263084" cy="4974100"/>
              </a:xfrm>
              <a:blipFill>
                <a:blip r:embed="rId3"/>
                <a:stretch>
                  <a:fillRect l="-812" b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0B3D-9057-BDFE-0E6F-6D5A6A35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D7C0-CD70-CDC9-6F19-FF0A8E1E7D01}"/>
              </a:ext>
            </a:extLst>
          </p:cNvPr>
          <p:cNvSpPr txBox="1"/>
          <p:nvPr/>
        </p:nvSpPr>
        <p:spPr>
          <a:xfrm>
            <a:off x="9540240" y="273778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(Addition is mod 2)</a:t>
            </a:r>
          </a:p>
        </p:txBody>
      </p:sp>
    </p:spTree>
    <p:extLst>
      <p:ext uri="{BB962C8B-B14F-4D97-AF65-F5344CB8AC3E}">
        <p14:creationId xmlns:p14="http://schemas.microsoft.com/office/powerpoint/2010/main" val="42774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3580-FAA5-D517-CDBE-D2CD5B48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DF2-34D0-A7AD-6539-8C38F3AA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8064" cy="4351338"/>
          </a:xfrm>
        </p:spPr>
        <p:txBody>
          <a:bodyPr/>
          <a:lstStyle/>
          <a:p>
            <a:r>
              <a:rPr lang="en-US" dirty="0"/>
              <a:t>Exercises 1-4 are available in Canvas (due on Tuesday)</a:t>
            </a:r>
          </a:p>
          <a:p>
            <a:r>
              <a:rPr lang="en-US" dirty="0"/>
              <a:t>If you aren’t officially enrolled, send me an email</a:t>
            </a:r>
          </a:p>
          <a:p>
            <a:r>
              <a:rPr lang="en-US" dirty="0"/>
              <a:t>Office hours (Thursday, Friday, Monday) are a good place to find study partners / homework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6CCB-CBFA-7AC8-1E83-A8E674B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0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34B3-6959-55ED-1345-983A716A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prime.”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denote the binary </a:t>
                </a:r>
                <a:r>
                  <a:rPr lang="en-US" dirty="0">
                    <a:solidFill>
                      <a:schemeClr val="accent1"/>
                    </a:solidFill>
                  </a:rPr>
                  <a:t>encoding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i.e., the standard base-2 representation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prime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4828-344B-BBFC-311B-6F5F48C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486B-34EC-0CAE-E534-BC89FE67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input as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DE92-2E4F-5163-8941-20AE600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39" y="1910685"/>
            <a:ext cx="10602433" cy="44130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OBJECTION:</a:t>
            </a:r>
            <a:r>
              <a:rPr lang="en-US" dirty="0"/>
              <a:t> “The fact that I have to </a:t>
            </a:r>
            <a:r>
              <a:rPr lang="en-US" dirty="0">
                <a:solidFill>
                  <a:schemeClr val="accent1"/>
                </a:solidFill>
              </a:rPr>
              <a:t>encode</a:t>
            </a:r>
            <a:r>
              <a:rPr lang="en-US" dirty="0"/>
              <a:t> the input</a:t>
            </a:r>
            <a:br>
              <a:rPr lang="en-US" dirty="0"/>
            </a:br>
            <a:r>
              <a:rPr lang="en-US" dirty="0"/>
              <a:t>before feeding it into a Turing machine seems </a:t>
            </a:r>
            <a:r>
              <a:rPr lang="en-US" dirty="0">
                <a:solidFill>
                  <a:schemeClr val="accent1"/>
                </a:solidFill>
              </a:rPr>
              <a:t>fishy</a:t>
            </a:r>
            <a:r>
              <a:rPr lang="en-US" dirty="0"/>
              <a:t>.”</a:t>
            </a:r>
          </a:p>
          <a:p>
            <a:r>
              <a:rPr lang="en-US" b="1" dirty="0"/>
              <a:t>RESPONSE: </a:t>
            </a:r>
            <a:r>
              <a:rPr lang="en-US" dirty="0"/>
              <a:t>The same is true of human computation!</a:t>
            </a:r>
          </a:p>
          <a:p>
            <a:r>
              <a:rPr lang="en-US" dirty="0"/>
              <a:t>We say, “Given a natural number, determine whether it is prime,” but is it truly possible to “give” someone an abstract concept such as a number?</a:t>
            </a:r>
          </a:p>
          <a:p>
            <a:r>
              <a:rPr lang="en-US" dirty="0"/>
              <a:t>Being pedantic, we could speak more precisely and say, “Given a piece of </a:t>
            </a:r>
            <a:r>
              <a:rPr lang="en-US" dirty="0">
                <a:solidFill>
                  <a:schemeClr val="accent1"/>
                </a:solidFill>
              </a:rPr>
              <a:t>text</a:t>
            </a:r>
            <a:r>
              <a:rPr lang="en-US" dirty="0"/>
              <a:t>, determine whether it </a:t>
            </a:r>
            <a:r>
              <a:rPr lang="en-US" dirty="0">
                <a:solidFill>
                  <a:schemeClr val="accent1"/>
                </a:solidFill>
              </a:rPr>
              <a:t>represents/encodes </a:t>
            </a:r>
            <a:r>
              <a:rPr lang="en-US" dirty="0"/>
              <a:t>a prime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B2A2-DF1B-401B-F5E1-412ED42A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156E3-B706-61FB-F593-FC12E8959D10}"/>
              </a:ext>
            </a:extLst>
          </p:cNvPr>
          <p:cNvGrpSpPr/>
          <p:nvPr/>
        </p:nvGrpSpPr>
        <p:grpSpPr>
          <a:xfrm>
            <a:off x="8546445" y="417340"/>
            <a:ext cx="3848100" cy="2883652"/>
            <a:chOff x="8546445" y="417340"/>
            <a:chExt cx="3848100" cy="2883652"/>
          </a:xfrm>
        </p:grpSpPr>
        <p:pic>
          <p:nvPicPr>
            <p:cNvPr id="5" name="Picture 4" descr="A close-up of a pipe&#10;&#10;Description automatically generated">
              <a:extLst>
                <a:ext uri="{FF2B5EF4-FFF2-40B4-BE49-F238E27FC236}">
                  <a16:creationId xmlns:a16="http://schemas.microsoft.com/office/drawing/2014/main" id="{0C37650D-1AE4-1B24-EA11-066B960C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45" y="417340"/>
              <a:ext cx="3065416" cy="2140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FA89B-5A11-575A-51FA-D92CCCB01C34}"/>
                </a:ext>
              </a:extLst>
            </p:cNvPr>
            <p:cNvSpPr txBox="1"/>
            <p:nvPr/>
          </p:nvSpPr>
          <p:spPr>
            <a:xfrm>
              <a:off x="8546445" y="2654661"/>
              <a:ext cx="384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“This is not a pipe.”</a:t>
              </a:r>
            </a:p>
            <a:p>
              <a:r>
                <a:rPr lang="en-US" dirty="0"/>
                <a:t>(1929 painting by René Magritte)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6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52C2-4543-DE7D-F30B-1D2973C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alphabets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4C5B-D4B4-9E92-B1E3-732FC0D5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5625"/>
            <a:ext cx="11387797" cy="4364160"/>
          </a:xfrm>
        </p:spPr>
        <p:txBody>
          <a:bodyPr>
            <a:normAutofit/>
          </a:bodyPr>
          <a:lstStyle/>
          <a:p>
            <a:r>
              <a:rPr lang="en-US" b="1" dirty="0"/>
              <a:t>OBJECTION:</a:t>
            </a:r>
            <a:r>
              <a:rPr lang="en-US" dirty="0"/>
              <a:t> “Fine, the input needs to be encoded as a string. But why does it have to be a </a:t>
            </a:r>
            <a:r>
              <a:rPr lang="en-US" dirty="0">
                <a:solidFill>
                  <a:schemeClr val="accent1"/>
                </a:solidFill>
              </a:rPr>
              <a:t>binary</a:t>
            </a:r>
            <a:r>
              <a:rPr lang="en-US" dirty="0"/>
              <a:t> string? What about larger alphabets?”</a:t>
            </a:r>
          </a:p>
          <a:p>
            <a:r>
              <a:rPr lang="en-US" b="1" dirty="0"/>
              <a:t>RESPONSE 1:</a:t>
            </a:r>
            <a:r>
              <a:rPr lang="en-US" dirty="0"/>
              <a:t> The Turing machine definition can be modified to handle inputs over other alphabets</a:t>
            </a:r>
            <a:r>
              <a:rPr lang="en-US" b="1" dirty="0"/>
              <a:t>. </a:t>
            </a:r>
            <a:r>
              <a:rPr lang="en-US" dirty="0"/>
              <a:t>We focus on binary inputs </a:t>
            </a:r>
            <a:r>
              <a:rPr lang="en-US" dirty="0">
                <a:solidFill>
                  <a:schemeClr val="accent1"/>
                </a:solidFill>
              </a:rPr>
              <a:t>for simplicity’s sake</a:t>
            </a:r>
          </a:p>
          <a:p>
            <a:r>
              <a:rPr lang="en-US" b="1" dirty="0"/>
              <a:t>RESPONSE 2: </a:t>
            </a:r>
            <a:r>
              <a:rPr lang="en-US" dirty="0"/>
              <a:t>We can always </a:t>
            </a:r>
            <a:r>
              <a:rPr lang="en-US" dirty="0">
                <a:solidFill>
                  <a:schemeClr val="accent1"/>
                </a:solidFill>
              </a:rPr>
              <a:t>encode symbols</a:t>
            </a:r>
            <a:r>
              <a:rPr lang="en-US" dirty="0"/>
              <a:t> from other alphabets in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E648-5C36-60C1-CA3F-EF025D6B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9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316-7F6C-1B78-4BD8-6572EC6A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301"/>
            <a:ext cx="10515600" cy="1325563"/>
          </a:xfrm>
        </p:spPr>
        <p:txBody>
          <a:bodyPr/>
          <a:lstStyle/>
          <a:p>
            <a:r>
              <a:rPr lang="en-US" dirty="0"/>
              <a:t>Example: ASCII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A215-30C6-8CB1-F1E7-2DCDC8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E62ED-AA66-B20B-5F13-46FA04B4E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5765"/>
              </p:ext>
            </p:extLst>
          </p:nvPr>
        </p:nvGraphicFramePr>
        <p:xfrm>
          <a:off x="605976" y="1417864"/>
          <a:ext cx="10980047" cy="49015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844619">
                  <a:extLst>
                    <a:ext uri="{9D8B030D-6E8A-4147-A177-3AD203B41FA5}">
                      <a16:colId xmlns:a16="http://schemas.microsoft.com/office/drawing/2014/main" val="4208651449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36117533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0993909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77001928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5272036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7235427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61279563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66692762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605920526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5071444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92862300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18301843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332463790"/>
                    </a:ext>
                  </a:extLst>
                </a:gridCol>
              </a:tblGrid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[NUL]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[SOH]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[STX]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[ETX]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[EOT]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[ENQ]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[ACK]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[BEL]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[HT]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[LF]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[VT]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[FF]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181558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675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[CR]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[SI]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[DLE]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[DC1]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[DC2]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[DC3]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[DC4]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[NAK]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[SYN]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[ETB]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[CAN]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[EM]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67473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86856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[ESC]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[FS]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[GS]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[RS]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[US]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[SPACE]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!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"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#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$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%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&amp;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166789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9865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'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(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)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*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+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,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.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/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91219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85919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: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&lt;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=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&gt;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?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@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54245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2999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971008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0706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U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791343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46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[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\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]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^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_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`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1613195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5362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612276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3848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z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{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|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}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~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[DEL]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003068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513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5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4D2D-7F59-0264-9AB8-7666D95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encoding example: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-vertex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adjacency matrix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7114-E2C1-A774-C07F-C68BAEC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B250D3-38D9-1B7C-B694-6993094FD02E}"/>
              </a:ext>
            </a:extLst>
          </p:cNvPr>
          <p:cNvGrpSpPr/>
          <p:nvPr/>
        </p:nvGrpSpPr>
        <p:grpSpPr>
          <a:xfrm>
            <a:off x="8882743" y="2917371"/>
            <a:ext cx="2278743" cy="2208904"/>
            <a:chOff x="8882743" y="2917371"/>
            <a:chExt cx="2278743" cy="2208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F7C493-C2FB-EB9E-E49E-F59C80F90C05}"/>
                </a:ext>
              </a:extLst>
            </p:cNvPr>
            <p:cNvSpPr/>
            <p:nvPr/>
          </p:nvSpPr>
          <p:spPr>
            <a:xfrm>
              <a:off x="8882743" y="3171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6F4FB2-4590-81EA-33C6-6818752E582E}"/>
                </a:ext>
              </a:extLst>
            </p:cNvPr>
            <p:cNvSpPr/>
            <p:nvPr/>
          </p:nvSpPr>
          <p:spPr>
            <a:xfrm>
              <a:off x="9688286" y="4448628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B2546E-ED06-8D35-98FF-D6278D2B58D1}"/>
                </a:ext>
              </a:extLst>
            </p:cNvPr>
            <p:cNvSpPr/>
            <p:nvPr/>
          </p:nvSpPr>
          <p:spPr>
            <a:xfrm>
              <a:off x="10580914" y="2917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6CDCE5-AD4C-2070-E785-9964DCCB1413}"/>
                </a:ext>
              </a:extLst>
            </p:cNvPr>
            <p:cNvSpPr/>
            <p:nvPr/>
          </p:nvSpPr>
          <p:spPr>
            <a:xfrm>
              <a:off x="11023600" y="3766457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4AFA92-17C4-5007-CBB0-99BE1B34C6DA}"/>
                </a:ext>
              </a:extLst>
            </p:cNvPr>
            <p:cNvSpPr/>
            <p:nvPr/>
          </p:nvSpPr>
          <p:spPr>
            <a:xfrm>
              <a:off x="10820400" y="4988389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5B2AFD-441A-56DC-B6DB-A5ED3D1E24BD}"/>
                </a:ext>
              </a:extLst>
            </p:cNvPr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9000436" y="2986314"/>
              <a:ext cx="1580478" cy="20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1FE31A-041B-5F73-0610-8001279303B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9805979" y="3035064"/>
              <a:ext cx="795128" cy="143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D380E8-C83E-5A5E-24EB-44B0555B295E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9020629" y="3240314"/>
              <a:ext cx="2002971" cy="595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C5860A-F358-67A9-49D5-9FE18B861F8D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H="1" flipV="1">
              <a:off x="10649857" y="3055257"/>
              <a:ext cx="239486" cy="193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556D7F-9CBD-5D94-B017-6442659DA522}"/>
                </a:ext>
              </a:extLst>
            </p:cNvPr>
            <p:cNvCxnSpPr>
              <a:cxnSpLocks/>
              <a:stCxn id="9" idx="7"/>
              <a:endCxn id="8" idx="4"/>
            </p:cNvCxnSpPr>
            <p:nvPr/>
          </p:nvCxnSpPr>
          <p:spPr>
            <a:xfrm flipV="1">
              <a:off x="10938093" y="3904343"/>
              <a:ext cx="154450" cy="1104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259C81-5F45-E31F-1AA3-3C7965267ECF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9000436" y="3289064"/>
              <a:ext cx="1840157" cy="171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B4F-F830-899C-6F0F-4F643E8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possible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E725-A096-FD42-BFD1-3DCA30C9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OBJECTION:</a:t>
            </a:r>
            <a:r>
              <a:rPr lang="en-US" dirty="0"/>
              <a:t> “Why are we using adjacency </a:t>
            </a:r>
            <a:r>
              <a:rPr lang="en-US" dirty="0">
                <a:solidFill>
                  <a:schemeClr val="accent1"/>
                </a:solidFill>
              </a:rPr>
              <a:t>matrices</a:t>
            </a:r>
            <a:r>
              <a:rPr lang="en-US" dirty="0"/>
              <a:t> instead of adjacency </a:t>
            </a:r>
            <a:r>
              <a:rPr lang="en-US" dirty="0">
                <a:solidFill>
                  <a:schemeClr val="accent1"/>
                </a:solidFill>
              </a:rPr>
              <a:t>lists</a:t>
            </a:r>
            <a:r>
              <a:rPr lang="en-US" dirty="0"/>
              <a:t>?”</a:t>
            </a:r>
          </a:p>
          <a:p>
            <a:r>
              <a:rPr lang="en-US" b="1" dirty="0"/>
              <a:t>RESPONSE:</a:t>
            </a:r>
            <a:r>
              <a:rPr lang="en-US" dirty="0"/>
              <a:t> It doesn’t matter much which encoding we use, because it is not hard to </a:t>
            </a:r>
            <a:r>
              <a:rPr lang="en-US" dirty="0">
                <a:solidFill>
                  <a:schemeClr val="accent1"/>
                </a:solidFill>
              </a:rPr>
              <a:t>convert between </a:t>
            </a:r>
            <a:r>
              <a:rPr lang="en-US" dirty="0"/>
              <a:t>the two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66C1-9098-5773-F6C1-50214D6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E1B1-7BE9-F1E2-18DF-FFB496F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216"/>
            <a:ext cx="10515600" cy="1325563"/>
          </a:xfrm>
        </p:spPr>
        <p:txBody>
          <a:bodyPr/>
          <a:lstStyle/>
          <a:p>
            <a:r>
              <a:rPr lang="en-US" dirty="0"/>
              <a:t>Encoding other things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General convention: 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mathematical object that can be written down </a:t>
                </a:r>
                <a:r>
                  <a:rPr lang="en-US" dirty="0"/>
                  <a:t>(a number, a graph, a polynomial, …), then 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denote some “reasonable” encoding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binary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typically doesn’t matter which specific encoding we use, provided we choose something </a:t>
                </a:r>
                <a:r>
                  <a:rPr lang="en-US" dirty="0">
                    <a:solidFill>
                      <a:schemeClr val="accent1"/>
                    </a:solidFill>
                  </a:rPr>
                  <a:t>reasonable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unsure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should be defined in a particular case, </a:t>
                </a:r>
                <a:r>
                  <a:rPr lang="en-US" dirty="0">
                    <a:solidFill>
                      <a:schemeClr val="accent1"/>
                    </a:solidFill>
                  </a:rPr>
                  <a:t>ask</a:t>
                </a:r>
                <a:r>
                  <a:rPr lang="en-US" dirty="0"/>
                  <a:t>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8018-D3B6-09C1-B595-A2DB09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121-764D-4E02-2AFD-940A1888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82"/>
            <a:ext cx="10515600" cy="1325563"/>
          </a:xfrm>
        </p:spPr>
        <p:txBody>
          <a:bodyPr/>
          <a:lstStyle/>
          <a:p>
            <a:r>
              <a:rPr lang="en-US" dirty="0"/>
              <a:t>Invalid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F418F-2F26-C057-6658-2B30E36A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3946"/>
                <a:ext cx="11168744" cy="50768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we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decide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CONNECTED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graph, we should accept</a:t>
                </a:r>
              </a:p>
              <a:p>
                <a:r>
                  <a:rPr lang="en-US" dirty="0"/>
                  <a:t>If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disconnected graph, we should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F418F-2F26-C057-6658-2B30E36A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3946"/>
                <a:ext cx="11168744" cy="5076898"/>
              </a:xfrm>
              <a:blipFill>
                <a:blip r:embed="rId2"/>
                <a:stretch>
                  <a:fillRect l="-983" b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C053-B72C-57C2-3E30-08AF8EF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615A53-A3EB-EE88-DB00-F6708AB510EC}"/>
              </a:ext>
            </a:extLst>
          </p:cNvPr>
          <p:cNvGrpSpPr/>
          <p:nvPr/>
        </p:nvGrpSpPr>
        <p:grpSpPr>
          <a:xfrm>
            <a:off x="253879" y="4055718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813DBF-6582-94F3-0FAF-54110F768FD9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D85F36F-1AC0-E73A-C7D3-9F9E749E1D74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if we are 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that is not the encoding of any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graph?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D85F36F-1AC0-E73A-C7D3-9F9E749E1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87C1EF-7F28-D14E-5F7F-0AFBD79361D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C78CA430-214D-BD23-9FE3-32DC0715DD8C}"/>
              </a:ext>
            </a:extLst>
          </p:cNvPr>
          <p:cNvSpPr/>
          <p:nvPr/>
        </p:nvSpPr>
        <p:spPr>
          <a:xfrm>
            <a:off x="340072" y="56090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We can accept or reject, but we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must not loop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054E6B4-DD37-D609-4C6C-380482C74120}"/>
              </a:ext>
            </a:extLst>
          </p:cNvPr>
          <p:cNvSpPr/>
          <p:nvPr/>
        </p:nvSpPr>
        <p:spPr>
          <a:xfrm>
            <a:off x="340072" y="488563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This situation cannot occur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7AC6B86-3DC2-DFE5-64A6-823FC23F9AA8}"/>
              </a:ext>
            </a:extLst>
          </p:cNvPr>
          <p:cNvSpPr/>
          <p:nvPr/>
        </p:nvSpPr>
        <p:spPr>
          <a:xfrm>
            <a:off x="3895778" y="488563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It doesn’t matter what we do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BC22E35-C56B-0DE5-62F1-E538B120960A}"/>
              </a:ext>
            </a:extLst>
          </p:cNvPr>
          <p:cNvSpPr/>
          <p:nvPr/>
        </p:nvSpPr>
        <p:spPr>
          <a:xfrm>
            <a:off x="3895778" y="56090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must reject</a:t>
            </a:r>
          </a:p>
        </p:txBody>
      </p:sp>
    </p:spTree>
    <p:extLst>
      <p:ext uri="{BB962C8B-B14F-4D97-AF65-F5344CB8AC3E}">
        <p14:creationId xmlns:p14="http://schemas.microsoft.com/office/powerpoint/2010/main" val="7182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 (the “tape alphabet”)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 symbol (the “blank symbol”)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⊔ 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941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8114628" y="2543534"/>
            <a:ext cx="3808430" cy="148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⊔⊔⊔⊔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⊔⊔⊔⊔…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pointing at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6549A-1615-F292-6740-FBBC17CF5CA2}"/>
              </a:ext>
            </a:extLst>
          </p:cNvPr>
          <p:cNvGrpSpPr/>
          <p:nvPr/>
        </p:nvGrpSpPr>
        <p:grpSpPr>
          <a:xfrm>
            <a:off x="-215714" y="5001665"/>
            <a:ext cx="12450533" cy="1670154"/>
            <a:chOff x="-215714" y="5001665"/>
            <a:chExt cx="12450533" cy="167015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321857-909E-672B-4449-BB1C395531E3}"/>
                </a:ext>
              </a:extLst>
            </p:cNvPr>
            <p:cNvGrpSpPr/>
            <p:nvPr/>
          </p:nvGrpSpPr>
          <p:grpSpPr>
            <a:xfrm>
              <a:off x="0" y="5001665"/>
              <a:ext cx="12234819" cy="1670154"/>
              <a:chOff x="-110178" y="5001665"/>
              <a:chExt cx="12234819" cy="167015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408E35-9645-C01A-1617-ED0113DCBA04}"/>
                  </a:ext>
                </a:extLst>
              </p:cNvPr>
              <p:cNvCxnSpPr/>
              <p:nvPr/>
            </p:nvCxnSpPr>
            <p:spPr>
              <a:xfrm>
                <a:off x="381000" y="5001665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864BA0-EBCE-C5C3-8022-0C3BB97E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5022930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BF31AB-093E-98C2-B44D-3184EDDD2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6019382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D3F7BA-471C-327D-B161-3CCA9763DE56}"/>
                  </a:ext>
                </a:extLst>
              </p:cNvPr>
              <p:cNvCxnSpPr/>
              <p:nvPr/>
            </p:nvCxnSpPr>
            <p:spPr>
              <a:xfrm>
                <a:off x="1341475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FF5E81-E91D-7818-1FC0-53AA497B0C4F}"/>
                  </a:ext>
                </a:extLst>
              </p:cNvPr>
              <p:cNvCxnSpPr/>
              <p:nvPr/>
            </p:nvCxnSpPr>
            <p:spPr>
              <a:xfrm>
                <a:off x="231967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2C975F-E3FC-096A-9262-91FFEB2B9F50}"/>
                  </a:ext>
                </a:extLst>
              </p:cNvPr>
              <p:cNvCxnSpPr/>
              <p:nvPr/>
            </p:nvCxnSpPr>
            <p:spPr>
              <a:xfrm>
                <a:off x="327660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8D7E3-A133-DA8C-71C1-8DFF1739ED81}"/>
                  </a:ext>
                </a:extLst>
              </p:cNvPr>
              <p:cNvGrpSpPr/>
              <p:nvPr/>
            </p:nvGrpSpPr>
            <p:grpSpPr>
              <a:xfrm>
                <a:off x="645046" y="5214378"/>
                <a:ext cx="2481814" cy="592290"/>
                <a:chOff x="6491181" y="893197"/>
                <a:chExt cx="2481814" cy="59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732895-8E3F-B548-311E-70033263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5040339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8A9A2C6-817C-BCF8-4D68-2A5EE8598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6032934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7E1AD9-1480-CDB3-B0EF-D3489808D13A}"/>
                  </a:ext>
                </a:extLst>
              </p:cNvPr>
              <p:cNvCxnSpPr/>
              <p:nvPr/>
            </p:nvCxnSpPr>
            <p:spPr>
              <a:xfrm>
                <a:off x="4278719" y="5026587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0EABD6-731A-603E-D4C5-C985A6B02547}"/>
                  </a:ext>
                </a:extLst>
              </p:cNvPr>
              <p:cNvCxnSpPr/>
              <p:nvPr/>
            </p:nvCxnSpPr>
            <p:spPr>
              <a:xfrm>
                <a:off x="5246282" y="501907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504A8-A8A1-A8A7-1309-207AE8B1F9E8}"/>
                  </a:ext>
                </a:extLst>
              </p:cNvPr>
              <p:cNvCxnSpPr/>
              <p:nvPr/>
            </p:nvCxnSpPr>
            <p:spPr>
              <a:xfrm>
                <a:off x="6217389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D4C601-AA32-4F50-ECB6-D37858620F65}"/>
                  </a:ext>
                </a:extLst>
              </p:cNvPr>
              <p:cNvCxnSpPr/>
              <p:nvPr/>
            </p:nvCxnSpPr>
            <p:spPr>
              <a:xfrm>
                <a:off x="7227483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0FD3E-249B-7490-BB15-41D8925B983C}"/>
                  </a:ext>
                </a:extLst>
              </p:cNvPr>
              <p:cNvCxnSpPr/>
              <p:nvPr/>
            </p:nvCxnSpPr>
            <p:spPr>
              <a:xfrm>
                <a:off x="8226942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4FBAD8-F579-223F-3100-D1F7D76C800F}"/>
                  </a:ext>
                </a:extLst>
              </p:cNvPr>
              <p:cNvCxnSpPr/>
              <p:nvPr/>
            </p:nvCxnSpPr>
            <p:spPr>
              <a:xfrm>
                <a:off x="9194505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7D551F-0CC2-76F9-4E73-5ABF9FD25CD2}"/>
                  </a:ext>
                </a:extLst>
              </p:cNvPr>
              <p:cNvCxnSpPr/>
              <p:nvPr/>
            </p:nvCxnSpPr>
            <p:spPr>
              <a:xfrm>
                <a:off x="10193966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/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D3F253E-3BAF-2603-0786-0A7A712C258B}"/>
                  </a:ext>
                </a:extLst>
              </p:cNvPr>
              <p:cNvSpPr/>
              <p:nvPr/>
            </p:nvSpPr>
            <p:spPr>
              <a:xfrm>
                <a:off x="5273884" y="5942789"/>
                <a:ext cx="832882" cy="729030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F5FD978-C7BA-0869-7DFF-D4B08A5F9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5040339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7D23B5-535E-BD21-A48C-9556DA892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6036791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838781-9819-1D98-48AB-08D42A03007B}"/>
                  </a:ext>
                </a:extLst>
              </p:cNvPr>
              <p:cNvCxnSpPr/>
              <p:nvPr/>
            </p:nvCxnSpPr>
            <p:spPr>
              <a:xfrm>
                <a:off x="11270494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/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clear from context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0C8C-7016-1D66-6221-C697952F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r>
              <a:rPr lang="en-US" dirty="0"/>
              <a:t>Computation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Inductively,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first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in the sequence</a:t>
                </a:r>
              </a:p>
              <a:p>
                <a:r>
                  <a:rPr lang="en-US" dirty="0"/>
                  <a:t>If there is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then the computation history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(infinite)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61D0-5162-502F-36F2-6A11712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7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175570</TotalTime>
  <Words>2088</Words>
  <Application>Microsoft Office PowerPoint</Application>
  <PresentationFormat>Widescreen</PresentationFormat>
  <Paragraphs>455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Homework</vt:lpstr>
      <vt:lpstr>Which problems can be solved through computation?</vt:lpstr>
      <vt:lpstr>Defining Turing machines rigorously</vt:lpstr>
      <vt:lpstr>Configurations of a Turing machine</vt:lpstr>
      <vt:lpstr>The initial configuration</vt:lpstr>
      <vt:lpstr>The “next” configuration</vt:lpstr>
      <vt:lpstr>Halting configurations</vt:lpstr>
      <vt:lpstr>Computation history</vt:lpstr>
      <vt:lpstr>Accepting, rejecting, and looping</vt:lpstr>
      <vt:lpstr>Time</vt:lpstr>
      <vt:lpstr>Space</vt:lpstr>
      <vt:lpstr>Which problems can be solved through computation?</vt:lpstr>
      <vt:lpstr>Languages</vt:lpstr>
      <vt:lpstr>Deciding a language</vt:lpstr>
      <vt:lpstr>Example: Palindromes</vt:lpstr>
      <vt:lpstr>Example: A TM that decides "PALINDROMES"</vt:lpstr>
      <vt:lpstr>Example: Parity</vt:lpstr>
      <vt:lpstr>Example: A TM that decides "PARITY"</vt:lpstr>
      <vt:lpstr>Example: Primality testing</vt:lpstr>
      <vt:lpstr>Encoding the input as a string</vt:lpstr>
      <vt:lpstr>Larger alphabets</vt:lpstr>
      <vt:lpstr>Example: ASCII</vt:lpstr>
      <vt:lpstr>Another encoding example: Connectivity</vt:lpstr>
      <vt:lpstr>Multiple possible encodings</vt:lpstr>
      <vt:lpstr>Encoding other things as strings</vt:lpstr>
      <vt:lpstr>Invalid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655</cp:revision>
  <dcterms:created xsi:type="dcterms:W3CDTF">2022-12-12T23:26:37Z</dcterms:created>
  <dcterms:modified xsi:type="dcterms:W3CDTF">2025-03-26T21:30:11Z</dcterms:modified>
</cp:coreProperties>
</file>