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5" r:id="rId2"/>
    <p:sldId id="311" r:id="rId3"/>
    <p:sldId id="323" r:id="rId4"/>
    <p:sldId id="314" r:id="rId5"/>
    <p:sldId id="315" r:id="rId6"/>
    <p:sldId id="316" r:id="rId7"/>
    <p:sldId id="317" r:id="rId8"/>
    <p:sldId id="324" r:id="rId9"/>
    <p:sldId id="318" r:id="rId10"/>
    <p:sldId id="320"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29" autoAdjust="0"/>
  </p:normalViewPr>
  <p:slideViewPr>
    <p:cSldViewPr showGuides="1">
      <p:cViewPr varScale="1">
        <p:scale>
          <a:sx n="115" d="100"/>
          <a:sy n="115" d="100"/>
        </p:scale>
        <p:origin x="144"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12/2/2018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12/2/2018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12/2/2018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10515598" cy="2895600"/>
          </a:xfrm>
        </p:spPr>
        <p:txBody>
          <a:bodyPr>
            <a:normAutofit/>
          </a:bodyPr>
          <a:lstStyle/>
          <a:p>
            <a:r>
              <a:rPr lang="en-US" sz="4000" dirty="0" smtClean="0">
                <a:solidFill>
                  <a:schemeClr val="accent5">
                    <a:lumMod val="60000"/>
                    <a:lumOff val="40000"/>
                  </a:schemeClr>
                </a:solidFill>
              </a:rPr>
              <a:t>Socially Responsible Investing:  </a:t>
            </a:r>
            <a:r>
              <a:rPr lang="en-US" sz="4000" dirty="0" smtClean="0"/>
              <a:t/>
            </a:r>
            <a:br>
              <a:rPr lang="en-US" sz="4000" dirty="0" smtClean="0"/>
            </a:br>
            <a:r>
              <a:rPr lang="en-US" sz="3200" dirty="0" smtClean="0"/>
              <a:t>ESG Factor Selection using Lasso Regression</a:t>
            </a:r>
            <a:br>
              <a:rPr lang="en-US" sz="3200" dirty="0" smtClean="0"/>
            </a:br>
            <a:endParaRPr lang="en-US" sz="3200" dirty="0"/>
          </a:p>
        </p:txBody>
      </p:sp>
      <p:sp>
        <p:nvSpPr>
          <p:cNvPr id="4" name="Subtitle 3"/>
          <p:cNvSpPr>
            <a:spLocks noGrp="1"/>
          </p:cNvSpPr>
          <p:nvPr>
            <p:ph type="subTitle" idx="1"/>
          </p:nvPr>
        </p:nvSpPr>
        <p:spPr/>
        <p:txBody>
          <a:bodyPr/>
          <a:lstStyle/>
          <a:p>
            <a:endParaRPr lang="en-US" dirty="0"/>
          </a:p>
          <a:p>
            <a:r>
              <a:rPr lang="en-US" dirty="0" smtClean="0"/>
              <a:t>Will </a:t>
            </a:r>
            <a:r>
              <a:rPr lang="en-US" dirty="0"/>
              <a:t>noone</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457200"/>
          </a:xfrm>
        </p:spPr>
        <p:txBody>
          <a:bodyPr>
            <a:normAutofit/>
          </a:bodyPr>
          <a:lstStyle/>
          <a:p>
            <a:r>
              <a:rPr lang="en-US" sz="2000" dirty="0" smtClean="0">
                <a:solidFill>
                  <a:srgbClr val="FFFF00"/>
                </a:solidFill>
              </a:rPr>
              <a:t>Ideas for Process Improvement</a:t>
            </a:r>
            <a:endParaRPr lang="en-US" sz="2000" dirty="0">
              <a:solidFill>
                <a:srgbClr val="FFFF00"/>
              </a:solidFill>
            </a:endParaRPr>
          </a:p>
        </p:txBody>
      </p:sp>
      <p:sp>
        <p:nvSpPr>
          <p:cNvPr id="14" name="Content Placeholder 13"/>
          <p:cNvSpPr>
            <a:spLocks noGrp="1"/>
          </p:cNvSpPr>
          <p:nvPr>
            <p:ph idx="1"/>
          </p:nvPr>
        </p:nvSpPr>
        <p:spPr>
          <a:xfrm>
            <a:off x="1370012" y="1219200"/>
            <a:ext cx="9134391" cy="4114801"/>
          </a:xfrm>
        </p:spPr>
        <p:txBody>
          <a:bodyPr>
            <a:normAutofit/>
          </a:bodyPr>
          <a:lstStyle/>
          <a:p>
            <a:r>
              <a:rPr lang="en-US" sz="1600" dirty="0" smtClean="0">
                <a:solidFill>
                  <a:schemeClr val="accent5">
                    <a:lumMod val="60000"/>
                    <a:lumOff val="40000"/>
                  </a:schemeClr>
                </a:solidFill>
              </a:rPr>
              <a:t>Limit observations to same year </a:t>
            </a:r>
            <a:r>
              <a:rPr lang="en-US" sz="1600" dirty="0" smtClean="0"/>
              <a:t>~  interest rates, market sentiment, policies vary by decade </a:t>
            </a:r>
          </a:p>
          <a:p>
            <a:r>
              <a:rPr lang="en-US" sz="1600" dirty="0" smtClean="0">
                <a:solidFill>
                  <a:schemeClr val="accent5">
                    <a:lumMod val="60000"/>
                    <a:lumOff val="40000"/>
                  </a:schemeClr>
                </a:solidFill>
              </a:rPr>
              <a:t>Increase data set to include 1000 - 5000 firms </a:t>
            </a:r>
            <a:r>
              <a:rPr lang="en-US" sz="1600" dirty="0" smtClean="0"/>
              <a:t>~ 21 firms is too small of sample</a:t>
            </a:r>
          </a:p>
          <a:p>
            <a:r>
              <a:rPr lang="en-US" sz="1600" dirty="0" smtClean="0">
                <a:solidFill>
                  <a:schemeClr val="accent5">
                    <a:lumMod val="60000"/>
                    <a:lumOff val="40000"/>
                  </a:schemeClr>
                </a:solidFill>
              </a:rPr>
              <a:t>Find firms with complete ESG data </a:t>
            </a:r>
            <a:r>
              <a:rPr lang="en-US" sz="1600" dirty="0" smtClean="0"/>
              <a:t>~ median imputation could be improved upon</a:t>
            </a:r>
          </a:p>
          <a:p>
            <a:r>
              <a:rPr lang="en-US" sz="1600" dirty="0" smtClean="0">
                <a:solidFill>
                  <a:schemeClr val="accent5">
                    <a:lumMod val="60000"/>
                    <a:lumOff val="40000"/>
                  </a:schemeClr>
                </a:solidFill>
              </a:rPr>
              <a:t>Compare against other regression methods </a:t>
            </a:r>
            <a:r>
              <a:rPr lang="en-US" sz="1600" dirty="0" smtClean="0"/>
              <a:t>~ Ridge, Random Forest</a:t>
            </a:r>
          </a:p>
          <a:p>
            <a:r>
              <a:rPr lang="en-US" sz="1600" dirty="0" smtClean="0">
                <a:solidFill>
                  <a:schemeClr val="accent5">
                    <a:lumMod val="60000"/>
                    <a:lumOff val="40000"/>
                  </a:schemeClr>
                </a:solidFill>
              </a:rPr>
              <a:t>Consider other dependent variable measures </a:t>
            </a:r>
            <a:r>
              <a:rPr lang="en-US" sz="1600" dirty="0" smtClean="0"/>
              <a:t>~ volatility, market capitalization</a:t>
            </a:r>
          </a:p>
          <a:p>
            <a:r>
              <a:rPr lang="en-US" sz="1600" dirty="0" smtClean="0">
                <a:solidFill>
                  <a:schemeClr val="accent5">
                    <a:lumMod val="60000"/>
                    <a:lumOff val="40000"/>
                  </a:schemeClr>
                </a:solidFill>
              </a:rPr>
              <a:t>Incorporate macroeconomic independent variables</a:t>
            </a:r>
          </a:p>
          <a:p>
            <a:endParaRPr lang="en-US" sz="1600" dirty="0" smtClean="0"/>
          </a:p>
          <a:p>
            <a:endParaRPr lang="en-US" sz="16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242815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457200"/>
          </a:xfrm>
        </p:spPr>
        <p:txBody>
          <a:bodyPr>
            <a:normAutofit/>
          </a:bodyPr>
          <a:lstStyle/>
          <a:p>
            <a:r>
              <a:rPr lang="en-US" sz="2000" dirty="0" smtClean="0">
                <a:solidFill>
                  <a:srgbClr val="FFFF00"/>
                </a:solidFill>
              </a:rPr>
              <a:t>Market Values ~ Ideas &amp; Reputation</a:t>
            </a:r>
            <a:endParaRPr lang="en-US" sz="2000" dirty="0"/>
          </a:p>
        </p:txBody>
      </p:sp>
      <p:sp>
        <p:nvSpPr>
          <p:cNvPr id="3" name="Content Placeholder 2"/>
          <p:cNvSpPr>
            <a:spLocks noGrp="1"/>
          </p:cNvSpPr>
          <p:nvPr>
            <p:ph idx="1"/>
          </p:nvPr>
        </p:nvSpPr>
        <p:spPr>
          <a:xfrm>
            <a:off x="1522413" y="1447800"/>
            <a:ext cx="5333999" cy="4572001"/>
          </a:xfrm>
        </p:spPr>
        <p:txBody>
          <a:bodyPr>
            <a:normAutofit/>
          </a:bodyPr>
          <a:lstStyle/>
          <a:p>
            <a:pPr marL="0" indent="0">
              <a:buNone/>
            </a:pPr>
            <a:r>
              <a:rPr lang="en-US" sz="1600" dirty="0" smtClean="0">
                <a:solidFill>
                  <a:schemeClr val="accent5">
                    <a:lumMod val="60000"/>
                    <a:lumOff val="40000"/>
                  </a:schemeClr>
                </a:solidFill>
              </a:rPr>
              <a:t>Intangible asset (non physical)</a:t>
            </a:r>
          </a:p>
          <a:p>
            <a:pPr marL="0" indent="0">
              <a:buNone/>
            </a:pPr>
            <a:r>
              <a:rPr lang="en-US" sz="1600" dirty="0" smtClean="0"/>
              <a:t>Corporate </a:t>
            </a:r>
            <a:r>
              <a:rPr lang="en-US" sz="1600" dirty="0"/>
              <a:t>intellectual </a:t>
            </a:r>
            <a:r>
              <a:rPr lang="en-US" sz="1600" dirty="0" smtClean="0"/>
              <a:t>property (patents</a:t>
            </a:r>
            <a:r>
              <a:rPr lang="en-US" sz="1600" dirty="0"/>
              <a:t>, trademarks, copyrights and business </a:t>
            </a:r>
            <a:r>
              <a:rPr lang="en-US" sz="1600" dirty="0" smtClean="0"/>
              <a:t>methodologies), brand recognition, &amp; goodwill.</a:t>
            </a:r>
            <a:endParaRPr lang="en-US" sz="1600" dirty="0"/>
          </a:p>
          <a:p>
            <a:pPr marL="0" indent="0">
              <a:buNone/>
            </a:pPr>
            <a:r>
              <a:rPr lang="en-US" sz="1600" dirty="0" smtClean="0">
                <a:solidFill>
                  <a:schemeClr val="accent5">
                    <a:lumMod val="60000"/>
                    <a:lumOff val="40000"/>
                  </a:schemeClr>
                </a:solidFill>
              </a:rPr>
              <a:t>What is goodwill?</a:t>
            </a:r>
          </a:p>
          <a:p>
            <a:pPr marL="0" indent="0">
              <a:buNone/>
            </a:pPr>
            <a:r>
              <a:rPr lang="en-US" sz="1600" dirty="0" smtClean="0"/>
              <a:t>In accounting terms, value </a:t>
            </a:r>
            <a:r>
              <a:rPr lang="en-US" sz="1600" dirty="0"/>
              <a:t>of goodwill typically arises in an acquisition when a target company is purchased by an acquirer. The amount the acquiring company pays for the target company over the target’s book value usually accounts for the value of the target’s goodwill.</a:t>
            </a:r>
          </a:p>
          <a:p>
            <a:pPr marL="0" indent="0">
              <a:buNone/>
            </a:pPr>
            <a:endParaRPr lang="en-US" sz="1600" dirty="0"/>
          </a:p>
        </p:txBody>
      </p:sp>
      <p:pic>
        <p:nvPicPr>
          <p:cNvPr id="4" name="Picture 3"/>
          <p:cNvPicPr>
            <a:picLocks noChangeAspect="1"/>
          </p:cNvPicPr>
          <p:nvPr/>
        </p:nvPicPr>
        <p:blipFill>
          <a:blip r:embed="rId2"/>
          <a:stretch>
            <a:fillRect/>
          </a:stretch>
        </p:blipFill>
        <p:spPr>
          <a:xfrm>
            <a:off x="7237412" y="1717965"/>
            <a:ext cx="4442224" cy="3124201"/>
          </a:xfrm>
          <a:prstGeom prst="rect">
            <a:avLst/>
          </a:prstGeom>
        </p:spPr>
      </p:pic>
    </p:spTree>
    <p:extLst>
      <p:ext uri="{BB962C8B-B14F-4D97-AF65-F5344CB8AC3E}">
        <p14:creationId xmlns:p14="http://schemas.microsoft.com/office/powerpoint/2010/main" val="23950017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457200"/>
          </a:xfrm>
        </p:spPr>
        <p:txBody>
          <a:bodyPr>
            <a:normAutofit/>
          </a:bodyPr>
          <a:lstStyle/>
          <a:p>
            <a:r>
              <a:rPr lang="en-US" sz="2000" dirty="0" smtClean="0">
                <a:solidFill>
                  <a:srgbClr val="FFFF00"/>
                </a:solidFill>
              </a:rPr>
              <a:t>What is Socially </a:t>
            </a:r>
            <a:r>
              <a:rPr lang="en-US" sz="2000" dirty="0">
                <a:solidFill>
                  <a:srgbClr val="FFFF00"/>
                </a:solidFill>
              </a:rPr>
              <a:t>Responsible </a:t>
            </a:r>
            <a:r>
              <a:rPr lang="en-US" sz="2000" dirty="0" smtClean="0">
                <a:solidFill>
                  <a:srgbClr val="FFFF00"/>
                </a:solidFill>
              </a:rPr>
              <a:t>Investing (SRI)?</a:t>
            </a:r>
            <a:endParaRPr lang="en-US" sz="2000" dirty="0">
              <a:solidFill>
                <a:srgbClr val="FFFF00"/>
              </a:solidFill>
            </a:endParaRPr>
          </a:p>
        </p:txBody>
      </p:sp>
      <p:sp>
        <p:nvSpPr>
          <p:cNvPr id="14" name="Content Placeholder 13"/>
          <p:cNvSpPr>
            <a:spLocks noGrp="1"/>
          </p:cNvSpPr>
          <p:nvPr>
            <p:ph idx="1"/>
          </p:nvPr>
        </p:nvSpPr>
        <p:spPr>
          <a:xfrm>
            <a:off x="1522413" y="1371599"/>
            <a:ext cx="9134391" cy="4648201"/>
          </a:xfrm>
        </p:spPr>
        <p:txBody>
          <a:bodyPr>
            <a:normAutofit/>
          </a:bodyPr>
          <a:lstStyle/>
          <a:p>
            <a:pPr marL="0" indent="0">
              <a:buNone/>
            </a:pPr>
            <a:r>
              <a:rPr lang="en-US" sz="1600" dirty="0" smtClean="0"/>
              <a:t>SRI Firm </a:t>
            </a:r>
            <a:r>
              <a:rPr lang="en-US" sz="1600" dirty="0"/>
              <a:t>characterized by corporate practices :</a:t>
            </a:r>
          </a:p>
          <a:p>
            <a:r>
              <a:rPr lang="en-US" sz="1600" dirty="0">
                <a:solidFill>
                  <a:schemeClr val="accent5">
                    <a:lumMod val="60000"/>
                    <a:lumOff val="40000"/>
                  </a:schemeClr>
                </a:solidFill>
              </a:rPr>
              <a:t>Promotion</a:t>
            </a:r>
            <a:r>
              <a:rPr lang="en-US" sz="1600" dirty="0"/>
              <a:t>: environmental stewardship, consumer protection, human rights, and diversity. </a:t>
            </a:r>
          </a:p>
          <a:p>
            <a:r>
              <a:rPr lang="en-US" sz="1600" dirty="0">
                <a:solidFill>
                  <a:schemeClr val="accent5">
                    <a:lumMod val="60000"/>
                    <a:lumOff val="40000"/>
                  </a:schemeClr>
                </a:solidFill>
              </a:rPr>
              <a:t>Avoidance</a:t>
            </a:r>
            <a:r>
              <a:rPr lang="en-US" sz="1600" dirty="0"/>
              <a:t>: production in alcohol, tobacco, fast food, gambling, pornography, weapons, contraception/abortifacients/abortion, fossil fuel refinement or the military</a:t>
            </a:r>
            <a:r>
              <a:rPr lang="en-US" sz="1600" dirty="0" smtClean="0"/>
              <a:t>.</a:t>
            </a:r>
          </a:p>
          <a:p>
            <a:pPr marL="0" indent="0">
              <a:buNone/>
            </a:pPr>
            <a:endParaRPr lang="en-US" sz="1600" dirty="0" smtClean="0"/>
          </a:p>
          <a:p>
            <a:pPr marL="0" indent="0">
              <a:buNone/>
            </a:pPr>
            <a:r>
              <a:rPr lang="en-US" sz="1600" dirty="0" smtClean="0"/>
              <a:t>Industry </a:t>
            </a:r>
            <a:r>
              <a:rPr lang="en-US" sz="1600" dirty="0"/>
              <a:t>acronym: </a:t>
            </a:r>
            <a:r>
              <a:rPr lang="en-US" sz="1600" dirty="0">
                <a:solidFill>
                  <a:srgbClr val="FFFF00"/>
                </a:solidFill>
              </a:rPr>
              <a:t>ESG</a:t>
            </a:r>
            <a:r>
              <a:rPr lang="en-US" sz="1600" dirty="0"/>
              <a:t> factors- </a:t>
            </a:r>
            <a:r>
              <a:rPr lang="en-US" sz="1600" dirty="0">
                <a:solidFill>
                  <a:srgbClr val="FFFF00"/>
                </a:solidFill>
              </a:rPr>
              <a:t>E</a:t>
            </a:r>
            <a:r>
              <a:rPr lang="en-US" sz="1600" dirty="0"/>
              <a:t>nvironment, </a:t>
            </a:r>
            <a:r>
              <a:rPr lang="en-US" sz="1600" dirty="0">
                <a:solidFill>
                  <a:srgbClr val="FFFF00"/>
                </a:solidFill>
              </a:rPr>
              <a:t>S</a:t>
            </a:r>
            <a:r>
              <a:rPr lang="en-US" sz="1600" dirty="0"/>
              <a:t>ocial, Corporate </a:t>
            </a:r>
            <a:r>
              <a:rPr lang="en-US" sz="1600" dirty="0" smtClean="0">
                <a:solidFill>
                  <a:srgbClr val="FFFF00"/>
                </a:solidFill>
              </a:rPr>
              <a:t>G</a:t>
            </a:r>
            <a:r>
              <a:rPr lang="en-US" sz="1600" dirty="0" smtClean="0"/>
              <a:t>overnance.</a:t>
            </a:r>
          </a:p>
          <a:p>
            <a:pPr marL="0" indent="0">
              <a:buNone/>
            </a:pPr>
            <a:r>
              <a:rPr lang="en-US" sz="1600" dirty="0" smtClean="0"/>
              <a:t>ESG </a:t>
            </a:r>
            <a:r>
              <a:rPr lang="en-US" sz="1600" dirty="0"/>
              <a:t>indicators measure:  </a:t>
            </a:r>
          </a:p>
          <a:p>
            <a:pPr lvl="0">
              <a:buClr>
                <a:srgbClr val="56C5FF"/>
              </a:buClr>
            </a:pPr>
            <a:r>
              <a:rPr lang="en-US" sz="1600" dirty="0" smtClean="0">
                <a:solidFill>
                  <a:schemeClr val="accent5">
                    <a:lumMod val="60000"/>
                    <a:lumOff val="40000"/>
                  </a:schemeClr>
                </a:solidFill>
              </a:rPr>
              <a:t>Environment</a:t>
            </a:r>
            <a:r>
              <a:rPr lang="en-US" sz="1600" dirty="0" smtClean="0">
                <a:solidFill>
                  <a:prstClr val="white"/>
                </a:solidFill>
              </a:rPr>
              <a:t>:  carbon </a:t>
            </a:r>
            <a:r>
              <a:rPr lang="en-US" sz="1600" dirty="0">
                <a:solidFill>
                  <a:prstClr val="white"/>
                </a:solidFill>
              </a:rPr>
              <a:t>emissions, climate change effect, pollution, waste disposal, renewable energy, resource depletion, supply </a:t>
            </a:r>
            <a:r>
              <a:rPr lang="en-US" sz="1600" dirty="0" smtClean="0">
                <a:solidFill>
                  <a:prstClr val="white"/>
                </a:solidFill>
              </a:rPr>
              <a:t>chain</a:t>
            </a:r>
          </a:p>
          <a:p>
            <a:pPr lvl="0">
              <a:buClr>
                <a:srgbClr val="56C5FF"/>
              </a:buClr>
            </a:pPr>
            <a:r>
              <a:rPr lang="en-US" sz="1600" dirty="0" smtClean="0">
                <a:solidFill>
                  <a:schemeClr val="accent5">
                    <a:lumMod val="60000"/>
                    <a:lumOff val="40000"/>
                  </a:schemeClr>
                </a:solidFill>
              </a:rPr>
              <a:t>Social</a:t>
            </a:r>
            <a:r>
              <a:rPr lang="en-US" sz="1600" dirty="0" smtClean="0">
                <a:solidFill>
                  <a:prstClr val="white"/>
                </a:solidFill>
              </a:rPr>
              <a:t>: political </a:t>
            </a:r>
            <a:r>
              <a:rPr lang="en-US" sz="1600" dirty="0">
                <a:solidFill>
                  <a:prstClr val="white"/>
                </a:solidFill>
              </a:rPr>
              <a:t>contributions, discrimination, diversity, community relations, human </a:t>
            </a:r>
            <a:r>
              <a:rPr lang="en-US" sz="1600" dirty="0" smtClean="0">
                <a:solidFill>
                  <a:prstClr val="white"/>
                </a:solidFill>
              </a:rPr>
              <a:t>rights</a:t>
            </a:r>
          </a:p>
          <a:p>
            <a:pPr lvl="0">
              <a:buClr>
                <a:srgbClr val="56C5FF"/>
              </a:buClr>
            </a:pPr>
            <a:r>
              <a:rPr lang="en-US" sz="1600" dirty="0" smtClean="0">
                <a:solidFill>
                  <a:schemeClr val="accent5">
                    <a:lumMod val="60000"/>
                    <a:lumOff val="40000"/>
                  </a:schemeClr>
                </a:solidFill>
              </a:rPr>
              <a:t>Governance</a:t>
            </a:r>
            <a:r>
              <a:rPr lang="en-US" sz="1600" dirty="0" smtClean="0">
                <a:solidFill>
                  <a:prstClr val="white"/>
                </a:solidFill>
              </a:rPr>
              <a:t>:  cumulative </a:t>
            </a:r>
            <a:r>
              <a:rPr lang="en-US" sz="1600" dirty="0">
                <a:solidFill>
                  <a:prstClr val="white"/>
                </a:solidFill>
              </a:rPr>
              <a:t>voting, executive compensation, shareholders’ rights, takeover defense, staggered boards, and independent directors.</a:t>
            </a:r>
          </a:p>
          <a:p>
            <a:pPr marL="0" indent="0">
              <a:buNone/>
            </a:pPr>
            <a:endParaRPr lang="en-US" sz="2000" dirty="0" smtClean="0"/>
          </a:p>
        </p:txBody>
      </p:sp>
    </p:spTree>
    <p:extLst>
      <p:ext uri="{BB962C8B-B14F-4D97-AF65-F5344CB8AC3E}">
        <p14:creationId xmlns:p14="http://schemas.microsoft.com/office/powerpoint/2010/main" val="272204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381000"/>
          </a:xfrm>
        </p:spPr>
        <p:txBody>
          <a:bodyPr>
            <a:normAutofit/>
          </a:bodyPr>
          <a:lstStyle/>
          <a:p>
            <a:r>
              <a:rPr lang="en-US" sz="2000" dirty="0" smtClean="0">
                <a:solidFill>
                  <a:srgbClr val="FFFF00"/>
                </a:solidFill>
              </a:rPr>
              <a:t>Question(s)</a:t>
            </a:r>
            <a:endParaRPr lang="en-US" sz="2000" dirty="0">
              <a:solidFill>
                <a:srgbClr val="FFFF00"/>
              </a:solidFill>
            </a:endParaRPr>
          </a:p>
        </p:txBody>
      </p:sp>
      <p:sp>
        <p:nvSpPr>
          <p:cNvPr id="14" name="Content Placeholder 13"/>
          <p:cNvSpPr>
            <a:spLocks noGrp="1"/>
          </p:cNvSpPr>
          <p:nvPr>
            <p:ph idx="1"/>
          </p:nvPr>
        </p:nvSpPr>
        <p:spPr>
          <a:xfrm>
            <a:off x="1522413" y="1066801"/>
            <a:ext cx="9134391" cy="4953000"/>
          </a:xfrm>
        </p:spPr>
        <p:txBody>
          <a:bodyPr>
            <a:normAutofit/>
          </a:bodyPr>
          <a:lstStyle/>
          <a:p>
            <a:pPr marL="0" indent="0">
              <a:buNone/>
            </a:pPr>
            <a:r>
              <a:rPr lang="en-US" sz="2000" dirty="0" smtClean="0">
                <a:solidFill>
                  <a:schemeClr val="accent5">
                    <a:lumMod val="60000"/>
                    <a:lumOff val="40000"/>
                  </a:schemeClr>
                </a:solidFill>
              </a:rPr>
              <a:t>Given that intangible assets account for a significant portion of firm value, can we use LASSO coefficient estimation to determine of the available ESG factors which have the greatest impact upon market capitalization or equity price?</a:t>
            </a:r>
          </a:p>
          <a:p>
            <a:pPr marL="0" indent="0">
              <a:buNone/>
            </a:pPr>
            <a:r>
              <a:rPr lang="en-US" sz="2000" dirty="0" smtClean="0">
                <a:solidFill>
                  <a:schemeClr val="accent5">
                    <a:lumMod val="60000"/>
                    <a:lumOff val="40000"/>
                  </a:schemeClr>
                </a:solidFill>
              </a:rPr>
              <a:t>Comparing OLS and LASSO regression methods, which has better predictive power in terms of RMSE for our sample?</a:t>
            </a:r>
          </a:p>
          <a:p>
            <a:pPr marL="0" indent="0">
              <a:buNone/>
            </a:pPr>
            <a:endParaRPr lang="en-US" sz="2000" dirty="0"/>
          </a:p>
        </p:txBody>
      </p:sp>
    </p:spTree>
    <p:extLst>
      <p:ext uri="{BB962C8B-B14F-4D97-AF65-F5344CB8AC3E}">
        <p14:creationId xmlns:p14="http://schemas.microsoft.com/office/powerpoint/2010/main" val="252246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0999"/>
            <a:ext cx="9144001" cy="381001"/>
          </a:xfrm>
        </p:spPr>
        <p:txBody>
          <a:bodyPr>
            <a:normAutofit/>
          </a:bodyPr>
          <a:lstStyle/>
          <a:p>
            <a:r>
              <a:rPr lang="en-US" sz="2000" dirty="0" smtClean="0">
                <a:solidFill>
                  <a:srgbClr val="FFFF00"/>
                </a:solidFill>
              </a:rPr>
              <a:t>Data Sourcing</a:t>
            </a:r>
            <a:endParaRPr lang="en-US" sz="2000" dirty="0">
              <a:solidFill>
                <a:srgbClr val="FFFF00"/>
              </a:solidFill>
            </a:endParaRPr>
          </a:p>
        </p:txBody>
      </p:sp>
      <p:sp>
        <p:nvSpPr>
          <p:cNvPr id="14" name="Content Placeholder 13"/>
          <p:cNvSpPr>
            <a:spLocks noGrp="1"/>
          </p:cNvSpPr>
          <p:nvPr>
            <p:ph sz="half" idx="1"/>
          </p:nvPr>
        </p:nvSpPr>
        <p:spPr>
          <a:xfrm>
            <a:off x="1504781" y="928947"/>
            <a:ext cx="6266031" cy="5090855"/>
          </a:xfrm>
        </p:spPr>
        <p:txBody>
          <a:bodyPr>
            <a:normAutofit/>
          </a:bodyPr>
          <a:lstStyle/>
          <a:p>
            <a:pPr marL="0" indent="0">
              <a:buNone/>
            </a:pPr>
            <a:r>
              <a:rPr lang="en-US" sz="1600" dirty="0" smtClean="0">
                <a:solidFill>
                  <a:schemeClr val="accent5">
                    <a:lumMod val="60000"/>
                    <a:lumOff val="40000"/>
                  </a:schemeClr>
                </a:solidFill>
              </a:rPr>
              <a:t>Source:  </a:t>
            </a:r>
            <a:r>
              <a:rPr lang="en-US" sz="1600" dirty="0" smtClean="0"/>
              <a:t>Bloomberg terminal</a:t>
            </a:r>
          </a:p>
          <a:p>
            <a:pPr marL="0" indent="0">
              <a:buNone/>
            </a:pPr>
            <a:r>
              <a:rPr lang="en-US" sz="1600" dirty="0" smtClean="0">
                <a:solidFill>
                  <a:schemeClr val="accent5">
                    <a:lumMod val="60000"/>
                    <a:lumOff val="40000"/>
                  </a:schemeClr>
                </a:solidFill>
              </a:rPr>
              <a:t>Term:  </a:t>
            </a:r>
            <a:r>
              <a:rPr lang="en-US" sz="1600" dirty="0" smtClean="0"/>
              <a:t>1980 – 2017 </a:t>
            </a:r>
          </a:p>
          <a:p>
            <a:pPr marL="0" indent="0">
              <a:buNone/>
            </a:pPr>
            <a:r>
              <a:rPr lang="en-US" sz="1600" dirty="0" smtClean="0">
                <a:solidFill>
                  <a:schemeClr val="accent5">
                    <a:lumMod val="60000"/>
                    <a:lumOff val="40000"/>
                  </a:schemeClr>
                </a:solidFill>
              </a:rPr>
              <a:t>Type:</a:t>
            </a:r>
            <a:r>
              <a:rPr lang="en-US" sz="1600" dirty="0" smtClean="0"/>
              <a:t>  Year End measurements for (21) publicly traded firms on S&amp;P500</a:t>
            </a:r>
          </a:p>
          <a:p>
            <a:pPr marL="0" indent="0">
              <a:buNone/>
            </a:pPr>
            <a:r>
              <a:rPr lang="en-US" sz="1600" dirty="0" smtClean="0">
                <a:solidFill>
                  <a:schemeClr val="accent5">
                    <a:lumMod val="60000"/>
                    <a:lumOff val="40000"/>
                  </a:schemeClr>
                </a:solidFill>
              </a:rPr>
              <a:t>Data Points: </a:t>
            </a:r>
            <a:r>
              <a:rPr lang="en-US" sz="1600" dirty="0" smtClean="0"/>
              <a:t>Financial </a:t>
            </a:r>
            <a:r>
              <a:rPr lang="en-US" sz="1600" dirty="0"/>
              <a:t>line items, ESG </a:t>
            </a:r>
            <a:r>
              <a:rPr lang="en-US" sz="1600" dirty="0" smtClean="0"/>
              <a:t>factor measures</a:t>
            </a:r>
          </a:p>
          <a:p>
            <a:pPr marL="0" indent="0">
              <a:buNone/>
            </a:pPr>
            <a:endParaRPr lang="en-US" sz="1600" dirty="0" smtClean="0">
              <a:solidFill>
                <a:schemeClr val="accent5">
                  <a:lumMod val="60000"/>
                  <a:lumOff val="40000"/>
                </a:schemeClr>
              </a:solidFill>
            </a:endParaRPr>
          </a:p>
          <a:p>
            <a:pPr marL="0" indent="0">
              <a:buNone/>
            </a:pPr>
            <a:r>
              <a:rPr lang="en-US" sz="1600" dirty="0">
                <a:solidFill>
                  <a:schemeClr val="accent5">
                    <a:lumMod val="60000"/>
                    <a:lumOff val="40000"/>
                  </a:schemeClr>
                </a:solidFill>
              </a:rPr>
              <a:t>Challenges: </a:t>
            </a:r>
            <a:r>
              <a:rPr lang="en-US" sz="1600" dirty="0" smtClean="0"/>
              <a:t>ESG data is expensive, only available 2007 – present, data reporting inconsistently across firms</a:t>
            </a:r>
          </a:p>
          <a:p>
            <a:pPr marL="0" indent="0">
              <a:buNone/>
            </a:pPr>
            <a:r>
              <a:rPr lang="en-US" sz="1600" dirty="0" smtClean="0">
                <a:solidFill>
                  <a:schemeClr val="accent5">
                    <a:lumMod val="60000"/>
                    <a:lumOff val="40000"/>
                  </a:schemeClr>
                </a:solidFill>
              </a:rPr>
              <a:t>Assumptions:  </a:t>
            </a:r>
            <a:r>
              <a:rPr lang="en-US" sz="1600" dirty="0" smtClean="0"/>
              <a:t>Each sequence of time series observations by firm to be stationary, each observation to be a unique instance of a firm occurring at the same moment in time</a:t>
            </a:r>
          </a:p>
          <a:p>
            <a:pPr marL="0" indent="0">
              <a:buNone/>
            </a:pPr>
            <a:r>
              <a:rPr lang="en-US" sz="1600" dirty="0" smtClean="0">
                <a:solidFill>
                  <a:schemeClr val="accent5">
                    <a:lumMod val="60000"/>
                    <a:lumOff val="40000"/>
                  </a:schemeClr>
                </a:solidFill>
              </a:rPr>
              <a:t>Desired Result:  </a:t>
            </a:r>
            <a:r>
              <a:rPr lang="en-US" sz="1600" dirty="0" smtClean="0"/>
              <a:t>Increase size of data (# years * # firms), impute data gaps with median </a:t>
            </a:r>
            <a:r>
              <a:rPr lang="en-US" sz="1600" dirty="0"/>
              <a:t>value by attribute by firm </a:t>
            </a:r>
            <a:r>
              <a:rPr lang="en-US" sz="1600" dirty="0" smtClean="0"/>
              <a:t>as </a:t>
            </a:r>
            <a:r>
              <a:rPr lang="en-US" sz="1600" dirty="0"/>
              <a:t>a </a:t>
            </a:r>
            <a:r>
              <a:rPr lang="en-US" sz="1600" dirty="0" smtClean="0"/>
              <a:t>proxy</a:t>
            </a:r>
            <a:endParaRPr lang="en-US" sz="1600" dirty="0"/>
          </a:p>
          <a:p>
            <a:pPr marL="0" indent="0">
              <a:buNone/>
            </a:pPr>
            <a:endParaRPr lang="en-US" sz="1600" dirty="0" smtClean="0">
              <a:solidFill>
                <a:schemeClr val="accent5">
                  <a:lumMod val="60000"/>
                  <a:lumOff val="40000"/>
                </a:schemeClr>
              </a:solidFill>
            </a:endParaRPr>
          </a:p>
          <a:p>
            <a:pPr marL="0" indent="0">
              <a:buNone/>
            </a:pPr>
            <a:endParaRPr lang="en-US" sz="1600" dirty="0" smtClean="0"/>
          </a:p>
          <a:p>
            <a:pPr marL="0" indent="0">
              <a:buNone/>
            </a:pPr>
            <a:endParaRPr lang="en-US" sz="2000" dirty="0"/>
          </a:p>
        </p:txBody>
      </p:sp>
      <p:pic>
        <p:nvPicPr>
          <p:cNvPr id="5" name="Picture 4"/>
          <p:cNvPicPr>
            <a:picLocks noChangeAspect="1"/>
          </p:cNvPicPr>
          <p:nvPr/>
        </p:nvPicPr>
        <p:blipFill>
          <a:blip r:embed="rId2"/>
          <a:stretch>
            <a:fillRect/>
          </a:stretch>
        </p:blipFill>
        <p:spPr>
          <a:xfrm>
            <a:off x="7773380" y="547946"/>
            <a:ext cx="3502632" cy="5942799"/>
          </a:xfrm>
          <a:prstGeom prst="rect">
            <a:avLst/>
          </a:prstGeom>
        </p:spPr>
      </p:pic>
    </p:spTree>
    <p:extLst>
      <p:ext uri="{BB962C8B-B14F-4D97-AF65-F5344CB8AC3E}">
        <p14:creationId xmlns:p14="http://schemas.microsoft.com/office/powerpoint/2010/main" val="368603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34391" cy="381000"/>
          </a:xfrm>
        </p:spPr>
        <p:txBody>
          <a:bodyPr>
            <a:normAutofit/>
          </a:bodyPr>
          <a:lstStyle/>
          <a:p>
            <a:r>
              <a:rPr lang="en-US" sz="2000" dirty="0" smtClean="0">
                <a:solidFill>
                  <a:srgbClr val="FFFF00"/>
                </a:solidFill>
              </a:rPr>
              <a:t>Data Preparation</a:t>
            </a:r>
            <a:endParaRPr lang="en-US" sz="2000" dirty="0">
              <a:solidFill>
                <a:srgbClr val="FFFF00"/>
              </a:solidFill>
            </a:endParaRPr>
          </a:p>
        </p:txBody>
      </p:sp>
      <p:pic>
        <p:nvPicPr>
          <p:cNvPr id="2" name="Picture 1"/>
          <p:cNvPicPr>
            <a:picLocks noChangeAspect="1"/>
          </p:cNvPicPr>
          <p:nvPr/>
        </p:nvPicPr>
        <p:blipFill>
          <a:blip r:embed="rId2"/>
          <a:stretch>
            <a:fillRect/>
          </a:stretch>
        </p:blipFill>
        <p:spPr>
          <a:xfrm>
            <a:off x="1522413" y="3953128"/>
            <a:ext cx="2362200" cy="24538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77" y="1076957"/>
            <a:ext cx="3177736" cy="2275363"/>
          </a:xfrm>
          <a:prstGeom prst="rect">
            <a:avLst/>
          </a:prstGeom>
        </p:spPr>
      </p:pic>
      <p:pic>
        <p:nvPicPr>
          <p:cNvPr id="4" name="Picture 3"/>
          <p:cNvPicPr>
            <a:picLocks noChangeAspect="1"/>
          </p:cNvPicPr>
          <p:nvPr/>
        </p:nvPicPr>
        <p:blipFill>
          <a:blip r:embed="rId4"/>
          <a:stretch>
            <a:fillRect/>
          </a:stretch>
        </p:blipFill>
        <p:spPr>
          <a:xfrm>
            <a:off x="4875212" y="3891052"/>
            <a:ext cx="5781592" cy="2723176"/>
          </a:xfrm>
          <a:prstGeom prst="rect">
            <a:avLst/>
          </a:prstGeom>
        </p:spPr>
      </p:pic>
      <p:cxnSp>
        <p:nvCxnSpPr>
          <p:cNvPr id="6" name="Straight Arrow Connector 5"/>
          <p:cNvCxnSpPr/>
          <p:nvPr/>
        </p:nvCxnSpPr>
        <p:spPr>
          <a:xfrm>
            <a:off x="2894012" y="3429000"/>
            <a:ext cx="0" cy="381000"/>
          </a:xfrm>
          <a:prstGeom prst="straightConnector1">
            <a:avLst/>
          </a:prstGeom>
          <a:ln w="349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4812" y="1219200"/>
            <a:ext cx="6172200" cy="2308324"/>
          </a:xfrm>
          <a:prstGeom prst="rect">
            <a:avLst/>
          </a:prstGeom>
          <a:noFill/>
        </p:spPr>
        <p:txBody>
          <a:bodyPr wrap="square" rtlCol="0">
            <a:spAutoFit/>
          </a:bodyPr>
          <a:lstStyle/>
          <a:p>
            <a:r>
              <a:rPr lang="en-US" u="sng" dirty="0" smtClean="0"/>
              <a:t>Steps</a:t>
            </a:r>
          </a:p>
          <a:p>
            <a:pPr marL="285750" indent="-285750">
              <a:buFont typeface="Arial" panose="020B0604020202020204" pitchFamily="34" charset="0"/>
              <a:buChar char="•"/>
            </a:pPr>
            <a:r>
              <a:rPr lang="en-US" dirty="0" smtClean="0">
                <a:solidFill>
                  <a:schemeClr val="accent5">
                    <a:lumMod val="60000"/>
                    <a:lumOff val="40000"/>
                  </a:schemeClr>
                </a:solidFill>
              </a:rPr>
              <a:t>Query</a:t>
            </a:r>
            <a:r>
              <a:rPr lang="en-US" dirty="0" smtClean="0"/>
              <a:t> Bloomberg terminal by TICKER</a:t>
            </a:r>
          </a:p>
          <a:p>
            <a:pPr marL="285750" indent="-285750">
              <a:buFont typeface="Arial" panose="020B0604020202020204" pitchFamily="34" charset="0"/>
              <a:buChar char="•"/>
            </a:pPr>
            <a:r>
              <a:rPr lang="en-US" dirty="0" smtClean="0">
                <a:solidFill>
                  <a:schemeClr val="accent5">
                    <a:lumMod val="60000"/>
                    <a:lumOff val="40000"/>
                  </a:schemeClr>
                </a:solidFill>
              </a:rPr>
              <a:t>Export</a:t>
            </a:r>
            <a:r>
              <a:rPr lang="en-US" dirty="0" smtClean="0"/>
              <a:t> </a:t>
            </a:r>
            <a:r>
              <a:rPr lang="en-US" dirty="0"/>
              <a:t>.xlsx reports </a:t>
            </a:r>
            <a:endParaRPr lang="en-US" dirty="0" smtClean="0"/>
          </a:p>
          <a:p>
            <a:pPr marL="285750" indent="-285750">
              <a:buFont typeface="Arial" panose="020B0604020202020204" pitchFamily="34" charset="0"/>
              <a:buChar char="•"/>
            </a:pPr>
            <a:r>
              <a:rPr lang="en-US" dirty="0" smtClean="0">
                <a:solidFill>
                  <a:schemeClr val="accent5">
                    <a:lumMod val="60000"/>
                    <a:lumOff val="40000"/>
                  </a:schemeClr>
                </a:solidFill>
              </a:rPr>
              <a:t>Consolidate </a:t>
            </a:r>
            <a:r>
              <a:rPr lang="en-US" dirty="0" smtClean="0"/>
              <a:t>to data </a:t>
            </a:r>
            <a:r>
              <a:rPr lang="en-US" dirty="0"/>
              <a:t>frames </a:t>
            </a:r>
            <a:r>
              <a:rPr lang="en-US" dirty="0" smtClean="0"/>
              <a:t>using </a:t>
            </a:r>
            <a:r>
              <a:rPr lang="en-US" dirty="0"/>
              <a:t>R (DYPLR) package </a:t>
            </a:r>
            <a:endParaRPr lang="en-US" dirty="0" smtClean="0"/>
          </a:p>
          <a:p>
            <a:pPr marL="285750" indent="-285750">
              <a:buFont typeface="Arial" panose="020B0604020202020204" pitchFamily="34" charset="0"/>
              <a:buChar char="•"/>
            </a:pPr>
            <a:r>
              <a:rPr lang="en-US" dirty="0" smtClean="0">
                <a:solidFill>
                  <a:schemeClr val="accent5">
                    <a:lumMod val="60000"/>
                    <a:lumOff val="40000"/>
                  </a:schemeClr>
                </a:solidFill>
              </a:rPr>
              <a:t>Impute </a:t>
            </a:r>
            <a:r>
              <a:rPr lang="en-US" dirty="0" smtClean="0"/>
              <a:t>median for NA values by TICKER</a:t>
            </a:r>
          </a:p>
          <a:p>
            <a:pPr marL="285750" indent="-285750">
              <a:buFont typeface="Arial" panose="020B0604020202020204" pitchFamily="34" charset="0"/>
              <a:buChar char="•"/>
            </a:pPr>
            <a:r>
              <a:rPr lang="en-US" dirty="0" smtClean="0">
                <a:solidFill>
                  <a:schemeClr val="accent5">
                    <a:lumMod val="60000"/>
                    <a:lumOff val="40000"/>
                  </a:schemeClr>
                </a:solidFill>
              </a:rPr>
              <a:t>Create</a:t>
            </a:r>
            <a:r>
              <a:rPr lang="en-US" dirty="0" smtClean="0"/>
              <a:t> Feature and Target sets</a:t>
            </a:r>
          </a:p>
          <a:p>
            <a:pPr marL="285750" indent="-285750">
              <a:buFont typeface="Arial" panose="020B0604020202020204" pitchFamily="34" charset="0"/>
              <a:buChar char="•"/>
            </a:pPr>
            <a:endParaRPr lang="en-US" dirty="0" smtClean="0"/>
          </a:p>
          <a:p>
            <a:endParaRPr lang="en-US" dirty="0"/>
          </a:p>
        </p:txBody>
      </p:sp>
      <p:cxnSp>
        <p:nvCxnSpPr>
          <p:cNvPr id="9" name="Straight Arrow Connector 8"/>
          <p:cNvCxnSpPr/>
          <p:nvPr/>
        </p:nvCxnSpPr>
        <p:spPr>
          <a:xfrm>
            <a:off x="4494212" y="4953000"/>
            <a:ext cx="0" cy="381000"/>
          </a:xfrm>
          <a:prstGeom prst="straightConnector1">
            <a:avLst/>
          </a:prstGeom>
          <a:ln w="34925">
            <a:solidFill>
              <a:schemeClr val="accent5">
                <a:lumMod val="60000"/>
                <a:lumOff val="40000"/>
              </a:schemeClr>
            </a:solidFill>
            <a:tailEnd type="triangle"/>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14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381000"/>
          </a:xfrm>
        </p:spPr>
        <p:txBody>
          <a:bodyPr>
            <a:normAutofit/>
          </a:bodyPr>
          <a:lstStyle/>
          <a:p>
            <a:r>
              <a:rPr lang="en-US" sz="2000" dirty="0" smtClean="0">
                <a:solidFill>
                  <a:srgbClr val="FFFF00"/>
                </a:solidFill>
              </a:rPr>
              <a:t>Available for Multivariate Analysis</a:t>
            </a:r>
            <a:endParaRPr lang="en-US" sz="2000" dirty="0">
              <a:solidFill>
                <a:srgbClr val="FFFF00"/>
              </a:solidFill>
            </a:endParaRPr>
          </a:p>
        </p:txBody>
      </p:sp>
      <p:pic>
        <p:nvPicPr>
          <p:cNvPr id="9" name="Picture 8"/>
          <p:cNvPicPr>
            <a:picLocks noChangeAspect="1"/>
          </p:cNvPicPr>
          <p:nvPr/>
        </p:nvPicPr>
        <p:blipFill>
          <a:blip r:embed="rId2"/>
          <a:stretch>
            <a:fillRect/>
          </a:stretch>
        </p:blipFill>
        <p:spPr>
          <a:xfrm>
            <a:off x="912812" y="1295400"/>
            <a:ext cx="10601324" cy="3780051"/>
          </a:xfrm>
          <a:prstGeom prst="rect">
            <a:avLst/>
          </a:prstGeom>
        </p:spPr>
      </p:pic>
    </p:spTree>
    <p:extLst>
      <p:ext uri="{BB962C8B-B14F-4D97-AF65-F5344CB8AC3E}">
        <p14:creationId xmlns:p14="http://schemas.microsoft.com/office/powerpoint/2010/main" val="99450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533400"/>
          </a:xfrm>
        </p:spPr>
        <p:txBody>
          <a:bodyPr>
            <a:normAutofit/>
          </a:bodyPr>
          <a:lstStyle/>
          <a:p>
            <a:r>
              <a:rPr lang="en-US" sz="2000" dirty="0" smtClean="0">
                <a:solidFill>
                  <a:srgbClr val="92D050"/>
                </a:solidFill>
              </a:rPr>
              <a:t>Model Selection &amp; Iterations</a:t>
            </a:r>
            <a:endParaRPr lang="en-US" sz="2000" dirty="0">
              <a:solidFill>
                <a:srgbClr val="92D050"/>
              </a:solidFill>
            </a:endParaRPr>
          </a:p>
        </p:txBody>
      </p:sp>
      <p:sp>
        <p:nvSpPr>
          <p:cNvPr id="4" name="TextBox 3"/>
          <p:cNvSpPr txBox="1"/>
          <p:nvPr/>
        </p:nvSpPr>
        <p:spPr>
          <a:xfrm>
            <a:off x="1446212" y="1066800"/>
            <a:ext cx="9756572" cy="3785652"/>
          </a:xfrm>
          <a:prstGeom prst="rect">
            <a:avLst/>
          </a:prstGeom>
          <a:noFill/>
        </p:spPr>
        <p:txBody>
          <a:bodyPr wrap="square" rtlCol="0">
            <a:spAutoFit/>
          </a:bodyPr>
          <a:lstStyle/>
          <a:p>
            <a:pPr marL="342900" indent="-342900">
              <a:buAutoNum type="alphaLcParenBoth"/>
            </a:pPr>
            <a:r>
              <a:rPr lang="en-US" sz="1600" dirty="0" smtClean="0">
                <a:solidFill>
                  <a:schemeClr val="accent5">
                    <a:lumMod val="60000"/>
                    <a:lumOff val="40000"/>
                  </a:schemeClr>
                </a:solidFill>
              </a:rPr>
              <a:t>Perform OLS </a:t>
            </a:r>
            <a:r>
              <a:rPr lang="en-US" sz="1600" dirty="0">
                <a:solidFill>
                  <a:schemeClr val="accent5">
                    <a:lumMod val="60000"/>
                    <a:lumOff val="40000"/>
                  </a:schemeClr>
                </a:solidFill>
              </a:rPr>
              <a:t>as </a:t>
            </a:r>
            <a:r>
              <a:rPr lang="en-US" sz="1600" dirty="0" smtClean="0">
                <a:solidFill>
                  <a:schemeClr val="accent5">
                    <a:lumMod val="60000"/>
                    <a:lumOff val="40000"/>
                  </a:schemeClr>
                </a:solidFill>
              </a:rPr>
              <a:t>baseline</a:t>
            </a:r>
          </a:p>
          <a:p>
            <a:endParaRPr lang="en-US" sz="1600" dirty="0" smtClean="0">
              <a:solidFill>
                <a:schemeClr val="accent5">
                  <a:lumMod val="60000"/>
                  <a:lumOff val="40000"/>
                </a:schemeClr>
              </a:solidFill>
            </a:endParaRPr>
          </a:p>
          <a:p>
            <a:pPr marL="285750" indent="-285750">
              <a:buFont typeface="Arial" panose="020B0604020202020204" pitchFamily="34" charset="0"/>
              <a:buChar char="•"/>
            </a:pPr>
            <a:r>
              <a:rPr lang="en-US" sz="1600" dirty="0" smtClean="0"/>
              <a:t>Identify statistically significant coefficients to compare against  LASSO estimates</a:t>
            </a:r>
            <a:endParaRPr lang="en-US" sz="1600" dirty="0" smtClean="0">
              <a:solidFill>
                <a:schemeClr val="accent5">
                  <a:lumMod val="60000"/>
                  <a:lumOff val="40000"/>
                </a:schemeClr>
              </a:solidFill>
            </a:endParaRPr>
          </a:p>
          <a:p>
            <a:endParaRPr lang="en-US" sz="1600" dirty="0" smtClean="0">
              <a:solidFill>
                <a:schemeClr val="accent5">
                  <a:lumMod val="60000"/>
                  <a:lumOff val="40000"/>
                </a:schemeClr>
              </a:solidFill>
            </a:endParaRPr>
          </a:p>
          <a:p>
            <a:endParaRPr lang="en-US" sz="1600" dirty="0" smtClean="0">
              <a:solidFill>
                <a:schemeClr val="accent5">
                  <a:lumMod val="60000"/>
                  <a:lumOff val="40000"/>
                </a:schemeClr>
              </a:solidFill>
            </a:endParaRPr>
          </a:p>
          <a:p>
            <a:r>
              <a:rPr lang="en-US" sz="1600" dirty="0" smtClean="0">
                <a:solidFill>
                  <a:schemeClr val="accent5">
                    <a:lumMod val="60000"/>
                    <a:lumOff val="40000"/>
                  </a:schemeClr>
                </a:solidFill>
              </a:rPr>
              <a:t>(b) Perform Two </a:t>
            </a:r>
            <a:r>
              <a:rPr lang="en-US" sz="1600" dirty="0">
                <a:solidFill>
                  <a:schemeClr val="accent5">
                    <a:lumMod val="60000"/>
                    <a:lumOff val="40000"/>
                  </a:schemeClr>
                </a:solidFill>
              </a:rPr>
              <a:t>LASSO iterations </a:t>
            </a:r>
            <a:r>
              <a:rPr lang="en-US" sz="1600" dirty="0" smtClean="0">
                <a:solidFill>
                  <a:schemeClr val="accent5">
                    <a:lumMod val="60000"/>
                    <a:lumOff val="40000"/>
                  </a:schemeClr>
                </a:solidFill>
              </a:rPr>
              <a:t>– Random </a:t>
            </a:r>
            <a:r>
              <a:rPr lang="en-US" sz="1600" dirty="0">
                <a:solidFill>
                  <a:schemeClr val="accent5">
                    <a:lumMod val="60000"/>
                    <a:lumOff val="40000"/>
                  </a:schemeClr>
                </a:solidFill>
              </a:rPr>
              <a:t>Mix </a:t>
            </a:r>
            <a:r>
              <a:rPr lang="en-US" sz="1600" dirty="0" smtClean="0">
                <a:solidFill>
                  <a:schemeClr val="accent5">
                    <a:lumMod val="60000"/>
                    <a:lumOff val="40000"/>
                  </a:schemeClr>
                </a:solidFill>
              </a:rPr>
              <a:t>vs Moving Window Split Criteria</a:t>
            </a:r>
          </a:p>
          <a:p>
            <a:endParaRPr lang="en-US" sz="1600" dirty="0">
              <a:solidFill>
                <a:schemeClr val="accent5">
                  <a:lumMod val="60000"/>
                  <a:lumOff val="40000"/>
                </a:schemeClr>
              </a:solidFill>
            </a:endParaRPr>
          </a:p>
          <a:p>
            <a:pPr marL="285750" indent="-285750">
              <a:buFont typeface="Arial" panose="020B0604020202020204" pitchFamily="34" charset="0"/>
              <a:buChar char="•"/>
            </a:pPr>
            <a:r>
              <a:rPr lang="en-US" sz="1600" dirty="0" smtClean="0"/>
              <a:t>Develop a model using the standard random sample approach with a 66% Training split proportion</a:t>
            </a:r>
          </a:p>
          <a:p>
            <a:endParaRPr lang="en-US" sz="1600" dirty="0" smtClean="0"/>
          </a:p>
          <a:p>
            <a:pPr marL="285750" indent="-285750">
              <a:buFont typeface="Arial" panose="020B0604020202020204" pitchFamily="34" charset="0"/>
              <a:buChar char="•"/>
            </a:pPr>
            <a:r>
              <a:rPr lang="en-US" sz="1600" dirty="0" smtClean="0"/>
              <a:t>Develop a </a:t>
            </a:r>
            <a:r>
              <a:rPr lang="en-US" sz="1600" dirty="0"/>
              <a:t>model using a “moving window” </a:t>
            </a:r>
            <a:r>
              <a:rPr lang="en-US" sz="1600" dirty="0" smtClean="0"/>
              <a:t>approach with a 66% Training split proportion representing years prior to 2004, then a Test set representing 2005 - 2017.  The aim is to simulate </a:t>
            </a:r>
            <a:r>
              <a:rPr lang="en-US" sz="1600" dirty="0"/>
              <a:t>the actual investment activity of repeated decision points based on model training immediately prior to that time. </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endParaRPr lang="en-US" sz="1600" dirty="0"/>
          </a:p>
        </p:txBody>
      </p:sp>
    </p:spTree>
    <p:extLst>
      <p:ext uri="{BB962C8B-B14F-4D97-AF65-F5344CB8AC3E}">
        <p14:creationId xmlns:p14="http://schemas.microsoft.com/office/powerpoint/2010/main" val="234828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457200"/>
          </a:xfrm>
        </p:spPr>
        <p:txBody>
          <a:bodyPr>
            <a:normAutofit/>
          </a:bodyPr>
          <a:lstStyle/>
          <a:p>
            <a:r>
              <a:rPr lang="en-US" sz="2000" dirty="0" smtClean="0">
                <a:solidFill>
                  <a:srgbClr val="FFFF00"/>
                </a:solidFill>
              </a:rPr>
              <a:t>Results &amp; Prediction</a:t>
            </a:r>
            <a:endParaRPr lang="en-US" sz="2000" dirty="0">
              <a:solidFill>
                <a:srgbClr val="FFFF00"/>
              </a:solidFill>
            </a:endParaRPr>
          </a:p>
        </p:txBody>
      </p:sp>
      <p:pic>
        <p:nvPicPr>
          <p:cNvPr id="6" name="Picture 5"/>
          <p:cNvPicPr>
            <a:picLocks noChangeAspect="1"/>
          </p:cNvPicPr>
          <p:nvPr/>
        </p:nvPicPr>
        <p:blipFill>
          <a:blip r:embed="rId2"/>
          <a:stretch>
            <a:fillRect/>
          </a:stretch>
        </p:blipFill>
        <p:spPr>
          <a:xfrm>
            <a:off x="988809" y="1062362"/>
            <a:ext cx="4624565" cy="2514384"/>
          </a:xfrm>
          <a:prstGeom prst="rect">
            <a:avLst/>
          </a:prstGeom>
        </p:spPr>
      </p:pic>
      <p:pic>
        <p:nvPicPr>
          <p:cNvPr id="7" name="Picture 6"/>
          <p:cNvPicPr>
            <a:picLocks noChangeAspect="1"/>
          </p:cNvPicPr>
          <p:nvPr/>
        </p:nvPicPr>
        <p:blipFill>
          <a:blip r:embed="rId3"/>
          <a:stretch>
            <a:fillRect/>
          </a:stretch>
        </p:blipFill>
        <p:spPr>
          <a:xfrm>
            <a:off x="989012" y="3800908"/>
            <a:ext cx="4624565" cy="2514384"/>
          </a:xfrm>
          <a:prstGeom prst="rect">
            <a:avLst/>
          </a:prstGeom>
        </p:spPr>
      </p:pic>
      <p:pic>
        <p:nvPicPr>
          <p:cNvPr id="2" name="Picture 1"/>
          <p:cNvPicPr>
            <a:picLocks noChangeAspect="1"/>
          </p:cNvPicPr>
          <p:nvPr/>
        </p:nvPicPr>
        <p:blipFill>
          <a:blip r:embed="rId4"/>
          <a:stretch>
            <a:fillRect/>
          </a:stretch>
        </p:blipFill>
        <p:spPr>
          <a:xfrm>
            <a:off x="6323012" y="304800"/>
            <a:ext cx="4782766" cy="6096000"/>
          </a:xfrm>
          <a:prstGeom prst="rect">
            <a:avLst/>
          </a:prstGeom>
        </p:spPr>
      </p:pic>
    </p:spTree>
    <p:extLst>
      <p:ext uri="{BB962C8B-B14F-4D97-AF65-F5344CB8AC3E}">
        <p14:creationId xmlns:p14="http://schemas.microsoft.com/office/powerpoint/2010/main" val="264219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3205</TotalTime>
  <Words>605</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Digital Blue Tunnel 16x9</vt:lpstr>
      <vt:lpstr>Socially Responsible Investing:   ESG Factor Selection using Lasso Regression </vt:lpstr>
      <vt:lpstr>Market Values ~ Ideas &amp; Reputation</vt:lpstr>
      <vt:lpstr>What is Socially Responsible Investing (SRI)?</vt:lpstr>
      <vt:lpstr>Question(s)</vt:lpstr>
      <vt:lpstr>Data Sourcing</vt:lpstr>
      <vt:lpstr>Data Preparation</vt:lpstr>
      <vt:lpstr>Available for Multivariate Analysis</vt:lpstr>
      <vt:lpstr>Model Selection &amp; Iterations</vt:lpstr>
      <vt:lpstr>Results &amp; Prediction</vt:lpstr>
      <vt:lpstr>Ideas for Process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Noone, William J</dc:creator>
  <cp:lastModifiedBy>Noone, William J</cp:lastModifiedBy>
  <cp:revision>133</cp:revision>
  <dcterms:created xsi:type="dcterms:W3CDTF">2018-03-03T18:04:15Z</dcterms:created>
  <dcterms:modified xsi:type="dcterms:W3CDTF">2018-12-02T23:01:12Z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