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781" r:id="rId5"/>
    <p:sldId id="791" r:id="rId6"/>
    <p:sldId id="792" r:id="rId7"/>
    <p:sldId id="797" r:id="rId8"/>
    <p:sldId id="798" r:id="rId9"/>
    <p:sldId id="799" r:id="rId10"/>
    <p:sldId id="800" r:id="rId11"/>
    <p:sldId id="782" r:id="rId12"/>
    <p:sldId id="795" r:id="rId13"/>
    <p:sldId id="794" r:id="rId14"/>
    <p:sldId id="796" r:id="rId15"/>
    <p:sldId id="802" r:id="rId16"/>
    <p:sldId id="804" r:id="rId17"/>
    <p:sldId id="803" r:id="rId18"/>
    <p:sldId id="786" r:id="rId19"/>
    <p:sldId id="805" r:id="rId20"/>
    <p:sldId id="806" r:id="rId21"/>
    <p:sldId id="807" r:id="rId22"/>
    <p:sldId id="809" r:id="rId23"/>
    <p:sldId id="808" r:id="rId24"/>
    <p:sldId id="810"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ersona's" id="{E6019953-723D-4D1E-B7BC-7C6D94886E18}">
          <p14:sldIdLst>
            <p14:sldId id="781"/>
            <p14:sldId id="791"/>
            <p14:sldId id="792"/>
            <p14:sldId id="797"/>
            <p14:sldId id="798"/>
            <p14:sldId id="799"/>
            <p14:sldId id="800"/>
            <p14:sldId id="782"/>
            <p14:sldId id="795"/>
            <p14:sldId id="794"/>
            <p14:sldId id="796"/>
          </p14:sldIdLst>
        </p14:section>
        <p14:section name="Screens Mocks Section" id="{DA27E316-8000-4D9D-ACAA-06E4EAB29322}">
          <p14:sldIdLst>
            <p14:sldId id="802"/>
            <p14:sldId id="804"/>
            <p14:sldId id="803"/>
            <p14:sldId id="786"/>
            <p14:sldId id="805"/>
            <p14:sldId id="806"/>
            <p14:sldId id="807"/>
            <p14:sldId id="809"/>
            <p14:sldId id="808"/>
            <p14:sldId id="8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oneym" initials="c" lastIdx="1" clrIdx="0"/>
  <p:cmAuthor id="1" name="meoyer" initials="m"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8FF"/>
    <a:srgbClr val="DEE6FE"/>
    <a:srgbClr val="99CCFF"/>
    <a:srgbClr val="000000"/>
    <a:srgbClr val="042042"/>
    <a:srgbClr val="FFFF99"/>
    <a:srgbClr val="CCCCFF"/>
    <a:srgbClr val="99FF99"/>
    <a:srgbClr val="CC99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516" autoAdjust="0"/>
    <p:restoredTop sz="97410" autoAdjust="0"/>
  </p:normalViewPr>
  <p:slideViewPr>
    <p:cSldViewPr>
      <p:cViewPr varScale="1">
        <p:scale>
          <a:sx n="188" d="100"/>
          <a:sy n="188" d="100"/>
        </p:scale>
        <p:origin x="16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2910"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7840" cy="464820"/>
          </a:xfrm>
          <a:prstGeom prst="rect">
            <a:avLst/>
          </a:prstGeom>
        </p:spPr>
        <p:txBody>
          <a:bodyPr vert="horz" lIns="93159" tIns="46580" rIns="93159" bIns="46580" rtlCol="0"/>
          <a:lstStyle>
            <a:lvl1pPr algn="l">
              <a:defRPr sz="1200"/>
            </a:lvl1pPr>
          </a:lstStyle>
          <a:p>
            <a:endParaRPr lang="en-US" dirty="0"/>
          </a:p>
        </p:txBody>
      </p:sp>
      <p:sp>
        <p:nvSpPr>
          <p:cNvPr id="3" name="Date Placeholder 2"/>
          <p:cNvSpPr>
            <a:spLocks noGrp="1"/>
          </p:cNvSpPr>
          <p:nvPr>
            <p:ph type="dt" sz="quarter" idx="1"/>
          </p:nvPr>
        </p:nvSpPr>
        <p:spPr>
          <a:xfrm>
            <a:off x="3970939" y="2"/>
            <a:ext cx="3037840" cy="464820"/>
          </a:xfrm>
          <a:prstGeom prst="rect">
            <a:avLst/>
          </a:prstGeom>
        </p:spPr>
        <p:txBody>
          <a:bodyPr vert="horz" lIns="93159" tIns="46580" rIns="93159" bIns="46580" rtlCol="0"/>
          <a:lstStyle>
            <a:lvl1pPr algn="r">
              <a:defRPr sz="1200"/>
            </a:lvl1pPr>
          </a:lstStyle>
          <a:p>
            <a:fld id="{38E7409E-A800-4EEB-8987-F033C332DBD4}" type="datetimeFigureOut">
              <a:rPr lang="en-US" smtClean="0"/>
              <a:pPr/>
              <a:t>6/30/2015</a:t>
            </a:fld>
            <a:endParaRPr lang="en-US" dirty="0"/>
          </a:p>
        </p:txBody>
      </p:sp>
      <p:sp>
        <p:nvSpPr>
          <p:cNvPr id="4" name="Footer Placeholder 3"/>
          <p:cNvSpPr>
            <a:spLocks noGrp="1"/>
          </p:cNvSpPr>
          <p:nvPr>
            <p:ph type="ftr" sz="quarter" idx="2"/>
          </p:nvPr>
        </p:nvSpPr>
        <p:spPr>
          <a:xfrm>
            <a:off x="1" y="8829967"/>
            <a:ext cx="3037840" cy="464820"/>
          </a:xfrm>
          <a:prstGeom prst="rect">
            <a:avLst/>
          </a:prstGeom>
        </p:spPr>
        <p:txBody>
          <a:bodyPr vert="horz" lIns="93159" tIns="46580" rIns="93159" bIns="4658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3159" tIns="46580" rIns="93159" bIns="46580" rtlCol="0" anchor="b"/>
          <a:lstStyle>
            <a:lvl1pPr algn="r">
              <a:defRPr sz="1200"/>
            </a:lvl1pPr>
          </a:lstStyle>
          <a:p>
            <a:fld id="{F53CF2A5-0353-4A9A-8B74-604E2F28D425}" type="slidenum">
              <a:rPr lang="en-US" smtClean="0"/>
              <a:pPr/>
              <a:t>‹#›</a:t>
            </a:fld>
            <a:endParaRPr lang="en-US" dirty="0"/>
          </a:p>
        </p:txBody>
      </p:sp>
    </p:spTree>
    <p:extLst>
      <p:ext uri="{BB962C8B-B14F-4D97-AF65-F5344CB8AC3E}">
        <p14:creationId xmlns:p14="http://schemas.microsoft.com/office/powerpoint/2010/main" val="7211668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7840" cy="464820"/>
          </a:xfrm>
          <a:prstGeom prst="rect">
            <a:avLst/>
          </a:prstGeom>
        </p:spPr>
        <p:txBody>
          <a:bodyPr vert="horz" lIns="93159" tIns="46580" rIns="93159" bIns="46580" rtlCol="0"/>
          <a:lstStyle>
            <a:lvl1pPr algn="l">
              <a:defRPr sz="1200"/>
            </a:lvl1pPr>
          </a:lstStyle>
          <a:p>
            <a:endParaRPr lang="en-US" dirty="0"/>
          </a:p>
        </p:txBody>
      </p:sp>
      <p:sp>
        <p:nvSpPr>
          <p:cNvPr id="3" name="Date Placeholder 2"/>
          <p:cNvSpPr>
            <a:spLocks noGrp="1"/>
          </p:cNvSpPr>
          <p:nvPr>
            <p:ph type="dt" idx="1"/>
          </p:nvPr>
        </p:nvSpPr>
        <p:spPr>
          <a:xfrm>
            <a:off x="3970939" y="2"/>
            <a:ext cx="3037840" cy="464820"/>
          </a:xfrm>
          <a:prstGeom prst="rect">
            <a:avLst/>
          </a:prstGeom>
        </p:spPr>
        <p:txBody>
          <a:bodyPr vert="horz" lIns="93159" tIns="46580" rIns="93159" bIns="46580" rtlCol="0"/>
          <a:lstStyle>
            <a:lvl1pPr algn="r">
              <a:defRPr sz="1200"/>
            </a:lvl1pPr>
          </a:lstStyle>
          <a:p>
            <a:fld id="{CE2E596B-A25B-4E5B-A551-E3EDA56614B3}" type="datetimeFigureOut">
              <a:rPr lang="en-US" smtClean="0"/>
              <a:pPr/>
              <a:t>6/30/2015</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59" tIns="46580" rIns="93159" bIns="46580" rtlCol="0" anchor="ctr"/>
          <a:lstStyle/>
          <a:p>
            <a:endParaRPr lang="en-US" dirty="0"/>
          </a:p>
        </p:txBody>
      </p:sp>
      <p:sp>
        <p:nvSpPr>
          <p:cNvPr id="5" name="Notes Placeholder 4"/>
          <p:cNvSpPr>
            <a:spLocks noGrp="1"/>
          </p:cNvSpPr>
          <p:nvPr>
            <p:ph type="body" sz="quarter" idx="3"/>
          </p:nvPr>
        </p:nvSpPr>
        <p:spPr>
          <a:xfrm>
            <a:off x="701040" y="4415792"/>
            <a:ext cx="5608320" cy="4183380"/>
          </a:xfrm>
          <a:prstGeom prst="rect">
            <a:avLst/>
          </a:prstGeom>
        </p:spPr>
        <p:txBody>
          <a:bodyPr vert="horz" lIns="93159" tIns="46580" rIns="93159" bIns="465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3159" tIns="46580" rIns="93159" bIns="4658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59" tIns="46580" rIns="93159" bIns="46580" rtlCol="0" anchor="b"/>
          <a:lstStyle>
            <a:lvl1pPr algn="r">
              <a:defRPr sz="1200"/>
            </a:lvl1pPr>
          </a:lstStyle>
          <a:p>
            <a:fld id="{5C6BD3C5-181B-4D05-AD2A-ACADBC160DDC}" type="slidenum">
              <a:rPr lang="en-US" smtClean="0"/>
              <a:pPr/>
              <a:t>‹#›</a:t>
            </a:fld>
            <a:endParaRPr lang="en-US" dirty="0"/>
          </a:p>
        </p:txBody>
      </p:sp>
    </p:spTree>
    <p:extLst>
      <p:ext uri="{BB962C8B-B14F-4D97-AF65-F5344CB8AC3E}">
        <p14:creationId xmlns:p14="http://schemas.microsoft.com/office/powerpoint/2010/main" val="141448002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dirty="0" smtClean="0"/>
              <a:t>Click to edit Master title style</a:t>
            </a:r>
            <a:endParaRPr lang="en-US" dirty="0"/>
          </a:p>
        </p:txBody>
      </p:sp>
      <p:sp>
        <p:nvSpPr>
          <p:cNvPr id="16" name="Rectangle 15"/>
          <p:cNvSpPr/>
          <p:nvPr userDrawn="1"/>
        </p:nvSpPr>
        <p:spPr>
          <a:xfrm>
            <a:off x="0" y="6019800"/>
            <a:ext cx="2209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8686800" y="6400800"/>
            <a:ext cx="457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43200" y="4016375"/>
            <a:ext cx="336550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userDrawn="1"/>
        </p:nvSpPr>
        <p:spPr>
          <a:xfrm>
            <a:off x="2479295" y="6353175"/>
            <a:ext cx="3893310" cy="369332"/>
          </a:xfrm>
          <a:prstGeom prst="rect">
            <a:avLst/>
          </a:prstGeom>
          <a:noFill/>
        </p:spPr>
        <p:txBody>
          <a:bodyPr wrap="none" rtlCol="0">
            <a:spAutoFit/>
          </a:bodyPr>
          <a:lstStyle/>
          <a:p>
            <a:r>
              <a:rPr lang="en-US" sz="1800" dirty="0" smtClean="0">
                <a:solidFill>
                  <a:schemeClr val="bg1">
                    <a:lumMod val="50000"/>
                  </a:schemeClr>
                </a:solidFill>
              </a:rPr>
              <a:t>Information Systems &amp; Global Solutions</a:t>
            </a:r>
            <a:endParaRPr lang="en-US" sz="18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68580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5" name="Slide Number Placeholder 5"/>
          <p:cNvSpPr>
            <a:spLocks noGrp="1"/>
          </p:cNvSpPr>
          <p:nvPr>
            <p:ph type="sldNum" sz="quarter" idx="4"/>
          </p:nvPr>
        </p:nvSpPr>
        <p:spPr>
          <a:xfrm>
            <a:off x="8686800" y="6400800"/>
            <a:ext cx="457200" cy="457200"/>
          </a:xfrm>
          <a:prstGeom prst="rect">
            <a:avLst/>
          </a:prstGeom>
        </p:spPr>
        <p:txBody>
          <a:bodyPr/>
          <a:lstStyle>
            <a:lvl1pPr>
              <a:defRPr sz="1400" b="1">
                <a:solidFill>
                  <a:schemeClr val="bg1"/>
                </a:solidFill>
              </a:defRPr>
            </a:lvl1pPr>
          </a:lstStyle>
          <a:p>
            <a:fld id="{5F228A72-586C-4ED3-BF7D-E1D8C66142EE}" type="slidenum">
              <a:rPr lang="en-US" smtClean="0"/>
              <a:pPr/>
              <a:t>‹#›</a:t>
            </a:fld>
            <a:endParaRPr lang="en-US" dirty="0"/>
          </a:p>
        </p:txBody>
      </p:sp>
      <p:grpSp>
        <p:nvGrpSpPr>
          <p:cNvPr id="7" name="Group 2"/>
          <p:cNvGrpSpPr>
            <a:grpSpLocks noChangeAspect="1"/>
          </p:cNvGrpSpPr>
          <p:nvPr userDrawn="1"/>
        </p:nvGrpSpPr>
        <p:grpSpPr bwMode="auto">
          <a:xfrm>
            <a:off x="7341610" y="110613"/>
            <a:ext cx="1705673" cy="597617"/>
            <a:chOff x="3460" y="74"/>
            <a:chExt cx="1013" cy="422"/>
          </a:xfrm>
          <a:solidFill>
            <a:schemeClr val="bg1"/>
          </a:solidFill>
        </p:grpSpPr>
        <p:sp>
          <p:nvSpPr>
            <p:cNvPr id="8" name="Freeform 3"/>
            <p:cNvSpPr>
              <a:spLocks noChangeAspect="1"/>
            </p:cNvSpPr>
            <p:nvPr/>
          </p:nvSpPr>
          <p:spPr bwMode="auto">
            <a:xfrm>
              <a:off x="4084" y="74"/>
              <a:ext cx="255" cy="422"/>
            </a:xfrm>
            <a:custGeom>
              <a:avLst/>
              <a:gdLst/>
              <a:ahLst/>
              <a:cxnLst>
                <a:cxn ang="0">
                  <a:pos x="255" y="0"/>
                </a:cxn>
                <a:cxn ang="0">
                  <a:pos x="0" y="276"/>
                </a:cxn>
                <a:cxn ang="0">
                  <a:pos x="1" y="278"/>
                </a:cxn>
                <a:cxn ang="0">
                  <a:pos x="202" y="90"/>
                </a:cxn>
                <a:cxn ang="0">
                  <a:pos x="139" y="422"/>
                </a:cxn>
                <a:cxn ang="0">
                  <a:pos x="141" y="422"/>
                </a:cxn>
                <a:cxn ang="0">
                  <a:pos x="255" y="0"/>
                </a:cxn>
              </a:cxnLst>
              <a:rect l="0" t="0" r="r" b="b"/>
              <a:pathLst>
                <a:path w="255" h="422">
                  <a:moveTo>
                    <a:pt x="255" y="0"/>
                  </a:moveTo>
                  <a:lnTo>
                    <a:pt x="0" y="276"/>
                  </a:lnTo>
                  <a:lnTo>
                    <a:pt x="1" y="278"/>
                  </a:lnTo>
                  <a:lnTo>
                    <a:pt x="202" y="90"/>
                  </a:lnTo>
                  <a:lnTo>
                    <a:pt x="139" y="422"/>
                  </a:lnTo>
                  <a:lnTo>
                    <a:pt x="141" y="422"/>
                  </a:lnTo>
                  <a:lnTo>
                    <a:pt x="255" y="0"/>
                  </a:lnTo>
                  <a:close/>
                </a:path>
              </a:pathLst>
            </a:custGeom>
            <a:grpFill/>
            <a:ln w="9525" cap="rnd" cmpd="sng">
              <a:noFill/>
              <a:prstDash val="solid"/>
              <a:round/>
              <a:headEnd type="none" w="sm" len="sm"/>
              <a:tailEnd type="none" w="sm" len="sm"/>
            </a:ln>
            <a:effectLst/>
          </p:spPr>
          <p:txBody>
            <a:bodyPr/>
            <a:lstStyle/>
            <a:p>
              <a:pPr eaLnBrk="0" hangingPunct="0">
                <a:defRPr/>
              </a:pPr>
              <a:endParaRPr lang="en-US" dirty="0"/>
            </a:p>
          </p:txBody>
        </p:sp>
        <p:sp>
          <p:nvSpPr>
            <p:cNvPr id="9" name="Freeform 4"/>
            <p:cNvSpPr>
              <a:spLocks noChangeAspect="1"/>
            </p:cNvSpPr>
            <p:nvPr/>
          </p:nvSpPr>
          <p:spPr bwMode="auto">
            <a:xfrm>
              <a:off x="3460" y="239"/>
              <a:ext cx="1013" cy="253"/>
            </a:xfrm>
            <a:custGeom>
              <a:avLst/>
              <a:gdLst/>
              <a:ahLst/>
              <a:cxnLst>
                <a:cxn ang="0">
                  <a:pos x="1013" y="0"/>
                </a:cxn>
                <a:cxn ang="0">
                  <a:pos x="0" y="0"/>
                </a:cxn>
                <a:cxn ang="0">
                  <a:pos x="2" y="2"/>
                </a:cxn>
                <a:cxn ang="0">
                  <a:pos x="912" y="23"/>
                </a:cxn>
                <a:cxn ang="0">
                  <a:pos x="507" y="252"/>
                </a:cxn>
                <a:cxn ang="0">
                  <a:pos x="510" y="253"/>
                </a:cxn>
                <a:cxn ang="0">
                  <a:pos x="1013" y="0"/>
                </a:cxn>
              </a:cxnLst>
              <a:rect l="0" t="0" r="r" b="b"/>
              <a:pathLst>
                <a:path w="1013" h="253">
                  <a:moveTo>
                    <a:pt x="1013" y="0"/>
                  </a:moveTo>
                  <a:lnTo>
                    <a:pt x="0" y="0"/>
                  </a:lnTo>
                  <a:lnTo>
                    <a:pt x="2" y="2"/>
                  </a:lnTo>
                  <a:lnTo>
                    <a:pt x="912" y="23"/>
                  </a:lnTo>
                  <a:lnTo>
                    <a:pt x="507" y="252"/>
                  </a:lnTo>
                  <a:lnTo>
                    <a:pt x="510" y="253"/>
                  </a:lnTo>
                  <a:lnTo>
                    <a:pt x="1013" y="0"/>
                  </a:lnTo>
                  <a:close/>
                </a:path>
              </a:pathLst>
            </a:custGeom>
            <a:grpFill/>
            <a:ln w="9525" cap="rnd" cmpd="sng">
              <a:noFill/>
              <a:prstDash val="solid"/>
              <a:round/>
              <a:headEnd type="none" w="sm" len="sm"/>
              <a:tailEnd type="none" w="sm" len="sm"/>
            </a:ln>
            <a:effectLst/>
          </p:spPr>
          <p:txBody>
            <a:bodyPr/>
            <a:lstStyle/>
            <a:p>
              <a:pPr eaLnBrk="0" hangingPunct="0">
                <a:defRPr/>
              </a:pPr>
              <a:endParaRPr lang="en-US" dirty="0"/>
            </a:p>
          </p:txBody>
        </p:sp>
      </p:grpSp>
      <p:sp>
        <p:nvSpPr>
          <p:cNvPr id="10" name="Slide Number Placeholder 5"/>
          <p:cNvSpPr txBox="1">
            <a:spLocks/>
          </p:cNvSpPr>
          <p:nvPr userDrawn="1"/>
        </p:nvSpPr>
        <p:spPr>
          <a:xfrm>
            <a:off x="8686800" y="6477000"/>
            <a:ext cx="457200" cy="457200"/>
          </a:xfrm>
          <a:prstGeom prst="rect">
            <a:avLst/>
          </a:prstGeom>
        </p:spPr>
        <p:txBody>
          <a:bodyPr/>
          <a:lstStyle>
            <a:lvl1pPr>
              <a:defRPr sz="1400" b="1">
                <a:solidFill>
                  <a:schemeClr val="accent4"/>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28A72-586C-4ED3-BF7D-E1D8C66142EE}" type="slidenum">
              <a:rPr kumimoji="0" lang="en-US" sz="1400" b="1" i="0" u="none" strike="noStrike" kern="1200" cap="none" spc="0" normalizeH="0" baseline="0" noProof="0" smtClean="0">
                <a:ln>
                  <a:noFill/>
                </a:ln>
                <a:solidFill>
                  <a:schemeClr val="accent4"/>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1" i="0" u="none" strike="noStrike" kern="1200" cap="none" spc="0" normalizeH="0" baseline="0" noProof="0" dirty="0">
              <a:ln>
                <a:noFill/>
              </a:ln>
              <a:solidFill>
                <a:schemeClr val="accent4"/>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5" name="Slide Number Placeholder 5"/>
          <p:cNvSpPr>
            <a:spLocks noGrp="1"/>
          </p:cNvSpPr>
          <p:nvPr>
            <p:ph type="sldNum" sz="quarter" idx="4"/>
          </p:nvPr>
        </p:nvSpPr>
        <p:spPr>
          <a:xfrm>
            <a:off x="8686800" y="6400800"/>
            <a:ext cx="457200" cy="457200"/>
          </a:xfrm>
          <a:prstGeom prst="rect">
            <a:avLst/>
          </a:prstGeom>
        </p:spPr>
        <p:txBody>
          <a:bodyPr/>
          <a:lstStyle>
            <a:lvl1pPr>
              <a:defRPr sz="1400" b="1">
                <a:solidFill>
                  <a:schemeClr val="accent4"/>
                </a:solidFill>
              </a:defRPr>
            </a:lvl1pPr>
          </a:lstStyle>
          <a:p>
            <a:fld id="{5F228A72-586C-4ED3-BF7D-E1D8C66142E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lmlogo.png"/>
          <p:cNvPicPr>
            <a:picLocks noChangeAspect="1"/>
          </p:cNvPicPr>
          <p:nvPr userDrawn="1"/>
        </p:nvPicPr>
        <p:blipFill>
          <a:blip r:embed="rId2" cstate="print"/>
          <a:stretch>
            <a:fillRect/>
          </a:stretch>
        </p:blipFill>
        <p:spPr>
          <a:xfrm>
            <a:off x="375250" y="1953890"/>
            <a:ext cx="8393499" cy="2950220"/>
          </a:xfrm>
          <a:prstGeom prst="rect">
            <a:avLst/>
          </a:prstGeom>
        </p:spPr>
      </p:pic>
      <p:sp>
        <p:nvSpPr>
          <p:cNvPr id="4" name="Rectangle 3"/>
          <p:cNvSpPr/>
          <p:nvPr userDrawn="1"/>
        </p:nvSpPr>
        <p:spPr>
          <a:xfrm>
            <a:off x="0" y="5867400"/>
            <a:ext cx="20574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2514600" y="6172200"/>
            <a:ext cx="6629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2400"/>
            <a:ext cx="8229600" cy="838200"/>
          </a:xfrm>
        </p:spPr>
        <p:txBody>
          <a:bodyPr>
            <a:noAutofit/>
          </a:bodyPr>
          <a:lstStyle>
            <a:lvl1pPr algn="l">
              <a:defRPr sz="3600">
                <a:solidFill>
                  <a:schemeClr val="bg1"/>
                </a:solidFill>
              </a:defRPr>
            </a:lvl1pPr>
          </a:lstStyle>
          <a:p>
            <a:r>
              <a:rPr lang="en-US" dirty="0" smtClean="0"/>
              <a:t>Check out this Title</a:t>
            </a:r>
            <a:endParaRPr lang="en-US" dirty="0"/>
          </a:p>
        </p:txBody>
      </p:sp>
      <p:sp>
        <p:nvSpPr>
          <p:cNvPr id="3" name="Content Placeholder 2"/>
          <p:cNvSpPr>
            <a:spLocks noGrp="1"/>
          </p:cNvSpPr>
          <p:nvPr>
            <p:ph idx="1"/>
          </p:nvPr>
        </p:nvSpPr>
        <p:spPr>
          <a:xfrm>
            <a:off x="457200" y="1371600"/>
            <a:ext cx="8229600" cy="4754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Slide Number Placeholder 5"/>
          <p:cNvSpPr>
            <a:spLocks noGrp="1"/>
          </p:cNvSpPr>
          <p:nvPr>
            <p:ph type="sldNum" sz="quarter" idx="4"/>
          </p:nvPr>
        </p:nvSpPr>
        <p:spPr>
          <a:xfrm>
            <a:off x="8686800" y="6400800"/>
            <a:ext cx="457200" cy="457200"/>
          </a:xfrm>
          <a:prstGeom prst="rect">
            <a:avLst/>
          </a:prstGeom>
        </p:spPr>
        <p:txBody>
          <a:bodyPr/>
          <a:lstStyle>
            <a:lvl1pPr>
              <a:defRPr sz="1400" b="1">
                <a:solidFill>
                  <a:schemeClr val="accent4"/>
                </a:solidFill>
              </a:defRPr>
            </a:lvl1pPr>
          </a:lstStyle>
          <a:p>
            <a:fld id="{5F228A72-586C-4ED3-BF7D-E1D8C66142E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Slide Number Placeholder 5"/>
          <p:cNvSpPr>
            <a:spLocks noGrp="1"/>
          </p:cNvSpPr>
          <p:nvPr>
            <p:ph type="sldNum" sz="quarter" idx="4"/>
          </p:nvPr>
        </p:nvSpPr>
        <p:spPr>
          <a:xfrm>
            <a:off x="8686800" y="6400800"/>
            <a:ext cx="457200" cy="457200"/>
          </a:xfrm>
          <a:prstGeom prst="rect">
            <a:avLst/>
          </a:prstGeom>
        </p:spPr>
        <p:txBody>
          <a:bodyPr/>
          <a:lstStyle>
            <a:lvl1pPr>
              <a:defRPr sz="1400" b="1">
                <a:solidFill>
                  <a:schemeClr val="accent4"/>
                </a:solidFill>
              </a:defRPr>
            </a:lvl1pPr>
          </a:lstStyle>
          <a:p>
            <a:fld id="{5F228A72-586C-4ED3-BF7D-E1D8C66142E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99060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Slide Number Placeholder 5"/>
          <p:cNvSpPr>
            <a:spLocks noGrp="1"/>
          </p:cNvSpPr>
          <p:nvPr>
            <p:ph type="sldNum" sz="quarter" idx="4"/>
          </p:nvPr>
        </p:nvSpPr>
        <p:spPr>
          <a:xfrm>
            <a:off x="8686800" y="6400800"/>
            <a:ext cx="457200" cy="457200"/>
          </a:xfrm>
          <a:prstGeom prst="rect">
            <a:avLst/>
          </a:prstGeom>
        </p:spPr>
        <p:txBody>
          <a:bodyPr/>
          <a:lstStyle>
            <a:lvl1pPr>
              <a:defRPr sz="1400" b="1">
                <a:solidFill>
                  <a:schemeClr val="accent4"/>
                </a:solidFill>
              </a:defRPr>
            </a:lvl1pPr>
          </a:lstStyle>
          <a:p>
            <a:fld id="{5F228A72-586C-4ED3-BF7D-E1D8C66142E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68580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4040188" cy="381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19200"/>
            <a:ext cx="4041775" cy="381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Slide Number Placeholder 5"/>
          <p:cNvSpPr>
            <a:spLocks noGrp="1"/>
          </p:cNvSpPr>
          <p:nvPr>
            <p:ph type="sldNum" sz="quarter" idx="12"/>
          </p:nvPr>
        </p:nvSpPr>
        <p:spPr>
          <a:xfrm>
            <a:off x="8686800" y="6400800"/>
            <a:ext cx="457200" cy="457200"/>
          </a:xfrm>
          <a:prstGeom prst="rect">
            <a:avLst/>
          </a:prstGeom>
        </p:spPr>
        <p:txBody>
          <a:bodyPr/>
          <a:lstStyle>
            <a:lvl1pPr>
              <a:defRPr sz="1400" b="1">
                <a:solidFill>
                  <a:schemeClr val="bg1"/>
                </a:solidFill>
              </a:defRPr>
            </a:lvl1pPr>
          </a:lstStyle>
          <a:p>
            <a:fld id="{5F228A72-586C-4ED3-BF7D-E1D8C66142EE}" type="slidenum">
              <a:rPr lang="en-US" smtClean="0"/>
              <a:pPr/>
              <a:t>‹#›</a:t>
            </a:fld>
            <a:endParaRPr lang="en-US" dirty="0"/>
          </a:p>
        </p:txBody>
      </p:sp>
      <p:sp>
        <p:nvSpPr>
          <p:cNvPr id="13" name="Slide Number Placeholder 5"/>
          <p:cNvSpPr txBox="1">
            <a:spLocks/>
          </p:cNvSpPr>
          <p:nvPr userDrawn="1"/>
        </p:nvSpPr>
        <p:spPr>
          <a:xfrm>
            <a:off x="8686800" y="6400800"/>
            <a:ext cx="457200" cy="457200"/>
          </a:xfrm>
          <a:prstGeom prst="rect">
            <a:avLst/>
          </a:prstGeom>
        </p:spPr>
        <p:txBody>
          <a:bodyPr/>
          <a:lstStyle>
            <a:lvl1pPr>
              <a:defRPr sz="1400" b="1">
                <a:solidFill>
                  <a:schemeClr val="accent4"/>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28A72-586C-4ED3-BF7D-E1D8C66142EE}" type="slidenum">
              <a:rPr kumimoji="0" lang="en-US" sz="1400" b="1" i="0" u="none" strike="noStrike" kern="1200" cap="none" spc="0" normalizeH="0" baseline="0" noProof="0" smtClean="0">
                <a:ln>
                  <a:noFill/>
                </a:ln>
                <a:solidFill>
                  <a:schemeClr val="accent4"/>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1" i="0" u="none" strike="noStrike" kern="1200" cap="none" spc="0" normalizeH="0" baseline="0" noProof="0" dirty="0">
              <a:ln>
                <a:noFill/>
              </a:ln>
              <a:solidFill>
                <a:schemeClr val="accent4"/>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99060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1" name="Slide Number Placeholder 5"/>
          <p:cNvSpPr>
            <a:spLocks noGrp="1"/>
          </p:cNvSpPr>
          <p:nvPr>
            <p:ph type="sldNum" sz="quarter" idx="4"/>
          </p:nvPr>
        </p:nvSpPr>
        <p:spPr>
          <a:xfrm>
            <a:off x="8686800" y="6400800"/>
            <a:ext cx="457200" cy="457200"/>
          </a:xfrm>
          <a:prstGeom prst="rect">
            <a:avLst/>
          </a:prstGeom>
        </p:spPr>
        <p:txBody>
          <a:bodyPr/>
          <a:lstStyle>
            <a:lvl1pPr>
              <a:defRPr sz="1400" b="1">
                <a:solidFill>
                  <a:schemeClr val="accent4"/>
                </a:solidFill>
              </a:defRPr>
            </a:lvl1pPr>
          </a:lstStyle>
          <a:p>
            <a:fld id="{5F228A72-586C-4ED3-BF7D-E1D8C66142E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3" name="Slide Number Placeholder 5"/>
          <p:cNvSpPr>
            <a:spLocks noGrp="1"/>
          </p:cNvSpPr>
          <p:nvPr>
            <p:ph type="sldNum" sz="quarter" idx="4"/>
          </p:nvPr>
        </p:nvSpPr>
        <p:spPr>
          <a:xfrm>
            <a:off x="8686800" y="6400800"/>
            <a:ext cx="457200" cy="457200"/>
          </a:xfrm>
          <a:prstGeom prst="rect">
            <a:avLst/>
          </a:prstGeom>
        </p:spPr>
        <p:txBody>
          <a:bodyPr/>
          <a:lstStyle>
            <a:lvl1pPr>
              <a:defRPr sz="1400" b="1">
                <a:solidFill>
                  <a:schemeClr val="accent4"/>
                </a:solidFill>
              </a:defRPr>
            </a:lvl1pPr>
          </a:lstStyle>
          <a:p>
            <a:fld id="{5F228A72-586C-4ED3-BF7D-E1D8C66142EE}" type="slidenum">
              <a:rPr lang="en-US" smtClean="0"/>
              <a:pPr/>
              <a:t>‹#›</a:t>
            </a:fld>
            <a:endParaRPr lang="en-US" dirty="0"/>
          </a:p>
        </p:txBody>
      </p:sp>
      <p:sp>
        <p:nvSpPr>
          <p:cNvPr id="8" name="Footer Placeholder 3"/>
          <p:cNvSpPr>
            <a:spLocks noGrp="1"/>
          </p:cNvSpPr>
          <p:nvPr>
            <p:ph type="ftr" sz="quarter" idx="15"/>
          </p:nvPr>
        </p:nvSpPr>
        <p:spPr>
          <a:xfrm>
            <a:off x="2209800" y="6492875"/>
            <a:ext cx="5421313" cy="365125"/>
          </a:xfrm>
          <a:prstGeom prst="rect">
            <a:avLst/>
          </a:prstGeom>
        </p:spPr>
        <p:txBody>
          <a:bodyPr/>
          <a:lstStyle>
            <a:lvl1pPr fontAlgn="auto">
              <a:spcBef>
                <a:spcPts val="0"/>
              </a:spcBef>
              <a:spcAft>
                <a:spcPts val="0"/>
              </a:spcAft>
              <a:defRPr sz="1400">
                <a:latin typeface="+mn-lt"/>
                <a:ea typeface="+mn-ea"/>
                <a:cs typeface="+mn-cs"/>
              </a:defRPr>
            </a:lvl1pPr>
          </a:lstStyle>
          <a:p>
            <a:pPr>
              <a:defRPr/>
            </a:pPr>
            <a:r>
              <a:rPr lang="en-US" dirty="0" smtClean="0"/>
              <a:t>© 2014 Lockheed Martin Corporation. All Rights Reserved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3008313" cy="8382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19200"/>
            <a:ext cx="511175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057400"/>
            <a:ext cx="3008313" cy="4068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0" name="Slide Number Placeholder 5"/>
          <p:cNvSpPr>
            <a:spLocks noGrp="1"/>
          </p:cNvSpPr>
          <p:nvPr>
            <p:ph type="sldNum" sz="quarter" idx="4"/>
          </p:nvPr>
        </p:nvSpPr>
        <p:spPr>
          <a:xfrm>
            <a:off x="8686800" y="6400800"/>
            <a:ext cx="457200" cy="457200"/>
          </a:xfrm>
          <a:prstGeom prst="rect">
            <a:avLst/>
          </a:prstGeom>
        </p:spPr>
        <p:txBody>
          <a:bodyPr/>
          <a:lstStyle>
            <a:lvl1pPr>
              <a:defRPr sz="1400" b="1">
                <a:solidFill>
                  <a:schemeClr val="bg1"/>
                </a:solidFill>
              </a:defRPr>
            </a:lvl1pPr>
          </a:lstStyle>
          <a:p>
            <a:fld id="{5F228A72-586C-4ED3-BF7D-E1D8C66142EE}" type="slidenum">
              <a:rPr lang="en-US" smtClean="0"/>
              <a:pPr/>
              <a:t>‹#›</a:t>
            </a:fld>
            <a:endParaRPr lang="en-US" dirty="0"/>
          </a:p>
        </p:txBody>
      </p:sp>
      <p:sp>
        <p:nvSpPr>
          <p:cNvPr id="11" name="Slide Number Placeholder 5"/>
          <p:cNvSpPr txBox="1">
            <a:spLocks/>
          </p:cNvSpPr>
          <p:nvPr userDrawn="1"/>
        </p:nvSpPr>
        <p:spPr>
          <a:xfrm>
            <a:off x="8686800" y="6477000"/>
            <a:ext cx="457200" cy="457200"/>
          </a:xfrm>
          <a:prstGeom prst="rect">
            <a:avLst/>
          </a:prstGeom>
        </p:spPr>
        <p:txBody>
          <a:bodyPr/>
          <a:lstStyle>
            <a:lvl1pPr>
              <a:defRPr sz="1400" b="1">
                <a:solidFill>
                  <a:schemeClr val="accent4"/>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28A72-586C-4ED3-BF7D-E1D8C66142EE}" type="slidenum">
              <a:rPr kumimoji="0" lang="en-US" sz="1400" b="1" i="0" u="none" strike="noStrike" kern="1200" cap="none" spc="0" normalizeH="0" baseline="0" noProof="0" smtClean="0">
                <a:ln>
                  <a:noFill/>
                </a:ln>
                <a:solidFill>
                  <a:schemeClr val="accent4"/>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1" i="0" u="none" strike="noStrike" kern="1200" cap="none" spc="0" normalizeH="0" baseline="0" noProof="0" dirty="0">
              <a:ln>
                <a:noFill/>
              </a:ln>
              <a:solidFill>
                <a:schemeClr val="accent4"/>
              </a:solidFill>
              <a:effectLst/>
              <a:uLnTx/>
              <a:uFillTx/>
              <a:latin typeface="+mn-lt"/>
              <a:ea typeface="+mn-ea"/>
              <a:cs typeface="+mn-cs"/>
            </a:endParaRPr>
          </a:p>
        </p:txBody>
      </p:sp>
      <p:sp>
        <p:nvSpPr>
          <p:cNvPr id="12" name="Footer Placeholder 3"/>
          <p:cNvSpPr>
            <a:spLocks noGrp="1"/>
          </p:cNvSpPr>
          <p:nvPr>
            <p:ph type="ftr" sz="quarter" idx="15"/>
          </p:nvPr>
        </p:nvSpPr>
        <p:spPr>
          <a:xfrm>
            <a:off x="2209800" y="6492875"/>
            <a:ext cx="5421313" cy="365125"/>
          </a:xfrm>
          <a:prstGeom prst="rect">
            <a:avLst/>
          </a:prstGeom>
        </p:spPr>
        <p:txBody>
          <a:bodyPr/>
          <a:lstStyle>
            <a:lvl1pPr fontAlgn="auto">
              <a:spcBef>
                <a:spcPts val="0"/>
              </a:spcBef>
              <a:spcAft>
                <a:spcPts val="0"/>
              </a:spcAft>
              <a:defRPr sz="1400">
                <a:latin typeface="+mn-lt"/>
                <a:ea typeface="+mn-ea"/>
                <a:cs typeface="+mn-cs"/>
              </a:defRPr>
            </a:lvl1pPr>
          </a:lstStyle>
          <a:p>
            <a:pPr>
              <a:defRPr/>
            </a:pPr>
            <a:r>
              <a:rPr lang="en-US" dirty="0" smtClean="0"/>
              <a:t>© 2014 Lockheed Martin Corporation. All Rights Reserved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19199"/>
            <a:ext cx="5486400"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6" name="Slide Number Placeholder 5"/>
          <p:cNvSpPr>
            <a:spLocks noGrp="1"/>
          </p:cNvSpPr>
          <p:nvPr>
            <p:ph type="sldNum" sz="quarter" idx="4"/>
          </p:nvPr>
        </p:nvSpPr>
        <p:spPr>
          <a:xfrm>
            <a:off x="8686800" y="6400800"/>
            <a:ext cx="457200" cy="457200"/>
          </a:xfrm>
          <a:prstGeom prst="rect">
            <a:avLst/>
          </a:prstGeom>
        </p:spPr>
        <p:txBody>
          <a:bodyPr/>
          <a:lstStyle>
            <a:lvl1pPr>
              <a:defRPr sz="1400" b="1">
                <a:solidFill>
                  <a:schemeClr val="bg1"/>
                </a:solidFill>
              </a:defRPr>
            </a:lvl1pPr>
          </a:lstStyle>
          <a:p>
            <a:fld id="{5F228A72-586C-4ED3-BF7D-E1D8C66142EE}" type="slidenum">
              <a:rPr lang="en-US" smtClean="0"/>
              <a:pPr/>
              <a:t>‹#›</a:t>
            </a:fld>
            <a:endParaRPr lang="en-US" dirty="0"/>
          </a:p>
        </p:txBody>
      </p:sp>
      <p:sp>
        <p:nvSpPr>
          <p:cNvPr id="11" name="Slide Number Placeholder 5"/>
          <p:cNvSpPr txBox="1">
            <a:spLocks/>
          </p:cNvSpPr>
          <p:nvPr userDrawn="1"/>
        </p:nvSpPr>
        <p:spPr>
          <a:xfrm>
            <a:off x="8686800" y="6477000"/>
            <a:ext cx="457200" cy="457200"/>
          </a:xfrm>
          <a:prstGeom prst="rect">
            <a:avLst/>
          </a:prstGeom>
        </p:spPr>
        <p:txBody>
          <a:bodyPr/>
          <a:lstStyle>
            <a:lvl1pPr>
              <a:defRPr sz="1400" b="1">
                <a:solidFill>
                  <a:schemeClr val="accent4"/>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28A72-586C-4ED3-BF7D-E1D8C66142EE}" type="slidenum">
              <a:rPr kumimoji="0" lang="en-US" sz="1400" b="1" i="0" u="none" strike="noStrike" kern="1200" cap="none" spc="0" normalizeH="0" baseline="0" noProof="0" smtClean="0">
                <a:ln>
                  <a:noFill/>
                </a:ln>
                <a:solidFill>
                  <a:schemeClr val="accent4"/>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1" i="0" u="none" strike="noStrike" kern="1200" cap="none" spc="0" normalizeH="0" baseline="0" noProof="0" dirty="0">
              <a:ln>
                <a:noFill/>
              </a:ln>
              <a:solidFill>
                <a:schemeClr val="accent4"/>
              </a:solidFill>
              <a:effectLst/>
              <a:uLnTx/>
              <a:uFillTx/>
              <a:latin typeface="+mn-lt"/>
              <a:ea typeface="+mn-ea"/>
              <a:cs typeface="+mn-cs"/>
            </a:endParaRPr>
          </a:p>
        </p:txBody>
      </p:sp>
      <p:sp>
        <p:nvSpPr>
          <p:cNvPr id="12" name="Footer Placeholder 3"/>
          <p:cNvSpPr>
            <a:spLocks noGrp="1"/>
          </p:cNvSpPr>
          <p:nvPr>
            <p:ph type="ftr" sz="quarter" idx="15"/>
          </p:nvPr>
        </p:nvSpPr>
        <p:spPr>
          <a:xfrm>
            <a:off x="2209800" y="6492875"/>
            <a:ext cx="5421313" cy="365125"/>
          </a:xfrm>
          <a:prstGeom prst="rect">
            <a:avLst/>
          </a:prstGeom>
        </p:spPr>
        <p:txBody>
          <a:bodyPr/>
          <a:lstStyle>
            <a:lvl1pPr fontAlgn="auto">
              <a:spcBef>
                <a:spcPts val="0"/>
              </a:spcBef>
              <a:spcAft>
                <a:spcPts val="0"/>
              </a:spcAft>
              <a:defRPr sz="1400">
                <a:latin typeface="+mn-lt"/>
                <a:ea typeface="+mn-ea"/>
                <a:cs typeface="+mn-cs"/>
              </a:defRPr>
            </a:lvl1pPr>
          </a:lstStyle>
          <a:p>
            <a:pPr>
              <a:defRPr/>
            </a:pPr>
            <a:r>
              <a:rPr lang="en-US" dirty="0" smtClean="0"/>
              <a:t>© 2014 Lockheed Martin Corporation.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454"/>
            <a:ext cx="9144000" cy="1047750"/>
          </a:xfrm>
          <a:prstGeom prst="rect">
            <a:avLst/>
          </a:prstGeom>
          <a:gradFill flip="none" rotWithShape="1">
            <a:gsLst>
              <a:gs pos="0">
                <a:srgbClr val="000000"/>
              </a:gs>
              <a:gs pos="50000">
                <a:schemeClr val="accent1">
                  <a:shade val="67500"/>
                  <a:satMod val="115000"/>
                </a:schemeClr>
              </a:gs>
              <a:gs pos="100000">
                <a:srgbClr val="DEE6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52400"/>
            <a:ext cx="8229600" cy="6858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5"/>
          <p:cNvSpPr txBox="1">
            <a:spLocks/>
          </p:cNvSpPr>
          <p:nvPr/>
        </p:nvSpPr>
        <p:spPr>
          <a:xfrm>
            <a:off x="8686800" y="6400800"/>
            <a:ext cx="457200" cy="457200"/>
          </a:xfrm>
          <a:prstGeom prst="rect">
            <a:avLst/>
          </a:prstGeom>
        </p:spPr>
        <p:txBody>
          <a:bodyPr/>
          <a:lstStyle>
            <a:lvl1pPr>
              <a:defRPr sz="1400" b="1">
                <a:solidFill>
                  <a:schemeClr val="accent4"/>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28A72-586C-4ED3-BF7D-E1D8C66142EE}" type="slidenum">
              <a:rPr kumimoji="0" lang="en-US" sz="1400" b="1" i="0" u="none" strike="noStrike" kern="1200" cap="none" spc="0" normalizeH="0" baseline="0" noProof="0" smtClean="0">
                <a:ln>
                  <a:noFill/>
                </a:ln>
                <a:solidFill>
                  <a:schemeClr val="accent4"/>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1" i="0" u="none" strike="noStrike" kern="1200" cap="none" spc="0" normalizeH="0" baseline="0" noProof="0" dirty="0">
              <a:ln>
                <a:noFill/>
              </a:ln>
              <a:solidFill>
                <a:schemeClr val="accent4"/>
              </a:solidFill>
              <a:effectLst/>
              <a:uLnTx/>
              <a:uFillTx/>
              <a:latin typeface="+mn-lt"/>
              <a:ea typeface="+mn-ea"/>
              <a:cs typeface="+mn-cs"/>
            </a:endParaRPr>
          </a:p>
        </p:txBody>
      </p:sp>
      <p:pic>
        <p:nvPicPr>
          <p:cNvPr id="3074"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7600" y="6115050"/>
            <a:ext cx="1000891" cy="65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2"/>
          <p:cNvGrpSpPr>
            <a:grpSpLocks noChangeAspect="1"/>
          </p:cNvGrpSpPr>
          <p:nvPr userDrawn="1"/>
        </p:nvGrpSpPr>
        <p:grpSpPr bwMode="auto">
          <a:xfrm>
            <a:off x="7341610" y="110613"/>
            <a:ext cx="1705673" cy="597617"/>
            <a:chOff x="3460" y="74"/>
            <a:chExt cx="1013" cy="422"/>
          </a:xfrm>
          <a:solidFill>
            <a:schemeClr val="bg1"/>
          </a:solidFill>
        </p:grpSpPr>
        <p:sp>
          <p:nvSpPr>
            <p:cNvPr id="19" name="Freeform 3"/>
            <p:cNvSpPr>
              <a:spLocks noChangeAspect="1"/>
            </p:cNvSpPr>
            <p:nvPr/>
          </p:nvSpPr>
          <p:spPr bwMode="auto">
            <a:xfrm>
              <a:off x="4084" y="74"/>
              <a:ext cx="255" cy="422"/>
            </a:xfrm>
            <a:custGeom>
              <a:avLst/>
              <a:gdLst/>
              <a:ahLst/>
              <a:cxnLst>
                <a:cxn ang="0">
                  <a:pos x="255" y="0"/>
                </a:cxn>
                <a:cxn ang="0">
                  <a:pos x="0" y="276"/>
                </a:cxn>
                <a:cxn ang="0">
                  <a:pos x="1" y="278"/>
                </a:cxn>
                <a:cxn ang="0">
                  <a:pos x="202" y="90"/>
                </a:cxn>
                <a:cxn ang="0">
                  <a:pos x="139" y="422"/>
                </a:cxn>
                <a:cxn ang="0">
                  <a:pos x="141" y="422"/>
                </a:cxn>
                <a:cxn ang="0">
                  <a:pos x="255" y="0"/>
                </a:cxn>
              </a:cxnLst>
              <a:rect l="0" t="0" r="r" b="b"/>
              <a:pathLst>
                <a:path w="255" h="422">
                  <a:moveTo>
                    <a:pt x="255" y="0"/>
                  </a:moveTo>
                  <a:lnTo>
                    <a:pt x="0" y="276"/>
                  </a:lnTo>
                  <a:lnTo>
                    <a:pt x="1" y="278"/>
                  </a:lnTo>
                  <a:lnTo>
                    <a:pt x="202" y="90"/>
                  </a:lnTo>
                  <a:lnTo>
                    <a:pt x="139" y="422"/>
                  </a:lnTo>
                  <a:lnTo>
                    <a:pt x="141" y="422"/>
                  </a:lnTo>
                  <a:lnTo>
                    <a:pt x="255" y="0"/>
                  </a:lnTo>
                  <a:close/>
                </a:path>
              </a:pathLst>
            </a:custGeom>
            <a:grpFill/>
            <a:ln w="9525" cap="rnd" cmpd="sng">
              <a:noFill/>
              <a:prstDash val="solid"/>
              <a:round/>
              <a:headEnd type="none" w="sm" len="sm"/>
              <a:tailEnd type="none" w="sm" len="sm"/>
            </a:ln>
            <a:effectLst/>
          </p:spPr>
          <p:txBody>
            <a:bodyPr/>
            <a:lstStyle/>
            <a:p>
              <a:pPr eaLnBrk="0" hangingPunct="0">
                <a:defRPr/>
              </a:pPr>
              <a:endParaRPr lang="en-US" dirty="0"/>
            </a:p>
          </p:txBody>
        </p:sp>
        <p:sp>
          <p:nvSpPr>
            <p:cNvPr id="20" name="Freeform 4"/>
            <p:cNvSpPr>
              <a:spLocks noChangeAspect="1"/>
            </p:cNvSpPr>
            <p:nvPr/>
          </p:nvSpPr>
          <p:spPr bwMode="auto">
            <a:xfrm>
              <a:off x="3460" y="239"/>
              <a:ext cx="1013" cy="253"/>
            </a:xfrm>
            <a:custGeom>
              <a:avLst/>
              <a:gdLst/>
              <a:ahLst/>
              <a:cxnLst>
                <a:cxn ang="0">
                  <a:pos x="1013" y="0"/>
                </a:cxn>
                <a:cxn ang="0">
                  <a:pos x="0" y="0"/>
                </a:cxn>
                <a:cxn ang="0">
                  <a:pos x="2" y="2"/>
                </a:cxn>
                <a:cxn ang="0">
                  <a:pos x="912" y="23"/>
                </a:cxn>
                <a:cxn ang="0">
                  <a:pos x="507" y="252"/>
                </a:cxn>
                <a:cxn ang="0">
                  <a:pos x="510" y="253"/>
                </a:cxn>
                <a:cxn ang="0">
                  <a:pos x="1013" y="0"/>
                </a:cxn>
              </a:cxnLst>
              <a:rect l="0" t="0" r="r" b="b"/>
              <a:pathLst>
                <a:path w="1013" h="253">
                  <a:moveTo>
                    <a:pt x="1013" y="0"/>
                  </a:moveTo>
                  <a:lnTo>
                    <a:pt x="0" y="0"/>
                  </a:lnTo>
                  <a:lnTo>
                    <a:pt x="2" y="2"/>
                  </a:lnTo>
                  <a:lnTo>
                    <a:pt x="912" y="23"/>
                  </a:lnTo>
                  <a:lnTo>
                    <a:pt x="507" y="252"/>
                  </a:lnTo>
                  <a:lnTo>
                    <a:pt x="510" y="253"/>
                  </a:lnTo>
                  <a:lnTo>
                    <a:pt x="1013" y="0"/>
                  </a:lnTo>
                  <a:close/>
                </a:path>
              </a:pathLst>
            </a:custGeom>
            <a:grpFill/>
            <a:ln w="9525" cap="rnd" cmpd="sng">
              <a:noFill/>
              <a:prstDash val="solid"/>
              <a:round/>
              <a:headEnd type="none" w="sm" len="sm"/>
              <a:tailEnd type="none" w="sm" len="sm"/>
            </a:ln>
            <a:effectLst/>
          </p:spPr>
          <p:txBody>
            <a:bodyPr/>
            <a:lstStyle/>
            <a:p>
              <a:pPr eaLnBrk="0" hangingPunct="0">
                <a:defRPr/>
              </a:pPr>
              <a:endParaRPr lang="en-US" dirty="0"/>
            </a:p>
          </p:txBody>
        </p:sp>
      </p:grpSp>
      <p:pic>
        <p:nvPicPr>
          <p:cNvPr id="23" name="Picture 2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28600" y="6365240"/>
            <a:ext cx="1924319" cy="2857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open.fda.gov/licen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Persona</a:t>
            </a:r>
            <a:endParaRPr lang="en-US" dirty="0"/>
          </a:p>
        </p:txBody>
      </p:sp>
      <p:grpSp>
        <p:nvGrpSpPr>
          <p:cNvPr id="28" name="Group 27"/>
          <p:cNvGrpSpPr/>
          <p:nvPr/>
        </p:nvGrpSpPr>
        <p:grpSpPr>
          <a:xfrm>
            <a:off x="152400" y="1331976"/>
            <a:ext cx="8711472" cy="4638900"/>
            <a:chOff x="152400" y="1331976"/>
            <a:chExt cx="8711472" cy="4638900"/>
          </a:xfrm>
        </p:grpSpPr>
        <p:grpSp>
          <p:nvGrpSpPr>
            <p:cNvPr id="12" name="Group 11"/>
            <p:cNvGrpSpPr/>
            <p:nvPr/>
          </p:nvGrpSpPr>
          <p:grpSpPr>
            <a:xfrm>
              <a:off x="152400" y="1371600"/>
              <a:ext cx="1828800" cy="1828800"/>
              <a:chOff x="381000" y="1524000"/>
              <a:chExt cx="1828800" cy="1828800"/>
            </a:xfrm>
          </p:grpSpPr>
          <p:sp>
            <p:nvSpPr>
              <p:cNvPr id="7" name="Rectangle 6"/>
              <p:cNvSpPr/>
              <p:nvPr/>
            </p:nvSpPr>
            <p:spPr>
              <a:xfrm>
                <a:off x="381000" y="1524000"/>
                <a:ext cx="1828800" cy="182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936" y="1752600"/>
                <a:ext cx="57032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921732" y="3014246"/>
                <a:ext cx="790729" cy="338554"/>
              </a:xfrm>
              <a:prstGeom prst="rect">
                <a:avLst/>
              </a:prstGeom>
              <a:noFill/>
            </p:spPr>
            <p:txBody>
              <a:bodyPr wrap="none" rtlCol="0">
                <a:spAutoFit/>
              </a:bodyPr>
              <a:lstStyle/>
              <a:p>
                <a:r>
                  <a:rPr lang="en-US" sz="1600" b="1" dirty="0" smtClean="0"/>
                  <a:t>Patient</a:t>
                </a:r>
                <a:endParaRPr lang="en-US" sz="1600" b="1" dirty="0"/>
              </a:p>
            </p:txBody>
          </p:sp>
        </p:grpSp>
        <p:sp>
          <p:nvSpPr>
            <p:cNvPr id="9" name="Rectangle 8"/>
            <p:cNvSpPr/>
            <p:nvPr/>
          </p:nvSpPr>
          <p:spPr>
            <a:xfrm>
              <a:off x="2234565" y="1331976"/>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p:cNvSpPr txBox="1"/>
            <p:nvPr/>
          </p:nvSpPr>
          <p:spPr>
            <a:xfrm>
              <a:off x="3124200" y="1371600"/>
              <a:ext cx="1383581" cy="446892"/>
            </a:xfrm>
            <a:prstGeom prst="rect">
              <a:avLst/>
            </a:prstGeom>
            <a:noFill/>
          </p:spPr>
          <p:txBody>
            <a:bodyPr wrap="none" rtlCol="0">
              <a:spAutoFit/>
            </a:bodyPr>
            <a:lstStyle/>
            <a:p>
              <a:r>
                <a:rPr lang="en-US" b="1" dirty="0" smtClean="0"/>
                <a:t>Attributes</a:t>
              </a:r>
              <a:endParaRPr lang="en-US" b="1" dirty="0"/>
            </a:p>
          </p:txBody>
        </p:sp>
        <p:sp>
          <p:nvSpPr>
            <p:cNvPr id="11" name="TextBox 10"/>
            <p:cNvSpPr txBox="1"/>
            <p:nvPr/>
          </p:nvSpPr>
          <p:spPr>
            <a:xfrm>
              <a:off x="2500060" y="1841770"/>
              <a:ext cx="2801896"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Age Between 25-50</a:t>
              </a:r>
            </a:p>
            <a:p>
              <a:pPr marL="285750" indent="-285750">
                <a:buFont typeface="Wingdings" panose="05000000000000000000" pitchFamily="2" charset="2"/>
                <a:buChar char="§"/>
              </a:pPr>
              <a:r>
                <a:rPr lang="en-US" dirty="0" smtClean="0"/>
                <a:t>Computer Literate</a:t>
              </a:r>
            </a:p>
            <a:p>
              <a:pPr marL="285750" indent="-285750">
                <a:buFont typeface="Wingdings" panose="05000000000000000000" pitchFamily="2" charset="2"/>
                <a:buChar char="§"/>
              </a:pPr>
              <a:r>
                <a:rPr lang="en-US" dirty="0" smtClean="0"/>
                <a:t>Limited Medical Knowledge</a:t>
              </a:r>
            </a:p>
          </p:txBody>
        </p:sp>
        <p:sp>
          <p:nvSpPr>
            <p:cNvPr id="19" name="Rectangle 18"/>
            <p:cNvSpPr/>
            <p:nvPr/>
          </p:nvSpPr>
          <p:spPr>
            <a:xfrm>
              <a:off x="2234565" y="3758028"/>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3177225" y="3810000"/>
              <a:ext cx="1284426" cy="446892"/>
            </a:xfrm>
            <a:prstGeom prst="rect">
              <a:avLst/>
            </a:prstGeom>
            <a:noFill/>
          </p:spPr>
          <p:txBody>
            <a:bodyPr wrap="none" rtlCol="0">
              <a:spAutoFit/>
            </a:bodyPr>
            <a:lstStyle/>
            <a:p>
              <a:r>
                <a:rPr lang="en-US" b="1" dirty="0" smtClean="0"/>
                <a:t>Concerns</a:t>
              </a:r>
              <a:endParaRPr lang="en-US" b="1" dirty="0"/>
            </a:p>
          </p:txBody>
        </p:sp>
        <p:sp>
          <p:nvSpPr>
            <p:cNvPr id="21" name="TextBox 20"/>
            <p:cNvSpPr txBox="1"/>
            <p:nvPr/>
          </p:nvSpPr>
          <p:spPr>
            <a:xfrm>
              <a:off x="2500060" y="4267822"/>
              <a:ext cx="2801896"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Consumable Information</a:t>
              </a:r>
            </a:p>
            <a:p>
              <a:pPr marL="285750" indent="-285750">
                <a:buFont typeface="Wingdings" panose="05000000000000000000" pitchFamily="2" charset="2"/>
                <a:buChar char="§"/>
              </a:pPr>
              <a:r>
                <a:rPr lang="en-US" dirty="0" smtClean="0"/>
                <a:t>Easy to search for</a:t>
              </a:r>
            </a:p>
            <a:p>
              <a:pPr marL="285750" indent="-285750">
                <a:buFont typeface="Wingdings" panose="05000000000000000000" pitchFamily="2" charset="2"/>
                <a:buChar char="§"/>
              </a:pPr>
              <a:r>
                <a:rPr lang="en-US" dirty="0" smtClean="0"/>
                <a:t>Time spent searching for information</a:t>
              </a:r>
            </a:p>
            <a:p>
              <a:pPr marL="285750" indent="-285750">
                <a:buFont typeface="Wingdings" panose="05000000000000000000" pitchFamily="2" charset="2"/>
                <a:buChar char="§"/>
              </a:pPr>
              <a:r>
                <a:rPr lang="en-US" dirty="0" smtClean="0"/>
                <a:t>Accuracy</a:t>
              </a:r>
              <a:endParaRPr lang="en-US" dirty="0"/>
            </a:p>
          </p:txBody>
        </p:sp>
        <p:sp>
          <p:nvSpPr>
            <p:cNvPr id="22" name="Rectangle 21"/>
            <p:cNvSpPr/>
            <p:nvPr/>
          </p:nvSpPr>
          <p:spPr>
            <a:xfrm>
              <a:off x="5636802" y="1331976"/>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p:cNvSpPr txBox="1"/>
            <p:nvPr/>
          </p:nvSpPr>
          <p:spPr>
            <a:xfrm>
              <a:off x="6781800" y="1371600"/>
              <a:ext cx="867404" cy="446892"/>
            </a:xfrm>
            <a:prstGeom prst="rect">
              <a:avLst/>
            </a:prstGeom>
            <a:noFill/>
          </p:spPr>
          <p:txBody>
            <a:bodyPr wrap="none" rtlCol="0">
              <a:spAutoFit/>
            </a:bodyPr>
            <a:lstStyle/>
            <a:p>
              <a:r>
                <a:rPr lang="en-US" b="1" dirty="0" smtClean="0"/>
                <a:t>Goals</a:t>
              </a:r>
              <a:endParaRPr lang="en-US" b="1" dirty="0"/>
            </a:p>
          </p:txBody>
        </p:sp>
        <p:sp>
          <p:nvSpPr>
            <p:cNvPr id="24" name="TextBox 23"/>
            <p:cNvSpPr txBox="1"/>
            <p:nvPr/>
          </p:nvSpPr>
          <p:spPr>
            <a:xfrm>
              <a:off x="5902297" y="1841770"/>
              <a:ext cx="2801896"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Identify Drug interactions and minimize risk adverse reactions</a:t>
              </a:r>
            </a:p>
          </p:txBody>
        </p:sp>
        <p:sp>
          <p:nvSpPr>
            <p:cNvPr id="25" name="Rectangle 24"/>
            <p:cNvSpPr/>
            <p:nvPr/>
          </p:nvSpPr>
          <p:spPr>
            <a:xfrm>
              <a:off x="5636802" y="3758028"/>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p:cNvSpPr txBox="1"/>
            <p:nvPr/>
          </p:nvSpPr>
          <p:spPr>
            <a:xfrm>
              <a:off x="5943600" y="3810000"/>
              <a:ext cx="2483757" cy="369332"/>
            </a:xfrm>
            <a:prstGeom prst="rect">
              <a:avLst/>
            </a:prstGeom>
            <a:noFill/>
          </p:spPr>
          <p:txBody>
            <a:bodyPr wrap="none" rtlCol="0">
              <a:spAutoFit/>
            </a:bodyPr>
            <a:lstStyle/>
            <a:p>
              <a:r>
                <a:rPr lang="en-US" b="1" dirty="0" smtClean="0"/>
                <a:t>Product use and activity</a:t>
              </a:r>
              <a:endParaRPr lang="en-US" b="1" dirty="0"/>
            </a:p>
          </p:txBody>
        </p:sp>
        <p:sp>
          <p:nvSpPr>
            <p:cNvPr id="27" name="TextBox 26"/>
            <p:cNvSpPr txBox="1"/>
            <p:nvPr/>
          </p:nvSpPr>
          <p:spPr>
            <a:xfrm>
              <a:off x="5902297" y="4267822"/>
              <a:ext cx="2801896"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Intermittent use</a:t>
              </a:r>
            </a:p>
            <a:p>
              <a:pPr marL="285750" indent="-285750">
                <a:buFont typeface="Wingdings" panose="05000000000000000000" pitchFamily="2" charset="2"/>
                <a:buChar char="§"/>
              </a:pPr>
              <a:r>
                <a:rPr lang="en-US" dirty="0" smtClean="0"/>
                <a:t>Searches for drug interactions</a:t>
              </a:r>
            </a:p>
            <a:p>
              <a:pPr marL="285750" indent="-285750">
                <a:buFont typeface="Wingdings" panose="05000000000000000000" pitchFamily="2" charset="2"/>
                <a:buChar char="§"/>
              </a:pPr>
              <a:endParaRPr lang="en-US" dirty="0" smtClean="0"/>
            </a:p>
          </p:txBody>
        </p:sp>
      </p:grpSp>
    </p:spTree>
    <p:extLst>
      <p:ext uri="{BB962C8B-B14F-4D97-AF65-F5344CB8AC3E}">
        <p14:creationId xmlns:p14="http://schemas.microsoft.com/office/powerpoint/2010/main" val="2734095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Scenario Example</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 y="1219200"/>
            <a:ext cx="57032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62979" y="2398662"/>
            <a:ext cx="1635063" cy="923330"/>
          </a:xfrm>
          <a:prstGeom prst="rect">
            <a:avLst/>
          </a:prstGeom>
          <a:noFill/>
        </p:spPr>
        <p:txBody>
          <a:bodyPr wrap="none" rtlCol="0">
            <a:spAutoFit/>
          </a:bodyPr>
          <a:lstStyle/>
          <a:p>
            <a:r>
              <a:rPr lang="en-US" dirty="0" smtClean="0"/>
              <a:t>Pharmaceutical</a:t>
            </a:r>
          </a:p>
          <a:p>
            <a:r>
              <a:rPr lang="en-US" dirty="0" smtClean="0"/>
              <a:t>Manufacturer</a:t>
            </a:r>
          </a:p>
          <a:p>
            <a:r>
              <a:rPr lang="en-US" dirty="0" smtClean="0"/>
              <a:t>Representative</a:t>
            </a:r>
            <a:endParaRPr lang="en-US" dirty="0"/>
          </a:p>
        </p:txBody>
      </p:sp>
      <p:sp>
        <p:nvSpPr>
          <p:cNvPr id="7" name="Oval 6"/>
          <p:cNvSpPr/>
          <p:nvPr/>
        </p:nvSpPr>
        <p:spPr>
          <a:xfrm>
            <a:off x="1088496" y="3486834"/>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1600" y="3579167"/>
            <a:ext cx="862094" cy="461665"/>
          </a:xfrm>
          <a:prstGeom prst="rect">
            <a:avLst/>
          </a:prstGeom>
          <a:noFill/>
        </p:spPr>
        <p:txBody>
          <a:bodyPr wrap="none" rtlCol="0">
            <a:spAutoFit/>
          </a:bodyPr>
          <a:lstStyle/>
          <a:p>
            <a:pPr algn="ctr"/>
            <a:r>
              <a:rPr lang="en-US" sz="1200" dirty="0" smtClean="0"/>
              <a:t>Login</a:t>
            </a:r>
          </a:p>
          <a:p>
            <a:pPr algn="ctr"/>
            <a:r>
              <a:rPr lang="en-US" sz="1200" dirty="0" smtClean="0"/>
              <a:t>FedMedCo</a:t>
            </a:r>
            <a:endParaRPr lang="en-US" sz="1200" dirty="0"/>
          </a:p>
        </p:txBody>
      </p:sp>
      <p:cxnSp>
        <p:nvCxnSpPr>
          <p:cNvPr id="14" name="Straight Arrow Connector 13"/>
          <p:cNvCxnSpPr>
            <a:stCxn id="7" idx="6"/>
          </p:cNvCxnSpPr>
          <p:nvPr/>
        </p:nvCxnSpPr>
        <p:spPr>
          <a:xfrm flipV="1">
            <a:off x="2514599" y="3809999"/>
            <a:ext cx="381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19282" y="3755765"/>
            <a:ext cx="381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81400" y="1447800"/>
            <a:ext cx="1808124" cy="369332"/>
          </a:xfrm>
          <a:prstGeom prst="rect">
            <a:avLst/>
          </a:prstGeom>
          <a:noFill/>
        </p:spPr>
        <p:txBody>
          <a:bodyPr wrap="none" rtlCol="0">
            <a:spAutoFit/>
          </a:bodyPr>
          <a:lstStyle/>
          <a:p>
            <a:r>
              <a:rPr lang="en-US" dirty="0" smtClean="0"/>
              <a:t>Open FDA Search</a:t>
            </a:r>
            <a:endParaRPr lang="en-US" dirty="0"/>
          </a:p>
        </p:txBody>
      </p:sp>
      <p:sp>
        <p:nvSpPr>
          <p:cNvPr id="22" name="Oval 21"/>
          <p:cNvSpPr/>
          <p:nvPr/>
        </p:nvSpPr>
        <p:spPr>
          <a:xfrm>
            <a:off x="2886075" y="3470700"/>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110281" y="3534457"/>
            <a:ext cx="996748" cy="461665"/>
          </a:xfrm>
          <a:prstGeom prst="rect">
            <a:avLst/>
          </a:prstGeom>
          <a:noFill/>
        </p:spPr>
        <p:txBody>
          <a:bodyPr wrap="none" rtlCol="0">
            <a:spAutoFit/>
          </a:bodyPr>
          <a:lstStyle/>
          <a:p>
            <a:pPr algn="ctr"/>
            <a:r>
              <a:rPr lang="en-US" sz="1200" dirty="0" smtClean="0"/>
              <a:t>Complete</a:t>
            </a:r>
          </a:p>
          <a:p>
            <a:pPr algn="ctr"/>
            <a:r>
              <a:rPr lang="en-US" sz="1200" dirty="0" smtClean="0"/>
              <a:t>Search Fields</a:t>
            </a:r>
            <a:endParaRPr lang="en-US" sz="1200" dirty="0"/>
          </a:p>
        </p:txBody>
      </p:sp>
      <p:cxnSp>
        <p:nvCxnSpPr>
          <p:cNvPr id="24" name="Straight Arrow Connector 23"/>
          <p:cNvCxnSpPr/>
          <p:nvPr/>
        </p:nvCxnSpPr>
        <p:spPr>
          <a:xfrm flipV="1">
            <a:off x="4312178" y="3765288"/>
            <a:ext cx="381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693179" y="3432601"/>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686049" y="4162425"/>
            <a:ext cx="1760899" cy="600164"/>
          </a:xfrm>
          <a:prstGeom prst="rect">
            <a:avLst/>
          </a:prstGeom>
          <a:noFill/>
        </p:spPr>
        <p:txBody>
          <a:bodyPr wrap="square" rtlCol="0">
            <a:spAutoFit/>
          </a:bodyPr>
          <a:lstStyle/>
          <a:p>
            <a:r>
              <a:rPr lang="en-US" sz="1100" dirty="0" smtClean="0"/>
              <a:t>&lt;Select Drug pull down&gt;</a:t>
            </a:r>
          </a:p>
          <a:p>
            <a:r>
              <a:rPr lang="en-US" sz="1100" dirty="0" smtClean="0"/>
              <a:t>&lt;Select Label pull down&gt;</a:t>
            </a:r>
          </a:p>
          <a:p>
            <a:r>
              <a:rPr lang="en-US" sz="1100" dirty="0" smtClean="0"/>
              <a:t>&lt;Select …..&gt;</a:t>
            </a:r>
          </a:p>
        </p:txBody>
      </p:sp>
      <p:sp>
        <p:nvSpPr>
          <p:cNvPr id="28" name="TextBox 27"/>
          <p:cNvSpPr txBox="1"/>
          <p:nvPr/>
        </p:nvSpPr>
        <p:spPr>
          <a:xfrm>
            <a:off x="5107913" y="3524933"/>
            <a:ext cx="596637" cy="461665"/>
          </a:xfrm>
          <a:prstGeom prst="rect">
            <a:avLst/>
          </a:prstGeom>
          <a:noFill/>
        </p:spPr>
        <p:txBody>
          <a:bodyPr wrap="none" rtlCol="0">
            <a:spAutoFit/>
          </a:bodyPr>
          <a:lstStyle/>
          <a:p>
            <a:pPr algn="ctr"/>
            <a:r>
              <a:rPr lang="en-US" sz="1200" dirty="0" smtClean="0"/>
              <a:t>Select </a:t>
            </a:r>
          </a:p>
          <a:p>
            <a:pPr algn="ctr"/>
            <a:r>
              <a:rPr lang="en-US" sz="1200" dirty="0" smtClean="0"/>
              <a:t>Search</a:t>
            </a:r>
            <a:endParaRPr lang="en-US" sz="1200" dirty="0"/>
          </a:p>
        </p:txBody>
      </p:sp>
      <p:sp>
        <p:nvSpPr>
          <p:cNvPr id="29" name="Oval 28"/>
          <p:cNvSpPr/>
          <p:nvPr/>
        </p:nvSpPr>
        <p:spPr>
          <a:xfrm>
            <a:off x="6500282" y="3394501"/>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820407" y="3486833"/>
            <a:ext cx="785857" cy="461665"/>
          </a:xfrm>
          <a:prstGeom prst="rect">
            <a:avLst/>
          </a:prstGeom>
          <a:noFill/>
        </p:spPr>
        <p:txBody>
          <a:bodyPr wrap="none" rtlCol="0">
            <a:spAutoFit/>
          </a:bodyPr>
          <a:lstStyle/>
          <a:p>
            <a:pPr algn="ctr"/>
            <a:r>
              <a:rPr lang="en-US" sz="1200" dirty="0" smtClean="0"/>
              <a:t>Results</a:t>
            </a:r>
          </a:p>
          <a:p>
            <a:pPr algn="ctr"/>
            <a:r>
              <a:rPr lang="en-US" sz="1200" dirty="0" smtClean="0"/>
              <a:t>Displayed</a:t>
            </a:r>
            <a:endParaRPr lang="en-US" sz="1200" dirty="0"/>
          </a:p>
        </p:txBody>
      </p:sp>
      <p:sp>
        <p:nvSpPr>
          <p:cNvPr id="31" name="TextBox 30"/>
          <p:cNvSpPr txBox="1"/>
          <p:nvPr/>
        </p:nvSpPr>
        <p:spPr>
          <a:xfrm>
            <a:off x="6528857" y="4133165"/>
            <a:ext cx="1760899" cy="261610"/>
          </a:xfrm>
          <a:prstGeom prst="rect">
            <a:avLst/>
          </a:prstGeom>
          <a:noFill/>
        </p:spPr>
        <p:txBody>
          <a:bodyPr wrap="square" rtlCol="0">
            <a:spAutoFit/>
          </a:bodyPr>
          <a:lstStyle/>
          <a:p>
            <a:r>
              <a:rPr lang="en-US" sz="1100" dirty="0" smtClean="0"/>
              <a:t>Display JSON data</a:t>
            </a:r>
            <a:endParaRPr lang="en-US" sz="1100" dirty="0"/>
          </a:p>
        </p:txBody>
      </p:sp>
    </p:spTree>
    <p:extLst>
      <p:ext uri="{BB962C8B-B14F-4D97-AF65-F5344CB8AC3E}">
        <p14:creationId xmlns:p14="http://schemas.microsoft.com/office/powerpoint/2010/main" val="364516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Scenario Example</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 y="1219200"/>
            <a:ext cx="57032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9849" y="2398662"/>
            <a:ext cx="1321324" cy="646331"/>
          </a:xfrm>
          <a:prstGeom prst="rect">
            <a:avLst/>
          </a:prstGeom>
          <a:noFill/>
        </p:spPr>
        <p:txBody>
          <a:bodyPr wrap="none" rtlCol="0">
            <a:spAutoFit/>
          </a:bodyPr>
          <a:lstStyle/>
          <a:p>
            <a:r>
              <a:rPr lang="en-US" dirty="0" smtClean="0"/>
              <a:t>Regulatory </a:t>
            </a:r>
          </a:p>
          <a:p>
            <a:r>
              <a:rPr lang="en-US" dirty="0" smtClean="0"/>
              <a:t>Professional</a:t>
            </a:r>
            <a:endParaRPr lang="en-US" dirty="0"/>
          </a:p>
        </p:txBody>
      </p:sp>
      <p:sp>
        <p:nvSpPr>
          <p:cNvPr id="7" name="Oval 6"/>
          <p:cNvSpPr/>
          <p:nvPr/>
        </p:nvSpPr>
        <p:spPr>
          <a:xfrm>
            <a:off x="1088496" y="3486834"/>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1600" y="3579167"/>
            <a:ext cx="862094" cy="461665"/>
          </a:xfrm>
          <a:prstGeom prst="rect">
            <a:avLst/>
          </a:prstGeom>
          <a:noFill/>
        </p:spPr>
        <p:txBody>
          <a:bodyPr wrap="none" rtlCol="0">
            <a:spAutoFit/>
          </a:bodyPr>
          <a:lstStyle/>
          <a:p>
            <a:pPr algn="ctr"/>
            <a:r>
              <a:rPr lang="en-US" sz="1200" dirty="0" smtClean="0"/>
              <a:t>Login</a:t>
            </a:r>
          </a:p>
          <a:p>
            <a:pPr algn="ctr"/>
            <a:r>
              <a:rPr lang="en-US" sz="1200" dirty="0" smtClean="0"/>
              <a:t>FedMedCo</a:t>
            </a:r>
            <a:endParaRPr lang="en-US" sz="1200" dirty="0"/>
          </a:p>
        </p:txBody>
      </p:sp>
      <p:cxnSp>
        <p:nvCxnSpPr>
          <p:cNvPr id="14" name="Straight Arrow Connector 13"/>
          <p:cNvCxnSpPr>
            <a:stCxn id="7" idx="6"/>
          </p:cNvCxnSpPr>
          <p:nvPr/>
        </p:nvCxnSpPr>
        <p:spPr>
          <a:xfrm flipV="1">
            <a:off x="2514599" y="3809999"/>
            <a:ext cx="381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19282" y="3755765"/>
            <a:ext cx="381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81400" y="1447800"/>
            <a:ext cx="1808124" cy="369332"/>
          </a:xfrm>
          <a:prstGeom prst="rect">
            <a:avLst/>
          </a:prstGeom>
          <a:noFill/>
        </p:spPr>
        <p:txBody>
          <a:bodyPr wrap="none" rtlCol="0">
            <a:spAutoFit/>
          </a:bodyPr>
          <a:lstStyle/>
          <a:p>
            <a:r>
              <a:rPr lang="en-US" dirty="0" smtClean="0"/>
              <a:t>Open FDA Search</a:t>
            </a:r>
            <a:endParaRPr lang="en-US" dirty="0"/>
          </a:p>
        </p:txBody>
      </p:sp>
      <p:sp>
        <p:nvSpPr>
          <p:cNvPr id="22" name="Oval 21"/>
          <p:cNvSpPr/>
          <p:nvPr/>
        </p:nvSpPr>
        <p:spPr>
          <a:xfrm>
            <a:off x="2886075" y="3470700"/>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110281" y="3534457"/>
            <a:ext cx="996748" cy="461665"/>
          </a:xfrm>
          <a:prstGeom prst="rect">
            <a:avLst/>
          </a:prstGeom>
          <a:noFill/>
        </p:spPr>
        <p:txBody>
          <a:bodyPr wrap="none" rtlCol="0">
            <a:spAutoFit/>
          </a:bodyPr>
          <a:lstStyle/>
          <a:p>
            <a:pPr algn="ctr"/>
            <a:r>
              <a:rPr lang="en-US" sz="1200" dirty="0" smtClean="0"/>
              <a:t>Complete</a:t>
            </a:r>
          </a:p>
          <a:p>
            <a:pPr algn="ctr"/>
            <a:r>
              <a:rPr lang="en-US" sz="1200" dirty="0" smtClean="0"/>
              <a:t>Search Fields</a:t>
            </a:r>
            <a:endParaRPr lang="en-US" sz="1200" dirty="0"/>
          </a:p>
        </p:txBody>
      </p:sp>
      <p:cxnSp>
        <p:nvCxnSpPr>
          <p:cNvPr id="24" name="Straight Arrow Connector 23"/>
          <p:cNvCxnSpPr/>
          <p:nvPr/>
        </p:nvCxnSpPr>
        <p:spPr>
          <a:xfrm flipV="1">
            <a:off x="4312178" y="3765288"/>
            <a:ext cx="381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693179" y="3432601"/>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686049" y="4162425"/>
            <a:ext cx="1760899" cy="600164"/>
          </a:xfrm>
          <a:prstGeom prst="rect">
            <a:avLst/>
          </a:prstGeom>
          <a:noFill/>
        </p:spPr>
        <p:txBody>
          <a:bodyPr wrap="square" rtlCol="0">
            <a:spAutoFit/>
          </a:bodyPr>
          <a:lstStyle/>
          <a:p>
            <a:r>
              <a:rPr lang="en-US" sz="1100" dirty="0" smtClean="0"/>
              <a:t>&lt;Select Drug pull down&gt;</a:t>
            </a:r>
          </a:p>
          <a:p>
            <a:r>
              <a:rPr lang="en-US" sz="1100" dirty="0" smtClean="0"/>
              <a:t>&lt;Select Label pull down&gt;</a:t>
            </a:r>
          </a:p>
          <a:p>
            <a:r>
              <a:rPr lang="en-US" sz="1100" dirty="0" smtClean="0"/>
              <a:t>&lt;Select …..&gt;</a:t>
            </a:r>
          </a:p>
        </p:txBody>
      </p:sp>
      <p:sp>
        <p:nvSpPr>
          <p:cNvPr id="28" name="TextBox 27"/>
          <p:cNvSpPr txBox="1"/>
          <p:nvPr/>
        </p:nvSpPr>
        <p:spPr>
          <a:xfrm>
            <a:off x="5107913" y="3524933"/>
            <a:ext cx="596637" cy="461665"/>
          </a:xfrm>
          <a:prstGeom prst="rect">
            <a:avLst/>
          </a:prstGeom>
          <a:noFill/>
        </p:spPr>
        <p:txBody>
          <a:bodyPr wrap="none" rtlCol="0">
            <a:spAutoFit/>
          </a:bodyPr>
          <a:lstStyle/>
          <a:p>
            <a:pPr algn="ctr"/>
            <a:r>
              <a:rPr lang="en-US" sz="1200" dirty="0" smtClean="0"/>
              <a:t>Select </a:t>
            </a:r>
          </a:p>
          <a:p>
            <a:pPr algn="ctr"/>
            <a:r>
              <a:rPr lang="en-US" sz="1200" dirty="0" smtClean="0"/>
              <a:t>Search</a:t>
            </a:r>
            <a:endParaRPr lang="en-US" sz="1200" dirty="0"/>
          </a:p>
        </p:txBody>
      </p:sp>
      <p:sp>
        <p:nvSpPr>
          <p:cNvPr id="29" name="Oval 28"/>
          <p:cNvSpPr/>
          <p:nvPr/>
        </p:nvSpPr>
        <p:spPr>
          <a:xfrm>
            <a:off x="6500282" y="3394501"/>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820407" y="3486833"/>
            <a:ext cx="785857" cy="461665"/>
          </a:xfrm>
          <a:prstGeom prst="rect">
            <a:avLst/>
          </a:prstGeom>
          <a:noFill/>
        </p:spPr>
        <p:txBody>
          <a:bodyPr wrap="none" rtlCol="0">
            <a:spAutoFit/>
          </a:bodyPr>
          <a:lstStyle/>
          <a:p>
            <a:pPr algn="ctr"/>
            <a:r>
              <a:rPr lang="en-US" sz="1200" dirty="0" smtClean="0"/>
              <a:t>Results</a:t>
            </a:r>
          </a:p>
          <a:p>
            <a:pPr algn="ctr"/>
            <a:r>
              <a:rPr lang="en-US" sz="1200" dirty="0" smtClean="0"/>
              <a:t>Displayed</a:t>
            </a:r>
            <a:endParaRPr lang="en-US" sz="1200" dirty="0"/>
          </a:p>
        </p:txBody>
      </p:sp>
      <p:sp>
        <p:nvSpPr>
          <p:cNvPr id="31" name="TextBox 30"/>
          <p:cNvSpPr txBox="1"/>
          <p:nvPr/>
        </p:nvSpPr>
        <p:spPr>
          <a:xfrm>
            <a:off x="6528857" y="4133165"/>
            <a:ext cx="1760899" cy="261610"/>
          </a:xfrm>
          <a:prstGeom prst="rect">
            <a:avLst/>
          </a:prstGeom>
          <a:noFill/>
        </p:spPr>
        <p:txBody>
          <a:bodyPr wrap="square" rtlCol="0">
            <a:spAutoFit/>
          </a:bodyPr>
          <a:lstStyle/>
          <a:p>
            <a:r>
              <a:rPr lang="en-US" sz="1100" dirty="0" smtClean="0"/>
              <a:t>Display JSON data</a:t>
            </a:r>
            <a:endParaRPr lang="en-US" sz="1100" dirty="0"/>
          </a:p>
        </p:txBody>
      </p:sp>
    </p:spTree>
    <p:extLst>
      <p:ext uri="{BB962C8B-B14F-4D97-AF65-F5344CB8AC3E}">
        <p14:creationId xmlns:p14="http://schemas.microsoft.com/office/powerpoint/2010/main" val="1412404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Find out names for your medication</a:t>
            </a:r>
            <a:endParaRPr lang="en-US" sz="28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82965" y="3127118"/>
            <a:ext cx="1249829" cy="369332"/>
          </a:xfrm>
          <a:prstGeom prst="rect">
            <a:avLst/>
          </a:prstGeom>
          <a:noFill/>
        </p:spPr>
        <p:txBody>
          <a:bodyPr wrap="none" rtlCol="0">
            <a:spAutoFit/>
          </a:bodyPr>
          <a:lstStyle/>
          <a:p>
            <a:r>
              <a:rPr lang="en-US" dirty="0" smtClean="0"/>
              <a:t>Medication</a:t>
            </a:r>
            <a:endParaRPr lang="en-US" dirty="0"/>
          </a:p>
        </p:txBody>
      </p:sp>
      <p:sp>
        <p:nvSpPr>
          <p:cNvPr id="8" name="Rectangle 7"/>
          <p:cNvSpPr/>
          <p:nvPr/>
        </p:nvSpPr>
        <p:spPr>
          <a:xfrm>
            <a:off x="2362200" y="3186114"/>
            <a:ext cx="2362200" cy="251341"/>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8200" y="1188481"/>
            <a:ext cx="3695242" cy="246221"/>
          </a:xfrm>
          <a:prstGeom prst="rect">
            <a:avLst/>
          </a:prstGeom>
          <a:noFill/>
        </p:spPr>
        <p:txBody>
          <a:bodyPr wrap="none" rtlCol="0">
            <a:spAutoFit/>
          </a:bodyPr>
          <a:lstStyle/>
          <a:p>
            <a:r>
              <a:rPr lang="en-US" sz="1000" dirty="0" smtClean="0"/>
              <a:t>Behavior = should start narrowing list as I </a:t>
            </a:r>
            <a:r>
              <a:rPr lang="en-US" sz="1000" dirty="0"/>
              <a:t>put characters </a:t>
            </a:r>
            <a:r>
              <a:rPr lang="en-US" sz="1000" dirty="0" smtClean="0"/>
              <a:t>in the field</a:t>
            </a:r>
            <a:endParaRPr lang="en-US" sz="1000"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2539478" cy="276999"/>
          </a:xfrm>
          <a:prstGeom prst="rect">
            <a:avLst/>
          </a:prstGeom>
          <a:noFill/>
        </p:spPr>
        <p:txBody>
          <a:bodyPr wrap="none" rtlCol="0">
            <a:spAutoFit/>
          </a:bodyPr>
          <a:lstStyle/>
          <a:p>
            <a:r>
              <a:rPr lang="en-US" sz="1200" b="1" dirty="0" smtClean="0"/>
              <a:t>Find out all names for your medicine</a:t>
            </a:r>
            <a:endParaRPr lang="en-US" sz="1200" b="1" dirty="0"/>
          </a:p>
        </p:txBody>
      </p:sp>
      <p:cxnSp>
        <p:nvCxnSpPr>
          <p:cNvPr id="44" name="Straight Arrow Connector 43"/>
          <p:cNvCxnSpPr>
            <a:endCxn id="8" idx="0"/>
          </p:cNvCxnSpPr>
          <p:nvPr/>
        </p:nvCxnSpPr>
        <p:spPr>
          <a:xfrm>
            <a:off x="3543300" y="1434702"/>
            <a:ext cx="0" cy="17514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a:spLocks noChangeAspect="1"/>
          </p:cNvSpPr>
          <p:nvPr/>
        </p:nvSpPr>
        <p:spPr>
          <a:xfrm>
            <a:off x="5257806" y="3234245"/>
            <a:ext cx="182880" cy="18288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5461468" y="3198979"/>
            <a:ext cx="526234" cy="276999"/>
          </a:xfrm>
          <a:prstGeom prst="rect">
            <a:avLst/>
          </a:prstGeom>
          <a:noFill/>
        </p:spPr>
        <p:txBody>
          <a:bodyPr wrap="none" rtlCol="0">
            <a:spAutoFit/>
          </a:bodyPr>
          <a:lstStyle/>
          <a:p>
            <a:r>
              <a:rPr lang="en-US" sz="1200" b="1" i="1" dirty="0" smtClean="0">
                <a:solidFill>
                  <a:srgbClr val="C00000"/>
                </a:solidFill>
              </a:rPr>
              <a:t>Exact</a:t>
            </a:r>
            <a:endParaRPr lang="en-US" sz="1200" b="1" i="1" dirty="0">
              <a:solidFill>
                <a:srgbClr val="C00000"/>
              </a:solidFill>
            </a:endParaRPr>
          </a:p>
        </p:txBody>
      </p:sp>
      <p:sp>
        <p:nvSpPr>
          <p:cNvPr id="4" name="Rounded Rectangle 3"/>
          <p:cNvSpPr/>
          <p:nvPr/>
        </p:nvSpPr>
        <p:spPr>
          <a:xfrm>
            <a:off x="1198229" y="3668487"/>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4" descr="C:\Users\rmassey\AppData\Local\Microsoft\Windows\Temporary Internet Files\Content.IE5\EY8Z5C1U\ic_search_category_default[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1858372" y="3693758"/>
            <a:ext cx="254257" cy="2542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42776" y="3694766"/>
            <a:ext cx="625492" cy="276999"/>
          </a:xfrm>
          <a:prstGeom prst="rect">
            <a:avLst/>
          </a:prstGeom>
          <a:noFill/>
        </p:spPr>
        <p:txBody>
          <a:bodyPr wrap="none" rtlCol="0">
            <a:spAutoFit/>
          </a:bodyPr>
          <a:lstStyle/>
          <a:p>
            <a:r>
              <a:rPr lang="en-US" sz="1200" dirty="0" smtClean="0"/>
              <a:t>Submit</a:t>
            </a:r>
            <a:endParaRPr lang="en-US" sz="1200" dirty="0"/>
          </a:p>
        </p:txBody>
      </p:sp>
      <p:sp>
        <p:nvSpPr>
          <p:cNvPr id="52" name="Rounded Rectangle 51"/>
          <p:cNvSpPr/>
          <p:nvPr/>
        </p:nvSpPr>
        <p:spPr>
          <a:xfrm>
            <a:off x="2209800" y="3657600"/>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2254347" y="3683879"/>
            <a:ext cx="530594" cy="276999"/>
          </a:xfrm>
          <a:prstGeom prst="rect">
            <a:avLst/>
          </a:prstGeom>
          <a:noFill/>
        </p:spPr>
        <p:txBody>
          <a:bodyPr wrap="none" rtlCol="0">
            <a:spAutoFit/>
          </a:bodyPr>
          <a:lstStyle/>
          <a:p>
            <a:r>
              <a:rPr lang="en-US" sz="1200" dirty="0" smtClean="0"/>
              <a:t>Reset</a:t>
            </a:r>
            <a:endParaRPr lang="en-US" sz="1200" dirty="0"/>
          </a:p>
        </p:txBody>
      </p:sp>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3812" y="3730393"/>
            <a:ext cx="186554" cy="18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728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Name for Medicines Result Screen</a:t>
            </a:r>
            <a:endParaRPr lang="en-US" sz="28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8200" y="1188481"/>
            <a:ext cx="3695242" cy="246221"/>
          </a:xfrm>
          <a:prstGeom prst="rect">
            <a:avLst/>
          </a:prstGeom>
          <a:noFill/>
        </p:spPr>
        <p:txBody>
          <a:bodyPr wrap="none" rtlCol="0">
            <a:spAutoFit/>
          </a:bodyPr>
          <a:lstStyle/>
          <a:p>
            <a:r>
              <a:rPr lang="en-US" sz="1000" dirty="0" smtClean="0"/>
              <a:t>Behavior = should start narrowing list as I </a:t>
            </a:r>
            <a:r>
              <a:rPr lang="en-US" sz="1000" dirty="0"/>
              <a:t>put characters </a:t>
            </a:r>
            <a:r>
              <a:rPr lang="en-US" sz="1000" dirty="0" smtClean="0"/>
              <a:t>in the field</a:t>
            </a:r>
            <a:endParaRPr lang="en-US" sz="1000"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2479140" cy="276999"/>
          </a:xfrm>
          <a:prstGeom prst="rect">
            <a:avLst/>
          </a:prstGeom>
          <a:noFill/>
        </p:spPr>
        <p:txBody>
          <a:bodyPr wrap="none" rtlCol="0">
            <a:spAutoFit/>
          </a:bodyPr>
          <a:lstStyle/>
          <a:p>
            <a:r>
              <a:rPr lang="en-US" sz="1200" b="1" dirty="0" smtClean="0"/>
              <a:t>All known names for Drug XXXXXXX</a:t>
            </a:r>
            <a:endParaRPr lang="en-US" sz="1200" b="1" dirty="0"/>
          </a:p>
        </p:txBody>
      </p:sp>
      <p:cxnSp>
        <p:nvCxnSpPr>
          <p:cNvPr id="44" name="Straight Arrow Connector 43"/>
          <p:cNvCxnSpPr/>
          <p:nvPr/>
        </p:nvCxnSpPr>
        <p:spPr>
          <a:xfrm>
            <a:off x="3543300" y="1434702"/>
            <a:ext cx="0" cy="17514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133475" y="3124200"/>
            <a:ext cx="2409825"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50000"/>
                    <a:lumOff val="50000"/>
                  </a:schemeClr>
                </a:solidFill>
              </a:rPr>
              <a:t>Generic Name:</a:t>
            </a:r>
            <a:endParaRPr lang="en-US" sz="1200" b="1" dirty="0">
              <a:solidFill>
                <a:schemeClr val="tx1">
                  <a:lumMod val="50000"/>
                  <a:lumOff val="50000"/>
                </a:schemeClr>
              </a:solidFill>
            </a:endParaRPr>
          </a:p>
        </p:txBody>
      </p:sp>
      <p:sp>
        <p:nvSpPr>
          <p:cNvPr id="21" name="Rectangle 20"/>
          <p:cNvSpPr/>
          <p:nvPr/>
        </p:nvSpPr>
        <p:spPr>
          <a:xfrm>
            <a:off x="1143000" y="3581400"/>
            <a:ext cx="2400300"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50000"/>
                    <a:lumOff val="50000"/>
                  </a:schemeClr>
                </a:solidFill>
              </a:rPr>
              <a:t>Brand Name:</a:t>
            </a:r>
            <a:endParaRPr lang="en-US" sz="1200" b="1" dirty="0">
              <a:solidFill>
                <a:schemeClr val="tx1">
                  <a:lumMod val="50000"/>
                  <a:lumOff val="50000"/>
                </a:schemeClr>
              </a:solidFill>
            </a:endParaRPr>
          </a:p>
        </p:txBody>
      </p:sp>
      <p:sp>
        <p:nvSpPr>
          <p:cNvPr id="22" name="Rectangle 21"/>
          <p:cNvSpPr/>
          <p:nvPr/>
        </p:nvSpPr>
        <p:spPr>
          <a:xfrm>
            <a:off x="1143000" y="4038600"/>
            <a:ext cx="2400300"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50000"/>
                    <a:lumOff val="50000"/>
                  </a:schemeClr>
                </a:solidFill>
              </a:rPr>
              <a:t>Established Pharmacologic Class:</a:t>
            </a:r>
            <a:endParaRPr lang="en-US" sz="1200" b="1" dirty="0">
              <a:solidFill>
                <a:schemeClr val="tx1">
                  <a:lumMod val="50000"/>
                  <a:lumOff val="50000"/>
                </a:schemeClr>
              </a:solidFill>
            </a:endParaRPr>
          </a:p>
        </p:txBody>
      </p:sp>
      <p:sp>
        <p:nvSpPr>
          <p:cNvPr id="23" name="TextBox 22"/>
          <p:cNvSpPr txBox="1"/>
          <p:nvPr/>
        </p:nvSpPr>
        <p:spPr>
          <a:xfrm>
            <a:off x="3633627" y="3138055"/>
            <a:ext cx="1576072" cy="307777"/>
          </a:xfrm>
          <a:prstGeom prst="rect">
            <a:avLst/>
          </a:prstGeom>
          <a:noFill/>
        </p:spPr>
        <p:txBody>
          <a:bodyPr wrap="none" rtlCol="0">
            <a:spAutoFit/>
          </a:bodyPr>
          <a:lstStyle/>
          <a:p>
            <a:r>
              <a:rPr lang="en-US" sz="1400" b="1" i="1" dirty="0" smtClean="0">
                <a:solidFill>
                  <a:srgbClr val="C00000"/>
                </a:solidFill>
              </a:rPr>
              <a:t>XXXXXXXXXXXXXX</a:t>
            </a:r>
            <a:endParaRPr lang="en-US" sz="1400" b="1" i="1" dirty="0">
              <a:solidFill>
                <a:srgbClr val="C00000"/>
              </a:solidFill>
            </a:endParaRPr>
          </a:p>
        </p:txBody>
      </p:sp>
      <p:sp>
        <p:nvSpPr>
          <p:cNvPr id="24" name="TextBox 23"/>
          <p:cNvSpPr txBox="1"/>
          <p:nvPr/>
        </p:nvSpPr>
        <p:spPr>
          <a:xfrm>
            <a:off x="3657600" y="3578423"/>
            <a:ext cx="1576072" cy="307777"/>
          </a:xfrm>
          <a:prstGeom prst="rect">
            <a:avLst/>
          </a:prstGeom>
          <a:noFill/>
        </p:spPr>
        <p:txBody>
          <a:bodyPr wrap="none" rtlCol="0">
            <a:spAutoFit/>
          </a:bodyPr>
          <a:lstStyle/>
          <a:p>
            <a:r>
              <a:rPr lang="en-US" sz="1400" b="1" i="1" dirty="0" smtClean="0">
                <a:solidFill>
                  <a:srgbClr val="C00000"/>
                </a:solidFill>
              </a:rPr>
              <a:t>XXXXXXXXXXXXXX</a:t>
            </a:r>
            <a:endParaRPr lang="en-US" sz="1400" b="1" i="1" dirty="0">
              <a:solidFill>
                <a:srgbClr val="C00000"/>
              </a:solidFill>
            </a:endParaRPr>
          </a:p>
        </p:txBody>
      </p:sp>
      <p:sp>
        <p:nvSpPr>
          <p:cNvPr id="25" name="TextBox 24"/>
          <p:cNvSpPr txBox="1"/>
          <p:nvPr/>
        </p:nvSpPr>
        <p:spPr>
          <a:xfrm>
            <a:off x="3681728" y="4035623"/>
            <a:ext cx="1576072" cy="307777"/>
          </a:xfrm>
          <a:prstGeom prst="rect">
            <a:avLst/>
          </a:prstGeom>
          <a:noFill/>
        </p:spPr>
        <p:txBody>
          <a:bodyPr wrap="none" rtlCol="0">
            <a:spAutoFit/>
          </a:bodyPr>
          <a:lstStyle/>
          <a:p>
            <a:r>
              <a:rPr lang="en-US" sz="1400" b="1" i="1" dirty="0" smtClean="0">
                <a:solidFill>
                  <a:srgbClr val="C00000"/>
                </a:solidFill>
              </a:rPr>
              <a:t>XXXXXXXXXXXXXX</a:t>
            </a:r>
            <a:endParaRPr lang="en-US" sz="1400" b="1" i="1" dirty="0">
              <a:solidFill>
                <a:srgbClr val="C00000"/>
              </a:solidFill>
            </a:endParaRPr>
          </a:p>
        </p:txBody>
      </p:sp>
    </p:spTree>
    <p:extLst>
      <p:ext uri="{BB962C8B-B14F-4D97-AF65-F5344CB8AC3E}">
        <p14:creationId xmlns:p14="http://schemas.microsoft.com/office/powerpoint/2010/main" val="2458375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Find out reported reactions to drugs</a:t>
            </a:r>
            <a:endParaRPr lang="en-US" sz="28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82965" y="3127118"/>
            <a:ext cx="2253759" cy="307777"/>
          </a:xfrm>
          <a:prstGeom prst="rect">
            <a:avLst/>
          </a:prstGeom>
          <a:noFill/>
        </p:spPr>
        <p:txBody>
          <a:bodyPr wrap="none" rtlCol="0">
            <a:spAutoFit/>
          </a:bodyPr>
          <a:lstStyle/>
          <a:p>
            <a:r>
              <a:rPr lang="en-US" sz="1400" dirty="0" smtClean="0"/>
              <a:t>Please enter medicine name</a:t>
            </a:r>
            <a:endParaRPr lang="en-US" sz="1400" dirty="0"/>
          </a:p>
        </p:txBody>
      </p:sp>
      <p:sp>
        <p:nvSpPr>
          <p:cNvPr id="8" name="Rectangle 7"/>
          <p:cNvSpPr/>
          <p:nvPr/>
        </p:nvSpPr>
        <p:spPr>
          <a:xfrm>
            <a:off x="3461098" y="3186114"/>
            <a:ext cx="2362200" cy="251341"/>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8200" y="1188481"/>
            <a:ext cx="3695242" cy="246221"/>
          </a:xfrm>
          <a:prstGeom prst="rect">
            <a:avLst/>
          </a:prstGeom>
          <a:noFill/>
        </p:spPr>
        <p:txBody>
          <a:bodyPr wrap="none" rtlCol="0">
            <a:spAutoFit/>
          </a:bodyPr>
          <a:lstStyle/>
          <a:p>
            <a:r>
              <a:rPr lang="en-US" sz="1000" dirty="0" smtClean="0"/>
              <a:t>Behavior = should start narrowing list as I </a:t>
            </a:r>
            <a:r>
              <a:rPr lang="en-US" sz="1000" dirty="0"/>
              <a:t>put characters </a:t>
            </a:r>
            <a:r>
              <a:rPr lang="en-US" sz="1000" dirty="0" smtClean="0"/>
              <a:t>in the field</a:t>
            </a:r>
            <a:endParaRPr lang="en-US" sz="1000"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2587953" cy="276999"/>
          </a:xfrm>
          <a:prstGeom prst="rect">
            <a:avLst/>
          </a:prstGeom>
          <a:noFill/>
        </p:spPr>
        <p:txBody>
          <a:bodyPr wrap="none" rtlCol="0">
            <a:spAutoFit/>
          </a:bodyPr>
          <a:lstStyle/>
          <a:p>
            <a:r>
              <a:rPr lang="en-US" sz="1200" b="1" dirty="0" smtClean="0"/>
              <a:t>Find out reported reactions for drugs:</a:t>
            </a:r>
            <a:endParaRPr lang="en-US" sz="1200" b="1" dirty="0"/>
          </a:p>
        </p:txBody>
      </p:sp>
      <p:cxnSp>
        <p:nvCxnSpPr>
          <p:cNvPr id="44" name="Straight Arrow Connector 43"/>
          <p:cNvCxnSpPr>
            <a:endCxn id="8" idx="0"/>
          </p:cNvCxnSpPr>
          <p:nvPr/>
        </p:nvCxnSpPr>
        <p:spPr>
          <a:xfrm>
            <a:off x="4642198" y="1434702"/>
            <a:ext cx="0" cy="17514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a:spLocks noChangeAspect="1"/>
          </p:cNvSpPr>
          <p:nvPr/>
        </p:nvSpPr>
        <p:spPr>
          <a:xfrm>
            <a:off x="6128104" y="3234245"/>
            <a:ext cx="182880" cy="18288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6331766" y="3198979"/>
            <a:ext cx="526234" cy="276999"/>
          </a:xfrm>
          <a:prstGeom prst="rect">
            <a:avLst/>
          </a:prstGeom>
          <a:noFill/>
        </p:spPr>
        <p:txBody>
          <a:bodyPr wrap="none" rtlCol="0">
            <a:spAutoFit/>
          </a:bodyPr>
          <a:lstStyle/>
          <a:p>
            <a:r>
              <a:rPr lang="en-US" sz="1200" b="1" i="1" dirty="0" smtClean="0">
                <a:solidFill>
                  <a:srgbClr val="C00000"/>
                </a:solidFill>
              </a:rPr>
              <a:t>Exact</a:t>
            </a:r>
            <a:endParaRPr lang="en-US" sz="1200" b="1" i="1" dirty="0">
              <a:solidFill>
                <a:srgbClr val="C00000"/>
              </a:solidFill>
            </a:endParaRPr>
          </a:p>
        </p:txBody>
      </p:sp>
      <p:sp>
        <p:nvSpPr>
          <p:cNvPr id="4" name="Rounded Rectangle 3"/>
          <p:cNvSpPr/>
          <p:nvPr/>
        </p:nvSpPr>
        <p:spPr>
          <a:xfrm>
            <a:off x="1198229" y="3668487"/>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4" descr="C:\Users\rmassey\AppData\Local\Microsoft\Windows\Temporary Internet Files\Content.IE5\EY8Z5C1U\ic_search_category_default[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1858372" y="3693758"/>
            <a:ext cx="254257" cy="2542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42776" y="3694766"/>
            <a:ext cx="625492" cy="276999"/>
          </a:xfrm>
          <a:prstGeom prst="rect">
            <a:avLst/>
          </a:prstGeom>
          <a:noFill/>
        </p:spPr>
        <p:txBody>
          <a:bodyPr wrap="none" rtlCol="0">
            <a:spAutoFit/>
          </a:bodyPr>
          <a:lstStyle/>
          <a:p>
            <a:r>
              <a:rPr lang="en-US" sz="1200" dirty="0" smtClean="0"/>
              <a:t>Submit</a:t>
            </a:r>
            <a:endParaRPr lang="en-US" sz="1200" dirty="0"/>
          </a:p>
        </p:txBody>
      </p:sp>
      <p:sp>
        <p:nvSpPr>
          <p:cNvPr id="52" name="Rounded Rectangle 51"/>
          <p:cNvSpPr/>
          <p:nvPr/>
        </p:nvSpPr>
        <p:spPr>
          <a:xfrm>
            <a:off x="2209800" y="3657600"/>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2254347" y="3683879"/>
            <a:ext cx="530594" cy="276999"/>
          </a:xfrm>
          <a:prstGeom prst="rect">
            <a:avLst/>
          </a:prstGeom>
          <a:noFill/>
        </p:spPr>
        <p:txBody>
          <a:bodyPr wrap="none" rtlCol="0">
            <a:spAutoFit/>
          </a:bodyPr>
          <a:lstStyle/>
          <a:p>
            <a:r>
              <a:rPr lang="en-US" sz="1200" dirty="0" smtClean="0"/>
              <a:t>Reset</a:t>
            </a:r>
            <a:endParaRPr lang="en-US" sz="1200" dirty="0"/>
          </a:p>
        </p:txBody>
      </p:sp>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3812" y="3730393"/>
            <a:ext cx="186554" cy="18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2665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Drug </a:t>
            </a:r>
            <a:r>
              <a:rPr lang="en-US" sz="2800" dirty="0"/>
              <a:t>R</a:t>
            </a:r>
            <a:r>
              <a:rPr lang="en-US" sz="2800" dirty="0" smtClean="0"/>
              <a:t>eaction Result Screen</a:t>
            </a:r>
            <a:endParaRPr lang="en-US" sz="2800" dirty="0"/>
          </a:p>
        </p:txBody>
      </p:sp>
      <p:sp>
        <p:nvSpPr>
          <p:cNvPr id="47" name="TextBox 46"/>
          <p:cNvSpPr txBox="1"/>
          <p:nvPr/>
        </p:nvSpPr>
        <p:spPr>
          <a:xfrm>
            <a:off x="167195" y="5814626"/>
            <a:ext cx="1552989" cy="461665"/>
          </a:xfrm>
          <a:prstGeom prst="rect">
            <a:avLst/>
          </a:prstGeom>
          <a:noFill/>
        </p:spPr>
        <p:txBody>
          <a:bodyPr wrap="none" rtlCol="0">
            <a:spAutoFit/>
          </a:bodyPr>
          <a:lstStyle/>
          <a:p>
            <a:r>
              <a:rPr lang="en-US" sz="1200" dirty="0" smtClean="0"/>
              <a:t>Buttons</a:t>
            </a:r>
          </a:p>
          <a:p>
            <a:r>
              <a:rPr lang="en-US" sz="1200" dirty="0" smtClean="0"/>
              <a:t>Click to display details</a:t>
            </a:r>
            <a:endParaRPr lang="en-US" sz="12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8200" y="1188481"/>
            <a:ext cx="3695242" cy="246221"/>
          </a:xfrm>
          <a:prstGeom prst="rect">
            <a:avLst/>
          </a:prstGeom>
          <a:noFill/>
        </p:spPr>
        <p:txBody>
          <a:bodyPr wrap="none" rtlCol="0">
            <a:spAutoFit/>
          </a:bodyPr>
          <a:lstStyle/>
          <a:p>
            <a:r>
              <a:rPr lang="en-US" sz="1000" dirty="0" smtClean="0"/>
              <a:t>Behavior = should start narrowing list as I </a:t>
            </a:r>
            <a:r>
              <a:rPr lang="en-US" sz="1000" dirty="0"/>
              <a:t>put characters </a:t>
            </a:r>
            <a:r>
              <a:rPr lang="en-US" sz="1000" dirty="0" smtClean="0"/>
              <a:t>in the field</a:t>
            </a:r>
            <a:endParaRPr lang="en-US" sz="1000"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2573012" cy="276999"/>
          </a:xfrm>
          <a:prstGeom prst="rect">
            <a:avLst/>
          </a:prstGeom>
          <a:noFill/>
        </p:spPr>
        <p:txBody>
          <a:bodyPr wrap="none" rtlCol="0">
            <a:spAutoFit/>
          </a:bodyPr>
          <a:lstStyle/>
          <a:p>
            <a:r>
              <a:rPr lang="en-US" sz="1200" b="1" dirty="0" smtClean="0"/>
              <a:t>Reactions reported for drug  XXXXXX:</a:t>
            </a:r>
            <a:endParaRPr lang="en-US" sz="1200" b="1" dirty="0"/>
          </a:p>
        </p:txBody>
      </p:sp>
      <p:sp>
        <p:nvSpPr>
          <p:cNvPr id="35" name="Rectangle 34"/>
          <p:cNvSpPr/>
          <p:nvPr/>
        </p:nvSpPr>
        <p:spPr>
          <a:xfrm>
            <a:off x="1165013" y="4114800"/>
            <a:ext cx="6867525" cy="381000"/>
          </a:xfrm>
          <a:prstGeom prst="rect">
            <a:avLst/>
          </a:prstGeom>
          <a:solidFill>
            <a:srgbClr val="FF0000">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Severe</a:t>
            </a:r>
            <a:endParaRPr lang="en-US" sz="1200" b="1" u="sng" dirty="0">
              <a:solidFill>
                <a:schemeClr val="tx1"/>
              </a:solidFill>
            </a:endParaRPr>
          </a:p>
        </p:txBody>
      </p:sp>
      <p:cxnSp>
        <p:nvCxnSpPr>
          <p:cNvPr id="44" name="Straight Arrow Connector 43"/>
          <p:cNvCxnSpPr/>
          <p:nvPr/>
        </p:nvCxnSpPr>
        <p:spPr>
          <a:xfrm>
            <a:off x="3543300" y="1434702"/>
            <a:ext cx="0" cy="17514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flipV="1">
            <a:off x="943689" y="4705420"/>
            <a:ext cx="6677584" cy="134003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1"/>
          </p:cNvCxnSpPr>
          <p:nvPr/>
        </p:nvCxnSpPr>
        <p:spPr>
          <a:xfrm flipV="1">
            <a:off x="943689" y="5126995"/>
            <a:ext cx="6665709" cy="918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19536" y="4157990"/>
            <a:ext cx="343364" cy="261610"/>
          </a:xfrm>
          <a:prstGeom prst="rect">
            <a:avLst/>
          </a:prstGeom>
          <a:noFill/>
        </p:spPr>
        <p:txBody>
          <a:bodyPr wrap="none" rtlCol="0">
            <a:spAutoFit/>
          </a:bodyPr>
          <a:lstStyle/>
          <a:p>
            <a:r>
              <a:rPr lang="en-US" sz="1100" b="1" dirty="0" smtClean="0"/>
              <a:t>(0)</a:t>
            </a:r>
            <a:endParaRPr lang="en-US" sz="1100" b="1" dirty="0"/>
          </a:p>
        </p:txBody>
      </p:sp>
      <p:sp>
        <p:nvSpPr>
          <p:cNvPr id="48" name="Rectangle 47"/>
          <p:cNvSpPr/>
          <p:nvPr/>
        </p:nvSpPr>
        <p:spPr>
          <a:xfrm>
            <a:off x="1166750" y="4531425"/>
            <a:ext cx="6867525" cy="381000"/>
          </a:xfrm>
          <a:prstGeom prst="rect">
            <a:avLst/>
          </a:prstGeom>
          <a:solidFill>
            <a:srgbClr val="FFFF00">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Moderate</a:t>
            </a:r>
            <a:endParaRPr lang="en-US" sz="1200" b="1" u="sng" dirty="0">
              <a:solidFill>
                <a:schemeClr val="tx1"/>
              </a:solidFill>
            </a:endParaRPr>
          </a:p>
        </p:txBody>
      </p:sp>
      <p:sp>
        <p:nvSpPr>
          <p:cNvPr id="50" name="TextBox 49"/>
          <p:cNvSpPr txBox="1"/>
          <p:nvPr/>
        </p:nvSpPr>
        <p:spPr>
          <a:xfrm>
            <a:off x="7621273" y="4574615"/>
            <a:ext cx="343364" cy="261610"/>
          </a:xfrm>
          <a:prstGeom prst="rect">
            <a:avLst/>
          </a:prstGeom>
          <a:noFill/>
        </p:spPr>
        <p:txBody>
          <a:bodyPr wrap="none" rtlCol="0">
            <a:spAutoFit/>
          </a:bodyPr>
          <a:lstStyle/>
          <a:p>
            <a:r>
              <a:rPr lang="en-US" sz="1100" b="1" dirty="0" smtClean="0"/>
              <a:t>(1)</a:t>
            </a:r>
            <a:endParaRPr lang="en-US" sz="1100" b="1" dirty="0"/>
          </a:p>
        </p:txBody>
      </p:sp>
      <p:sp>
        <p:nvSpPr>
          <p:cNvPr id="51" name="Rectangle 50"/>
          <p:cNvSpPr/>
          <p:nvPr/>
        </p:nvSpPr>
        <p:spPr>
          <a:xfrm>
            <a:off x="1166750" y="4953000"/>
            <a:ext cx="6867525" cy="381000"/>
          </a:xfrm>
          <a:prstGeom prst="rect">
            <a:avLst/>
          </a:prstGeom>
          <a:solidFill>
            <a:srgbClr val="92D050">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Mild</a:t>
            </a:r>
            <a:endParaRPr lang="en-US" sz="1200" b="1" u="sng" dirty="0">
              <a:solidFill>
                <a:schemeClr val="tx1"/>
              </a:solidFill>
            </a:endParaRPr>
          </a:p>
        </p:txBody>
      </p:sp>
      <p:sp>
        <p:nvSpPr>
          <p:cNvPr id="52" name="TextBox 51"/>
          <p:cNvSpPr txBox="1"/>
          <p:nvPr/>
        </p:nvSpPr>
        <p:spPr>
          <a:xfrm>
            <a:off x="7609398" y="4996190"/>
            <a:ext cx="343364" cy="261610"/>
          </a:xfrm>
          <a:prstGeom prst="rect">
            <a:avLst/>
          </a:prstGeom>
          <a:noFill/>
        </p:spPr>
        <p:txBody>
          <a:bodyPr wrap="none" rtlCol="0">
            <a:spAutoFit/>
          </a:bodyPr>
          <a:lstStyle/>
          <a:p>
            <a:r>
              <a:rPr lang="en-US" sz="1100" b="1" dirty="0" smtClean="0"/>
              <a:t>(0)</a:t>
            </a:r>
            <a:endParaRPr lang="en-US" sz="1100" b="1" dirty="0"/>
          </a:p>
        </p:txBody>
      </p:sp>
      <p:cxnSp>
        <p:nvCxnSpPr>
          <p:cNvPr id="54" name="Straight Arrow Connector 53"/>
          <p:cNvCxnSpPr>
            <a:endCxn id="55" idx="1"/>
          </p:cNvCxnSpPr>
          <p:nvPr/>
        </p:nvCxnSpPr>
        <p:spPr>
          <a:xfrm flipV="1">
            <a:off x="943689" y="4288795"/>
            <a:ext cx="6675847" cy="17566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133475" y="3124200"/>
            <a:ext cx="6867525"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50000"/>
                    <a:lumOff val="50000"/>
                  </a:schemeClr>
                </a:solidFill>
              </a:rPr>
              <a:t>Top 3 drug reactions reported</a:t>
            </a:r>
            <a:endParaRPr lang="en-US" sz="1200" b="1" dirty="0">
              <a:solidFill>
                <a:schemeClr val="tx1">
                  <a:lumMod val="50000"/>
                  <a:lumOff val="50000"/>
                </a:schemeClr>
              </a:solidFill>
            </a:endParaRPr>
          </a:p>
        </p:txBody>
      </p:sp>
    </p:spTree>
    <p:extLst>
      <p:ext uri="{BB962C8B-B14F-4D97-AF65-F5344CB8AC3E}">
        <p14:creationId xmlns:p14="http://schemas.microsoft.com/office/powerpoint/2010/main" val="2802997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Find out interesting facts about your medication</a:t>
            </a:r>
            <a:endParaRPr lang="en-US" sz="28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82965" y="3127118"/>
            <a:ext cx="2253759" cy="307777"/>
          </a:xfrm>
          <a:prstGeom prst="rect">
            <a:avLst/>
          </a:prstGeom>
          <a:noFill/>
        </p:spPr>
        <p:txBody>
          <a:bodyPr wrap="none" rtlCol="0">
            <a:spAutoFit/>
          </a:bodyPr>
          <a:lstStyle/>
          <a:p>
            <a:r>
              <a:rPr lang="en-US" sz="1400" dirty="0" smtClean="0"/>
              <a:t>Please enter medicine name</a:t>
            </a:r>
            <a:endParaRPr lang="en-US" sz="1400" dirty="0"/>
          </a:p>
        </p:txBody>
      </p:sp>
      <p:sp>
        <p:nvSpPr>
          <p:cNvPr id="8" name="Rectangle 7"/>
          <p:cNvSpPr/>
          <p:nvPr/>
        </p:nvSpPr>
        <p:spPr>
          <a:xfrm>
            <a:off x="3461098" y="3186114"/>
            <a:ext cx="2362200" cy="251341"/>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8200" y="1188481"/>
            <a:ext cx="3695242" cy="246221"/>
          </a:xfrm>
          <a:prstGeom prst="rect">
            <a:avLst/>
          </a:prstGeom>
          <a:noFill/>
        </p:spPr>
        <p:txBody>
          <a:bodyPr wrap="none" rtlCol="0">
            <a:spAutoFit/>
          </a:bodyPr>
          <a:lstStyle/>
          <a:p>
            <a:r>
              <a:rPr lang="en-US" sz="1000" dirty="0" smtClean="0"/>
              <a:t>Behavior = should start narrowing list as I </a:t>
            </a:r>
            <a:r>
              <a:rPr lang="en-US" sz="1000" dirty="0"/>
              <a:t>put characters </a:t>
            </a:r>
            <a:r>
              <a:rPr lang="en-US" sz="1000" dirty="0" smtClean="0"/>
              <a:t>in the field</a:t>
            </a:r>
            <a:endParaRPr lang="en-US" sz="1000"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3306931" cy="276999"/>
          </a:xfrm>
          <a:prstGeom prst="rect">
            <a:avLst/>
          </a:prstGeom>
          <a:noFill/>
        </p:spPr>
        <p:txBody>
          <a:bodyPr wrap="none" rtlCol="0">
            <a:spAutoFit/>
          </a:bodyPr>
          <a:lstStyle/>
          <a:p>
            <a:r>
              <a:rPr lang="en-US" sz="1200" b="1" dirty="0" smtClean="0"/>
              <a:t>Find out interesting facts about your medication:</a:t>
            </a:r>
            <a:endParaRPr lang="en-US" sz="1200" b="1" dirty="0"/>
          </a:p>
        </p:txBody>
      </p:sp>
      <p:cxnSp>
        <p:nvCxnSpPr>
          <p:cNvPr id="44" name="Straight Arrow Connector 43"/>
          <p:cNvCxnSpPr>
            <a:endCxn id="8" idx="0"/>
          </p:cNvCxnSpPr>
          <p:nvPr/>
        </p:nvCxnSpPr>
        <p:spPr>
          <a:xfrm>
            <a:off x="4642198" y="1434702"/>
            <a:ext cx="0" cy="17514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a:spLocks noChangeAspect="1"/>
          </p:cNvSpPr>
          <p:nvPr/>
        </p:nvSpPr>
        <p:spPr>
          <a:xfrm>
            <a:off x="6128104" y="3234245"/>
            <a:ext cx="182880" cy="18288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6331766" y="3198979"/>
            <a:ext cx="526234" cy="276999"/>
          </a:xfrm>
          <a:prstGeom prst="rect">
            <a:avLst/>
          </a:prstGeom>
          <a:noFill/>
        </p:spPr>
        <p:txBody>
          <a:bodyPr wrap="none" rtlCol="0">
            <a:spAutoFit/>
          </a:bodyPr>
          <a:lstStyle/>
          <a:p>
            <a:r>
              <a:rPr lang="en-US" sz="1200" b="1" i="1" dirty="0" smtClean="0">
                <a:solidFill>
                  <a:srgbClr val="C00000"/>
                </a:solidFill>
              </a:rPr>
              <a:t>Exact</a:t>
            </a:r>
            <a:endParaRPr lang="en-US" sz="1200" b="1" i="1" dirty="0">
              <a:solidFill>
                <a:srgbClr val="C00000"/>
              </a:solidFill>
            </a:endParaRPr>
          </a:p>
        </p:txBody>
      </p:sp>
      <p:sp>
        <p:nvSpPr>
          <p:cNvPr id="4" name="Rounded Rectangle 3"/>
          <p:cNvSpPr/>
          <p:nvPr/>
        </p:nvSpPr>
        <p:spPr>
          <a:xfrm>
            <a:off x="1198229" y="3668487"/>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4" descr="C:\Users\rmassey\AppData\Local\Microsoft\Windows\Temporary Internet Files\Content.IE5\EY8Z5C1U\ic_search_category_default[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1858372" y="3693758"/>
            <a:ext cx="254257" cy="2542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42776" y="3694766"/>
            <a:ext cx="625492" cy="276999"/>
          </a:xfrm>
          <a:prstGeom prst="rect">
            <a:avLst/>
          </a:prstGeom>
          <a:noFill/>
        </p:spPr>
        <p:txBody>
          <a:bodyPr wrap="none" rtlCol="0">
            <a:spAutoFit/>
          </a:bodyPr>
          <a:lstStyle/>
          <a:p>
            <a:r>
              <a:rPr lang="en-US" sz="1200" dirty="0" smtClean="0"/>
              <a:t>Submit</a:t>
            </a:r>
            <a:endParaRPr lang="en-US" sz="1200" dirty="0"/>
          </a:p>
        </p:txBody>
      </p:sp>
      <p:sp>
        <p:nvSpPr>
          <p:cNvPr id="52" name="Rounded Rectangle 51"/>
          <p:cNvSpPr/>
          <p:nvPr/>
        </p:nvSpPr>
        <p:spPr>
          <a:xfrm>
            <a:off x="2209800" y="3657600"/>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2254347" y="3683879"/>
            <a:ext cx="530594" cy="276999"/>
          </a:xfrm>
          <a:prstGeom prst="rect">
            <a:avLst/>
          </a:prstGeom>
          <a:noFill/>
        </p:spPr>
        <p:txBody>
          <a:bodyPr wrap="none" rtlCol="0">
            <a:spAutoFit/>
          </a:bodyPr>
          <a:lstStyle/>
          <a:p>
            <a:r>
              <a:rPr lang="en-US" sz="1200" dirty="0" smtClean="0"/>
              <a:t>Reset</a:t>
            </a:r>
            <a:endParaRPr lang="en-US" sz="1200" dirty="0"/>
          </a:p>
        </p:txBody>
      </p:sp>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3812" y="3730393"/>
            <a:ext cx="186554" cy="18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40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Interesting Facts about Medication Results</a:t>
            </a:r>
            <a:endParaRPr lang="en-US" sz="28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8200" y="1188481"/>
            <a:ext cx="3695242" cy="246221"/>
          </a:xfrm>
          <a:prstGeom prst="rect">
            <a:avLst/>
          </a:prstGeom>
          <a:noFill/>
        </p:spPr>
        <p:txBody>
          <a:bodyPr wrap="none" rtlCol="0">
            <a:spAutoFit/>
          </a:bodyPr>
          <a:lstStyle/>
          <a:p>
            <a:r>
              <a:rPr lang="en-US" sz="1000" dirty="0" smtClean="0"/>
              <a:t>Behavior = should start narrowing list as I </a:t>
            </a:r>
            <a:r>
              <a:rPr lang="en-US" sz="1000" dirty="0"/>
              <a:t>put characters </a:t>
            </a:r>
            <a:r>
              <a:rPr lang="en-US" sz="1000" dirty="0" smtClean="0"/>
              <a:t>in the field</a:t>
            </a:r>
            <a:endParaRPr lang="en-US" sz="1000"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2328266" cy="276999"/>
          </a:xfrm>
          <a:prstGeom prst="rect">
            <a:avLst/>
          </a:prstGeom>
          <a:noFill/>
        </p:spPr>
        <p:txBody>
          <a:bodyPr wrap="none" rtlCol="0">
            <a:spAutoFit/>
          </a:bodyPr>
          <a:lstStyle/>
          <a:p>
            <a:r>
              <a:rPr lang="en-US" sz="1200" b="1" dirty="0" smtClean="0"/>
              <a:t>Interesting facts about : XXXXXXX</a:t>
            </a:r>
            <a:endParaRPr lang="en-US" sz="1200" b="1" dirty="0"/>
          </a:p>
        </p:txBody>
      </p:sp>
      <p:cxnSp>
        <p:nvCxnSpPr>
          <p:cNvPr id="44" name="Straight Arrow Connector 43"/>
          <p:cNvCxnSpPr/>
          <p:nvPr/>
        </p:nvCxnSpPr>
        <p:spPr>
          <a:xfrm>
            <a:off x="3543300" y="1434702"/>
            <a:ext cx="0" cy="17514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133475" y="3124200"/>
            <a:ext cx="2409825"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50000"/>
                    <a:lumOff val="50000"/>
                  </a:schemeClr>
                </a:solidFill>
              </a:rPr>
              <a:t>Purpose:</a:t>
            </a:r>
            <a:endParaRPr lang="en-US" sz="1200" b="1" dirty="0">
              <a:solidFill>
                <a:schemeClr val="tx1">
                  <a:lumMod val="50000"/>
                  <a:lumOff val="50000"/>
                </a:schemeClr>
              </a:solidFill>
            </a:endParaRPr>
          </a:p>
        </p:txBody>
      </p:sp>
      <p:sp>
        <p:nvSpPr>
          <p:cNvPr id="21" name="Rectangle 20"/>
          <p:cNvSpPr/>
          <p:nvPr/>
        </p:nvSpPr>
        <p:spPr>
          <a:xfrm>
            <a:off x="1143000" y="3628900"/>
            <a:ext cx="2400300"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50000"/>
                    <a:lumOff val="50000"/>
                  </a:schemeClr>
                </a:solidFill>
              </a:rPr>
              <a:t>Stop using If:</a:t>
            </a:r>
            <a:endParaRPr lang="en-US" sz="1200" b="1" dirty="0">
              <a:solidFill>
                <a:schemeClr val="tx1">
                  <a:lumMod val="50000"/>
                  <a:lumOff val="50000"/>
                </a:schemeClr>
              </a:solidFill>
            </a:endParaRPr>
          </a:p>
        </p:txBody>
      </p:sp>
      <p:sp>
        <p:nvSpPr>
          <p:cNvPr id="22" name="Rectangle 21"/>
          <p:cNvSpPr/>
          <p:nvPr/>
        </p:nvSpPr>
        <p:spPr>
          <a:xfrm>
            <a:off x="1143000" y="4133600"/>
            <a:ext cx="2400300"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50000"/>
                    <a:lumOff val="50000"/>
                  </a:schemeClr>
                </a:solidFill>
              </a:rPr>
              <a:t>Storage and Handling:</a:t>
            </a:r>
            <a:endParaRPr lang="en-US" sz="1200" b="1" dirty="0">
              <a:solidFill>
                <a:schemeClr val="tx1">
                  <a:lumMod val="50000"/>
                  <a:lumOff val="50000"/>
                </a:schemeClr>
              </a:solidFill>
            </a:endParaRPr>
          </a:p>
        </p:txBody>
      </p:sp>
      <p:sp>
        <p:nvSpPr>
          <p:cNvPr id="23" name="TextBox 22"/>
          <p:cNvSpPr txBox="1"/>
          <p:nvPr/>
        </p:nvSpPr>
        <p:spPr>
          <a:xfrm>
            <a:off x="3609877" y="3078680"/>
            <a:ext cx="4358886" cy="523220"/>
          </a:xfrm>
          <a:prstGeom prst="rect">
            <a:avLst/>
          </a:prstGeom>
          <a:noFill/>
        </p:spPr>
        <p:txBody>
          <a:bodyPr wrap="none" rtlCol="0">
            <a:spAutoFit/>
          </a:bodyPr>
          <a:lstStyle/>
          <a:p>
            <a:r>
              <a:rPr lang="en-US" sz="1400" b="1" i="1" dirty="0" smtClean="0">
                <a:solidFill>
                  <a:srgbClr val="C00000"/>
                </a:solidFill>
              </a:rPr>
              <a:t>XXXXXXXXXXXXXXXXXXXXXXXXXXXXXXXXXXXXXXXXXX</a:t>
            </a:r>
          </a:p>
          <a:p>
            <a:r>
              <a:rPr lang="en-US" sz="1400" b="1" i="1" dirty="0" smtClean="0">
                <a:solidFill>
                  <a:srgbClr val="C00000"/>
                </a:solidFill>
              </a:rPr>
              <a:t>XXXXXXXXXXXXXXXXXXXXXXXXXXXXXXXXXXXXXXXXXX</a:t>
            </a:r>
          </a:p>
        </p:txBody>
      </p:sp>
      <p:sp>
        <p:nvSpPr>
          <p:cNvPr id="17" name="Rectangle 16"/>
          <p:cNvSpPr/>
          <p:nvPr/>
        </p:nvSpPr>
        <p:spPr>
          <a:xfrm>
            <a:off x="1143000" y="4638300"/>
            <a:ext cx="2400300"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50000"/>
                    <a:lumOff val="50000"/>
                  </a:schemeClr>
                </a:solidFill>
              </a:rPr>
              <a:t>What to ask doctor:</a:t>
            </a:r>
            <a:endParaRPr lang="en-US" sz="1200" b="1" dirty="0">
              <a:solidFill>
                <a:schemeClr val="tx1">
                  <a:lumMod val="50000"/>
                  <a:lumOff val="50000"/>
                </a:schemeClr>
              </a:solidFill>
            </a:endParaRPr>
          </a:p>
        </p:txBody>
      </p:sp>
      <p:sp>
        <p:nvSpPr>
          <p:cNvPr id="18" name="Rectangle 17"/>
          <p:cNvSpPr/>
          <p:nvPr/>
        </p:nvSpPr>
        <p:spPr>
          <a:xfrm>
            <a:off x="1143000" y="5143000"/>
            <a:ext cx="2400300"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50000"/>
                    <a:lumOff val="50000"/>
                  </a:schemeClr>
                </a:solidFill>
              </a:rPr>
              <a:t>Warnings:</a:t>
            </a:r>
            <a:endParaRPr lang="en-US" sz="1200" b="1" dirty="0">
              <a:solidFill>
                <a:schemeClr val="tx1">
                  <a:lumMod val="50000"/>
                  <a:lumOff val="50000"/>
                </a:schemeClr>
              </a:solidFill>
            </a:endParaRPr>
          </a:p>
        </p:txBody>
      </p:sp>
      <p:sp>
        <p:nvSpPr>
          <p:cNvPr id="20" name="TextBox 19"/>
          <p:cNvSpPr txBox="1"/>
          <p:nvPr/>
        </p:nvSpPr>
        <p:spPr>
          <a:xfrm>
            <a:off x="3606489" y="3562880"/>
            <a:ext cx="4358886" cy="523220"/>
          </a:xfrm>
          <a:prstGeom prst="rect">
            <a:avLst/>
          </a:prstGeom>
          <a:noFill/>
        </p:spPr>
        <p:txBody>
          <a:bodyPr wrap="none" rtlCol="0">
            <a:spAutoFit/>
          </a:bodyPr>
          <a:lstStyle/>
          <a:p>
            <a:r>
              <a:rPr lang="en-US" sz="1400" b="1" i="1" dirty="0" smtClean="0">
                <a:solidFill>
                  <a:srgbClr val="C00000"/>
                </a:solidFill>
              </a:rPr>
              <a:t>XXXXXXXXXXXXXXXXXXXXXXXXXXXXXXXXXXXXXXXXXX</a:t>
            </a:r>
          </a:p>
          <a:p>
            <a:r>
              <a:rPr lang="en-US" sz="1400" b="1" i="1" dirty="0" smtClean="0">
                <a:solidFill>
                  <a:srgbClr val="C00000"/>
                </a:solidFill>
              </a:rPr>
              <a:t>XXXXXXXXXXXXXXXXXXXXXXXXXXXXXXXXXXXXXXXXXX</a:t>
            </a:r>
          </a:p>
        </p:txBody>
      </p:sp>
      <p:sp>
        <p:nvSpPr>
          <p:cNvPr id="26" name="TextBox 25"/>
          <p:cNvSpPr txBox="1"/>
          <p:nvPr/>
        </p:nvSpPr>
        <p:spPr>
          <a:xfrm>
            <a:off x="3605150" y="4038880"/>
            <a:ext cx="4358886" cy="523220"/>
          </a:xfrm>
          <a:prstGeom prst="rect">
            <a:avLst/>
          </a:prstGeom>
          <a:noFill/>
        </p:spPr>
        <p:txBody>
          <a:bodyPr wrap="none" rtlCol="0">
            <a:spAutoFit/>
          </a:bodyPr>
          <a:lstStyle/>
          <a:p>
            <a:r>
              <a:rPr lang="en-US" sz="1400" b="1" i="1" dirty="0" smtClean="0">
                <a:solidFill>
                  <a:srgbClr val="C00000"/>
                </a:solidFill>
              </a:rPr>
              <a:t>XXXXXXXXXXXXXXXXXXXXXXXXXXXXXXXXXXXXXXXXXX</a:t>
            </a:r>
          </a:p>
          <a:p>
            <a:r>
              <a:rPr lang="en-US" sz="1400" b="1" i="1" dirty="0" smtClean="0">
                <a:solidFill>
                  <a:srgbClr val="C00000"/>
                </a:solidFill>
              </a:rPr>
              <a:t>XXXXXXXXXXXXXXXXXXXXXXXXXXXXXXXXXXXXXXXXXX</a:t>
            </a:r>
          </a:p>
        </p:txBody>
      </p:sp>
      <p:sp>
        <p:nvSpPr>
          <p:cNvPr id="27" name="TextBox 26"/>
          <p:cNvSpPr txBox="1"/>
          <p:nvPr/>
        </p:nvSpPr>
        <p:spPr>
          <a:xfrm>
            <a:off x="3641196" y="5071890"/>
            <a:ext cx="4358886" cy="523220"/>
          </a:xfrm>
          <a:prstGeom prst="rect">
            <a:avLst/>
          </a:prstGeom>
          <a:noFill/>
        </p:spPr>
        <p:txBody>
          <a:bodyPr wrap="none" rtlCol="0">
            <a:spAutoFit/>
          </a:bodyPr>
          <a:lstStyle/>
          <a:p>
            <a:r>
              <a:rPr lang="en-US" sz="1400" b="1" i="1" dirty="0" smtClean="0">
                <a:solidFill>
                  <a:srgbClr val="C00000"/>
                </a:solidFill>
              </a:rPr>
              <a:t>XXXXXXXXXXXXXXXXXXXXXXXXXXXXXXXXXXXXXXXXXX</a:t>
            </a:r>
          </a:p>
          <a:p>
            <a:r>
              <a:rPr lang="en-US" sz="1400" b="1" i="1" dirty="0" smtClean="0">
                <a:solidFill>
                  <a:srgbClr val="C00000"/>
                </a:solidFill>
              </a:rPr>
              <a:t>XXXXXXXXXXXXXXXXXXXXXXXXXXXXXXXXXXXXXXXXXX</a:t>
            </a:r>
          </a:p>
        </p:txBody>
      </p:sp>
      <p:sp>
        <p:nvSpPr>
          <p:cNvPr id="28" name="TextBox 27"/>
          <p:cNvSpPr txBox="1"/>
          <p:nvPr/>
        </p:nvSpPr>
        <p:spPr>
          <a:xfrm>
            <a:off x="3618364" y="4505980"/>
            <a:ext cx="4358886" cy="523220"/>
          </a:xfrm>
          <a:prstGeom prst="rect">
            <a:avLst/>
          </a:prstGeom>
          <a:noFill/>
        </p:spPr>
        <p:txBody>
          <a:bodyPr wrap="none" rtlCol="0">
            <a:spAutoFit/>
          </a:bodyPr>
          <a:lstStyle/>
          <a:p>
            <a:r>
              <a:rPr lang="en-US" sz="1400" b="1" i="1" dirty="0" smtClean="0">
                <a:solidFill>
                  <a:srgbClr val="C00000"/>
                </a:solidFill>
              </a:rPr>
              <a:t>XXXXXXXXXXXXXXXXXXXXXXXXXXXXXXXXXXXXXXXXXX</a:t>
            </a:r>
          </a:p>
          <a:p>
            <a:r>
              <a:rPr lang="en-US" sz="1400" b="1" i="1" dirty="0" smtClean="0">
                <a:solidFill>
                  <a:srgbClr val="C00000"/>
                </a:solidFill>
              </a:rPr>
              <a:t>XXXXXXXXXXXXXXXXXXXXXXXXXXXXXXXXXXXXXXXXXX</a:t>
            </a:r>
          </a:p>
        </p:txBody>
      </p:sp>
    </p:spTree>
    <p:extLst>
      <p:ext uri="{BB962C8B-B14F-4D97-AF65-F5344CB8AC3E}">
        <p14:creationId xmlns:p14="http://schemas.microsoft.com/office/powerpoint/2010/main" val="1200852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Drug to Food Interactions</a:t>
            </a:r>
            <a:endParaRPr lang="en-US" sz="28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09800" y="1188481"/>
            <a:ext cx="3695242" cy="246221"/>
          </a:xfrm>
          <a:prstGeom prst="rect">
            <a:avLst/>
          </a:prstGeom>
          <a:noFill/>
        </p:spPr>
        <p:txBody>
          <a:bodyPr wrap="none" rtlCol="0">
            <a:spAutoFit/>
          </a:bodyPr>
          <a:lstStyle/>
          <a:p>
            <a:r>
              <a:rPr lang="en-US" sz="1000" dirty="0" smtClean="0"/>
              <a:t>Behavior = should start narrowing list as I </a:t>
            </a:r>
            <a:r>
              <a:rPr lang="en-US" sz="1000" dirty="0"/>
              <a:t>put characters </a:t>
            </a:r>
            <a:r>
              <a:rPr lang="en-US" sz="1000" dirty="0" smtClean="0"/>
              <a:t>in the field</a:t>
            </a:r>
            <a:endParaRPr lang="en-US" sz="1000"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5194435" cy="276999"/>
          </a:xfrm>
          <a:prstGeom prst="rect">
            <a:avLst/>
          </a:prstGeom>
          <a:noFill/>
        </p:spPr>
        <p:txBody>
          <a:bodyPr wrap="none" rtlCol="0">
            <a:spAutoFit/>
          </a:bodyPr>
          <a:lstStyle/>
          <a:p>
            <a:r>
              <a:rPr lang="en-US" sz="1200" b="1" dirty="0" smtClean="0"/>
              <a:t>Find out what drugs or foods to be cautious about while taking your medicine:</a:t>
            </a:r>
            <a:endParaRPr lang="en-US" sz="1200" b="1" dirty="0"/>
          </a:p>
        </p:txBody>
      </p:sp>
      <p:cxnSp>
        <p:nvCxnSpPr>
          <p:cNvPr id="44" name="Straight Arrow Connector 43"/>
          <p:cNvCxnSpPr/>
          <p:nvPr/>
        </p:nvCxnSpPr>
        <p:spPr>
          <a:xfrm>
            <a:off x="2476500" y="1434702"/>
            <a:ext cx="0" cy="177028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a:spLocks noChangeAspect="1"/>
          </p:cNvSpPr>
          <p:nvPr/>
        </p:nvSpPr>
        <p:spPr>
          <a:xfrm>
            <a:off x="6890104" y="3234245"/>
            <a:ext cx="182880" cy="18288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7093766" y="3198979"/>
            <a:ext cx="526234" cy="276999"/>
          </a:xfrm>
          <a:prstGeom prst="rect">
            <a:avLst/>
          </a:prstGeom>
          <a:noFill/>
        </p:spPr>
        <p:txBody>
          <a:bodyPr wrap="none" rtlCol="0">
            <a:spAutoFit/>
          </a:bodyPr>
          <a:lstStyle/>
          <a:p>
            <a:r>
              <a:rPr lang="en-US" sz="1200" b="1" i="1" dirty="0" smtClean="0">
                <a:solidFill>
                  <a:srgbClr val="C00000"/>
                </a:solidFill>
              </a:rPr>
              <a:t>Exact</a:t>
            </a:r>
            <a:endParaRPr lang="en-US" sz="1200" b="1" i="1" dirty="0">
              <a:solidFill>
                <a:srgbClr val="C00000"/>
              </a:solidFill>
            </a:endParaRPr>
          </a:p>
        </p:txBody>
      </p:sp>
      <p:sp>
        <p:nvSpPr>
          <p:cNvPr id="4" name="Rounded Rectangle 3"/>
          <p:cNvSpPr/>
          <p:nvPr/>
        </p:nvSpPr>
        <p:spPr>
          <a:xfrm>
            <a:off x="1295400" y="3668487"/>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4" descr="C:\Users\rmassey\AppData\Local\Microsoft\Windows\Temporary Internet Files\Content.IE5\EY8Z5C1U\ic_search_category_default[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1955543" y="3693758"/>
            <a:ext cx="254257" cy="2542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339947" y="3694766"/>
            <a:ext cx="625492" cy="276999"/>
          </a:xfrm>
          <a:prstGeom prst="rect">
            <a:avLst/>
          </a:prstGeom>
          <a:noFill/>
        </p:spPr>
        <p:txBody>
          <a:bodyPr wrap="none" rtlCol="0">
            <a:spAutoFit/>
          </a:bodyPr>
          <a:lstStyle/>
          <a:p>
            <a:r>
              <a:rPr lang="en-US" sz="1200" dirty="0" smtClean="0"/>
              <a:t>Submit</a:t>
            </a:r>
            <a:endParaRPr lang="en-US" sz="1200" dirty="0"/>
          </a:p>
        </p:txBody>
      </p:sp>
      <p:sp>
        <p:nvSpPr>
          <p:cNvPr id="52" name="Rounded Rectangle 51"/>
          <p:cNvSpPr/>
          <p:nvPr/>
        </p:nvSpPr>
        <p:spPr>
          <a:xfrm>
            <a:off x="2306971" y="3657600"/>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2351518" y="3683879"/>
            <a:ext cx="530594" cy="276999"/>
          </a:xfrm>
          <a:prstGeom prst="rect">
            <a:avLst/>
          </a:prstGeom>
          <a:noFill/>
        </p:spPr>
        <p:txBody>
          <a:bodyPr wrap="none" rtlCol="0">
            <a:spAutoFit/>
          </a:bodyPr>
          <a:lstStyle/>
          <a:p>
            <a:r>
              <a:rPr lang="en-US" sz="1200" dirty="0" smtClean="0"/>
              <a:t>Reset</a:t>
            </a:r>
            <a:endParaRPr lang="en-US" sz="1200" dirty="0"/>
          </a:p>
        </p:txBody>
      </p:sp>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0983" y="3730393"/>
            <a:ext cx="186554" cy="18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4419600" y="3176650"/>
            <a:ext cx="2362200" cy="251341"/>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p:nvPr/>
        </p:nvCxnSpPr>
        <p:spPr>
          <a:xfrm flipH="1">
            <a:off x="5562600" y="1371600"/>
            <a:ext cx="0" cy="179954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295400" y="3176650"/>
            <a:ext cx="2514600" cy="256032"/>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3257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Medicine and Food Result Screen</a:t>
            </a:r>
            <a:endParaRPr lang="en-US" sz="28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8200" y="1188481"/>
            <a:ext cx="3695242" cy="246221"/>
          </a:xfrm>
          <a:prstGeom prst="rect">
            <a:avLst/>
          </a:prstGeom>
          <a:noFill/>
        </p:spPr>
        <p:txBody>
          <a:bodyPr wrap="none" rtlCol="0">
            <a:spAutoFit/>
          </a:bodyPr>
          <a:lstStyle/>
          <a:p>
            <a:r>
              <a:rPr lang="en-US" sz="1000" dirty="0" smtClean="0"/>
              <a:t>Behavior = should start narrowing list as I </a:t>
            </a:r>
            <a:r>
              <a:rPr lang="en-US" sz="1000" dirty="0"/>
              <a:t>put characters </a:t>
            </a:r>
            <a:r>
              <a:rPr lang="en-US" sz="1000" dirty="0" smtClean="0"/>
              <a:t>in the field</a:t>
            </a:r>
            <a:endParaRPr lang="en-US" sz="1000"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3331297" cy="276999"/>
          </a:xfrm>
          <a:prstGeom prst="rect">
            <a:avLst/>
          </a:prstGeom>
          <a:noFill/>
        </p:spPr>
        <p:txBody>
          <a:bodyPr wrap="none" rtlCol="0">
            <a:spAutoFit/>
          </a:bodyPr>
          <a:lstStyle/>
          <a:p>
            <a:r>
              <a:rPr lang="en-US" sz="1200" b="1" dirty="0" smtClean="0"/>
              <a:t>Your Medicine XXXX Interacts with Food XXXXXX </a:t>
            </a:r>
            <a:endParaRPr lang="en-US" sz="1200" b="1" dirty="0"/>
          </a:p>
        </p:txBody>
      </p:sp>
      <p:sp>
        <p:nvSpPr>
          <p:cNvPr id="59" name="Rectangle 58"/>
          <p:cNvSpPr/>
          <p:nvPr/>
        </p:nvSpPr>
        <p:spPr>
          <a:xfrm>
            <a:off x="1143000" y="3124200"/>
            <a:ext cx="6867525" cy="381000"/>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lumMod val="50000"/>
                    <a:lumOff val="50000"/>
                  </a:schemeClr>
                </a:solidFill>
              </a:rPr>
              <a:t>Detailed Drug Interaction Report</a:t>
            </a:r>
            <a:endParaRPr lang="en-US" sz="1200" b="1" u="sng" dirty="0">
              <a:solidFill>
                <a:schemeClr val="tx1">
                  <a:lumMod val="50000"/>
                  <a:lumOff val="50000"/>
                </a:schemeClr>
              </a:solidFill>
            </a:endParaRPr>
          </a:p>
        </p:txBody>
      </p:sp>
      <p:cxnSp>
        <p:nvCxnSpPr>
          <p:cNvPr id="4" name="Straight Arrow Connector 3"/>
          <p:cNvCxnSpPr/>
          <p:nvPr/>
        </p:nvCxnSpPr>
        <p:spPr>
          <a:xfrm flipV="1">
            <a:off x="1981200" y="3374075"/>
            <a:ext cx="0" cy="11049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8200" y="4514188"/>
            <a:ext cx="2500621" cy="523220"/>
          </a:xfrm>
          <a:prstGeom prst="rect">
            <a:avLst/>
          </a:prstGeom>
          <a:noFill/>
        </p:spPr>
        <p:txBody>
          <a:bodyPr wrap="none" rtlCol="0">
            <a:spAutoFit/>
          </a:bodyPr>
          <a:lstStyle/>
          <a:p>
            <a:r>
              <a:rPr lang="en-US" sz="1400" dirty="0" smtClean="0"/>
              <a:t>Click button link to get detailed </a:t>
            </a:r>
          </a:p>
          <a:p>
            <a:r>
              <a:rPr lang="en-US" sz="1400" dirty="0" smtClean="0"/>
              <a:t>Interaction information</a:t>
            </a:r>
            <a:endParaRPr lang="en-US" sz="1400" dirty="0"/>
          </a:p>
        </p:txBody>
      </p:sp>
    </p:spTree>
    <p:extLst>
      <p:ext uri="{BB962C8B-B14F-4D97-AF65-F5344CB8AC3E}">
        <p14:creationId xmlns:p14="http://schemas.microsoft.com/office/powerpoint/2010/main" val="395579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Pharmaceutical Persona</a:t>
            </a:r>
            <a:endParaRPr lang="en-US" dirty="0"/>
          </a:p>
        </p:txBody>
      </p:sp>
      <p:grpSp>
        <p:nvGrpSpPr>
          <p:cNvPr id="28" name="Group 27"/>
          <p:cNvGrpSpPr/>
          <p:nvPr/>
        </p:nvGrpSpPr>
        <p:grpSpPr>
          <a:xfrm>
            <a:off x="152400" y="1331976"/>
            <a:ext cx="8711472" cy="4638900"/>
            <a:chOff x="152400" y="1331976"/>
            <a:chExt cx="8711472" cy="4638900"/>
          </a:xfrm>
        </p:grpSpPr>
        <p:grpSp>
          <p:nvGrpSpPr>
            <p:cNvPr id="12" name="Group 11"/>
            <p:cNvGrpSpPr/>
            <p:nvPr/>
          </p:nvGrpSpPr>
          <p:grpSpPr>
            <a:xfrm>
              <a:off x="152400" y="1371600"/>
              <a:ext cx="1828800" cy="1828800"/>
              <a:chOff x="381000" y="1524000"/>
              <a:chExt cx="1828800" cy="1828800"/>
            </a:xfrm>
          </p:grpSpPr>
          <p:sp>
            <p:nvSpPr>
              <p:cNvPr id="7" name="Rectangle 6"/>
              <p:cNvSpPr/>
              <p:nvPr/>
            </p:nvSpPr>
            <p:spPr>
              <a:xfrm>
                <a:off x="381000" y="1524000"/>
                <a:ext cx="1828800" cy="182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55" y="1713717"/>
                <a:ext cx="386887" cy="78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25697" y="2594334"/>
                <a:ext cx="1339405" cy="738664"/>
              </a:xfrm>
              <a:prstGeom prst="rect">
                <a:avLst/>
              </a:prstGeom>
              <a:noFill/>
            </p:spPr>
            <p:txBody>
              <a:bodyPr wrap="none" rtlCol="0">
                <a:spAutoFit/>
              </a:bodyPr>
              <a:lstStyle/>
              <a:p>
                <a:pPr algn="ctr"/>
                <a:r>
                  <a:rPr lang="en-US" sz="1400" b="1" dirty="0" smtClean="0"/>
                  <a:t>Pharmaceutical</a:t>
                </a:r>
              </a:p>
              <a:p>
                <a:pPr algn="ctr"/>
                <a:r>
                  <a:rPr lang="en-US" sz="1400" b="1" dirty="0" smtClean="0"/>
                  <a:t>Manufacturer</a:t>
                </a:r>
              </a:p>
              <a:p>
                <a:pPr algn="ctr"/>
                <a:r>
                  <a:rPr lang="en-US" sz="1400" b="1" dirty="0" smtClean="0"/>
                  <a:t>Employee </a:t>
                </a:r>
                <a:endParaRPr lang="en-US" sz="1400" b="1" dirty="0"/>
              </a:p>
            </p:txBody>
          </p:sp>
        </p:grpSp>
        <p:sp>
          <p:nvSpPr>
            <p:cNvPr id="9" name="Rectangle 8"/>
            <p:cNvSpPr/>
            <p:nvPr/>
          </p:nvSpPr>
          <p:spPr>
            <a:xfrm>
              <a:off x="2234565" y="1331976"/>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p:cNvSpPr txBox="1"/>
            <p:nvPr/>
          </p:nvSpPr>
          <p:spPr>
            <a:xfrm>
              <a:off x="3124200" y="1371600"/>
              <a:ext cx="1383581" cy="446892"/>
            </a:xfrm>
            <a:prstGeom prst="rect">
              <a:avLst/>
            </a:prstGeom>
            <a:noFill/>
          </p:spPr>
          <p:txBody>
            <a:bodyPr wrap="none" rtlCol="0">
              <a:spAutoFit/>
            </a:bodyPr>
            <a:lstStyle/>
            <a:p>
              <a:r>
                <a:rPr lang="en-US" b="1" dirty="0" smtClean="0"/>
                <a:t>Attributes</a:t>
              </a:r>
              <a:endParaRPr lang="en-US" b="1" dirty="0"/>
            </a:p>
          </p:txBody>
        </p:sp>
        <p:sp>
          <p:nvSpPr>
            <p:cNvPr id="11" name="TextBox 10"/>
            <p:cNvSpPr txBox="1"/>
            <p:nvPr/>
          </p:nvSpPr>
          <p:spPr>
            <a:xfrm>
              <a:off x="2500060" y="1841770"/>
              <a:ext cx="2801896"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Age Between 30-60</a:t>
              </a:r>
            </a:p>
            <a:p>
              <a:pPr marL="285750" indent="-285750">
                <a:buFont typeface="Wingdings" panose="05000000000000000000" pitchFamily="2" charset="2"/>
                <a:buChar char="§"/>
              </a:pPr>
              <a:r>
                <a:rPr lang="en-US" dirty="0" smtClean="0"/>
                <a:t>Expert computer skills</a:t>
              </a:r>
            </a:p>
            <a:p>
              <a:pPr marL="285750" indent="-285750">
                <a:buFont typeface="Wingdings" panose="05000000000000000000" pitchFamily="2" charset="2"/>
                <a:buChar char="§"/>
              </a:pPr>
              <a:r>
                <a:rPr lang="en-US" dirty="0" smtClean="0"/>
                <a:t>Bioinformatics specialist</a:t>
              </a:r>
            </a:p>
            <a:p>
              <a:pPr marL="285750" indent="-285750">
                <a:buFont typeface="Wingdings" panose="05000000000000000000" pitchFamily="2" charset="2"/>
                <a:buChar char="§"/>
              </a:pPr>
              <a:r>
                <a:rPr lang="en-US" dirty="0" smtClean="0"/>
                <a:t>Doctorate degree</a:t>
              </a:r>
            </a:p>
          </p:txBody>
        </p:sp>
        <p:sp>
          <p:nvSpPr>
            <p:cNvPr id="19" name="Rectangle 18"/>
            <p:cNvSpPr/>
            <p:nvPr/>
          </p:nvSpPr>
          <p:spPr>
            <a:xfrm>
              <a:off x="2234565" y="3758028"/>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3177225" y="3810000"/>
              <a:ext cx="1284426" cy="446892"/>
            </a:xfrm>
            <a:prstGeom prst="rect">
              <a:avLst/>
            </a:prstGeom>
            <a:noFill/>
          </p:spPr>
          <p:txBody>
            <a:bodyPr wrap="none" rtlCol="0">
              <a:spAutoFit/>
            </a:bodyPr>
            <a:lstStyle/>
            <a:p>
              <a:r>
                <a:rPr lang="en-US" b="1" dirty="0" smtClean="0"/>
                <a:t>Concerns</a:t>
              </a:r>
              <a:endParaRPr lang="en-US" b="1" dirty="0"/>
            </a:p>
          </p:txBody>
        </p:sp>
        <p:sp>
          <p:nvSpPr>
            <p:cNvPr id="21" name="TextBox 20"/>
            <p:cNvSpPr txBox="1"/>
            <p:nvPr/>
          </p:nvSpPr>
          <p:spPr>
            <a:xfrm>
              <a:off x="2500060" y="4267822"/>
              <a:ext cx="2801896"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Comprehensive information</a:t>
              </a:r>
            </a:p>
            <a:p>
              <a:pPr marL="285750" indent="-285750">
                <a:buFont typeface="Wingdings" panose="05000000000000000000" pitchFamily="2" charset="2"/>
                <a:buChar char="§"/>
              </a:pPr>
              <a:r>
                <a:rPr lang="en-US" dirty="0" smtClean="0"/>
                <a:t>Accuracy</a:t>
              </a:r>
            </a:p>
            <a:p>
              <a:pPr marL="285750" indent="-285750">
                <a:buFont typeface="Wingdings" panose="05000000000000000000" pitchFamily="2" charset="2"/>
                <a:buChar char="§"/>
              </a:pPr>
              <a:r>
                <a:rPr lang="en-US" dirty="0" smtClean="0"/>
                <a:t>Efficiency of Application</a:t>
              </a:r>
            </a:p>
            <a:p>
              <a:pPr marL="285750" indent="-285750">
                <a:buFont typeface="Wingdings" panose="05000000000000000000" pitchFamily="2" charset="2"/>
                <a:buChar char="§"/>
              </a:pPr>
              <a:r>
                <a:rPr lang="en-US" dirty="0" smtClean="0"/>
                <a:t>Rapid results</a:t>
              </a:r>
            </a:p>
          </p:txBody>
        </p:sp>
        <p:sp>
          <p:nvSpPr>
            <p:cNvPr id="22" name="Rectangle 21"/>
            <p:cNvSpPr/>
            <p:nvPr/>
          </p:nvSpPr>
          <p:spPr>
            <a:xfrm>
              <a:off x="5636802" y="1331976"/>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p:cNvSpPr txBox="1"/>
            <p:nvPr/>
          </p:nvSpPr>
          <p:spPr>
            <a:xfrm>
              <a:off x="6781800" y="1371600"/>
              <a:ext cx="867404" cy="446892"/>
            </a:xfrm>
            <a:prstGeom prst="rect">
              <a:avLst/>
            </a:prstGeom>
            <a:noFill/>
          </p:spPr>
          <p:txBody>
            <a:bodyPr wrap="none" rtlCol="0">
              <a:spAutoFit/>
            </a:bodyPr>
            <a:lstStyle/>
            <a:p>
              <a:r>
                <a:rPr lang="en-US" b="1" dirty="0" smtClean="0"/>
                <a:t>Goals</a:t>
              </a:r>
              <a:endParaRPr lang="en-US" b="1" dirty="0"/>
            </a:p>
          </p:txBody>
        </p:sp>
        <p:sp>
          <p:nvSpPr>
            <p:cNvPr id="24" name="TextBox 23"/>
            <p:cNvSpPr txBox="1"/>
            <p:nvPr/>
          </p:nvSpPr>
          <p:spPr>
            <a:xfrm>
              <a:off x="5902297" y="1841770"/>
              <a:ext cx="2801896" cy="92333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Pharmaceutical research</a:t>
              </a:r>
            </a:p>
            <a:p>
              <a:pPr marL="285750" indent="-285750">
                <a:buFont typeface="Wingdings" panose="05000000000000000000" pitchFamily="2" charset="2"/>
                <a:buChar char="§"/>
              </a:pPr>
              <a:r>
                <a:rPr lang="en-US" dirty="0" smtClean="0"/>
                <a:t>Finds Correlations and patterns in the data</a:t>
              </a:r>
            </a:p>
          </p:txBody>
        </p:sp>
        <p:sp>
          <p:nvSpPr>
            <p:cNvPr id="25" name="Rectangle 24"/>
            <p:cNvSpPr/>
            <p:nvPr/>
          </p:nvSpPr>
          <p:spPr>
            <a:xfrm>
              <a:off x="5636802" y="3758028"/>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p:cNvSpPr txBox="1"/>
            <p:nvPr/>
          </p:nvSpPr>
          <p:spPr>
            <a:xfrm>
              <a:off x="5943600" y="3810000"/>
              <a:ext cx="2483757" cy="369332"/>
            </a:xfrm>
            <a:prstGeom prst="rect">
              <a:avLst/>
            </a:prstGeom>
            <a:noFill/>
          </p:spPr>
          <p:txBody>
            <a:bodyPr wrap="none" rtlCol="0">
              <a:spAutoFit/>
            </a:bodyPr>
            <a:lstStyle/>
            <a:p>
              <a:r>
                <a:rPr lang="en-US" b="1" dirty="0" smtClean="0"/>
                <a:t>Product use and activity</a:t>
              </a:r>
              <a:endParaRPr lang="en-US" b="1" dirty="0"/>
            </a:p>
          </p:txBody>
        </p:sp>
        <p:sp>
          <p:nvSpPr>
            <p:cNvPr id="27" name="TextBox 26"/>
            <p:cNvSpPr txBox="1"/>
            <p:nvPr/>
          </p:nvSpPr>
          <p:spPr>
            <a:xfrm>
              <a:off x="5902297" y="4267822"/>
              <a:ext cx="2801896"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Consistent use</a:t>
              </a:r>
            </a:p>
            <a:p>
              <a:pPr marL="285750" indent="-285750">
                <a:buFont typeface="Wingdings" panose="05000000000000000000" pitchFamily="2" charset="2"/>
                <a:buChar char="§"/>
              </a:pPr>
              <a:r>
                <a:rPr lang="en-US" dirty="0" smtClean="0"/>
                <a:t>Search for patterns and correlations across datasets</a:t>
              </a:r>
            </a:p>
          </p:txBody>
        </p:sp>
      </p:grpSp>
    </p:spTree>
    <p:extLst>
      <p:ext uri="{BB962C8B-B14F-4D97-AF65-F5344CB8AC3E}">
        <p14:creationId xmlns:p14="http://schemas.microsoft.com/office/powerpoint/2010/main" val="3479147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Perform Generic </a:t>
            </a:r>
            <a:r>
              <a:rPr lang="en-US" sz="2800" dirty="0"/>
              <a:t>S</a:t>
            </a:r>
            <a:r>
              <a:rPr lang="en-US" sz="2800" dirty="0" smtClean="0"/>
              <a:t>earch</a:t>
            </a:r>
            <a:endParaRPr lang="en-US" sz="28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09800" y="1188481"/>
            <a:ext cx="3695242" cy="246221"/>
          </a:xfrm>
          <a:prstGeom prst="rect">
            <a:avLst/>
          </a:prstGeom>
          <a:noFill/>
        </p:spPr>
        <p:txBody>
          <a:bodyPr wrap="none" rtlCol="0">
            <a:spAutoFit/>
          </a:bodyPr>
          <a:lstStyle/>
          <a:p>
            <a:r>
              <a:rPr lang="en-US" sz="1000" dirty="0" smtClean="0"/>
              <a:t>Behavior = should start narrowing list as I put characters in the field</a:t>
            </a:r>
            <a:endParaRPr lang="en-US" sz="1000"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5194435" cy="276999"/>
          </a:xfrm>
          <a:prstGeom prst="rect">
            <a:avLst/>
          </a:prstGeom>
          <a:noFill/>
        </p:spPr>
        <p:txBody>
          <a:bodyPr wrap="none" rtlCol="0">
            <a:spAutoFit/>
          </a:bodyPr>
          <a:lstStyle/>
          <a:p>
            <a:r>
              <a:rPr lang="en-US" sz="1200" b="1" dirty="0" smtClean="0"/>
              <a:t>Find out what drugs or foods to be cautious about while taking your medicine:</a:t>
            </a:r>
            <a:endParaRPr lang="en-US" sz="1200" b="1" dirty="0"/>
          </a:p>
        </p:txBody>
      </p:sp>
      <p:sp>
        <p:nvSpPr>
          <p:cNvPr id="3" name="Rectangle 2"/>
          <p:cNvSpPr>
            <a:spLocks noChangeAspect="1"/>
          </p:cNvSpPr>
          <p:nvPr/>
        </p:nvSpPr>
        <p:spPr>
          <a:xfrm>
            <a:off x="6788966" y="4236721"/>
            <a:ext cx="182880" cy="18288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7017566" y="4191001"/>
            <a:ext cx="526234" cy="276999"/>
          </a:xfrm>
          <a:prstGeom prst="rect">
            <a:avLst/>
          </a:prstGeom>
          <a:noFill/>
        </p:spPr>
        <p:txBody>
          <a:bodyPr wrap="none" rtlCol="0">
            <a:spAutoFit/>
          </a:bodyPr>
          <a:lstStyle/>
          <a:p>
            <a:r>
              <a:rPr lang="en-US" sz="1200" b="1" i="1" dirty="0" smtClean="0">
                <a:solidFill>
                  <a:srgbClr val="C00000"/>
                </a:solidFill>
              </a:rPr>
              <a:t>Exact</a:t>
            </a:r>
            <a:endParaRPr lang="en-US" sz="1200" b="1" i="1" dirty="0">
              <a:solidFill>
                <a:srgbClr val="C00000"/>
              </a:solidFill>
            </a:endParaRPr>
          </a:p>
        </p:txBody>
      </p:sp>
      <p:sp>
        <p:nvSpPr>
          <p:cNvPr id="4" name="Rounded Rectangle 3"/>
          <p:cNvSpPr/>
          <p:nvPr/>
        </p:nvSpPr>
        <p:spPr>
          <a:xfrm>
            <a:off x="1295400" y="4963887"/>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4" descr="C:\Users\rmassey\AppData\Local\Microsoft\Windows\Temporary Internet Files\Content.IE5\EY8Z5C1U\ic_search_category_default[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1955543" y="4989158"/>
            <a:ext cx="254257" cy="2542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339947" y="4990166"/>
            <a:ext cx="625492" cy="276999"/>
          </a:xfrm>
          <a:prstGeom prst="rect">
            <a:avLst/>
          </a:prstGeom>
          <a:noFill/>
        </p:spPr>
        <p:txBody>
          <a:bodyPr wrap="none" rtlCol="0">
            <a:spAutoFit/>
          </a:bodyPr>
          <a:lstStyle/>
          <a:p>
            <a:r>
              <a:rPr lang="en-US" sz="1200" dirty="0" smtClean="0"/>
              <a:t>Submit</a:t>
            </a:r>
            <a:endParaRPr lang="en-US" sz="1200" dirty="0"/>
          </a:p>
        </p:txBody>
      </p:sp>
      <p:sp>
        <p:nvSpPr>
          <p:cNvPr id="52" name="Rounded Rectangle 51"/>
          <p:cNvSpPr/>
          <p:nvPr/>
        </p:nvSpPr>
        <p:spPr>
          <a:xfrm>
            <a:off x="2306971" y="4953000"/>
            <a:ext cx="914400" cy="304800"/>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2351518" y="4979279"/>
            <a:ext cx="530594" cy="276999"/>
          </a:xfrm>
          <a:prstGeom prst="rect">
            <a:avLst/>
          </a:prstGeom>
          <a:noFill/>
        </p:spPr>
        <p:txBody>
          <a:bodyPr wrap="none" rtlCol="0">
            <a:spAutoFit/>
          </a:bodyPr>
          <a:lstStyle/>
          <a:p>
            <a:r>
              <a:rPr lang="en-US" sz="1200" dirty="0" smtClean="0"/>
              <a:t>Reset</a:t>
            </a:r>
            <a:endParaRPr lang="en-US" sz="1200" dirty="0"/>
          </a:p>
        </p:txBody>
      </p:sp>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0983" y="5025793"/>
            <a:ext cx="186554" cy="18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1307308" y="4191000"/>
            <a:ext cx="2362200" cy="251341"/>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631848" y="3014884"/>
            <a:ext cx="1482952" cy="256032"/>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1066800" y="2977137"/>
            <a:ext cx="1421608" cy="307777"/>
          </a:xfrm>
          <a:prstGeom prst="rect">
            <a:avLst/>
          </a:prstGeom>
          <a:noFill/>
        </p:spPr>
        <p:txBody>
          <a:bodyPr wrap="none" rtlCol="0">
            <a:spAutoFit/>
          </a:bodyPr>
          <a:lstStyle/>
          <a:p>
            <a:r>
              <a:rPr lang="en-US" sz="1400" dirty="0" smtClean="0"/>
              <a:t>Select a category</a:t>
            </a:r>
            <a:endParaRPr lang="en-US" sz="1400" dirty="0"/>
          </a:p>
        </p:txBody>
      </p:sp>
      <p:sp>
        <p:nvSpPr>
          <p:cNvPr id="25" name="Rectangle 24"/>
          <p:cNvSpPr/>
          <p:nvPr/>
        </p:nvSpPr>
        <p:spPr>
          <a:xfrm>
            <a:off x="2631848" y="3387570"/>
            <a:ext cx="1482952" cy="256032"/>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1066800" y="3349823"/>
            <a:ext cx="1554656" cy="307777"/>
          </a:xfrm>
          <a:prstGeom prst="rect">
            <a:avLst/>
          </a:prstGeom>
          <a:noFill/>
        </p:spPr>
        <p:txBody>
          <a:bodyPr wrap="none" rtlCol="0">
            <a:spAutoFit/>
          </a:bodyPr>
          <a:lstStyle/>
          <a:p>
            <a:r>
              <a:rPr lang="en-US" sz="1400" dirty="0" smtClean="0"/>
              <a:t>Select subcategory</a:t>
            </a:r>
            <a:endParaRPr lang="en-US" sz="1400" dirty="0"/>
          </a:p>
        </p:txBody>
      </p:sp>
      <p:sp>
        <p:nvSpPr>
          <p:cNvPr id="7" name="Isosceles Triangle 6"/>
          <p:cNvSpPr>
            <a:spLocks/>
          </p:cNvSpPr>
          <p:nvPr/>
        </p:nvSpPr>
        <p:spPr>
          <a:xfrm rot="10800000">
            <a:off x="3920045" y="3064286"/>
            <a:ext cx="182880" cy="1828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1104900" y="3810000"/>
            <a:ext cx="6896100" cy="838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Isosceles Triangle 27"/>
          <p:cNvSpPr>
            <a:spLocks/>
          </p:cNvSpPr>
          <p:nvPr/>
        </p:nvSpPr>
        <p:spPr>
          <a:xfrm rot="10800000">
            <a:off x="3926775" y="3434144"/>
            <a:ext cx="182880" cy="1828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p:cNvSpPr>
            <a:spLocks/>
          </p:cNvSpPr>
          <p:nvPr/>
        </p:nvSpPr>
        <p:spPr>
          <a:xfrm rot="10800000">
            <a:off x="3481451" y="4236720"/>
            <a:ext cx="182880" cy="1828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3821908" y="4190999"/>
            <a:ext cx="2578892" cy="251342"/>
          </a:xfrm>
          <a:prstGeom prst="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321592" y="3818915"/>
            <a:ext cx="1421608" cy="307777"/>
          </a:xfrm>
          <a:prstGeom prst="rect">
            <a:avLst/>
          </a:prstGeom>
          <a:noFill/>
        </p:spPr>
        <p:txBody>
          <a:bodyPr wrap="none" rtlCol="0">
            <a:spAutoFit/>
          </a:bodyPr>
          <a:lstStyle/>
          <a:p>
            <a:r>
              <a:rPr lang="en-US" sz="1400" dirty="0" smtClean="0"/>
              <a:t>Select a category</a:t>
            </a:r>
            <a:endParaRPr lang="en-US" sz="1400" dirty="0"/>
          </a:p>
        </p:txBody>
      </p:sp>
    </p:spTree>
    <p:extLst>
      <p:ext uri="{BB962C8B-B14F-4D97-AF65-F5344CB8AC3E}">
        <p14:creationId xmlns:p14="http://schemas.microsoft.com/office/powerpoint/2010/main" val="2553686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Perform Generic </a:t>
            </a:r>
            <a:r>
              <a:rPr lang="en-US" sz="2800" dirty="0"/>
              <a:t>S</a:t>
            </a:r>
            <a:r>
              <a:rPr lang="en-US" sz="2800" dirty="0" smtClean="0"/>
              <a:t>earch</a:t>
            </a:r>
            <a:endParaRPr lang="en-US" sz="2800" dirty="0"/>
          </a:p>
        </p:txBody>
      </p:sp>
      <p:sp>
        <p:nvSpPr>
          <p:cNvPr id="5" name="Rectangle 4"/>
          <p:cNvSpPr/>
          <p:nvPr/>
        </p:nvSpPr>
        <p:spPr>
          <a:xfrm>
            <a:off x="799270" y="1524000"/>
            <a:ext cx="7391400"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066800" y="1752600"/>
            <a:ext cx="69342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095375" y="2667000"/>
            <a:ext cx="6905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4900" y="2895600"/>
            <a:ext cx="69056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7750" y="2647176"/>
            <a:ext cx="1627690" cy="276999"/>
          </a:xfrm>
          <a:prstGeom prst="rect">
            <a:avLst/>
          </a:prstGeom>
          <a:noFill/>
        </p:spPr>
        <p:txBody>
          <a:bodyPr wrap="none" rtlCol="0">
            <a:spAutoFit/>
          </a:bodyPr>
          <a:lstStyle/>
          <a:p>
            <a:r>
              <a:rPr lang="en-US" sz="1200" b="1" dirty="0" smtClean="0"/>
              <a:t>Results from OpenFDA</a:t>
            </a:r>
            <a:endParaRPr lang="en-US" sz="1200" b="1" dirty="0"/>
          </a:p>
        </p:txBody>
      </p:sp>
      <p:sp>
        <p:nvSpPr>
          <p:cNvPr id="11" name="Rectangle 10"/>
          <p:cNvSpPr/>
          <p:nvPr/>
        </p:nvSpPr>
        <p:spPr>
          <a:xfrm>
            <a:off x="1047750" y="3039576"/>
            <a:ext cx="6724650" cy="2446824"/>
          </a:xfrm>
          <a:prstGeom prst="rect">
            <a:avLst/>
          </a:prstGeom>
        </p:spPr>
        <p:txBody>
          <a:bodyPr wrap="square">
            <a:spAutoFit/>
          </a:bodyPr>
          <a:lstStyle/>
          <a:p>
            <a:r>
              <a:rPr lang="en-US" sz="900" b="1" dirty="0"/>
              <a:t>Disclaimer: openFDA is a beta research project and not for clinical use. While we make every effort to ensure that data is accurate, you should assume all results are unvalidated</a:t>
            </a:r>
            <a:r>
              <a:rPr lang="en-US" sz="900" dirty="0"/>
              <a:t>.</a:t>
            </a:r>
          </a:p>
          <a:p>
            <a:r>
              <a:rPr lang="en-US" sz="900" dirty="0"/>
              <a:t>Last updated: 2015-05-31</a:t>
            </a:r>
          </a:p>
          <a:p>
            <a:r>
              <a:rPr lang="en-US" sz="900" dirty="0"/>
              <a:t>Total results: 5</a:t>
            </a:r>
          </a:p>
          <a:p>
            <a:r>
              <a:rPr lang="en-US" sz="900" dirty="0"/>
              <a:t>{"meta": {"disclaimer": "openFDA is a beta research project and not for clinical use. While we make every effort to ensure that data is accurate, you should assume all results are unvalidated.",</a:t>
            </a:r>
          </a:p>
          <a:p>
            <a:r>
              <a:rPr lang="en-US" sz="900" dirty="0"/>
              <a:t>"license": "</a:t>
            </a:r>
            <a:r>
              <a:rPr lang="en-US" sz="900" dirty="0">
                <a:hlinkClick r:id="rId2"/>
              </a:rPr>
              <a:t>http://open.fda.gov/license</a:t>
            </a:r>
            <a:r>
              <a:rPr lang="en-US" sz="900" dirty="0"/>
              <a:t>",</a:t>
            </a:r>
          </a:p>
          <a:p>
            <a:r>
              <a:rPr lang="en-US" sz="900" dirty="0"/>
              <a:t>"last_updated": "2015-05-31",</a:t>
            </a:r>
          </a:p>
          <a:p>
            <a:r>
              <a:rPr lang="en-US" sz="900" dirty="0"/>
              <a:t>"results": {"skip": </a:t>
            </a:r>
            <a:r>
              <a:rPr lang="en-US" sz="900" b="1" dirty="0"/>
              <a:t>0</a:t>
            </a:r>
            <a:r>
              <a:rPr lang="en-US" sz="900" dirty="0"/>
              <a:t>,</a:t>
            </a:r>
          </a:p>
          <a:p>
            <a:r>
              <a:rPr lang="en-US" sz="900" dirty="0"/>
              <a:t>"limit": </a:t>
            </a:r>
            <a:r>
              <a:rPr lang="en-US" sz="900" b="1" dirty="0"/>
              <a:t>1</a:t>
            </a:r>
            <a:r>
              <a:rPr lang="en-US" sz="900" dirty="0"/>
              <a:t>,</a:t>
            </a:r>
          </a:p>
          <a:p>
            <a:r>
              <a:rPr lang="en-US" sz="900" dirty="0"/>
              <a:t>"total": </a:t>
            </a:r>
            <a:r>
              <a:rPr lang="en-US" sz="900" b="1" dirty="0"/>
              <a:t>5</a:t>
            </a:r>
            <a:endParaRPr lang="en-US" sz="900" dirty="0"/>
          </a:p>
          <a:p>
            <a:r>
              <a:rPr lang="en-US" sz="900" dirty="0"/>
              <a:t>}</a:t>
            </a:r>
          </a:p>
          <a:p>
            <a:r>
              <a:rPr lang="en-US" sz="900" dirty="0"/>
              <a:t>},</a:t>
            </a:r>
          </a:p>
          <a:p>
            <a:r>
              <a:rPr lang="en-US" sz="900" dirty="0"/>
              <a:t>"results": [{"set_id": "0b92e0de-cc94-4498-ac25-a3980c6090b3",</a:t>
            </a:r>
          </a:p>
          <a:p>
            <a:r>
              <a:rPr lang="en-US" sz="900" dirty="0"/>
              <a:t>"indications_and_usage": ["Uses • temporarily relieves the following cold/flu symptoms: • minor aches and pains • cough • headache • sore throat • sneezing and runny nose • stuffy nose • temporarily reduces fever"</a:t>
            </a:r>
          </a:p>
          <a:p>
            <a:r>
              <a:rPr lang="en-US" sz="900" dirty="0" smtClean="0"/>
              <a:t>],</a:t>
            </a:r>
            <a:endParaRPr lang="en-US" sz="900" dirty="0"/>
          </a:p>
        </p:txBody>
      </p:sp>
      <p:cxnSp>
        <p:nvCxnSpPr>
          <p:cNvPr id="32" name="Straight Arrow Connector 31"/>
          <p:cNvCxnSpPr/>
          <p:nvPr/>
        </p:nvCxnSpPr>
        <p:spPr>
          <a:xfrm>
            <a:off x="512620" y="4038600"/>
            <a:ext cx="48045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758" y="3461060"/>
            <a:ext cx="634404" cy="523220"/>
          </a:xfrm>
          <a:prstGeom prst="rect">
            <a:avLst/>
          </a:prstGeom>
          <a:noFill/>
        </p:spPr>
        <p:txBody>
          <a:bodyPr wrap="none" rtlCol="0">
            <a:spAutoFit/>
          </a:bodyPr>
          <a:lstStyle/>
          <a:p>
            <a:r>
              <a:rPr lang="en-US" sz="1400" dirty="0" smtClean="0"/>
              <a:t>JSON </a:t>
            </a:r>
          </a:p>
          <a:p>
            <a:r>
              <a:rPr lang="en-US" sz="1400" dirty="0" smtClean="0"/>
              <a:t>Query</a:t>
            </a:r>
            <a:endParaRPr lang="en-US" sz="1400" dirty="0"/>
          </a:p>
        </p:txBody>
      </p:sp>
      <p:sp>
        <p:nvSpPr>
          <p:cNvPr id="18" name="Rounded Rectangle 17"/>
          <p:cNvSpPr/>
          <p:nvPr/>
        </p:nvSpPr>
        <p:spPr>
          <a:xfrm>
            <a:off x="990600" y="3039576"/>
            <a:ext cx="7010400" cy="259922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5549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 Persona</a:t>
            </a:r>
            <a:endParaRPr lang="en-US" dirty="0"/>
          </a:p>
        </p:txBody>
      </p:sp>
      <p:grpSp>
        <p:nvGrpSpPr>
          <p:cNvPr id="28" name="Group 27"/>
          <p:cNvGrpSpPr/>
          <p:nvPr/>
        </p:nvGrpSpPr>
        <p:grpSpPr>
          <a:xfrm>
            <a:off x="152400" y="1331976"/>
            <a:ext cx="8711472" cy="4638900"/>
            <a:chOff x="152400" y="1331976"/>
            <a:chExt cx="8711472" cy="4638900"/>
          </a:xfrm>
        </p:grpSpPr>
        <p:grpSp>
          <p:nvGrpSpPr>
            <p:cNvPr id="12" name="Group 11"/>
            <p:cNvGrpSpPr/>
            <p:nvPr/>
          </p:nvGrpSpPr>
          <p:grpSpPr>
            <a:xfrm>
              <a:off x="152400" y="1371600"/>
              <a:ext cx="1828800" cy="1828800"/>
              <a:chOff x="381000" y="1524000"/>
              <a:chExt cx="1828800" cy="1828800"/>
            </a:xfrm>
          </p:grpSpPr>
          <p:sp>
            <p:nvSpPr>
              <p:cNvPr id="7" name="Rectangle 6"/>
              <p:cNvSpPr/>
              <p:nvPr/>
            </p:nvSpPr>
            <p:spPr>
              <a:xfrm>
                <a:off x="381000" y="1524000"/>
                <a:ext cx="1828800" cy="182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55" y="1713717"/>
                <a:ext cx="386887" cy="78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45142" y="2917500"/>
                <a:ext cx="906402" cy="307777"/>
              </a:xfrm>
              <a:prstGeom prst="rect">
                <a:avLst/>
              </a:prstGeom>
              <a:noFill/>
            </p:spPr>
            <p:txBody>
              <a:bodyPr wrap="none" rtlCol="0">
                <a:spAutoFit/>
              </a:bodyPr>
              <a:lstStyle/>
              <a:p>
                <a:pPr algn="ctr"/>
                <a:r>
                  <a:rPr lang="en-US" sz="1400" b="1" dirty="0" smtClean="0"/>
                  <a:t>Regulator</a:t>
                </a:r>
                <a:endParaRPr lang="en-US" sz="1400" b="1" dirty="0"/>
              </a:p>
            </p:txBody>
          </p:sp>
        </p:grpSp>
        <p:sp>
          <p:nvSpPr>
            <p:cNvPr id="9" name="Rectangle 8"/>
            <p:cNvSpPr/>
            <p:nvPr/>
          </p:nvSpPr>
          <p:spPr>
            <a:xfrm>
              <a:off x="2234565" y="1331976"/>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p:cNvSpPr txBox="1"/>
            <p:nvPr/>
          </p:nvSpPr>
          <p:spPr>
            <a:xfrm>
              <a:off x="3124200" y="1371600"/>
              <a:ext cx="1383581" cy="446892"/>
            </a:xfrm>
            <a:prstGeom prst="rect">
              <a:avLst/>
            </a:prstGeom>
            <a:noFill/>
          </p:spPr>
          <p:txBody>
            <a:bodyPr wrap="none" rtlCol="0">
              <a:spAutoFit/>
            </a:bodyPr>
            <a:lstStyle/>
            <a:p>
              <a:r>
                <a:rPr lang="en-US" b="1" dirty="0" smtClean="0"/>
                <a:t>Attributes</a:t>
              </a:r>
              <a:endParaRPr lang="en-US" b="1" dirty="0"/>
            </a:p>
          </p:txBody>
        </p:sp>
        <p:sp>
          <p:nvSpPr>
            <p:cNvPr id="11" name="TextBox 10"/>
            <p:cNvSpPr txBox="1"/>
            <p:nvPr/>
          </p:nvSpPr>
          <p:spPr>
            <a:xfrm>
              <a:off x="2500060" y="1841770"/>
              <a:ext cx="2801896"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Age Between 45-60</a:t>
              </a:r>
            </a:p>
            <a:p>
              <a:pPr marL="285750" indent="-285750">
                <a:buFont typeface="Wingdings" panose="05000000000000000000" pitchFamily="2" charset="2"/>
                <a:buChar char="§"/>
              </a:pPr>
              <a:r>
                <a:rPr lang="en-US" dirty="0" smtClean="0"/>
                <a:t>Expert computer skills</a:t>
              </a:r>
            </a:p>
            <a:p>
              <a:pPr marL="285750" indent="-285750">
                <a:buFont typeface="Wingdings" panose="05000000000000000000" pitchFamily="2" charset="2"/>
                <a:buChar char="§"/>
              </a:pPr>
              <a:r>
                <a:rPr lang="en-US" dirty="0" smtClean="0"/>
                <a:t>In depth knowledge policies and procedures</a:t>
              </a:r>
            </a:p>
            <a:p>
              <a:pPr marL="285750" indent="-285750">
                <a:buFont typeface="Wingdings" panose="05000000000000000000" pitchFamily="2" charset="2"/>
                <a:buChar char="§"/>
              </a:pPr>
              <a:r>
                <a:rPr lang="en-US" dirty="0" smtClean="0"/>
                <a:t>Masters degree or greater</a:t>
              </a:r>
            </a:p>
          </p:txBody>
        </p:sp>
        <p:sp>
          <p:nvSpPr>
            <p:cNvPr id="19" name="Rectangle 18"/>
            <p:cNvSpPr/>
            <p:nvPr/>
          </p:nvSpPr>
          <p:spPr>
            <a:xfrm>
              <a:off x="2234565" y="3758028"/>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3177225" y="3810000"/>
              <a:ext cx="1284426" cy="446892"/>
            </a:xfrm>
            <a:prstGeom prst="rect">
              <a:avLst/>
            </a:prstGeom>
            <a:noFill/>
          </p:spPr>
          <p:txBody>
            <a:bodyPr wrap="none" rtlCol="0">
              <a:spAutoFit/>
            </a:bodyPr>
            <a:lstStyle/>
            <a:p>
              <a:r>
                <a:rPr lang="en-US" b="1" dirty="0" smtClean="0"/>
                <a:t>Concerns</a:t>
              </a:r>
              <a:endParaRPr lang="en-US" b="1" dirty="0"/>
            </a:p>
          </p:txBody>
        </p:sp>
        <p:sp>
          <p:nvSpPr>
            <p:cNvPr id="21" name="TextBox 20"/>
            <p:cNvSpPr txBox="1"/>
            <p:nvPr/>
          </p:nvSpPr>
          <p:spPr>
            <a:xfrm>
              <a:off x="2500060" y="4267822"/>
              <a:ext cx="2801896"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Comprehensive information</a:t>
              </a:r>
            </a:p>
            <a:p>
              <a:pPr marL="285750" indent="-285750">
                <a:buFont typeface="Wingdings" panose="05000000000000000000" pitchFamily="2" charset="2"/>
                <a:buChar char="§"/>
              </a:pPr>
              <a:r>
                <a:rPr lang="en-US" dirty="0" smtClean="0"/>
                <a:t>Accuracy</a:t>
              </a:r>
            </a:p>
            <a:p>
              <a:pPr marL="285750" indent="-285750">
                <a:buFont typeface="Wingdings" panose="05000000000000000000" pitchFamily="2" charset="2"/>
                <a:buChar char="§"/>
              </a:pPr>
              <a:r>
                <a:rPr lang="en-US" dirty="0" smtClean="0"/>
                <a:t>Efficiency of Application</a:t>
              </a:r>
            </a:p>
            <a:p>
              <a:pPr marL="285750" indent="-285750">
                <a:buFont typeface="Wingdings" panose="05000000000000000000" pitchFamily="2" charset="2"/>
                <a:buChar char="§"/>
              </a:pPr>
              <a:r>
                <a:rPr lang="en-US" dirty="0" smtClean="0"/>
                <a:t>Rapid results</a:t>
              </a:r>
            </a:p>
          </p:txBody>
        </p:sp>
        <p:sp>
          <p:nvSpPr>
            <p:cNvPr id="22" name="Rectangle 21"/>
            <p:cNvSpPr/>
            <p:nvPr/>
          </p:nvSpPr>
          <p:spPr>
            <a:xfrm>
              <a:off x="5636802" y="1331976"/>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p:cNvSpPr txBox="1"/>
            <p:nvPr/>
          </p:nvSpPr>
          <p:spPr>
            <a:xfrm>
              <a:off x="6781800" y="1371600"/>
              <a:ext cx="867404" cy="446892"/>
            </a:xfrm>
            <a:prstGeom prst="rect">
              <a:avLst/>
            </a:prstGeom>
            <a:noFill/>
          </p:spPr>
          <p:txBody>
            <a:bodyPr wrap="none" rtlCol="0">
              <a:spAutoFit/>
            </a:bodyPr>
            <a:lstStyle/>
            <a:p>
              <a:r>
                <a:rPr lang="en-US" b="1" dirty="0" smtClean="0"/>
                <a:t>Goals</a:t>
              </a:r>
              <a:endParaRPr lang="en-US" b="1" dirty="0"/>
            </a:p>
          </p:txBody>
        </p:sp>
        <p:sp>
          <p:nvSpPr>
            <p:cNvPr id="24" name="TextBox 23"/>
            <p:cNvSpPr txBox="1"/>
            <p:nvPr/>
          </p:nvSpPr>
          <p:spPr>
            <a:xfrm>
              <a:off x="5902297" y="1841770"/>
              <a:ext cx="2801896"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Public Safety</a:t>
              </a:r>
            </a:p>
            <a:p>
              <a:pPr marL="285750" indent="-285750">
                <a:buFont typeface="Wingdings" panose="05000000000000000000" pitchFamily="2" charset="2"/>
                <a:buChar char="§"/>
              </a:pPr>
              <a:r>
                <a:rPr lang="en-US" dirty="0" smtClean="0"/>
                <a:t>Ensure pharmaceutical manufacturers  and researchers are compliant with policy and procedures </a:t>
              </a:r>
            </a:p>
          </p:txBody>
        </p:sp>
        <p:sp>
          <p:nvSpPr>
            <p:cNvPr id="25" name="Rectangle 24"/>
            <p:cNvSpPr/>
            <p:nvPr/>
          </p:nvSpPr>
          <p:spPr>
            <a:xfrm>
              <a:off x="5636802" y="3758028"/>
              <a:ext cx="3227070" cy="2212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p:cNvSpPr txBox="1"/>
            <p:nvPr/>
          </p:nvSpPr>
          <p:spPr>
            <a:xfrm>
              <a:off x="5943600" y="3810000"/>
              <a:ext cx="2483757" cy="369332"/>
            </a:xfrm>
            <a:prstGeom prst="rect">
              <a:avLst/>
            </a:prstGeom>
            <a:noFill/>
          </p:spPr>
          <p:txBody>
            <a:bodyPr wrap="none" rtlCol="0">
              <a:spAutoFit/>
            </a:bodyPr>
            <a:lstStyle/>
            <a:p>
              <a:r>
                <a:rPr lang="en-US" b="1" dirty="0" smtClean="0"/>
                <a:t>Product use and activity</a:t>
              </a:r>
              <a:endParaRPr lang="en-US" b="1" dirty="0"/>
            </a:p>
          </p:txBody>
        </p:sp>
        <p:sp>
          <p:nvSpPr>
            <p:cNvPr id="27" name="TextBox 26"/>
            <p:cNvSpPr txBox="1"/>
            <p:nvPr/>
          </p:nvSpPr>
          <p:spPr>
            <a:xfrm>
              <a:off x="5902297" y="4267822"/>
              <a:ext cx="2801896"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Consistent use</a:t>
              </a:r>
            </a:p>
            <a:p>
              <a:pPr marL="285750" indent="-285750">
                <a:buFont typeface="Wingdings" panose="05000000000000000000" pitchFamily="2" charset="2"/>
                <a:buChar char="§"/>
              </a:pPr>
              <a:r>
                <a:rPr lang="en-US" dirty="0" smtClean="0"/>
                <a:t>Verify products  are compliant with regulatory policy and procedures</a:t>
              </a:r>
            </a:p>
          </p:txBody>
        </p:sp>
      </p:grpSp>
    </p:spTree>
    <p:extLst>
      <p:ext uri="{BB962C8B-B14F-4D97-AF65-F5344CB8AC3E}">
        <p14:creationId xmlns:p14="http://schemas.microsoft.com/office/powerpoint/2010/main" val="2093204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User Stories and Use Case Justification</a:t>
            </a:r>
            <a:endParaRPr lang="en-US" sz="2800" dirty="0"/>
          </a:p>
        </p:txBody>
      </p:sp>
      <p:grpSp>
        <p:nvGrpSpPr>
          <p:cNvPr id="28" name="Group 27"/>
          <p:cNvGrpSpPr/>
          <p:nvPr/>
        </p:nvGrpSpPr>
        <p:grpSpPr>
          <a:xfrm>
            <a:off x="2163370" y="1143000"/>
            <a:ext cx="6828230" cy="5181600"/>
            <a:chOff x="2163370" y="1143000"/>
            <a:chExt cx="6828230" cy="5181600"/>
          </a:xfrm>
        </p:grpSpPr>
        <p:sp>
          <p:nvSpPr>
            <p:cNvPr id="9" name="Rectangle 8"/>
            <p:cNvSpPr/>
            <p:nvPr/>
          </p:nvSpPr>
          <p:spPr>
            <a:xfrm>
              <a:off x="2163370" y="1143000"/>
              <a:ext cx="6828230" cy="518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p:cNvSpPr txBox="1"/>
            <p:nvPr/>
          </p:nvSpPr>
          <p:spPr>
            <a:xfrm>
              <a:off x="3124200" y="1371600"/>
              <a:ext cx="184731" cy="369332"/>
            </a:xfrm>
            <a:prstGeom prst="rect">
              <a:avLst/>
            </a:prstGeom>
            <a:noFill/>
          </p:spPr>
          <p:txBody>
            <a:bodyPr wrap="none" rtlCol="0">
              <a:spAutoFit/>
            </a:bodyPr>
            <a:lstStyle/>
            <a:p>
              <a:endParaRPr lang="en-US" b="1" dirty="0"/>
            </a:p>
          </p:txBody>
        </p:sp>
        <p:sp>
          <p:nvSpPr>
            <p:cNvPr id="11" name="TextBox 10"/>
            <p:cNvSpPr txBox="1"/>
            <p:nvPr/>
          </p:nvSpPr>
          <p:spPr>
            <a:xfrm>
              <a:off x="2163370" y="1331976"/>
              <a:ext cx="6523430" cy="4524315"/>
            </a:xfrm>
            <a:prstGeom prst="rect">
              <a:avLst/>
            </a:prstGeom>
            <a:noFill/>
          </p:spPr>
          <p:txBody>
            <a:bodyPr wrap="square" rtlCol="0">
              <a:spAutoFit/>
            </a:bodyPr>
            <a:lstStyle/>
            <a:p>
              <a:r>
                <a:rPr lang="en-US" sz="1600" b="1" u="sng" dirty="0"/>
                <a:t>User Stories</a:t>
              </a:r>
            </a:p>
            <a:p>
              <a:r>
                <a:rPr lang="en-US" sz="1600" dirty="0" smtClean="0"/>
                <a:t>There </a:t>
              </a:r>
              <a:r>
                <a:rPr lang="en-US" sz="1600" dirty="0"/>
                <a:t>are more opportunities today than ever before to learn about your health and to take better care of yourself. It is also more important than ever to know about the medicines </a:t>
              </a:r>
              <a:r>
                <a:rPr lang="en-US" sz="1600" dirty="0" smtClean="0"/>
                <a:t>and food you </a:t>
              </a:r>
              <a:r>
                <a:rPr lang="en-US" sz="1600" dirty="0"/>
                <a:t>take. If you take several different medicines, see more than one doctor, or have certain health conditions, you and your doctors need to be aware of all the medicines you take. Doing so will help you to avoid potential problems such as drug </a:t>
              </a:r>
              <a:r>
                <a:rPr lang="en-US" sz="1600" dirty="0" smtClean="0"/>
                <a:t>interactions and food interactions.</a:t>
              </a:r>
            </a:p>
            <a:p>
              <a:endParaRPr lang="en-US" sz="1600" dirty="0"/>
            </a:p>
            <a:p>
              <a:r>
                <a:rPr lang="en-US" sz="1600" b="1" u="sng" dirty="0"/>
                <a:t>Justification of the Use Case </a:t>
              </a:r>
              <a:r>
                <a:rPr lang="en-US" sz="1600" dirty="0"/>
                <a:t> </a:t>
              </a:r>
            </a:p>
            <a:p>
              <a:r>
                <a:rPr lang="en-US" sz="1600" dirty="0"/>
                <a:t>One example is that, Michele Jackson was taking drugs for skin disease, depression, sleeping fovea, etc. Hence he used anesthesia drug used in the surgery to avoid sleeping fovea. </a:t>
              </a:r>
              <a:endParaRPr lang="en-US" sz="1600" dirty="0" smtClean="0"/>
            </a:p>
            <a:p>
              <a:r>
                <a:rPr lang="en-US" sz="1600" dirty="0" smtClean="0"/>
                <a:t>IF </a:t>
              </a:r>
              <a:r>
                <a:rPr lang="en-US" sz="1600" dirty="0"/>
                <a:t>openFDA implements </a:t>
              </a:r>
              <a:r>
                <a:rPr lang="en-US" sz="1600" dirty="0" smtClean="0"/>
                <a:t>Drug</a:t>
              </a:r>
              <a:r>
                <a:rPr lang="en-US" sz="1600" dirty="0" smtClean="0">
                  <a:sym typeface="Wingdings" panose="05000000000000000000" pitchFamily="2" charset="2"/>
                </a:rPr>
                <a:t>Drug and DrugFood </a:t>
              </a:r>
              <a:r>
                <a:rPr lang="en-US" sz="1600" dirty="0" smtClean="0"/>
                <a:t>use </a:t>
              </a:r>
              <a:r>
                <a:rPr lang="en-US" sz="1600" dirty="0"/>
                <a:t>case </a:t>
              </a:r>
              <a:r>
                <a:rPr lang="en-US" sz="1600" dirty="0" smtClean="0"/>
                <a:t>then </a:t>
              </a:r>
              <a:r>
                <a:rPr lang="en-US" sz="1600" dirty="0"/>
                <a:t>we could save missions of life’s, like Michele Jackson. </a:t>
              </a:r>
              <a:endParaRPr lang="en-US" sz="1600" dirty="0" smtClean="0"/>
            </a:p>
            <a:p>
              <a:endParaRPr lang="en-US" sz="1600" b="1" dirty="0"/>
            </a:p>
            <a:p>
              <a:r>
                <a:rPr lang="en-US" sz="1600" b="1" dirty="0" smtClean="0">
                  <a:solidFill>
                    <a:srgbClr val="7030A0"/>
                  </a:solidFill>
                </a:rPr>
                <a:t>This </a:t>
              </a:r>
              <a:r>
                <a:rPr lang="en-US" sz="1600" b="1" dirty="0">
                  <a:solidFill>
                    <a:srgbClr val="7030A0"/>
                  </a:solidFill>
                </a:rPr>
                <a:t>is a great value add to the FDA agency and a great value proposition/ ROI for </a:t>
              </a:r>
              <a:r>
                <a:rPr lang="en-US" sz="1600" b="1" dirty="0" err="1">
                  <a:solidFill>
                    <a:srgbClr val="7030A0"/>
                  </a:solidFill>
                </a:rPr>
                <a:t>openFDA</a:t>
              </a:r>
              <a:r>
                <a:rPr lang="en-US" sz="1600" b="1" dirty="0" smtClean="0">
                  <a:solidFill>
                    <a:srgbClr val="7030A0"/>
                  </a:solidFill>
                </a:rPr>
                <a:t>.</a:t>
              </a:r>
              <a:endParaRPr lang="en-US" dirty="0"/>
            </a:p>
          </p:txBody>
        </p:sp>
      </p:grpSp>
      <p:sp>
        <p:nvSpPr>
          <p:cNvPr id="3" name="AutoShape 2" descr="http://3.bp.blogspot.com/-Z1LeBOxcMYs/UXTSn2nXCKI/AAAAAAAAAUI/NVyeGuMsR4c/s640/Drug+Interaction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99" y="3741472"/>
            <a:ext cx="1940718" cy="1267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ectangle 29"/>
          <p:cNvSpPr/>
          <p:nvPr/>
        </p:nvSpPr>
        <p:spPr>
          <a:xfrm>
            <a:off x="152400" y="1371600"/>
            <a:ext cx="1600200" cy="182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336" y="1600200"/>
            <a:ext cx="57032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693132" y="2861846"/>
            <a:ext cx="790729" cy="338554"/>
          </a:xfrm>
          <a:prstGeom prst="rect">
            <a:avLst/>
          </a:prstGeom>
          <a:noFill/>
        </p:spPr>
        <p:txBody>
          <a:bodyPr wrap="none" rtlCol="0">
            <a:spAutoFit/>
          </a:bodyPr>
          <a:lstStyle/>
          <a:p>
            <a:r>
              <a:rPr lang="en-US" sz="1600" b="1" dirty="0" smtClean="0"/>
              <a:t>Patient</a:t>
            </a:r>
            <a:endParaRPr lang="en-US" sz="1600" b="1" dirty="0"/>
          </a:p>
        </p:txBody>
      </p:sp>
    </p:spTree>
    <p:extLst>
      <p:ext uri="{BB962C8B-B14F-4D97-AF65-F5344CB8AC3E}">
        <p14:creationId xmlns:p14="http://schemas.microsoft.com/office/powerpoint/2010/main" val="4187804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Use Case 1 – Drug </a:t>
            </a:r>
            <a:r>
              <a:rPr lang="en-US" sz="2800" dirty="0" smtClean="0">
                <a:sym typeface="Wingdings" panose="05000000000000000000" pitchFamily="2" charset="2"/>
              </a:rPr>
              <a:t> Drug Adverse Reactions</a:t>
            </a:r>
            <a:endParaRPr lang="en-US" sz="2800" dirty="0"/>
          </a:p>
        </p:txBody>
      </p:sp>
      <p:grpSp>
        <p:nvGrpSpPr>
          <p:cNvPr id="28" name="Group 27"/>
          <p:cNvGrpSpPr/>
          <p:nvPr/>
        </p:nvGrpSpPr>
        <p:grpSpPr>
          <a:xfrm>
            <a:off x="1981200" y="1143000"/>
            <a:ext cx="7010400" cy="4953000"/>
            <a:chOff x="2163370" y="1143000"/>
            <a:chExt cx="6828230" cy="5181600"/>
          </a:xfrm>
        </p:grpSpPr>
        <p:sp>
          <p:nvSpPr>
            <p:cNvPr id="9" name="Rectangle 8"/>
            <p:cNvSpPr/>
            <p:nvPr/>
          </p:nvSpPr>
          <p:spPr>
            <a:xfrm>
              <a:off x="2163370" y="1143000"/>
              <a:ext cx="6828230" cy="518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p:cNvSpPr txBox="1"/>
            <p:nvPr/>
          </p:nvSpPr>
          <p:spPr>
            <a:xfrm>
              <a:off x="3124200" y="1371600"/>
              <a:ext cx="184731" cy="369332"/>
            </a:xfrm>
            <a:prstGeom prst="rect">
              <a:avLst/>
            </a:prstGeom>
            <a:noFill/>
          </p:spPr>
          <p:txBody>
            <a:bodyPr wrap="none" rtlCol="0">
              <a:spAutoFit/>
            </a:bodyPr>
            <a:lstStyle/>
            <a:p>
              <a:endParaRPr lang="en-US" b="1" dirty="0"/>
            </a:p>
          </p:txBody>
        </p:sp>
        <p:sp>
          <p:nvSpPr>
            <p:cNvPr id="11" name="TextBox 10"/>
            <p:cNvSpPr txBox="1"/>
            <p:nvPr/>
          </p:nvSpPr>
          <p:spPr>
            <a:xfrm>
              <a:off x="2315770" y="2259037"/>
              <a:ext cx="6523430" cy="3928176"/>
            </a:xfrm>
            <a:prstGeom prst="rect">
              <a:avLst/>
            </a:prstGeom>
            <a:noFill/>
          </p:spPr>
          <p:txBody>
            <a:bodyPr wrap="square" rtlCol="0">
              <a:spAutoFit/>
            </a:bodyPr>
            <a:lstStyle/>
            <a:p>
              <a:r>
                <a:rPr lang="en-US" sz="1400" b="1" u="sng" dirty="0" smtClean="0"/>
                <a:t>Use-Case-1</a:t>
              </a:r>
              <a:r>
                <a:rPr lang="en-US" sz="1400" dirty="0" smtClean="0"/>
                <a:t> - </a:t>
              </a:r>
              <a:r>
                <a:rPr lang="en-US" sz="1400" b="1" u="sng" dirty="0" smtClean="0"/>
                <a:t>Drug-drug</a:t>
              </a:r>
              <a:r>
                <a:rPr lang="en-US" sz="1400" b="1" u="sng" dirty="0"/>
                <a:t>, drug-adverse events interaction checks</a:t>
              </a:r>
              <a:endParaRPr lang="en-US" sz="1400" dirty="0"/>
            </a:p>
            <a:p>
              <a:r>
                <a:rPr lang="en-US" sz="1400" dirty="0"/>
                <a:t> </a:t>
              </a:r>
            </a:p>
            <a:p>
              <a:pPr marL="285750" lvl="0" indent="-285750">
                <a:buFont typeface="Arial" panose="020B0604020202020204" pitchFamily="34" charset="0"/>
                <a:buChar char="•"/>
              </a:pPr>
              <a:r>
                <a:rPr lang="en-US" sz="1400" b="1" u="sng" dirty="0"/>
                <a:t>Interventions</a:t>
              </a:r>
              <a:r>
                <a:rPr lang="en-US" sz="1400" dirty="0"/>
                <a:t>. When a patient enters the list of medications (drug) he/she currently is currently prescribed in the openFDA website and then using the openFDA data set, interventions must automatically and electronically indicate to a user drug-drug and drug-reaction/warning </a:t>
              </a:r>
              <a:r>
                <a:rPr lang="en-US" sz="1400" dirty="0" smtClean="0"/>
                <a:t>Adverse Events based </a:t>
              </a:r>
              <a:r>
                <a:rPr lang="en-US" sz="1400" dirty="0"/>
                <a:t>on a patient’s medication </a:t>
              </a:r>
              <a:r>
                <a:rPr lang="en-US" sz="1400" dirty="0" smtClean="0"/>
                <a:t>list. </a:t>
              </a:r>
              <a:r>
                <a:rPr lang="en-US" sz="1400" dirty="0"/>
                <a:t>Drugs include Medications prescribed by the Medical Practitioner and over the counter medications.</a:t>
              </a:r>
            </a:p>
            <a:p>
              <a:pPr marL="285750" lvl="0" indent="-285750">
                <a:buFont typeface="Arial" panose="020B0604020202020204" pitchFamily="34" charset="0"/>
                <a:buChar char="•"/>
              </a:pPr>
              <a:r>
                <a:rPr lang="en-US" sz="1400" dirty="0"/>
                <a:t>Enable the </a:t>
              </a:r>
              <a:r>
                <a:rPr lang="en-US" sz="1400" b="1" u="sng" dirty="0"/>
                <a:t>severity level </a:t>
              </a:r>
              <a:r>
                <a:rPr lang="en-US" sz="1400" dirty="0"/>
                <a:t>(Very Serious, Serious, and Less Serious) of interventions provided for drug-drug interaction checks to be adjusted.</a:t>
              </a:r>
            </a:p>
            <a:p>
              <a:pPr marL="285750" lvl="0" indent="-285750">
                <a:buFont typeface="Arial" panose="020B0604020202020204" pitchFamily="34" charset="0"/>
                <a:buChar char="•"/>
              </a:pPr>
              <a:r>
                <a:rPr lang="en-US" sz="1400" dirty="0"/>
                <a:t>Adjustments of drugs by removing or adding new drug or increasing/ decreasing the drug dose, till LESS SEVIREITY are indicated to the patient. </a:t>
              </a:r>
            </a:p>
            <a:p>
              <a:endParaRPr lang="en-US" sz="1400" dirty="0"/>
            </a:p>
            <a:p>
              <a:r>
                <a:rPr lang="en-US" sz="1400" b="1" u="sng" dirty="0" smtClean="0"/>
                <a:t>Example</a:t>
              </a:r>
            </a:p>
            <a:p>
              <a:pPr lvl="0"/>
              <a:r>
                <a:rPr lang="en-US" sz="1400" dirty="0"/>
                <a:t>Drug-condition interactions may occur when an existing medical condition makes certain drugs potentially harmful. For example, if you have high blood pressure you could experience an unwanted reaction if you take a nasal decongestant</a:t>
              </a:r>
              <a:r>
                <a:rPr lang="en-US" sz="1400" dirty="0" smtClean="0"/>
                <a:t>.</a:t>
              </a:r>
              <a:endParaRPr lang="en-US" sz="1400" dirty="0"/>
            </a:p>
          </p:txBody>
        </p:sp>
      </p:grpSp>
      <p:sp>
        <p:nvSpPr>
          <p:cNvPr id="3" name="AutoShape 2" descr="http://3.bp.blogspot.com/-Z1LeBOxcMYs/UXTSn2nXCKI/AAAAAAAAAUI/NVyeGuMsR4c/s640/Drug+Interaction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126" y="1255320"/>
            <a:ext cx="2919874" cy="990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152400" y="1371600"/>
            <a:ext cx="1600200" cy="182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336" y="1600200"/>
            <a:ext cx="57032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93132" y="2861846"/>
            <a:ext cx="790729" cy="338554"/>
          </a:xfrm>
          <a:prstGeom prst="rect">
            <a:avLst/>
          </a:prstGeom>
          <a:noFill/>
        </p:spPr>
        <p:txBody>
          <a:bodyPr wrap="none" rtlCol="0">
            <a:spAutoFit/>
          </a:bodyPr>
          <a:lstStyle/>
          <a:p>
            <a:r>
              <a:rPr lang="en-US" sz="1600" b="1" dirty="0" smtClean="0"/>
              <a:t>Patient</a:t>
            </a:r>
            <a:endParaRPr lang="en-US" sz="1600" b="1" dirty="0"/>
          </a:p>
        </p:txBody>
      </p:sp>
    </p:spTree>
    <p:extLst>
      <p:ext uri="{BB962C8B-B14F-4D97-AF65-F5344CB8AC3E}">
        <p14:creationId xmlns:p14="http://schemas.microsoft.com/office/powerpoint/2010/main" val="11774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Use Case 2 – Drug </a:t>
            </a:r>
            <a:r>
              <a:rPr lang="en-US" sz="2800" dirty="0" smtClean="0">
                <a:sym typeface="Wingdings" panose="05000000000000000000" pitchFamily="2" charset="2"/>
              </a:rPr>
              <a:t> Food Adverse Reactions</a:t>
            </a:r>
            <a:endParaRPr lang="en-US" sz="2800" dirty="0"/>
          </a:p>
        </p:txBody>
      </p:sp>
      <p:grpSp>
        <p:nvGrpSpPr>
          <p:cNvPr id="28" name="Group 27"/>
          <p:cNvGrpSpPr/>
          <p:nvPr/>
        </p:nvGrpSpPr>
        <p:grpSpPr>
          <a:xfrm>
            <a:off x="1981200" y="1143000"/>
            <a:ext cx="7010400" cy="4953000"/>
            <a:chOff x="2163370" y="1143000"/>
            <a:chExt cx="6828230" cy="5181600"/>
          </a:xfrm>
        </p:grpSpPr>
        <p:sp>
          <p:nvSpPr>
            <p:cNvPr id="9" name="Rectangle 8"/>
            <p:cNvSpPr/>
            <p:nvPr/>
          </p:nvSpPr>
          <p:spPr>
            <a:xfrm>
              <a:off x="2163370" y="1143000"/>
              <a:ext cx="6828230" cy="518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p:cNvSpPr txBox="1"/>
            <p:nvPr/>
          </p:nvSpPr>
          <p:spPr>
            <a:xfrm>
              <a:off x="3124200" y="1371600"/>
              <a:ext cx="184731" cy="369332"/>
            </a:xfrm>
            <a:prstGeom prst="rect">
              <a:avLst/>
            </a:prstGeom>
            <a:noFill/>
          </p:spPr>
          <p:txBody>
            <a:bodyPr wrap="none" rtlCol="0">
              <a:spAutoFit/>
            </a:bodyPr>
            <a:lstStyle/>
            <a:p>
              <a:endParaRPr lang="en-US" b="1" dirty="0"/>
            </a:p>
          </p:txBody>
        </p:sp>
        <p:sp>
          <p:nvSpPr>
            <p:cNvPr id="11" name="TextBox 10"/>
            <p:cNvSpPr txBox="1"/>
            <p:nvPr/>
          </p:nvSpPr>
          <p:spPr>
            <a:xfrm>
              <a:off x="2315770" y="2259037"/>
              <a:ext cx="6523430" cy="3928176"/>
            </a:xfrm>
            <a:prstGeom prst="rect">
              <a:avLst/>
            </a:prstGeom>
            <a:noFill/>
          </p:spPr>
          <p:txBody>
            <a:bodyPr wrap="square" rtlCol="0">
              <a:spAutoFit/>
            </a:bodyPr>
            <a:lstStyle/>
            <a:p>
              <a:r>
                <a:rPr lang="en-US" sz="1400" b="1" u="sng" dirty="0" smtClean="0"/>
                <a:t>Use-Case-1</a:t>
              </a:r>
              <a:r>
                <a:rPr lang="en-US" sz="1400" dirty="0" smtClean="0"/>
                <a:t> - </a:t>
              </a:r>
              <a:r>
                <a:rPr lang="en-US" sz="1400" b="1" u="sng" dirty="0" smtClean="0"/>
                <a:t>Drug-drug</a:t>
              </a:r>
              <a:r>
                <a:rPr lang="en-US" sz="1400" b="1" u="sng" dirty="0"/>
                <a:t>, drug-adverse events interaction checks</a:t>
              </a:r>
              <a:endParaRPr lang="en-US" sz="1400" dirty="0"/>
            </a:p>
            <a:p>
              <a:r>
                <a:rPr lang="en-US" sz="1400" dirty="0"/>
                <a:t> </a:t>
              </a:r>
            </a:p>
            <a:p>
              <a:pPr marL="285750" lvl="0" indent="-285750">
                <a:buFont typeface="Arial" panose="020B0604020202020204" pitchFamily="34" charset="0"/>
                <a:buChar char="•"/>
              </a:pPr>
              <a:r>
                <a:rPr lang="en-US" sz="1400" b="1" u="sng" dirty="0"/>
                <a:t>Interventions</a:t>
              </a:r>
              <a:r>
                <a:rPr lang="en-US" sz="1400" dirty="0"/>
                <a:t>. When a patient enters the list of medications (drug) he/she currently is currently prescribed in the openFDA website and then using the openFDA data set, interventions must automatically and electronically indicate to a user </a:t>
              </a:r>
              <a:r>
                <a:rPr lang="en-US" sz="1400" dirty="0" smtClean="0"/>
                <a:t>drug-food </a:t>
              </a:r>
              <a:r>
                <a:rPr lang="en-US" sz="1400" dirty="0"/>
                <a:t>and </a:t>
              </a:r>
              <a:r>
                <a:rPr lang="en-US" sz="1400" dirty="0" smtClean="0"/>
                <a:t>food-reaction/warning Adverse Events based </a:t>
              </a:r>
              <a:r>
                <a:rPr lang="en-US" sz="1400" dirty="0"/>
                <a:t>on a patient’s medication </a:t>
              </a:r>
              <a:r>
                <a:rPr lang="en-US" sz="1400" dirty="0" smtClean="0"/>
                <a:t>list. </a:t>
              </a:r>
              <a:r>
                <a:rPr lang="en-US" sz="1400" dirty="0"/>
                <a:t>Drugs include Medications prescribed by the Medical Practitioner and over the counter medications.</a:t>
              </a:r>
            </a:p>
            <a:p>
              <a:pPr marL="285750" lvl="0" indent="-285750">
                <a:buFont typeface="Arial" panose="020B0604020202020204" pitchFamily="34" charset="0"/>
                <a:buChar char="•"/>
              </a:pPr>
              <a:r>
                <a:rPr lang="en-US" sz="1400" dirty="0"/>
                <a:t>Enable the </a:t>
              </a:r>
              <a:r>
                <a:rPr lang="en-US" sz="1400" b="1" u="sng" dirty="0"/>
                <a:t>severity level </a:t>
              </a:r>
              <a:r>
                <a:rPr lang="en-US" sz="1400" dirty="0"/>
                <a:t>(Very Serious, Serious, and Less Serious) of interventions provided for </a:t>
              </a:r>
              <a:r>
                <a:rPr lang="en-US" sz="1400" dirty="0" smtClean="0"/>
                <a:t>drug-food </a:t>
              </a:r>
              <a:r>
                <a:rPr lang="en-US" sz="1400" dirty="0"/>
                <a:t>interaction checks to be adjusted.</a:t>
              </a:r>
            </a:p>
            <a:p>
              <a:pPr marL="285750" lvl="0" indent="-285750">
                <a:buFont typeface="Arial" panose="020B0604020202020204" pitchFamily="34" charset="0"/>
                <a:buChar char="•"/>
              </a:pPr>
              <a:r>
                <a:rPr lang="en-US" sz="1400" dirty="0"/>
                <a:t>Adjustments of drugs by removing or adding new drug or increasing/ decreasing the drug dose, till LESS SEVIREITY are indicated to the patient. </a:t>
              </a:r>
            </a:p>
            <a:p>
              <a:endParaRPr lang="en-US" sz="1400" dirty="0"/>
            </a:p>
            <a:p>
              <a:r>
                <a:rPr lang="en-US" sz="1400" b="1" u="sng" dirty="0" smtClean="0"/>
                <a:t>Example</a:t>
              </a:r>
            </a:p>
            <a:p>
              <a:pPr lvl="0"/>
              <a:r>
                <a:rPr lang="en-US" sz="1400" dirty="0"/>
                <a:t>Drug-food/beverage interactions result from drugs reacting with foods or beverages. For example, mixing </a:t>
              </a:r>
              <a:r>
                <a:rPr lang="en-US" sz="1400" dirty="0" smtClean="0"/>
                <a:t>grape fruit juice </a:t>
              </a:r>
              <a:r>
                <a:rPr lang="en-US" sz="1400" dirty="0"/>
                <a:t>with some </a:t>
              </a:r>
              <a:r>
                <a:rPr lang="en-US" sz="1400" dirty="0" smtClean="0"/>
                <a:t>drugs like Satin </a:t>
              </a:r>
              <a:r>
                <a:rPr lang="en-US" sz="1400" dirty="0"/>
                <a:t>may cause </a:t>
              </a:r>
              <a:r>
                <a:rPr lang="en-US" sz="1400" dirty="0" smtClean="0"/>
                <a:t>adverse events  </a:t>
              </a:r>
              <a:r>
                <a:rPr lang="en-US" sz="1400" dirty="0"/>
                <a:t>or slow your </a:t>
              </a:r>
              <a:r>
                <a:rPr lang="en-US" sz="1400" dirty="0" smtClean="0"/>
                <a:t>reactions for the drug.</a:t>
              </a:r>
              <a:endParaRPr lang="en-US" sz="1400" dirty="0"/>
            </a:p>
          </p:txBody>
        </p:sp>
      </p:grpSp>
      <p:sp>
        <p:nvSpPr>
          <p:cNvPr id="3" name="AutoShape 2" descr="http://3.bp.blogspot.com/-Z1LeBOxcMYs/UXTSn2nXCKI/AAAAAAAAAUI/NVyeGuMsR4c/s640/Drug+Interaction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11"/>
          <p:cNvSpPr/>
          <p:nvPr/>
        </p:nvSpPr>
        <p:spPr>
          <a:xfrm>
            <a:off x="152400" y="1371600"/>
            <a:ext cx="1600200" cy="182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336" y="1600200"/>
            <a:ext cx="57032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93132" y="2861846"/>
            <a:ext cx="790729" cy="338554"/>
          </a:xfrm>
          <a:prstGeom prst="rect">
            <a:avLst/>
          </a:prstGeom>
          <a:noFill/>
        </p:spPr>
        <p:txBody>
          <a:bodyPr wrap="none" rtlCol="0">
            <a:spAutoFit/>
          </a:bodyPr>
          <a:lstStyle/>
          <a:p>
            <a:r>
              <a:rPr lang="en-US" sz="1600" b="1" dirty="0" smtClean="0"/>
              <a:t>Patient</a:t>
            </a:r>
            <a:endParaRPr lang="en-US" sz="16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223962"/>
            <a:ext cx="2819400" cy="1021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859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Use Case 3 – Generic User Experience</a:t>
            </a:r>
            <a:endParaRPr lang="en-US" sz="2800" dirty="0"/>
          </a:p>
        </p:txBody>
      </p:sp>
      <p:grpSp>
        <p:nvGrpSpPr>
          <p:cNvPr id="28" name="Group 27"/>
          <p:cNvGrpSpPr/>
          <p:nvPr/>
        </p:nvGrpSpPr>
        <p:grpSpPr>
          <a:xfrm>
            <a:off x="1981200" y="1143000"/>
            <a:ext cx="7010400" cy="4953000"/>
            <a:chOff x="2163370" y="1143000"/>
            <a:chExt cx="6828230" cy="5181600"/>
          </a:xfrm>
        </p:grpSpPr>
        <p:sp>
          <p:nvSpPr>
            <p:cNvPr id="9" name="Rectangle 8"/>
            <p:cNvSpPr/>
            <p:nvPr/>
          </p:nvSpPr>
          <p:spPr>
            <a:xfrm>
              <a:off x="2163370" y="1143000"/>
              <a:ext cx="6828230" cy="518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p:cNvSpPr txBox="1"/>
            <p:nvPr/>
          </p:nvSpPr>
          <p:spPr>
            <a:xfrm>
              <a:off x="3124200" y="1371600"/>
              <a:ext cx="184731" cy="369332"/>
            </a:xfrm>
            <a:prstGeom prst="rect">
              <a:avLst/>
            </a:prstGeom>
            <a:noFill/>
          </p:spPr>
          <p:txBody>
            <a:bodyPr wrap="none" rtlCol="0">
              <a:spAutoFit/>
            </a:bodyPr>
            <a:lstStyle/>
            <a:p>
              <a:endParaRPr lang="en-US" b="1" dirty="0"/>
            </a:p>
          </p:txBody>
        </p:sp>
        <p:sp>
          <p:nvSpPr>
            <p:cNvPr id="11" name="TextBox 10"/>
            <p:cNvSpPr txBox="1"/>
            <p:nvPr/>
          </p:nvSpPr>
          <p:spPr>
            <a:xfrm>
              <a:off x="2321554" y="2498188"/>
              <a:ext cx="6523430" cy="3026628"/>
            </a:xfrm>
            <a:prstGeom prst="rect">
              <a:avLst/>
            </a:prstGeom>
            <a:noFill/>
          </p:spPr>
          <p:txBody>
            <a:bodyPr wrap="square" rtlCol="0">
              <a:spAutoFit/>
            </a:bodyPr>
            <a:lstStyle/>
            <a:p>
              <a:r>
                <a:rPr lang="en-US" sz="1400" b="1" u="sng" dirty="0" smtClean="0"/>
                <a:t>Use-Case-1</a:t>
              </a:r>
              <a:r>
                <a:rPr lang="en-US" sz="1400" dirty="0" smtClean="0"/>
                <a:t> - </a:t>
              </a:r>
              <a:r>
                <a:rPr lang="en-US" sz="1400" b="1" u="sng" dirty="0" smtClean="0"/>
                <a:t>Drug-Food, Warnings, ask doctor, pregnancy guidelines </a:t>
              </a:r>
              <a:r>
                <a:rPr lang="en-US" sz="1400" b="1" u="sng" dirty="0"/>
                <a:t>interaction checks</a:t>
              </a:r>
              <a:endParaRPr lang="en-US" sz="1400" dirty="0"/>
            </a:p>
            <a:p>
              <a:r>
                <a:rPr lang="en-US" sz="1400" dirty="0"/>
                <a:t> </a:t>
              </a:r>
            </a:p>
            <a:p>
              <a:pPr marL="285750" lvl="0" indent="-285750">
                <a:buFont typeface="Arial" panose="020B0604020202020204" pitchFamily="34" charset="0"/>
                <a:buChar char="•"/>
              </a:pPr>
              <a:r>
                <a:rPr lang="en-US" sz="1400" b="1" u="sng" dirty="0"/>
                <a:t>Interventions</a:t>
              </a:r>
              <a:r>
                <a:rPr lang="en-US" sz="1400" dirty="0"/>
                <a:t>. When a </a:t>
              </a:r>
              <a:r>
                <a:rPr lang="en-US" sz="1400" dirty="0" smtClean="0"/>
                <a:t>patient/FDA regulator/ Pharma Manufacturer enters </a:t>
              </a:r>
              <a:r>
                <a:rPr lang="en-US" sz="1400" dirty="0"/>
                <a:t>the list of medications (drug) he/she currently is currently prescribed in the openFDA website and then using the openFDA data set, interventions must automatically and electronically indicate to a user </a:t>
              </a:r>
              <a:r>
                <a:rPr lang="en-US" sz="1400" dirty="0" smtClean="0"/>
                <a:t>drug, </a:t>
              </a:r>
              <a:r>
                <a:rPr lang="en-US" sz="1400" dirty="0"/>
                <a:t>food, ask doctor, pregnancy guidelines and </a:t>
              </a:r>
              <a:r>
                <a:rPr lang="en-US" sz="1400" dirty="0" smtClean="0"/>
                <a:t>adverse reaction/warning Adverse Events based </a:t>
              </a:r>
              <a:r>
                <a:rPr lang="en-US" sz="1400" dirty="0"/>
                <a:t>on </a:t>
              </a:r>
              <a:r>
                <a:rPr lang="en-US" sz="1400" dirty="0" smtClean="0"/>
                <a:t>medication list. </a:t>
              </a:r>
              <a:r>
                <a:rPr lang="en-US" sz="1400" dirty="0"/>
                <a:t>Drugs include Medications prescribed by the Medical Practitioner and over the counter medications.</a:t>
              </a:r>
            </a:p>
            <a:p>
              <a:endParaRPr lang="en-US" sz="1400" dirty="0"/>
            </a:p>
            <a:p>
              <a:r>
                <a:rPr lang="en-US" sz="1400" b="1" u="sng" dirty="0" smtClean="0"/>
                <a:t>Example</a:t>
              </a:r>
            </a:p>
            <a:p>
              <a:pPr lvl="0" algn="just"/>
              <a:r>
                <a:rPr lang="en-US" sz="1400" dirty="0" smtClean="0"/>
                <a:t>This is a deep dive generic use case where the FDA stakeholders can obtain more information like drug</a:t>
              </a:r>
              <a:r>
                <a:rPr lang="en-US" sz="1400" dirty="0"/>
                <a:t>, food, ask doctor, pregnancy guidelines and adverse reaction/warning Adverse Events</a:t>
              </a:r>
              <a:r>
                <a:rPr lang="en-US" sz="1400" dirty="0" smtClean="0"/>
                <a:t> </a:t>
              </a:r>
              <a:r>
                <a:rPr lang="en-US" sz="1400" dirty="0"/>
                <a:t>interactions </a:t>
              </a:r>
              <a:r>
                <a:rPr lang="en-US" sz="1400" dirty="0" smtClean="0"/>
                <a:t>more information's. </a:t>
              </a:r>
              <a:endParaRPr lang="en-US" sz="1400" dirty="0"/>
            </a:p>
          </p:txBody>
        </p:sp>
      </p:grpSp>
      <p:sp>
        <p:nvSpPr>
          <p:cNvPr id="3" name="AutoShape 2" descr="http://3.bp.blogspot.com/-Z1LeBOxcMYs/UXTSn2nXCKI/AAAAAAAAAUI/NVyeGuMsR4c/s640/Drug+Interaction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11"/>
          <p:cNvSpPr/>
          <p:nvPr/>
        </p:nvSpPr>
        <p:spPr>
          <a:xfrm>
            <a:off x="155574" y="1371600"/>
            <a:ext cx="1597025" cy="236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43" y="1566733"/>
            <a:ext cx="57032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55575" y="2861846"/>
            <a:ext cx="1547258" cy="646331"/>
          </a:xfrm>
          <a:prstGeom prst="rect">
            <a:avLst/>
          </a:prstGeom>
          <a:noFill/>
        </p:spPr>
        <p:txBody>
          <a:bodyPr wrap="square" rtlCol="0">
            <a:spAutoFit/>
          </a:bodyPr>
          <a:lstStyle/>
          <a:p>
            <a:r>
              <a:rPr lang="en-US" sz="1200" b="1" dirty="0" smtClean="0"/>
              <a:t>Patient</a:t>
            </a:r>
          </a:p>
          <a:p>
            <a:r>
              <a:rPr lang="en-US" sz="1200" b="1" dirty="0" smtClean="0"/>
              <a:t>FDA Regulator</a:t>
            </a:r>
            <a:endParaRPr lang="en-US" sz="1200" b="1" dirty="0"/>
          </a:p>
          <a:p>
            <a:r>
              <a:rPr lang="en-US" sz="1200" b="1" dirty="0" smtClean="0"/>
              <a:t>Pharm Manufacturer</a:t>
            </a:r>
            <a:endParaRPr lang="en-US" sz="12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666" y="1201015"/>
            <a:ext cx="2819400" cy="1021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229" y="1216440"/>
            <a:ext cx="2919874" cy="990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542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Scenario Example</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 y="1476375"/>
            <a:ext cx="57032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8601" y="2690336"/>
            <a:ext cx="848758" cy="369332"/>
          </a:xfrm>
          <a:prstGeom prst="rect">
            <a:avLst/>
          </a:prstGeom>
          <a:noFill/>
        </p:spPr>
        <p:txBody>
          <a:bodyPr wrap="none" rtlCol="0">
            <a:spAutoFit/>
          </a:bodyPr>
          <a:lstStyle/>
          <a:p>
            <a:r>
              <a:rPr lang="en-US" dirty="0" smtClean="0"/>
              <a:t>Patient</a:t>
            </a:r>
            <a:endParaRPr lang="en-US" dirty="0"/>
          </a:p>
        </p:txBody>
      </p:sp>
      <p:sp>
        <p:nvSpPr>
          <p:cNvPr id="7" name="Oval 6"/>
          <p:cNvSpPr/>
          <p:nvPr/>
        </p:nvSpPr>
        <p:spPr>
          <a:xfrm>
            <a:off x="1088496" y="3486834"/>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1600" y="3579167"/>
            <a:ext cx="862094" cy="461665"/>
          </a:xfrm>
          <a:prstGeom prst="rect">
            <a:avLst/>
          </a:prstGeom>
          <a:noFill/>
        </p:spPr>
        <p:txBody>
          <a:bodyPr wrap="none" rtlCol="0">
            <a:spAutoFit/>
          </a:bodyPr>
          <a:lstStyle/>
          <a:p>
            <a:pPr algn="ctr"/>
            <a:r>
              <a:rPr lang="en-US" sz="1200" dirty="0" smtClean="0"/>
              <a:t>Login</a:t>
            </a:r>
          </a:p>
          <a:p>
            <a:pPr algn="ctr"/>
            <a:r>
              <a:rPr lang="en-US" sz="1200" dirty="0" smtClean="0"/>
              <a:t>FedMedCo</a:t>
            </a:r>
            <a:endParaRPr lang="en-US" sz="1200" dirty="0"/>
          </a:p>
        </p:txBody>
      </p:sp>
      <p:cxnSp>
        <p:nvCxnSpPr>
          <p:cNvPr id="14" name="Straight Arrow Connector 13"/>
          <p:cNvCxnSpPr>
            <a:stCxn id="7" idx="6"/>
          </p:cNvCxnSpPr>
          <p:nvPr/>
        </p:nvCxnSpPr>
        <p:spPr>
          <a:xfrm flipV="1">
            <a:off x="2514599" y="3809999"/>
            <a:ext cx="381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19282" y="3755765"/>
            <a:ext cx="381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83928" y="1447800"/>
            <a:ext cx="3326039" cy="369332"/>
          </a:xfrm>
          <a:prstGeom prst="rect">
            <a:avLst/>
          </a:prstGeom>
          <a:noFill/>
        </p:spPr>
        <p:txBody>
          <a:bodyPr wrap="none" rtlCol="0">
            <a:spAutoFit/>
          </a:bodyPr>
          <a:lstStyle/>
          <a:p>
            <a:r>
              <a:rPr lang="en-US" dirty="0" smtClean="0"/>
              <a:t>Common reported drug reactions</a:t>
            </a:r>
            <a:endParaRPr lang="en-US" dirty="0"/>
          </a:p>
        </p:txBody>
      </p:sp>
      <p:sp>
        <p:nvSpPr>
          <p:cNvPr id="22" name="Oval 21"/>
          <p:cNvSpPr/>
          <p:nvPr/>
        </p:nvSpPr>
        <p:spPr>
          <a:xfrm>
            <a:off x="2886075" y="3470700"/>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110281" y="3534457"/>
            <a:ext cx="996748" cy="461665"/>
          </a:xfrm>
          <a:prstGeom prst="rect">
            <a:avLst/>
          </a:prstGeom>
          <a:noFill/>
        </p:spPr>
        <p:txBody>
          <a:bodyPr wrap="none" rtlCol="0">
            <a:spAutoFit/>
          </a:bodyPr>
          <a:lstStyle/>
          <a:p>
            <a:pPr algn="ctr"/>
            <a:r>
              <a:rPr lang="en-US" sz="1200" dirty="0" smtClean="0"/>
              <a:t>Complete</a:t>
            </a:r>
          </a:p>
          <a:p>
            <a:pPr algn="ctr"/>
            <a:r>
              <a:rPr lang="en-US" sz="1200" dirty="0" smtClean="0"/>
              <a:t>Search Fields</a:t>
            </a:r>
            <a:endParaRPr lang="en-US" sz="1200" dirty="0"/>
          </a:p>
        </p:txBody>
      </p:sp>
      <p:cxnSp>
        <p:nvCxnSpPr>
          <p:cNvPr id="24" name="Straight Arrow Connector 23"/>
          <p:cNvCxnSpPr/>
          <p:nvPr/>
        </p:nvCxnSpPr>
        <p:spPr>
          <a:xfrm flipV="1">
            <a:off x="4312178" y="3765288"/>
            <a:ext cx="381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693179" y="3432601"/>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686049" y="4162425"/>
            <a:ext cx="1760899" cy="261610"/>
          </a:xfrm>
          <a:prstGeom prst="rect">
            <a:avLst/>
          </a:prstGeom>
          <a:noFill/>
        </p:spPr>
        <p:txBody>
          <a:bodyPr wrap="square" rtlCol="0">
            <a:spAutoFit/>
          </a:bodyPr>
          <a:lstStyle/>
          <a:p>
            <a:r>
              <a:rPr lang="en-US" sz="1100" dirty="0" smtClean="0"/>
              <a:t>&lt;input generic drug name&gt;</a:t>
            </a:r>
          </a:p>
        </p:txBody>
      </p:sp>
      <p:sp>
        <p:nvSpPr>
          <p:cNvPr id="28" name="TextBox 27"/>
          <p:cNvSpPr txBox="1"/>
          <p:nvPr/>
        </p:nvSpPr>
        <p:spPr>
          <a:xfrm>
            <a:off x="5107913" y="3524933"/>
            <a:ext cx="596637" cy="461665"/>
          </a:xfrm>
          <a:prstGeom prst="rect">
            <a:avLst/>
          </a:prstGeom>
          <a:noFill/>
        </p:spPr>
        <p:txBody>
          <a:bodyPr wrap="none" rtlCol="0">
            <a:spAutoFit/>
          </a:bodyPr>
          <a:lstStyle/>
          <a:p>
            <a:pPr algn="ctr"/>
            <a:r>
              <a:rPr lang="en-US" sz="1200" dirty="0" smtClean="0"/>
              <a:t>Select </a:t>
            </a:r>
          </a:p>
          <a:p>
            <a:pPr algn="ctr"/>
            <a:r>
              <a:rPr lang="en-US" sz="1200" dirty="0" smtClean="0"/>
              <a:t>Search</a:t>
            </a:r>
            <a:endParaRPr lang="en-US" sz="1200" dirty="0"/>
          </a:p>
        </p:txBody>
      </p:sp>
      <p:sp>
        <p:nvSpPr>
          <p:cNvPr id="29" name="Oval 28"/>
          <p:cNvSpPr/>
          <p:nvPr/>
        </p:nvSpPr>
        <p:spPr>
          <a:xfrm>
            <a:off x="6500282" y="3394501"/>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820407" y="3486833"/>
            <a:ext cx="785857" cy="461665"/>
          </a:xfrm>
          <a:prstGeom prst="rect">
            <a:avLst/>
          </a:prstGeom>
          <a:noFill/>
        </p:spPr>
        <p:txBody>
          <a:bodyPr wrap="none" rtlCol="0">
            <a:spAutoFit/>
          </a:bodyPr>
          <a:lstStyle/>
          <a:p>
            <a:pPr algn="ctr"/>
            <a:r>
              <a:rPr lang="en-US" sz="1200" dirty="0" smtClean="0"/>
              <a:t>Results</a:t>
            </a:r>
          </a:p>
          <a:p>
            <a:pPr algn="ctr"/>
            <a:r>
              <a:rPr lang="en-US" sz="1200" dirty="0" smtClean="0"/>
              <a:t>Displayed</a:t>
            </a:r>
            <a:endParaRPr lang="en-US" sz="1200" dirty="0"/>
          </a:p>
        </p:txBody>
      </p:sp>
      <p:sp>
        <p:nvSpPr>
          <p:cNvPr id="31" name="TextBox 30"/>
          <p:cNvSpPr txBox="1"/>
          <p:nvPr/>
        </p:nvSpPr>
        <p:spPr>
          <a:xfrm>
            <a:off x="6400800" y="4078932"/>
            <a:ext cx="1760899" cy="1446550"/>
          </a:xfrm>
          <a:prstGeom prst="rect">
            <a:avLst/>
          </a:prstGeom>
          <a:noFill/>
        </p:spPr>
        <p:txBody>
          <a:bodyPr wrap="square" rtlCol="0">
            <a:spAutoFit/>
          </a:bodyPr>
          <a:lstStyle/>
          <a:p>
            <a:r>
              <a:rPr lang="en-US" sz="1100" dirty="0" smtClean="0"/>
              <a:t>Display  top three results n  order of likelihood of occurrence.</a:t>
            </a:r>
          </a:p>
          <a:p>
            <a:endParaRPr lang="en-US" sz="1100" dirty="0"/>
          </a:p>
          <a:p>
            <a:r>
              <a:rPr lang="en-US" sz="1100" dirty="0" smtClean="0"/>
              <a:t>Display links to remaining results for Serious, Moderate, and Mild reactions</a:t>
            </a:r>
            <a:endParaRPr lang="en-US" sz="1100" dirty="0"/>
          </a:p>
        </p:txBody>
      </p:sp>
    </p:spTree>
    <p:extLst>
      <p:ext uri="{BB962C8B-B14F-4D97-AF65-F5344CB8AC3E}">
        <p14:creationId xmlns:p14="http://schemas.microsoft.com/office/powerpoint/2010/main" val="2017891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Scenario Example</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 y="1476375"/>
            <a:ext cx="57032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8601" y="2690336"/>
            <a:ext cx="848758" cy="369332"/>
          </a:xfrm>
          <a:prstGeom prst="rect">
            <a:avLst/>
          </a:prstGeom>
          <a:noFill/>
        </p:spPr>
        <p:txBody>
          <a:bodyPr wrap="none" rtlCol="0">
            <a:spAutoFit/>
          </a:bodyPr>
          <a:lstStyle/>
          <a:p>
            <a:r>
              <a:rPr lang="en-US" dirty="0" smtClean="0"/>
              <a:t>Patient</a:t>
            </a:r>
            <a:endParaRPr lang="en-US" dirty="0"/>
          </a:p>
        </p:txBody>
      </p:sp>
      <p:sp>
        <p:nvSpPr>
          <p:cNvPr id="7" name="Oval 6"/>
          <p:cNvSpPr/>
          <p:nvPr/>
        </p:nvSpPr>
        <p:spPr>
          <a:xfrm>
            <a:off x="1088496" y="3486834"/>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1600" y="3579167"/>
            <a:ext cx="862094" cy="461665"/>
          </a:xfrm>
          <a:prstGeom prst="rect">
            <a:avLst/>
          </a:prstGeom>
          <a:noFill/>
        </p:spPr>
        <p:txBody>
          <a:bodyPr wrap="none" rtlCol="0">
            <a:spAutoFit/>
          </a:bodyPr>
          <a:lstStyle/>
          <a:p>
            <a:pPr algn="ctr"/>
            <a:r>
              <a:rPr lang="en-US" sz="1200" dirty="0" smtClean="0"/>
              <a:t>Login</a:t>
            </a:r>
          </a:p>
          <a:p>
            <a:pPr algn="ctr"/>
            <a:r>
              <a:rPr lang="en-US" sz="1200" dirty="0" smtClean="0"/>
              <a:t>FedMedCo</a:t>
            </a:r>
            <a:endParaRPr lang="en-US" sz="1200" dirty="0"/>
          </a:p>
        </p:txBody>
      </p:sp>
      <p:cxnSp>
        <p:nvCxnSpPr>
          <p:cNvPr id="14" name="Straight Arrow Connector 13"/>
          <p:cNvCxnSpPr>
            <a:stCxn id="7" idx="6"/>
          </p:cNvCxnSpPr>
          <p:nvPr/>
        </p:nvCxnSpPr>
        <p:spPr>
          <a:xfrm flipV="1">
            <a:off x="2514599" y="3809999"/>
            <a:ext cx="381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19282" y="3755765"/>
            <a:ext cx="381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83928" y="1447800"/>
            <a:ext cx="3639266" cy="369332"/>
          </a:xfrm>
          <a:prstGeom prst="rect">
            <a:avLst/>
          </a:prstGeom>
          <a:noFill/>
        </p:spPr>
        <p:txBody>
          <a:bodyPr wrap="none" rtlCol="0">
            <a:spAutoFit/>
          </a:bodyPr>
          <a:lstStyle/>
          <a:p>
            <a:r>
              <a:rPr lang="en-US" dirty="0" smtClean="0"/>
              <a:t>Interesting Facts about you medicine</a:t>
            </a:r>
            <a:endParaRPr lang="en-US" dirty="0"/>
          </a:p>
        </p:txBody>
      </p:sp>
      <p:sp>
        <p:nvSpPr>
          <p:cNvPr id="22" name="Oval 21"/>
          <p:cNvSpPr/>
          <p:nvPr/>
        </p:nvSpPr>
        <p:spPr>
          <a:xfrm>
            <a:off x="2886075" y="3470700"/>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110281" y="3534457"/>
            <a:ext cx="996748" cy="461665"/>
          </a:xfrm>
          <a:prstGeom prst="rect">
            <a:avLst/>
          </a:prstGeom>
          <a:noFill/>
        </p:spPr>
        <p:txBody>
          <a:bodyPr wrap="none" rtlCol="0">
            <a:spAutoFit/>
          </a:bodyPr>
          <a:lstStyle/>
          <a:p>
            <a:pPr algn="ctr"/>
            <a:r>
              <a:rPr lang="en-US" sz="1200" dirty="0" smtClean="0"/>
              <a:t>Complete</a:t>
            </a:r>
          </a:p>
          <a:p>
            <a:pPr algn="ctr"/>
            <a:r>
              <a:rPr lang="en-US" sz="1200" dirty="0" smtClean="0"/>
              <a:t>Search Fields</a:t>
            </a:r>
            <a:endParaRPr lang="en-US" sz="1200" dirty="0"/>
          </a:p>
        </p:txBody>
      </p:sp>
      <p:cxnSp>
        <p:nvCxnSpPr>
          <p:cNvPr id="24" name="Straight Arrow Connector 23"/>
          <p:cNvCxnSpPr/>
          <p:nvPr/>
        </p:nvCxnSpPr>
        <p:spPr>
          <a:xfrm flipV="1">
            <a:off x="4312178" y="3765288"/>
            <a:ext cx="381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693179" y="3432601"/>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686049" y="4162425"/>
            <a:ext cx="1760899" cy="261610"/>
          </a:xfrm>
          <a:prstGeom prst="rect">
            <a:avLst/>
          </a:prstGeom>
          <a:noFill/>
        </p:spPr>
        <p:txBody>
          <a:bodyPr wrap="square" rtlCol="0">
            <a:spAutoFit/>
          </a:bodyPr>
          <a:lstStyle/>
          <a:p>
            <a:r>
              <a:rPr lang="en-US" sz="1100" dirty="0" smtClean="0"/>
              <a:t>&lt;input generic drug name&gt;</a:t>
            </a:r>
          </a:p>
        </p:txBody>
      </p:sp>
      <p:sp>
        <p:nvSpPr>
          <p:cNvPr id="28" name="TextBox 27"/>
          <p:cNvSpPr txBox="1"/>
          <p:nvPr/>
        </p:nvSpPr>
        <p:spPr>
          <a:xfrm>
            <a:off x="5107913" y="3524933"/>
            <a:ext cx="596637" cy="461665"/>
          </a:xfrm>
          <a:prstGeom prst="rect">
            <a:avLst/>
          </a:prstGeom>
          <a:noFill/>
        </p:spPr>
        <p:txBody>
          <a:bodyPr wrap="none" rtlCol="0">
            <a:spAutoFit/>
          </a:bodyPr>
          <a:lstStyle/>
          <a:p>
            <a:pPr algn="ctr"/>
            <a:r>
              <a:rPr lang="en-US" sz="1200" dirty="0" smtClean="0"/>
              <a:t>Select </a:t>
            </a:r>
          </a:p>
          <a:p>
            <a:pPr algn="ctr"/>
            <a:r>
              <a:rPr lang="en-US" sz="1200" dirty="0" smtClean="0"/>
              <a:t>Search</a:t>
            </a:r>
            <a:endParaRPr lang="en-US" sz="1200" dirty="0"/>
          </a:p>
        </p:txBody>
      </p:sp>
      <p:sp>
        <p:nvSpPr>
          <p:cNvPr id="29" name="Oval 28"/>
          <p:cNvSpPr/>
          <p:nvPr/>
        </p:nvSpPr>
        <p:spPr>
          <a:xfrm>
            <a:off x="6500282" y="3394501"/>
            <a:ext cx="1426103" cy="646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820407" y="3486833"/>
            <a:ext cx="785857" cy="461665"/>
          </a:xfrm>
          <a:prstGeom prst="rect">
            <a:avLst/>
          </a:prstGeom>
          <a:noFill/>
        </p:spPr>
        <p:txBody>
          <a:bodyPr wrap="none" rtlCol="0">
            <a:spAutoFit/>
          </a:bodyPr>
          <a:lstStyle/>
          <a:p>
            <a:pPr algn="ctr"/>
            <a:r>
              <a:rPr lang="en-US" sz="1200" dirty="0" smtClean="0"/>
              <a:t>Results</a:t>
            </a:r>
          </a:p>
          <a:p>
            <a:pPr algn="ctr"/>
            <a:r>
              <a:rPr lang="en-US" sz="1200" dirty="0" smtClean="0"/>
              <a:t>Displayed</a:t>
            </a:r>
            <a:endParaRPr lang="en-US" sz="1200" dirty="0"/>
          </a:p>
        </p:txBody>
      </p:sp>
      <p:sp>
        <p:nvSpPr>
          <p:cNvPr id="31" name="TextBox 30"/>
          <p:cNvSpPr txBox="1"/>
          <p:nvPr/>
        </p:nvSpPr>
        <p:spPr>
          <a:xfrm>
            <a:off x="6400800" y="4078932"/>
            <a:ext cx="1760899" cy="1107996"/>
          </a:xfrm>
          <a:prstGeom prst="rect">
            <a:avLst/>
          </a:prstGeom>
          <a:noFill/>
        </p:spPr>
        <p:txBody>
          <a:bodyPr wrap="square" rtlCol="0">
            <a:spAutoFit/>
          </a:bodyPr>
          <a:lstStyle/>
          <a:p>
            <a:r>
              <a:rPr lang="en-US" sz="1100" dirty="0" smtClean="0"/>
              <a:t>Display:</a:t>
            </a:r>
          </a:p>
          <a:p>
            <a:pPr marL="171450" indent="-171450">
              <a:buFont typeface="Arial" panose="020B0604020202020204" pitchFamily="34" charset="0"/>
              <a:buChar char="•"/>
            </a:pPr>
            <a:r>
              <a:rPr lang="en-US" sz="1100" dirty="0" smtClean="0"/>
              <a:t>Purpose</a:t>
            </a:r>
          </a:p>
          <a:p>
            <a:pPr marL="171450" indent="-171450">
              <a:buFont typeface="Arial" panose="020B0604020202020204" pitchFamily="34" charset="0"/>
              <a:buChar char="•"/>
            </a:pPr>
            <a:r>
              <a:rPr lang="en-US" sz="1100" dirty="0" smtClean="0"/>
              <a:t>Stop using If</a:t>
            </a:r>
          </a:p>
          <a:p>
            <a:pPr marL="171450" indent="-171450">
              <a:buFont typeface="Arial" panose="020B0604020202020204" pitchFamily="34" charset="0"/>
              <a:buChar char="•"/>
            </a:pPr>
            <a:r>
              <a:rPr lang="en-US" sz="1100" dirty="0" smtClean="0"/>
              <a:t>Storage and Handling</a:t>
            </a:r>
          </a:p>
          <a:p>
            <a:pPr marL="171450" indent="-171450">
              <a:buFont typeface="Arial" panose="020B0604020202020204" pitchFamily="34" charset="0"/>
              <a:buChar char="•"/>
            </a:pPr>
            <a:r>
              <a:rPr lang="en-US" sz="1100" dirty="0" smtClean="0"/>
              <a:t>What to ask Doctor</a:t>
            </a:r>
          </a:p>
          <a:p>
            <a:pPr marL="171450" indent="-171450">
              <a:buFont typeface="Arial" panose="020B0604020202020204" pitchFamily="34" charset="0"/>
              <a:buChar char="•"/>
            </a:pPr>
            <a:r>
              <a:rPr lang="en-US" sz="1100" dirty="0" smtClean="0"/>
              <a:t>Warnings</a:t>
            </a:r>
            <a:endParaRPr lang="en-US" sz="1100" dirty="0"/>
          </a:p>
        </p:txBody>
      </p:sp>
    </p:spTree>
    <p:extLst>
      <p:ext uri="{BB962C8B-B14F-4D97-AF65-F5344CB8AC3E}">
        <p14:creationId xmlns:p14="http://schemas.microsoft.com/office/powerpoint/2010/main" val="469846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04617B"/>
      </a:dk2>
      <a:lt2>
        <a:srgbClr val="DBF5F9"/>
      </a:lt2>
      <a:accent1>
        <a:srgbClr val="0F6FC6"/>
      </a:accent1>
      <a:accent2>
        <a:srgbClr val="009DD9"/>
      </a:accent2>
      <a:accent3>
        <a:srgbClr val="A5A5A5"/>
      </a:accent3>
      <a:accent4>
        <a:srgbClr val="0B5394"/>
      </a:accent4>
      <a:accent5>
        <a:srgbClr val="0075A2"/>
      </a:accent5>
      <a:accent6>
        <a:srgbClr val="02485C"/>
      </a:accent6>
      <a:hlink>
        <a:srgbClr val="0B5394"/>
      </a:hlink>
      <a:folHlink>
        <a:srgbClr val="0B539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79BA5F17F17459F152E7A2ED201AE" ma:contentTypeVersion="11" ma:contentTypeDescription="Create a new document." ma:contentTypeScope="" ma:versionID="f4c23b50281e027166f8cd693d570e0d">
  <xsd:schema xmlns:xsd="http://www.w3.org/2001/XMLSchema" xmlns:xs="http://www.w3.org/2001/XMLSchema" xmlns:p="http://schemas.microsoft.com/office/2006/metadata/properties" xmlns:ns1="http://schemas.microsoft.com/sharepoint/v3" xmlns:ns2="d43375f5-45ee-4f70-b337-086867d19f4f" targetNamespace="http://schemas.microsoft.com/office/2006/metadata/properties" ma:root="true" ma:fieldsID="0c9c8861e59e0c07a148733d60a0195c" ns1:_="" ns2:_="">
    <xsd:import namespace="http://schemas.microsoft.com/sharepoint/v3"/>
    <xsd:import namespace="d43375f5-45ee-4f70-b337-086867d19f4f"/>
    <xsd:element name="properties">
      <xsd:complexType>
        <xsd:sequence>
          <xsd:element name="documentManagement">
            <xsd:complexType>
              <xsd:all>
                <xsd:element ref="ns2:TaxCatchAll" minOccurs="0"/>
                <xsd:element ref="ns2:SIP_Label_Document"/>
                <xsd:element ref="ns1:AverageRating" minOccurs="0"/>
                <xsd:element ref="ns1:RatingCount"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0"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1"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d43375f5-45ee-4f70-b337-086867d19f4f"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73d552cc-6b38-4687-9e88-dc932952d0e6}" ma:internalName="TaxCatchAll" ma:showField="CatchAllData" ma:web="d43375f5-45ee-4f70-b337-086867d19f4f">
      <xsd:complexType>
        <xsd:complexContent>
          <xsd:extension base="dms:MultiChoiceLookup">
            <xsd:sequence>
              <xsd:element name="Value" type="dms:Lookup" maxOccurs="unbounded" minOccurs="0" nillable="true"/>
            </xsd:sequence>
          </xsd:extension>
        </xsd:complexContent>
      </xsd:complexType>
    </xsd:element>
    <xsd:element name="SIP_Label_Document" ma:index="9" ma:displayName="Sensitive Information Protection (SIP) Label" ma:internalName="Sensitive_x0020_Information_x0020_Protection_x0020__x0028_SIP_x0029__x0020_Label" ma:readOnly="false">
      <xsd:simpleType>
        <xsd:restriction base="dms:Unknown"/>
      </xsd:simpleType>
    </xsd:element>
    <xsd:element name="TaxKeywordTaxHTField" ma:index="13" nillable="true" ma:taxonomy="true" ma:internalName="TaxKeywordTaxHTField" ma:taxonomyFieldName="Enterprise_x0020_Keywords" ma:displayName="Enterprise Keywords" ma:fieldId="{23f27201-bee3-471e-b2e7-b64fd8b7ca38}" ma:taxonomyMulti="true" ma:sspId="5f68076a-9896-4f70-850d-4130ed0339a6"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AverageRating xmlns="http://schemas.microsoft.com/sharepoint/v3" xsi:nil="true"/>
    <TaxCatchAll xmlns="d43375f5-45ee-4f70-b337-086867d19f4f"/>
    <TaxKeywordTaxHTField xmlns="d43375f5-45ee-4f70-b337-086867d19f4f">
      <Terms xmlns="http://schemas.microsoft.com/office/infopath/2007/PartnerControls"/>
    </TaxKeywordTaxHTField>
    <SIP_Label_Document xmlns="d43375f5-45ee-4f70-b337-086867d19f4f">;#0;#Unrestricted;#True;#;#;#;#</SIP_Label_Docu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BA1056-1977-4053-9DFC-449A0175D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43375f5-45ee-4f70-b337-086867d19f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E3734-262F-42BB-AFE6-81106E435FEE}">
  <ds:schemaRefs>
    <ds:schemaRef ds:uri="http://schemas.microsoft.com/office/2006/metadata/properties"/>
    <ds:schemaRef ds:uri="http://purl.org/dc/terms/"/>
    <ds:schemaRef ds:uri="http://www.w3.org/XML/1998/namespace"/>
    <ds:schemaRef ds:uri="http://purl.org/dc/elements/1.1/"/>
    <ds:schemaRef ds:uri="http://purl.org/dc/dcmitype/"/>
    <ds:schemaRef ds:uri="http://schemas.microsoft.com/office/2006/documentManagement/types"/>
    <ds:schemaRef ds:uri="d43375f5-45ee-4f70-b337-086867d19f4f"/>
    <ds:schemaRef ds:uri="http://schemas.microsoft.com/sharepoint/v3"/>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33523E5A-09EA-4F96-BF13-8450612BEB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22209</TotalTime>
  <Words>863</Words>
  <Application>Microsoft Office PowerPoint</Application>
  <PresentationFormat>On-screen Show (4:3)</PresentationFormat>
  <Paragraphs>259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Consumer Persona</vt:lpstr>
      <vt:lpstr>Pharmaceutical Persona</vt:lpstr>
      <vt:lpstr>Regulator Persona</vt:lpstr>
      <vt:lpstr>User Stories and Use Case Justification</vt:lpstr>
      <vt:lpstr>Use Case 1 – Drug  Drug Adverse Reactions</vt:lpstr>
      <vt:lpstr>Use Case 2 – Drug  Food Adverse Reactions</vt:lpstr>
      <vt:lpstr>Use Case 3 – Generic User Experience</vt:lpstr>
      <vt:lpstr>Scenario Example</vt:lpstr>
      <vt:lpstr>Scenario Example</vt:lpstr>
      <vt:lpstr>Scenario Example</vt:lpstr>
      <vt:lpstr>Scenario Example</vt:lpstr>
      <vt:lpstr>Find out names for your medication</vt:lpstr>
      <vt:lpstr>Name for Medicines Result Screen</vt:lpstr>
      <vt:lpstr>Find out reported reactions to drugs</vt:lpstr>
      <vt:lpstr>Drug Reaction Result Screen</vt:lpstr>
      <vt:lpstr>Find out interesting facts about your medication</vt:lpstr>
      <vt:lpstr>Interesting Facts about Medication Results</vt:lpstr>
      <vt:lpstr>Drug to Food Interactions</vt:lpstr>
      <vt:lpstr>Medicine and Food Result Screen</vt:lpstr>
      <vt:lpstr>Perform Generic Search</vt:lpstr>
      <vt:lpstr>Perform Generic Search</vt:lpstr>
    </vt:vector>
  </TitlesOfParts>
  <Company>Lockheed Martin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Architects 2013 Workshop Template</dc:title>
  <dc:subject>Architects 2013 Workshop Template</dc:subject>
  <dc:creator>Greg Stearsman</dc:creator>
  <dc:description>Architects 2013 Workshop Template</dc:description>
  <cp:lastModifiedBy>Joseph Husby</cp:lastModifiedBy>
  <cp:revision>1342</cp:revision>
  <cp:lastPrinted>2015-01-28T14:49:18Z</cp:lastPrinted>
  <dcterms:created xsi:type="dcterms:W3CDTF">2010-01-28T18:10:59Z</dcterms:created>
  <dcterms:modified xsi:type="dcterms:W3CDTF">2015-06-30T21:04:39Z</dcterms:modified>
  <cp:category>Architects 2013 Workshop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0x01010031979BA5F17F17459F152E7A2ED201AE</vt:lpwstr>
  </property>
  <property fmtid="{D5CDD505-2E9C-101B-9397-08002B2CF9AE}" pid="4" name="SIPHeaderWording">
    <vt:lpwstr/>
  </property>
  <property fmtid="{D5CDD505-2E9C-101B-9397-08002B2CF9AE}" pid="5" name="SIPLevel">
    <vt:lpwstr>0</vt:lpwstr>
  </property>
  <property fmtid="{D5CDD505-2E9C-101B-9397-08002B2CF9AE}" pid="6" name="SipLabel">
    <vt:lpwstr>1</vt:lpwstr>
  </property>
  <property fmtid="{D5CDD505-2E9C-101B-9397-08002B2CF9AE}" pid="7" name="SIP_Label_Display">
    <vt:lpwstr>Unrestricted; </vt:lpwstr>
  </property>
  <property fmtid="{D5CDD505-2E9C-101B-9397-08002B2CF9AE}" pid="8" name="Enterprise_x0020_Keywords">
    <vt:lpwstr>60;#IT＆E|bd04caac-b2ea-4ca4-a7b9-7ff5b79507a3</vt:lpwstr>
  </property>
  <property fmtid="{D5CDD505-2E9C-101B-9397-08002B2CF9AE}" pid="9" name="Enterprise Keywords">
    <vt:lpwstr/>
  </property>
  <property fmtid="{D5CDD505-2E9C-101B-9397-08002B2CF9AE}" pid="10" name="SIP_Label_Data">
    <vt:lpwstr>;#0;#Unrestricted;#True;#;#;#;#</vt:lpwstr>
  </property>
  <property fmtid="{D5CDD505-2E9C-101B-9397-08002B2CF9AE}" pid="11" name="Document Author">
    <vt:lpwstr>ACCT04\jhusby</vt:lpwstr>
  </property>
  <property fmtid="{D5CDD505-2E9C-101B-9397-08002B2CF9AE}" pid="12" name="Document Sensitivity">
    <vt:lpwstr>1</vt:lpwstr>
  </property>
  <property fmtid="{D5CDD505-2E9C-101B-9397-08002B2CF9AE}" pid="13" name="ThirdParty">
    <vt:lpwstr/>
  </property>
  <property fmtid="{D5CDD505-2E9C-101B-9397-08002B2CF9AE}" pid="14" name="OCI Restriction">
    <vt:bool>false</vt:bool>
  </property>
  <property fmtid="{D5CDD505-2E9C-101B-9397-08002B2CF9AE}" pid="15" name="OCI Additional Info">
    <vt:lpwstr/>
  </property>
  <property fmtid="{D5CDD505-2E9C-101B-9397-08002B2CF9AE}" pid="16" name="Allow Header Overwrite">
    <vt:bool>false</vt:bool>
  </property>
  <property fmtid="{D5CDD505-2E9C-101B-9397-08002B2CF9AE}" pid="17" name="Allow Footer Overwrite">
    <vt:bool>false</vt:bool>
  </property>
  <property fmtid="{D5CDD505-2E9C-101B-9397-08002B2CF9AE}" pid="18" name="Multiple Selected">
    <vt:lpwstr>-1</vt:lpwstr>
  </property>
  <property fmtid="{D5CDD505-2E9C-101B-9397-08002B2CF9AE}" pid="19" name="SIPLongWording">
    <vt:lpwstr/>
  </property>
  <property fmtid="{D5CDD505-2E9C-101B-9397-08002B2CF9AE}" pid="20" name="checkedProgramsCount">
    <vt:i4>0</vt:i4>
  </property>
  <property fmtid="{D5CDD505-2E9C-101B-9397-08002B2CF9AE}" pid="21" name="ExpCountry">
    <vt:lpwstr/>
  </property>
</Properties>
</file>