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4" r:id="rId10"/>
    <p:sldId id="265" r:id="rId11"/>
    <p:sldId id="266" r:id="rId12"/>
    <p:sldId id="267" r:id="rId13"/>
    <p:sldId id="262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8"/>
    <p:restoredTop sz="95043"/>
  </p:normalViewPr>
  <p:slideViewPr>
    <p:cSldViewPr snapToGrid="0">
      <p:cViewPr varScale="1">
        <p:scale>
          <a:sx n="75" d="100"/>
          <a:sy n="75" d="100"/>
        </p:scale>
        <p:origin x="16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F406E-ABC3-3E42-9E92-76799292548A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AC09-5B80-8F46-8B83-FBC2DFFA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2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CAC09-5B80-8F46-8B83-FBC2DFFACD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4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DC6B-463D-5DA2-68E1-BC0C5076B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BA4F5-D5F8-FBC4-0855-F6BFDA77E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A4DEC-3FDC-48F2-0537-5CA532A1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5BF4-8C38-D040-8FB4-021F483E32D3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28790-D4A7-F060-7FB8-A7D336BC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8CB0E-5509-3D52-95D7-18FA20FA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EF5C-EEFA-6641-8E9B-097B05A8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5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C7A5-0E97-D6F3-BEEA-29B55E19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D6F1A-D064-A237-48B1-7C6C76942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88DDB-BF23-6D7B-9951-B5A9E4F1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5BF4-8C38-D040-8FB4-021F483E32D3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54138-56F1-8472-0352-0750AD54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F6236-D539-FA81-A5B4-2F86254F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EF5C-EEFA-6641-8E9B-097B05A8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7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EE58D-40A2-0C32-4F0F-1DDF624E1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FF2AD-D381-2BD2-44D0-B72FC0673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44541-0090-B94F-CFC7-94533D1A3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5BF4-8C38-D040-8FB4-021F483E32D3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B9EEA-4B61-258F-8DB6-BD1D4262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058E3-3026-A367-C3F0-5ED41F77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EF5C-EEFA-6641-8E9B-097B05A8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1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CEE6-A1C6-558F-4699-E642C4DF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2DF30-FF01-3186-CE54-B528FB076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A8037-D804-5118-B030-0B3F2907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5BF4-8C38-D040-8FB4-021F483E32D3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39580-E390-71F4-4FED-C9D04DE5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DA789-9ED9-D8B7-4AAD-13EA0970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EF5C-EEFA-6641-8E9B-097B05A8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7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FE9C0-4222-ECC5-0888-5B3E60C4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5A073-8E6B-2332-A32E-517306E57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F6860-7558-BE4E-983A-6FF18EC8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5BF4-8C38-D040-8FB4-021F483E32D3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8D7D4-75F0-1804-8C87-EC3B73DE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13207-03BD-E58D-364D-600E0136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EF5C-EEFA-6641-8E9B-097B05A8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0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2E8D-B6D0-5BCD-2FD0-FD2A54CE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97257-DF72-F5CE-DB0F-BED7376C1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0DEAE-632C-7CB1-D1EA-9A00BB704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16E26-69B8-8685-6A81-A384AD69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5BF4-8C38-D040-8FB4-021F483E32D3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8E076-CF72-0812-7AF8-FA85706C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04702-43F0-BC24-24CC-708C3A47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EF5C-EEFA-6641-8E9B-097B05A8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4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B123-C40B-F186-66F9-43507F35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C0057-FA02-8640-980F-380DBA4EC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F24D7-EE0B-81E5-2C7B-2DE7B35D8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E518D-AC24-C5B6-C426-FF8477136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30526-EC8A-1027-EC2C-33078119B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C8236-B50B-1DBB-9D95-FABF3BDB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5BF4-8C38-D040-8FB4-021F483E32D3}" type="datetimeFigureOut">
              <a:rPr lang="en-US" smtClean="0"/>
              <a:t>5/8/23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875AD-F186-69D3-E2BF-C349083E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20EA0-1066-9E74-51CB-292AFC19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EF5C-EEFA-6641-8E9B-097B05A8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C24A-E34E-A9D8-75D3-F090193E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B6D01-B846-A72B-EC85-63C12BC7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5BF4-8C38-D040-8FB4-021F483E32D3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A5905-CC04-B4BA-698E-3D000AD9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4FBAB-93AF-2313-CF4D-9348E015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EF5C-EEFA-6641-8E9B-097B05A8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6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93F530-E953-B7A0-EBA3-0511BDE0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5BF4-8C38-D040-8FB4-021F483E32D3}" type="datetimeFigureOut">
              <a:rPr lang="en-US" smtClean="0"/>
              <a:t>5/8/23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F19CA-3FE7-998E-9531-0FF1A832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05681-3053-5E90-305B-7248A319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EF5C-EEFA-6641-8E9B-097B05A8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1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113C-9C6F-2B76-DA26-543F4516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08F06-CE7B-4FA3-4A53-501417787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DC9F5-1243-5DFE-31D9-4E59B020D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B58A9-E145-7178-FD8D-751A17FC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5BF4-8C38-D040-8FB4-021F483E32D3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D5E60-2E3F-6304-3EBA-8A36101C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17EE8-1FE1-DE31-A31B-493EA9F4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EF5C-EEFA-6641-8E9B-097B05A8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1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5E46-BCC6-BD17-D232-90F9FF034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13167-710A-A4D2-EEE0-8516964E6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E04FF-EEB1-9D4F-F1F2-02B087413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060A7-A1CD-0241-0B17-DBCECF95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75BF4-8C38-D040-8FB4-021F483E32D3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4884C-E93B-9635-A4D4-9AB1F9CF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BE8D4-61CD-FDA5-EE7C-A7B3D606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0EF5C-EEFA-6641-8E9B-097B05A8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A4BBD-42E1-2158-184E-D4BDFD85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2A6AB-A428-2864-F5B1-B07AAF0F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05F83-1E54-0B4B-851B-77EC98FCB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75BF4-8C38-D040-8FB4-021F483E32D3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F8A77-AAF6-766E-018B-C85EF9C91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02EFD-6E1D-2287-1861-BA14D8B0A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0EF5C-EEFA-6641-8E9B-097B05A8D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0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3788-E247-0E97-73E6-B9D1B453E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May 8th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70EC2-97DF-A759-73D6-AC5626B1F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B333-FF53-B61A-348B-7086841B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 Mass Per MYA - Leftovers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3C78A2BF-D22D-3102-4FDA-0D722AEFE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86656"/>
            <a:ext cx="5676900" cy="459030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F6F612-0EA8-BF05-9A60-D6AE454B3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1586657"/>
            <a:ext cx="5676900" cy="459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F60E-CE53-D99A-0D8F-D2542684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Melt Mass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D5E134B7-9BBA-A6C5-171F-280EE1A9F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600200"/>
            <a:ext cx="5888019" cy="476101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A13287-F36E-B258-DF97-128918355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81" y="1600199"/>
            <a:ext cx="5888019" cy="476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26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2F48-6A77-8906-FFA1-79AFDCAB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Averaged Over 50 Simulations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49882-770B-4724-90C3-533CB243D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54" y="1690689"/>
            <a:ext cx="5510322" cy="43376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62CC69-C75F-77B2-1CFD-7CFD10E21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546" y="1478285"/>
            <a:ext cx="5943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3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72D2-8BA6-51D0-D4F1-1AD841E8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B56DB-9E14-9F0C-B990-E8EC54669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Assume gas-melt fractions of 0.5% to 3%, pressure of the melt equal to 2kbar, </a:t>
            </a:r>
            <a:r>
              <a:rPr lang="en-US" b="0" i="0" u="none" strike="noStrike" dirty="0">
                <a:effectLst/>
              </a:rPr>
              <a:t>buffer for quartz-fayalite-magnetite (QFM) equal to -1.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A3F80-E08D-4FCE-C738-0DB9FE637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08" y="2606357"/>
            <a:ext cx="11199584" cy="1643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C22AF1-D95C-0A92-6F9A-22E76B954713}"/>
              </a:ext>
            </a:extLst>
          </p:cNvPr>
          <p:cNvSpPr txBox="1"/>
          <p:nvPr/>
        </p:nvSpPr>
        <p:spPr>
          <a:xfrm>
            <a:off x="838200" y="4724400"/>
            <a:ext cx="1085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Given melt mass -&gt; choose a gas-melt fraction (0.5 to 3%) &amp; solve for mass of gas -&gt; Use MAGEC to compute the molar components of the gas -&gt; compute moles of O2 consumed -&gt; solve for mass of O2 consumed. </a:t>
            </a:r>
          </a:p>
        </p:txBody>
      </p:sp>
    </p:spTree>
    <p:extLst>
      <p:ext uri="{BB962C8B-B14F-4D97-AF65-F5344CB8AC3E}">
        <p14:creationId xmlns:p14="http://schemas.microsoft.com/office/powerpoint/2010/main" val="2636134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56D61C-BCFC-8230-9F0A-F1D39CEF5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9077"/>
            <a:ext cx="7772400" cy="637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97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50BDFA-F437-7DC4-3E71-ED5E13A2B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100"/>
            <a:ext cx="6096000" cy="500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625DE-E1B6-5B0C-BB7E-FD90A38B6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27100"/>
            <a:ext cx="6096000" cy="5003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37B16-412D-2B3E-34A1-4F46528CE621}"/>
              </a:ext>
            </a:extLst>
          </p:cNvPr>
          <p:cNvSpPr txBox="1"/>
          <p:nvPr/>
        </p:nvSpPr>
        <p:spPr>
          <a:xfrm>
            <a:off x="1227667" y="5930900"/>
            <a:ext cx="364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Consumed O2 Potential due to H2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183DB-80BA-04B6-2E29-3B0D23929ADB}"/>
              </a:ext>
            </a:extLst>
          </p:cNvPr>
          <p:cNvSpPr txBox="1"/>
          <p:nvPr/>
        </p:nvSpPr>
        <p:spPr>
          <a:xfrm>
            <a:off x="7323666" y="5930900"/>
            <a:ext cx="364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Consumed O2 Potential due to CO</a:t>
            </a:r>
          </a:p>
        </p:txBody>
      </p:sp>
    </p:spTree>
    <p:extLst>
      <p:ext uri="{BB962C8B-B14F-4D97-AF65-F5344CB8AC3E}">
        <p14:creationId xmlns:p14="http://schemas.microsoft.com/office/powerpoint/2010/main" val="314444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95E3AC-F194-5C15-95CB-084DC845C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100"/>
            <a:ext cx="6096000" cy="5003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19720D-5722-7C44-3C33-777A6D229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27100"/>
            <a:ext cx="6096000" cy="500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CE1C2C-ED34-9686-09A7-313E7031F16D}"/>
              </a:ext>
            </a:extLst>
          </p:cNvPr>
          <p:cNvSpPr txBox="1"/>
          <p:nvPr/>
        </p:nvSpPr>
        <p:spPr>
          <a:xfrm>
            <a:off x="1227667" y="5930900"/>
            <a:ext cx="364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Consumed O2 Potential due to CH4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3670D9-C9AD-663C-0A23-DF04156910CF}"/>
              </a:ext>
            </a:extLst>
          </p:cNvPr>
          <p:cNvSpPr txBox="1"/>
          <p:nvPr/>
        </p:nvSpPr>
        <p:spPr>
          <a:xfrm>
            <a:off x="7560733" y="5931932"/>
            <a:ext cx="364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Consumed O2 Potential due to H2S</a:t>
            </a:r>
          </a:p>
        </p:txBody>
      </p:sp>
    </p:spTree>
    <p:extLst>
      <p:ext uri="{BB962C8B-B14F-4D97-AF65-F5344CB8AC3E}">
        <p14:creationId xmlns:p14="http://schemas.microsoft.com/office/powerpoint/2010/main" val="1060773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961AD2-800E-FC7D-F6B3-911652891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7900"/>
            <a:ext cx="6096000" cy="4902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043E0D-7EDA-CD5F-4D51-EEDCFF66CA0D}"/>
              </a:ext>
            </a:extLst>
          </p:cNvPr>
          <p:cNvSpPr txBox="1"/>
          <p:nvPr/>
        </p:nvSpPr>
        <p:spPr>
          <a:xfrm>
            <a:off x="1227667" y="5930900"/>
            <a:ext cx="364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Consumed O2 Potential due to S2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55426-6BC1-DCBD-8623-56070A21731A}"/>
              </a:ext>
            </a:extLst>
          </p:cNvPr>
          <p:cNvSpPr txBox="1"/>
          <p:nvPr/>
        </p:nvSpPr>
        <p:spPr>
          <a:xfrm>
            <a:off x="6316133" y="1037253"/>
            <a:ext cx="49445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 do in Overleaf: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Discussion of O2 potential due to each volatile at each gas-melt fraction.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Finish conclusion writeup.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Expand of MAGEC subsection.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Target submission: End of June 2023</a:t>
            </a:r>
          </a:p>
        </p:txBody>
      </p:sp>
    </p:spTree>
    <p:extLst>
      <p:ext uri="{BB962C8B-B14F-4D97-AF65-F5344CB8AC3E}">
        <p14:creationId xmlns:p14="http://schemas.microsoft.com/office/powerpoint/2010/main" val="3626277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F674-722D-607A-9A8F-8A03B484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Stuff (Will not be in paper)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8DC8-8828-16A5-A9EF-6C4038968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Issues: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E5078-90B2-6D86-B714-385C0FD65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0025"/>
            <a:ext cx="3035300" cy="71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B5D373-F4AA-D7C4-CB38-E7627EEDC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4" y="2316162"/>
            <a:ext cx="5645149" cy="45109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8C8A49-3A2A-4E7D-FEC2-5A0C2B53A932}"/>
              </a:ext>
            </a:extLst>
          </p:cNvPr>
          <p:cNvSpPr txBox="1"/>
          <p:nvPr/>
        </p:nvSpPr>
        <p:spPr>
          <a:xfrm>
            <a:off x="6601770" y="5425238"/>
            <a:ext cx="50948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Notes: Outside scope of paper, O2 source model is complex unlike model used for this analysis.</a:t>
            </a:r>
          </a:p>
          <a:p>
            <a:r>
              <a:rPr lang="en-US" b="1" dirty="0"/>
              <a:t>With more research, could be good for future work (2</a:t>
            </a:r>
            <a:r>
              <a:rPr lang="en-US" b="1" baseline="30000" dirty="0"/>
              <a:t>nd</a:t>
            </a:r>
            <a:r>
              <a:rPr lang="en-US" b="1" dirty="0"/>
              <a:t> paper) or a starting point for others.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E086B4-DFD9-68B1-09EB-51A1D9762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770" y="1493067"/>
            <a:ext cx="4752030" cy="379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9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9724-71E7-FA0F-E2F2-98D249E3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63B1-B212-DBD0-D3FA-27442582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Last time:</a:t>
            </a:r>
          </a:p>
          <a:p>
            <a:r>
              <a:rPr lang="en-US" dirty="0"/>
              <a:t>Demonstrated collecting asteroid counts from 4.5 to 2.0 GYA from diameters D from 1-10 km and D &gt; 10 km</a:t>
            </a:r>
          </a:p>
          <a:p>
            <a:r>
              <a:rPr lang="en-US" dirty="0"/>
              <a:t>Computed asteroid melt masses generated per MYA.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Current Progress: </a:t>
            </a:r>
          </a:p>
          <a:p>
            <a:r>
              <a:rPr lang="en-US" dirty="0"/>
              <a:t>Melt masses for comets and planetesimals.</a:t>
            </a:r>
          </a:p>
          <a:p>
            <a:r>
              <a:rPr lang="en-US" dirty="0"/>
              <a:t>Potential O2 sink mass @ every 1 MYA through MAGEC.</a:t>
            </a:r>
          </a:p>
          <a:p>
            <a:r>
              <a:rPr lang="en-US" dirty="0"/>
              <a:t>Paper writing.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8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89B4-F26F-D982-48A7-807F4DB9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Process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F5B341-E86E-38CE-7099-2FB72D9D6A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𝑒𝑣𝑒𝑛𝑡𝑠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𝑖𝑛𝑡𝑒𝑟𝑣𝑎𝑙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MATLAB Function: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𝒑𝒐𝒊𝒔𝒔𝒑𝒅𝒇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Solve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equal to number of impacts per million years at each million years interval.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Use MATLAB function to solve for the probability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events to happen. Have wide range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events that can possibly occur.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Create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</m:t>
                    </m:r>
                  </m:oMath>
                </a14:m>
                <a:r>
                  <a:rPr lang="en-US" sz="2400" dirty="0"/>
                  <a:t> for multiple values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/>
                  <a:t>Use Monte Carlo to select the appropriate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value.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F5B341-E86E-38CE-7099-2FB72D9D6A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D3884AB-A3E9-FC7C-5A5A-B968F12E9B48}"/>
              </a:ext>
            </a:extLst>
          </p:cNvPr>
          <p:cNvSpPr txBox="1"/>
          <p:nvPr/>
        </p:nvSpPr>
        <p:spPr>
          <a:xfrm>
            <a:off x="7789333" y="6417733"/>
            <a:ext cx="428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Can only be used with time intervals.</a:t>
            </a:r>
          </a:p>
        </p:txBody>
      </p:sp>
    </p:spTree>
    <p:extLst>
      <p:ext uri="{BB962C8B-B14F-4D97-AF65-F5344CB8AC3E}">
        <p14:creationId xmlns:p14="http://schemas.microsoft.com/office/powerpoint/2010/main" val="323925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32A1-EA1B-BCDA-DDD5-93AB5531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80801-8F94-2F98-5F81-5E2C5ED55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5372" y="1825625"/>
            <a:ext cx="465102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Asteroid Size Count Contour Mapping of D &gt; 1km:</a:t>
            </a:r>
          </a:p>
          <a:p>
            <a:r>
              <a:rPr lang="en-US" dirty="0"/>
              <a:t>Averaged over 50 Simulations.</a:t>
            </a:r>
          </a:p>
          <a:p>
            <a:r>
              <a:rPr lang="en-US" dirty="0"/>
              <a:t>Rates appear to be constant after 3.0 GYA</a:t>
            </a:r>
          </a:p>
          <a:p>
            <a:r>
              <a:rPr lang="en-US" dirty="0"/>
              <a:t>Small asteroids counts dominate over larger 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E64B6-F10C-0323-47A0-6D17CD7CE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911754"/>
            <a:ext cx="6965239" cy="558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2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3C72-5E41-BEEA-2474-E5713180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4EBDD-B9E3-386B-74B6-28A0E0B34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6" y="1027906"/>
            <a:ext cx="7128934" cy="571228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9C955F-3A6A-054F-1399-6B54586C682F}"/>
              </a:ext>
            </a:extLst>
          </p:cNvPr>
          <p:cNvSpPr txBox="1">
            <a:spLocks/>
          </p:cNvSpPr>
          <p:nvPr/>
        </p:nvSpPr>
        <p:spPr>
          <a:xfrm>
            <a:off x="7365999" y="2107240"/>
            <a:ext cx="44125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Comet Size Count Contour Mapping of D &gt; 1km:</a:t>
            </a:r>
          </a:p>
          <a:p>
            <a:r>
              <a:rPr lang="en-US" dirty="0"/>
              <a:t>Averaged over 50 Simulations.</a:t>
            </a:r>
          </a:p>
          <a:p>
            <a:r>
              <a:rPr lang="en-US" dirty="0"/>
              <a:t>Larger population of larger comets than asteroids before 3.5 GYA, but sparse after 3.0 GYA.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5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1EA0-E10B-EC94-EE18-4C861689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E530F-4413-CB01-5FAB-A29CD2B3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0" y="553415"/>
            <a:ext cx="7177459" cy="575116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55893B-4A58-8575-17B1-9B13CF629CF3}"/>
              </a:ext>
            </a:extLst>
          </p:cNvPr>
          <p:cNvSpPr txBox="1">
            <a:spLocks/>
          </p:cNvSpPr>
          <p:nvPr/>
        </p:nvSpPr>
        <p:spPr>
          <a:xfrm>
            <a:off x="7365999" y="681037"/>
            <a:ext cx="44125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Leftover Size Count Contour Mapping of D &gt; 1km:</a:t>
            </a:r>
          </a:p>
          <a:p>
            <a:r>
              <a:rPr lang="en-US" dirty="0"/>
              <a:t>Averaged over 50 Simulations.</a:t>
            </a:r>
          </a:p>
          <a:p>
            <a:r>
              <a:rPr lang="en-US" dirty="0"/>
              <a:t>Most planetesimals leftovers around 1-2km in diameter. </a:t>
            </a:r>
          </a:p>
          <a:p>
            <a:r>
              <a:rPr lang="en-US" dirty="0"/>
              <a:t>Little variation in the impactor sizes, smaller than asteroids and planetesimals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07A55-1C97-30D9-179D-33521F955235}"/>
              </a:ext>
            </a:extLst>
          </p:cNvPr>
          <p:cNvSpPr txBox="1"/>
          <p:nvPr/>
        </p:nvSpPr>
        <p:spPr>
          <a:xfrm>
            <a:off x="7162798" y="5348287"/>
            <a:ext cx="48189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Note: computer models such as those</a:t>
            </a:r>
            <a:br>
              <a:rPr lang="en-US" sz="1600" dirty="0"/>
            </a:b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from </a:t>
            </a:r>
            <a:r>
              <a:rPr lang="en-US" sz="1600" b="0" i="0" u="none" strike="noStrike" dirty="0" err="1">
                <a:effectLst/>
                <a:latin typeface="Arial" panose="020B0604020202020204" pitchFamily="34" charset="0"/>
              </a:rPr>
              <a:t>Bottke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 et al. (2007) and </a:t>
            </a:r>
            <a:r>
              <a:rPr lang="en-US" sz="1600" b="0" i="0" u="none" strike="noStrike" dirty="0" err="1">
                <a:effectLst/>
                <a:latin typeface="Arial" panose="020B0604020202020204" pitchFamily="34" charset="0"/>
              </a:rPr>
              <a:t>Weidenschilling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 (2011) create a protoplanetary disk containing rocky objects of an initial size and simulate the growth and collision of planetesimals over a period.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862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AFCF-C578-1F0D-8AB7-C20B5F1A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 Mass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270F76-964C-1D7B-ECA8-FC8A74145F73}"/>
                  </a:ext>
                </a:extLst>
              </p:cNvPr>
              <p:cNvSpPr txBox="1"/>
              <p:nvPr/>
            </p:nvSpPr>
            <p:spPr>
              <a:xfrm>
                <a:off x="287866" y="1690688"/>
                <a:ext cx="11616267" cy="9821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𝑚𝑒𝑙𝑡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1.6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0">
                                              <a:latin typeface="Cambria Math" panose="02040503050406030204" pitchFamily="18" charset="0"/>
                                            </a:rPr>
                                            <m:t>1.61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𝑔𝐿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sz="20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−0.22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sz="2000" i="0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f>
                                        <m:fPr>
                                          <m:ctrlPr>
                                            <a:rPr lang="en-US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000" i="0">
                                              <a:latin typeface="Cambria Math" panose="02040503050406030204" pitchFamily="18" charset="0"/>
                                            </a:rPr>
                                            <m:t>2.7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i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000" i="0">
                                                  <a:latin typeface="Cambria Math" panose="02040503050406030204" pitchFamily="18" charset="0"/>
                                                </a:rPr>
                                                <m:t>θ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1.6×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0.83</m:t>
                          </m:r>
                        </m:sup>
                      </m:sSup>
                      <m:sSubSup>
                        <m:sSub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0.33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270F76-964C-1D7B-ECA8-FC8A74145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66" y="1690688"/>
                <a:ext cx="11616267" cy="982128"/>
              </a:xfrm>
              <a:prstGeom prst="rect">
                <a:avLst/>
              </a:prstGeom>
              <a:blipFill>
                <a:blip r:embed="rId2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80A5318-C554-3AB8-16E0-590AE83081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373945"/>
                  </p:ext>
                </p:extLst>
              </p:nvPr>
            </p:nvGraphicFramePr>
            <p:xfrm>
              <a:off x="1761065" y="3185584"/>
              <a:ext cx="9144001" cy="2839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1781423365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1419024191"/>
                        </a:ext>
                      </a:extLst>
                    </a:gridCol>
                    <a:gridCol w="2381252">
                      <a:extLst>
                        <a:ext uri="{9D8B030D-6E8A-4147-A177-3AD203B41FA5}">
                          <a16:colId xmlns:a16="http://schemas.microsoft.com/office/drawing/2014/main" val="3270681191"/>
                        </a:ext>
                      </a:extLst>
                    </a:gridCol>
                    <a:gridCol w="2190749">
                      <a:extLst>
                        <a:ext uri="{9D8B030D-6E8A-4147-A177-3AD203B41FA5}">
                          <a16:colId xmlns:a16="http://schemas.microsoft.com/office/drawing/2014/main" val="36734224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Asteroids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Planetesimals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2819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Density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 – 75%, S – 15%, M – 10%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600 kg/m^3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2000 kg/m^3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8560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Impact Velocity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Avg: 15.31 +/- 3.43 km/s </a:t>
                          </a:r>
                          <a:br>
                            <a:rPr lang="en-US" dirty="0"/>
                          </a:br>
                          <a:br>
                            <a:rPr lang="en-US" dirty="0"/>
                          </a:br>
                          <a:r>
                            <a:rPr lang="en-US" dirty="0"/>
                            <a:t>Range: 9 – 49 km/s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Avg: </a:t>
                          </a:r>
                          <a:r>
                            <a:rPr lang="el-GR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24.3 </a:t>
                          </a: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km/s</a:t>
                          </a:r>
                        </a:p>
                        <a:p>
                          <a:endParaRPr lang="en-US" sz="18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Range: 15 – 70 km/s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Isotropically</a:t>
                          </a: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between velocities between 12 km/s to 18 km/s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732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Impact Angle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Distribution based on equation of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Same as asteroids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Same as asteroids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73934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80A5318-C554-3AB8-16E0-590AE83081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373945"/>
                  </p:ext>
                </p:extLst>
              </p:nvPr>
            </p:nvGraphicFramePr>
            <p:xfrm>
              <a:off x="1761065" y="3185584"/>
              <a:ext cx="9144001" cy="2839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1781423365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1419024191"/>
                        </a:ext>
                      </a:extLst>
                    </a:gridCol>
                    <a:gridCol w="2381252">
                      <a:extLst>
                        <a:ext uri="{9D8B030D-6E8A-4147-A177-3AD203B41FA5}">
                          <a16:colId xmlns:a16="http://schemas.microsoft.com/office/drawing/2014/main" val="3270681191"/>
                        </a:ext>
                      </a:extLst>
                    </a:gridCol>
                    <a:gridCol w="2190749">
                      <a:extLst>
                        <a:ext uri="{9D8B030D-6E8A-4147-A177-3AD203B41FA5}">
                          <a16:colId xmlns:a16="http://schemas.microsoft.com/office/drawing/2014/main" val="36734224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Asteroids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Planetesimals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281964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Density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 – 75%, S – 15%, M – 10%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600 kg/m^3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2000 kg/m^3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8560419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Impact Velocity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Avg: 15.31 +/- 3.43 km/s </a:t>
                          </a:r>
                          <a:br>
                            <a:rPr lang="en-US" dirty="0"/>
                          </a:br>
                          <a:br>
                            <a:rPr lang="en-US" dirty="0"/>
                          </a:br>
                          <a:r>
                            <a:rPr lang="en-US" dirty="0"/>
                            <a:t>Range: 9 – 49 km/s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Avg: </a:t>
                          </a:r>
                          <a:r>
                            <a:rPr lang="el-GR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24.3 </a:t>
                          </a: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km/s</a:t>
                          </a:r>
                        </a:p>
                        <a:p>
                          <a:endParaRPr lang="en-US" sz="18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Range: 15 – 70 km/s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Isotropically</a:t>
                          </a: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between velocities between 12 km/s to 18 km/s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73259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Impact Angle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6" t="-345098" r="-202222" b="-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Same as asteroids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Same as asteroids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73934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308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5EC3-DD6D-D7A2-A006-F969755D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 Mass Per MYA - Asteroids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8B4DF-C162-95A6-C937-EE0B8DD65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7AF53-47E9-4FF5-9C11-86BC087E4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132" y="1720857"/>
            <a:ext cx="5656868" cy="4574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DD1CF4-F1A6-4CF1-182E-546D4D4DA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623"/>
            <a:ext cx="5673235" cy="458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4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0F4F-D9F2-04F2-CC73-4B6FE92A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 Mass Per MYA - Comets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4332A-62E2-EE5F-5143-E1616270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350B0-5CA4-74E4-A9DE-1F40C152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640" y="1701006"/>
            <a:ext cx="5702360" cy="4610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DA8087-57B8-0520-811F-1325A4363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1006"/>
            <a:ext cx="56896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8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612</Words>
  <Application>Microsoft Macintosh PowerPoint</Application>
  <PresentationFormat>Widescreen</PresentationFormat>
  <Paragraphs>83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May 8th</vt:lpstr>
      <vt:lpstr>Review</vt:lpstr>
      <vt:lpstr>Poisson Process Implementation</vt:lpstr>
      <vt:lpstr>PowerPoint Presentation</vt:lpstr>
      <vt:lpstr>PowerPoint Presentation</vt:lpstr>
      <vt:lpstr>PowerPoint Presentation</vt:lpstr>
      <vt:lpstr>Melt Mass</vt:lpstr>
      <vt:lpstr>Melt Mass Per MYA - Asteroids</vt:lpstr>
      <vt:lpstr>Melt Mass Per MYA - Comets</vt:lpstr>
      <vt:lpstr>Melt Mass Per MYA - Leftovers</vt:lpstr>
      <vt:lpstr>Total Melt Mass</vt:lpstr>
      <vt:lpstr>Ensemble Averaged Over 50 Simulations</vt:lpstr>
      <vt:lpstr>MAGEC</vt:lpstr>
      <vt:lpstr>PowerPoint Presentation</vt:lpstr>
      <vt:lpstr>PowerPoint Presentation</vt:lpstr>
      <vt:lpstr>PowerPoint Presentation</vt:lpstr>
      <vt:lpstr>PowerPoint Presentation</vt:lpstr>
      <vt:lpstr>Extra Stuff (Will not be in paper)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 8th</dc:title>
  <dc:creator>Jo, William</dc:creator>
  <cp:lastModifiedBy>Jo, William</cp:lastModifiedBy>
  <cp:revision>4</cp:revision>
  <dcterms:created xsi:type="dcterms:W3CDTF">2023-05-08T15:00:20Z</dcterms:created>
  <dcterms:modified xsi:type="dcterms:W3CDTF">2023-05-08T16:36:33Z</dcterms:modified>
</cp:coreProperties>
</file>