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0E4"/>
    <a:srgbClr val="6C97E8"/>
    <a:srgbClr val="E48AE9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21"/>
    <p:restoredTop sz="96197"/>
  </p:normalViewPr>
  <p:slideViewPr>
    <p:cSldViewPr snapToGrid="0">
      <p:cViewPr varScale="1">
        <p:scale>
          <a:sx n="108" d="100"/>
          <a:sy n="108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2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7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977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3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331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25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4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7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1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3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8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4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violenceprevention/pdf/yv/bullying-suicide-translation-final-a.pdf" TargetMode="External"/><Relationship Id="rId2" Type="http://schemas.openxmlformats.org/officeDocument/2006/relationships/hyperlink" Target="https://www.cdc.gov/injury/wisqars/fatal/trend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amhsa.gov/data/sites/default/files/NSDUH-DR-FFR3-2015/NSDUH-DR-FFR3-2015.htm" TargetMode="External"/><Relationship Id="rId4" Type="http://schemas.openxmlformats.org/officeDocument/2006/relationships/hyperlink" Target="https://www.cdc.gov/healthyyouth/data/yrbs/overview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BFCE40-65A4-55DD-EDEB-29FBC3EA8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201" y="4090600"/>
            <a:ext cx="4078800" cy="1655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970E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Bullying and attempted suicide among adolescents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64DAA526-C420-27BC-1FF7-A28DD0233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6" r="14086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5EC524-4A49-F5C3-7F42-FE7F202DB8D9}"/>
              </a:ext>
            </a:extLst>
          </p:cNvPr>
          <p:cNvSpPr/>
          <p:nvPr/>
        </p:nvSpPr>
        <p:spPr>
          <a:xfrm>
            <a:off x="6076190" y="380738"/>
            <a:ext cx="4682821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 625:</a:t>
            </a:r>
            <a:b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CATEGORICAL</a:t>
            </a:r>
            <a:b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</a:t>
            </a:r>
            <a:b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577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CCE3-96B7-FB44-8BA3-FDD6162E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C496-8875-FBE7-44F3-FF174665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objective of this study is to examine the association between attempted suicide and bullying, while controlling for sex, binge drinking frequency, hard drug usage, and sexual violence experiences.</a:t>
            </a:r>
          </a:p>
        </p:txBody>
      </p:sp>
    </p:spTree>
    <p:extLst>
      <p:ext uri="{BB962C8B-B14F-4D97-AF65-F5344CB8AC3E}">
        <p14:creationId xmlns:p14="http://schemas.microsoft.com/office/powerpoint/2010/main" val="412130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E614-0729-3E2E-5F60-7D876C1B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0C33-6D18-75A6-994A-41F6EA9E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05651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E970E4"/>
                </a:solidFill>
              </a:rPr>
              <a:t>FACTS: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Suicide is 2nd leading cause of death for 10-14 year-olds and 3rd leading cause among 15-24 year-olds (CDC).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Rates of suicidal ideation and attempted suicide are highest among young adults aged 18-25 (SAMHSA).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Survivors of attempted suicide face high emotional, physical, and financial costs, and are at greater risk of </a:t>
            </a:r>
            <a:r>
              <a:rPr lang="en-US"/>
              <a:t>suicidal behavior </a:t>
            </a:r>
            <a:r>
              <a:rPr lang="en-US" dirty="0"/>
              <a:t>in the future (CDC).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rgbClr val="E970E4"/>
                </a:solidFill>
              </a:rPr>
              <a:t>BULLYING: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Previous research suggests a relationship between bullying and increased risk of suicidal thoughts and behaviors (CDC).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Anti-bullying policies and strategies may reduce the incidence of suicidal behaviors, including attempted suicide, among adolescents (CDC).</a:t>
            </a:r>
          </a:p>
        </p:txBody>
      </p:sp>
    </p:spTree>
    <p:extLst>
      <p:ext uri="{BB962C8B-B14F-4D97-AF65-F5344CB8AC3E}">
        <p14:creationId xmlns:p14="http://schemas.microsoft.com/office/powerpoint/2010/main" val="107084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55A3-5BA8-2359-B624-1B2E8F57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F46D-050D-61FB-309A-E660DBFD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E970E4"/>
                </a:solidFill>
              </a:rPr>
              <a:t>NULL HYPOTHESIS: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There is no relationship between attempted suicide and bullying.</a:t>
            </a:r>
          </a:p>
        </p:txBody>
      </p:sp>
    </p:spTree>
    <p:extLst>
      <p:ext uri="{BB962C8B-B14F-4D97-AF65-F5344CB8AC3E}">
        <p14:creationId xmlns:p14="http://schemas.microsoft.com/office/powerpoint/2010/main" val="390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695D4-D7C4-B30F-88A5-8EA09B1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3270-075F-1061-86A4-5EF0FA71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373"/>
            <a:ext cx="8596668" cy="402452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>
                <a:solidFill>
                  <a:srgbClr val="E970E4"/>
                </a:solidFill>
              </a:rPr>
              <a:t>POPULATION OF INTEREST: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Adolescents in high school between 9</a:t>
            </a:r>
            <a:r>
              <a:rPr lang="en-US" baseline="30000" dirty="0"/>
              <a:t>th</a:t>
            </a:r>
            <a:r>
              <a:rPr lang="en-US" dirty="0"/>
              <a:t> and 12</a:t>
            </a:r>
            <a:r>
              <a:rPr lang="en-US" baseline="30000" dirty="0"/>
              <a:t>th</a:t>
            </a:r>
            <a:r>
              <a:rPr lang="en-US" dirty="0"/>
              <a:t> grade.</a:t>
            </a:r>
          </a:p>
          <a:p>
            <a:pPr marL="3600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000" b="1" dirty="0">
                <a:solidFill>
                  <a:srgbClr val="E970E4"/>
                </a:solidFill>
              </a:rPr>
              <a:t>POPULATION SAMPLE DATA SOURCE: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Youth Risk Behavior Surveillance System’s YRBS 2021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The YRBS, conducted every two years by the Centers for Disease Control, is a collection of demographic, health, behavioral, substance use, and student experience data obtained from surveying US high school students across all 50 states and the District of Columbia.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3-stage cluster sampling design plus weighting mechanism to adjust for nonresponse and oversampling of specific ethnic groups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Sample size: 17,232</a:t>
            </a:r>
          </a:p>
        </p:txBody>
      </p:sp>
    </p:spTree>
    <p:extLst>
      <p:ext uri="{BB962C8B-B14F-4D97-AF65-F5344CB8AC3E}">
        <p14:creationId xmlns:p14="http://schemas.microsoft.com/office/powerpoint/2010/main" val="428694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CD8A-9C67-6115-E573-02913189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5C29-C6B9-C646-DE66-4BDEAE0F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0"/>
            <a:ext cx="8974666" cy="46863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1900" b="1" dirty="0">
                <a:solidFill>
                  <a:srgbClr val="E970E4"/>
                </a:solidFill>
              </a:rPr>
              <a:t>MODEL:</a:t>
            </a:r>
          </a:p>
          <a:p>
            <a:pPr marL="360000" lvl="1" indent="0">
              <a:buNone/>
            </a:pPr>
            <a:r>
              <a:rPr lang="en-US" dirty="0"/>
              <a:t>	</a:t>
            </a:r>
            <a:r>
              <a:rPr lang="en-US" i="1" dirty="0"/>
              <a:t>SUICIDE_ATTEMPT = f(BULLIED, SEX, BD_FREQ, HARD_DRUG, SEXUAL_VIOLENCE)</a:t>
            </a:r>
          </a:p>
          <a:p>
            <a:pPr>
              <a:buFont typeface="Wingdings" pitchFamily="2" charset="2"/>
              <a:buChar char="v"/>
            </a:pPr>
            <a:r>
              <a:rPr lang="en-US" sz="1900" b="1" dirty="0">
                <a:solidFill>
                  <a:srgbClr val="E970E4"/>
                </a:solidFill>
              </a:rPr>
              <a:t>VARIABLES: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Outcome:</a:t>
            </a:r>
            <a:r>
              <a:rPr lang="en-US" dirty="0"/>
              <a:t> Suicide Attempted (SUICIDE_ATTEMPT) [No/Yes]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Exposure:</a:t>
            </a:r>
            <a:r>
              <a:rPr lang="en-US" dirty="0"/>
              <a:t> Bullying Experienced (BULLIED) [No/Yes]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Control: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dirty="0"/>
              <a:t>SEX [Male/Female]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dirty="0"/>
              <a:t>BD_FREQ (Binge Drinking Frequency) [Low – 0-2 days, Moderate – 3-5 days, High – 6+ days]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dirty="0"/>
              <a:t>HARD_DRUG (Ever Used Cocaine, Heroin, Methamphetamine) [No/Yes]</a:t>
            </a:r>
          </a:p>
          <a:p>
            <a:pPr marL="1422900" lvl="2" indent="-342900">
              <a:buFont typeface="Arial" panose="020B0604020202020204" pitchFamily="34" charset="0"/>
              <a:buChar char="•"/>
            </a:pPr>
            <a:r>
              <a:rPr lang="en-US" dirty="0"/>
              <a:t>SEXUAL_VIOLENCE [No/Yes]</a:t>
            </a:r>
          </a:p>
          <a:p>
            <a:pPr>
              <a:buFont typeface="Wingdings" pitchFamily="2" charset="2"/>
              <a:buChar char="v"/>
            </a:pPr>
            <a:r>
              <a:rPr lang="en-US" sz="1900" b="1" dirty="0">
                <a:solidFill>
                  <a:srgbClr val="E970E4"/>
                </a:solidFill>
              </a:rPr>
              <a:t>STATISTICAL APPROACH: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Pearson Chi-Squared (Association)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(Association and Magnitude (Odds Ratios))</a:t>
            </a:r>
          </a:p>
        </p:txBody>
      </p:sp>
    </p:spTree>
    <p:extLst>
      <p:ext uri="{BB962C8B-B14F-4D97-AF65-F5344CB8AC3E}">
        <p14:creationId xmlns:p14="http://schemas.microsoft.com/office/powerpoint/2010/main" val="317827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8E36-68AF-CA5A-B766-767BF0A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FA28F-1C7F-2677-A4DA-21C37FD1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1501"/>
            <a:ext cx="8596668" cy="4199862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Centers for Disease Control and Prevention (CDC). Fatal Injury and Violence Data: Fatal Injury Trends. </a:t>
            </a:r>
            <a:r>
              <a:rPr lang="en-US" dirty="0">
                <a:hlinkClick r:id="rId2"/>
              </a:rPr>
              <a:t>https://www.cdc.gov/injury/wisqars/fatal/trends.html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Centers for Disease Control and Prevention (CDC). The Relationship Between Bullying and Suicide. </a:t>
            </a:r>
            <a:r>
              <a:rPr lang="en-US" dirty="0">
                <a:hlinkClick r:id="rId3"/>
              </a:rPr>
              <a:t>https://www.cdc.gov/violenceprevention/pdf/yv/bullying-suicide-translation-final-a.pdf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Centers for Disease Control and Prevention (CDC). Youth Risk Behavior Surveillance System (Youth Risk Behavior Survey): Overview. </a:t>
            </a:r>
            <a:r>
              <a:rPr lang="en-US" dirty="0">
                <a:hlinkClick r:id="rId4"/>
              </a:rPr>
              <a:t>https://www.cdc.gov/healthyyouth/data/yrbs/overview.htm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/>
              <a:t>Piscopo</a:t>
            </a:r>
            <a:r>
              <a:rPr lang="en-US" dirty="0"/>
              <a:t>, K., Lipari, R. N., Cooney, J., &amp; </a:t>
            </a:r>
            <a:r>
              <a:rPr lang="en-US" dirty="0" err="1"/>
              <a:t>Glasheen</a:t>
            </a:r>
            <a:r>
              <a:rPr lang="en-US" dirty="0"/>
              <a:t>, C. (2016). Suicidal Thoughts and Behavior among Adults: Results from the 2015 National Survey on Drug Use and Health. Center for Behavioral Health Statistics and Quality. </a:t>
            </a:r>
            <a:r>
              <a:rPr lang="en-US" dirty="0">
                <a:hlinkClick r:id="rId5"/>
              </a:rPr>
              <a:t>https://www.samhsa.gov/data/sites/default/files/NSDUH-DR-FFR3-2015/NSDUH-DR-FFR3-2015.htm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9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282AE-88AD-F1F3-ED90-AD1B27C1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6E9B2-D141-EBC5-F8D6-D754580C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38316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{314F5E93-C76D-594D-A57D-8F0E40F1703E}tf10001060</Template>
  <TotalTime>367</TotalTime>
  <Words>583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PowerPoint Presentation</vt:lpstr>
      <vt:lpstr>OBJECTIVE</vt:lpstr>
      <vt:lpstr>BACKGROUND</vt:lpstr>
      <vt:lpstr>HYPOTHESIS</vt:lpstr>
      <vt:lpstr>METHODS</vt:lpstr>
      <vt:lpstr>METHODS</vt:lpstr>
      <vt:lpstr>CITATIONS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Owens</dc:creator>
  <cp:lastModifiedBy>Will Owens</cp:lastModifiedBy>
  <cp:revision>56</cp:revision>
  <dcterms:created xsi:type="dcterms:W3CDTF">2023-09-16T06:46:37Z</dcterms:created>
  <dcterms:modified xsi:type="dcterms:W3CDTF">2023-09-20T03:10:13Z</dcterms:modified>
</cp:coreProperties>
</file>