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0161F-BBCB-40D3-9FCF-A4CF507EF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73A490-E039-4E4B-B216-FC4DA90B4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235D9B-C92B-4163-8296-2250FE66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FC69-2589-4AA4-A2D0-2A6E8ED08F31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BF5324-A37F-4672-B009-6EFAE415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A0879B-F010-4D34-AF93-9413A60D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B017-7B1D-4694-A3A2-058154865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77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61B20-67EF-41EB-AF84-5E45C8CA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A36A30-6DE6-4CE8-B7D6-653666069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9E36B7-16C0-4F59-9AA8-CEA7192D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FC69-2589-4AA4-A2D0-2A6E8ED08F31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18A11C-2289-498E-8A57-168DA677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DD1C24-C591-4299-B406-0E8BA654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B017-7B1D-4694-A3A2-058154865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99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1AE1C1A-5DB9-4F92-AFA8-CA29E446F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0A5609-A19E-487C-B1F2-FDBC53499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EB8820-1186-47A7-B72F-E45DA511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FC69-2589-4AA4-A2D0-2A6E8ED08F31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ACDFF2-9796-43E7-8FF8-11238F31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CDC722-A25C-438D-85A7-489C754B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B017-7B1D-4694-A3A2-058154865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37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D7D66-1A0E-4381-AB21-826E6959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F0BA0B-73A8-423F-88DC-5DFA4E97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E73095-89C8-4219-9863-65476B3B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FC69-2589-4AA4-A2D0-2A6E8ED08F31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3525B3-180D-4E15-A1F6-A105FD53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DACDC5-12C6-4776-BFEE-391C55F8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B017-7B1D-4694-A3A2-058154865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42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C0055-9FA9-45F7-AF2E-33716A8B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1EFCE5-AD2D-455B-8359-D84B01F6E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20F216-F402-4EB4-8D1F-4302F53D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FC69-2589-4AA4-A2D0-2A6E8ED08F31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979040-EC21-4DF1-964D-AC9F71EC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2E56D9-9065-437D-8E48-679BC241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B017-7B1D-4694-A3A2-058154865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81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CC6E2-F19A-460F-989A-33AE066D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152F02-9C48-4DDB-9CD8-AD87C3889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B79C5D-9CCF-4121-AFE4-8954498B3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9145ED-08F0-4F5F-820B-F6C21328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FC69-2589-4AA4-A2D0-2A6E8ED08F31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2C9B32-4D7D-4C86-BB8C-1209929D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193A5E-5790-43CA-B052-106655DF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B017-7B1D-4694-A3A2-058154865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07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F6F6-EAD4-41B7-AE30-6A2B5833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C7E9EC-7C39-4EBB-8F25-64F3890B1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76CEBF-366C-4B19-A820-EFFAD9EBB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C26D265-C96A-403E-8775-932AF6A4E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B7F498-4476-4E53-AA93-8157323AD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F20071E-4073-4301-825E-EE413B7B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FC69-2589-4AA4-A2D0-2A6E8ED08F31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7661907-7269-49EE-8B03-AD576CDD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EAD1FD-D831-49C6-85E1-9FC6855D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B017-7B1D-4694-A3A2-058154865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4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91606-4664-466E-96E9-36112257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5302F6-D6AE-430D-8D1D-3083DB91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FC69-2589-4AA4-A2D0-2A6E8ED08F31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DD9278-18E1-42CE-8C3D-B1A4176B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8D5BAF-E351-48A8-B5C7-FB2ED79F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B017-7B1D-4694-A3A2-058154865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6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D68F64-2B8E-45BF-8AA2-66C30DE4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FC69-2589-4AA4-A2D0-2A6E8ED08F31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57E1DC-B9D6-4309-A556-DC665A8F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ABA9CE-BBF5-49F3-8E06-238EF5C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B017-7B1D-4694-A3A2-058154865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52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07DE6-2670-4131-8662-C3737FD1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8BFCA2-9A21-4F4F-A87B-A003E2958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F7214A-3117-4033-848F-1AF486E50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1751FD-0169-4AFC-9308-E5D36F6E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FC69-2589-4AA4-A2D0-2A6E8ED08F31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CA6A23-4A17-4567-A846-E14A2229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7DC05D-E6C8-41E7-8877-BAF50278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B017-7B1D-4694-A3A2-058154865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5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6B5A2-E6F2-4789-80A7-559F8C29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9C9D989-7936-4E33-A5BA-1FD3A196B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739341-5128-4E50-A13D-4942E46A2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3291FB-D5A8-4EEE-BA58-5C6B1C36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FC69-2589-4AA4-A2D0-2A6E8ED08F31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38364E-468D-42A8-AB6B-DAD8AF9F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5BE2C2-642A-4C4C-8A6F-2D1DDF88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B017-7B1D-4694-A3A2-058154865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02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E406B7-B263-48AF-A31A-83934FF7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391B1A-87ED-4BA4-803D-B50ADCBB2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6DE6B0-7F63-4738-9E4E-388DAD147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1FC69-2589-4AA4-A2D0-2A6E8ED08F31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781C6E-89C5-4E77-B81E-A7CF273EE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802FCD-8A7C-4AC2-AED8-3AC848E36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4B017-7B1D-4694-A3A2-058154865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62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4B15EAA-4155-43AD-8EE5-51F6C62FA6E3}"/>
              </a:ext>
            </a:extLst>
          </p:cNvPr>
          <p:cNvSpPr txBox="1"/>
          <p:nvPr/>
        </p:nvSpPr>
        <p:spPr>
          <a:xfrm>
            <a:off x="4038600" y="263842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實際演練 </a:t>
            </a:r>
            <a:r>
              <a:rPr lang="en-US" altLang="zh-CN" dirty="0"/>
              <a:t>II</a:t>
            </a:r>
          </a:p>
          <a:p>
            <a:r>
              <a:rPr lang="zh-CN" altLang="en-US" dirty="0"/>
              <a:t>截切葉菜中發現刀片碎片事件探討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427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64079D9-88B5-4BC1-B65F-4AD40CE0CD9E}"/>
              </a:ext>
            </a:extLst>
          </p:cNvPr>
          <p:cNvSpPr txBox="1"/>
          <p:nvPr/>
        </p:nvSpPr>
        <p:spPr>
          <a:xfrm>
            <a:off x="5321718" y="657225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PDCA (</a:t>
            </a:r>
            <a:r>
              <a:rPr lang="zh-CN" altLang="en-US" dirty="0"/>
              <a:t>環境</a:t>
            </a:r>
            <a:r>
              <a:rPr lang="en-US" altLang="zh-CN" dirty="0"/>
              <a:t>)</a:t>
            </a:r>
          </a:p>
          <a:p>
            <a:pPr algn="ctr"/>
            <a:r>
              <a:rPr lang="zh-TW" altLang="en-US" dirty="0"/>
              <a:t>燈光不足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9C1C8A-286A-45F6-BE5D-32A0CA6567AE}"/>
              </a:ext>
            </a:extLst>
          </p:cNvPr>
          <p:cNvSpPr/>
          <p:nvPr/>
        </p:nvSpPr>
        <p:spPr>
          <a:xfrm>
            <a:off x="2657475" y="1859339"/>
            <a:ext cx="68770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</a:t>
            </a:r>
            <a:r>
              <a:rPr lang="zh-TW" altLang="en-US" dirty="0"/>
              <a:t>計畫 </a:t>
            </a:r>
            <a:endParaRPr lang="en-US" altLang="zh-TW" dirty="0"/>
          </a:p>
          <a:p>
            <a:r>
              <a:rPr lang="zh-TW" altLang="en-US" dirty="0"/>
              <a:t>1與照明設備供應商簽訂定期保養及更換之契約</a:t>
            </a:r>
          </a:p>
          <a:p>
            <a:endParaRPr lang="en-US" altLang="zh-TW" dirty="0"/>
          </a:p>
          <a:p>
            <a:r>
              <a:rPr lang="en-US" altLang="zh-TW" dirty="0"/>
              <a:t>D</a:t>
            </a:r>
            <a:r>
              <a:rPr lang="zh-TW" altLang="en-US" dirty="0"/>
              <a:t>執行</a:t>
            </a:r>
            <a:endParaRPr lang="en-US" altLang="zh-TW" dirty="0"/>
          </a:p>
          <a:p>
            <a:r>
              <a:rPr lang="zh-TW" altLang="en-US" dirty="0"/>
              <a:t>1供應商每半年進行保養並確實記錄照明設備保養紀錄表</a:t>
            </a:r>
          </a:p>
          <a:p>
            <a:endParaRPr lang="en-US" altLang="zh-TW" dirty="0"/>
          </a:p>
          <a:p>
            <a:r>
              <a:rPr lang="en-US" altLang="zh-TW" dirty="0"/>
              <a:t>C</a:t>
            </a:r>
            <a:r>
              <a:rPr lang="zh-TW" altLang="en-US" dirty="0"/>
              <a:t>查核</a:t>
            </a:r>
            <a:endParaRPr lang="en-US" altLang="zh-TW" dirty="0"/>
          </a:p>
          <a:p>
            <a:r>
              <a:rPr lang="zh-TW" altLang="en-US" dirty="0"/>
              <a:t>1主管每次確認照明設備保養紀錄表是否符合法規</a:t>
            </a:r>
          </a:p>
          <a:p>
            <a:endParaRPr lang="en-US" altLang="zh-TW" dirty="0"/>
          </a:p>
          <a:p>
            <a:r>
              <a:rPr lang="en-US" altLang="zh-TW" dirty="0"/>
              <a:t>A</a:t>
            </a:r>
            <a:r>
              <a:rPr lang="zh-TW" altLang="en-US" dirty="0"/>
              <a:t>行動</a:t>
            </a:r>
            <a:endParaRPr lang="en-US" altLang="zh-TW" dirty="0"/>
          </a:p>
          <a:p>
            <a:r>
              <a:rPr lang="zh-TW" altLang="en-US" dirty="0"/>
              <a:t>1確保作業環境燈光明亮</a:t>
            </a:r>
          </a:p>
        </p:txBody>
      </p:sp>
    </p:spTree>
    <p:extLst>
      <p:ext uri="{BB962C8B-B14F-4D97-AF65-F5344CB8AC3E}">
        <p14:creationId xmlns:p14="http://schemas.microsoft.com/office/powerpoint/2010/main" val="294302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F2E8F0-1451-4A1C-AB80-7B93EB33A3F5}"/>
              </a:ext>
            </a:extLst>
          </p:cNvPr>
          <p:cNvSpPr/>
          <p:nvPr/>
        </p:nvSpPr>
        <p:spPr>
          <a:xfrm>
            <a:off x="2457450" y="2270463"/>
            <a:ext cx="3943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人員 </a:t>
            </a:r>
            <a:endParaRPr lang="en-US" altLang="zh-TW" dirty="0"/>
          </a:p>
          <a:p>
            <a:r>
              <a:rPr lang="zh-TW" altLang="en-US" dirty="0"/>
              <a:t>1確實進行作業人員教育訓練並考核</a:t>
            </a:r>
            <a:endParaRPr lang="en-US" altLang="zh-TW" dirty="0"/>
          </a:p>
          <a:p>
            <a:r>
              <a:rPr lang="zh-TW" altLang="en-US" dirty="0"/>
              <a:t>2確實安裝並記錄</a:t>
            </a:r>
            <a:endParaRPr lang="en-US" altLang="zh-TW" dirty="0"/>
          </a:p>
          <a:p>
            <a:r>
              <a:rPr lang="zh-TW" altLang="en-US" dirty="0"/>
              <a:t>3主管每日確實檢查紀錄表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3A8A02-6C4C-471D-8CFB-B7308235C66F}"/>
              </a:ext>
            </a:extLst>
          </p:cNvPr>
          <p:cNvSpPr txBox="1"/>
          <p:nvPr/>
        </p:nvSpPr>
        <p:spPr>
          <a:xfrm>
            <a:off x="657225" y="1428394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*</a:t>
            </a:r>
            <a:r>
              <a:rPr lang="zh-CN" altLang="en-US" dirty="0">
                <a:highlight>
                  <a:srgbClr val="FFFF00"/>
                </a:highlight>
              </a:rPr>
              <a:t>製成魚骨圖（右至左）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C490FAB-5FF5-4C62-9A32-AE93FD2EE3DE}"/>
              </a:ext>
            </a:extLst>
          </p:cNvPr>
          <p:cNvSpPr txBox="1"/>
          <p:nvPr/>
        </p:nvSpPr>
        <p:spPr>
          <a:xfrm>
            <a:off x="283517" y="2850029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無刀片殘留物混入</a:t>
            </a:r>
            <a:endParaRPr lang="zh-TW" altLang="en-US" dirty="0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907FFC5C-C25C-42CA-B72B-B8E355A0ED0A}"/>
              </a:ext>
            </a:extLst>
          </p:cNvPr>
          <p:cNvSpPr/>
          <p:nvPr/>
        </p:nvSpPr>
        <p:spPr>
          <a:xfrm flipH="1" flipV="1">
            <a:off x="1659583" y="3628341"/>
            <a:ext cx="1024890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5EC12F-5F68-4CE2-A73B-3EA083B77864}"/>
              </a:ext>
            </a:extLst>
          </p:cNvPr>
          <p:cNvSpPr/>
          <p:nvPr/>
        </p:nvSpPr>
        <p:spPr>
          <a:xfrm>
            <a:off x="7200900" y="4300419"/>
            <a:ext cx="35337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環境</a:t>
            </a:r>
            <a:endParaRPr lang="en-US" altLang="zh-TW" dirty="0"/>
          </a:p>
          <a:p>
            <a:r>
              <a:rPr lang="zh-TW" altLang="en-US" dirty="0"/>
              <a:t>1設立正確動線</a:t>
            </a:r>
            <a:endParaRPr lang="en-US" altLang="zh-TW" dirty="0"/>
          </a:p>
          <a:p>
            <a:r>
              <a:rPr lang="zh-TW" altLang="en-US" dirty="0"/>
              <a:t>2照明設備定期保養並記錄</a:t>
            </a:r>
            <a:endParaRPr lang="en-US" altLang="zh-TW" dirty="0"/>
          </a:p>
          <a:p>
            <a:r>
              <a:rPr lang="zh-TW" altLang="en-US" dirty="0"/>
              <a:t>3每日確實落實整潔工作</a:t>
            </a:r>
            <a:endParaRPr lang="en-US" altLang="zh-TW" dirty="0"/>
          </a:p>
          <a:p>
            <a:r>
              <a:rPr lang="zh-TW" altLang="en-US" dirty="0"/>
              <a:t>4拆箱器具使用完立即放回原位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80E808-5E4B-42C3-8736-6402525E4608}"/>
              </a:ext>
            </a:extLst>
          </p:cNvPr>
          <p:cNvSpPr/>
          <p:nvPr/>
        </p:nvSpPr>
        <p:spPr>
          <a:xfrm>
            <a:off x="7077075" y="2228581"/>
            <a:ext cx="3371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設備 </a:t>
            </a:r>
            <a:endParaRPr lang="en-US" altLang="zh-TW" dirty="0"/>
          </a:p>
          <a:p>
            <a:r>
              <a:rPr lang="zh-TW" altLang="en-US" dirty="0"/>
              <a:t>1與供應商簽訂契約</a:t>
            </a:r>
            <a:endParaRPr lang="en-US" altLang="zh-TW" dirty="0"/>
          </a:p>
          <a:p>
            <a:r>
              <a:rPr lang="zh-TW" altLang="en-US" dirty="0"/>
              <a:t>2確實記錄金檢機測試表</a:t>
            </a:r>
            <a:endParaRPr lang="en-US" altLang="zh-TW" dirty="0"/>
          </a:p>
          <a:p>
            <a:r>
              <a:rPr lang="zh-TW" altLang="en-US" dirty="0"/>
              <a:t>3確實記錄金檢機保養紀錄表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D486F9-43F2-4EBD-B3A9-22D4BC22471F}"/>
              </a:ext>
            </a:extLst>
          </p:cNvPr>
          <p:cNvSpPr/>
          <p:nvPr/>
        </p:nvSpPr>
        <p:spPr>
          <a:xfrm>
            <a:off x="2457450" y="4300419"/>
            <a:ext cx="4019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原料  </a:t>
            </a:r>
            <a:endParaRPr lang="en-US" altLang="zh-TW" dirty="0"/>
          </a:p>
          <a:p>
            <a:r>
              <a:rPr lang="zh-TW" altLang="en-US" dirty="0"/>
              <a:t>1每1小時整槽換水</a:t>
            </a:r>
            <a:endParaRPr lang="en-US" altLang="zh-TW" dirty="0"/>
          </a:p>
          <a:p>
            <a:r>
              <a:rPr lang="zh-TW" altLang="en-US" dirty="0"/>
              <a:t>2原料驗收時應有人員檢查並記錄控管</a:t>
            </a:r>
            <a:endParaRPr lang="en-US" altLang="zh-TW" dirty="0"/>
          </a:p>
          <a:p>
            <a:r>
              <a:rPr lang="zh-TW" altLang="en-US" dirty="0"/>
              <a:t>3(與供應商簽訂契約)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E6EBE-1754-4B85-80B8-9454C22814C5}"/>
              </a:ext>
            </a:extLst>
          </p:cNvPr>
          <p:cNvSpPr txBox="1"/>
          <p:nvPr/>
        </p:nvSpPr>
        <p:spPr>
          <a:xfrm>
            <a:off x="742950" y="77152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四、問題分析：特性要因圖</a:t>
            </a:r>
            <a:r>
              <a:rPr lang="en-US" altLang="zh-CN" dirty="0"/>
              <a:t>-</a:t>
            </a:r>
            <a:r>
              <a:rPr lang="zh-CN" altLang="en-US" dirty="0"/>
              <a:t>對策追求型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569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84DD671-DF09-46B2-B41E-91F013D26D39}"/>
              </a:ext>
            </a:extLst>
          </p:cNvPr>
          <p:cNvSpPr txBox="1"/>
          <p:nvPr/>
        </p:nvSpPr>
        <p:spPr>
          <a:xfrm>
            <a:off x="1590675" y="5524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五、結論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DDCF7E-EE18-4961-B706-E48A26ADBC6D}"/>
              </a:ext>
            </a:extLst>
          </p:cNvPr>
          <p:cNvSpPr/>
          <p:nvPr/>
        </p:nvSpPr>
        <p:spPr>
          <a:xfrm>
            <a:off x="2441713" y="24306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經過PDCA的檢討及確實執行後，我們可以監測整個生產線，並可以使蔬菜在截切的過程中刀片混入食品的機率降低，以此確保產品的品質及衛生安全</a:t>
            </a:r>
          </a:p>
        </p:txBody>
      </p:sp>
    </p:spTree>
    <p:extLst>
      <p:ext uri="{BB962C8B-B14F-4D97-AF65-F5344CB8AC3E}">
        <p14:creationId xmlns:p14="http://schemas.microsoft.com/office/powerpoint/2010/main" val="127675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CBD4239-31B9-45D1-A791-C7D5384A62A5}"/>
              </a:ext>
            </a:extLst>
          </p:cNvPr>
          <p:cNvSpPr txBox="1"/>
          <p:nvPr/>
        </p:nvSpPr>
        <p:spPr>
          <a:xfrm>
            <a:off x="5419725" y="5143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目錄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EE2EA0-3A48-49B9-BF9C-C5588D544065}"/>
              </a:ext>
            </a:extLst>
          </p:cNvPr>
          <p:cNvSpPr/>
          <p:nvPr/>
        </p:nvSpPr>
        <p:spPr>
          <a:xfrm>
            <a:off x="3048000" y="2561362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一</a:t>
            </a:r>
            <a:r>
              <a:rPr lang="en-US" altLang="zh-TW" dirty="0"/>
              <a:t>.</a:t>
            </a:r>
            <a:r>
              <a:rPr lang="zh-TW" altLang="en-US" dirty="0"/>
              <a:t>前言 </a:t>
            </a:r>
          </a:p>
          <a:p>
            <a:r>
              <a:rPr lang="zh-TW" altLang="en-US" dirty="0"/>
              <a:t>二</a:t>
            </a:r>
            <a:r>
              <a:rPr lang="en-US" altLang="zh-TW" dirty="0"/>
              <a:t>.</a:t>
            </a:r>
            <a:r>
              <a:rPr lang="zh-TW" altLang="en-US" dirty="0"/>
              <a:t>現況說明 </a:t>
            </a:r>
          </a:p>
          <a:p>
            <a:r>
              <a:rPr lang="zh-TW" altLang="en-US" dirty="0"/>
              <a:t>三</a:t>
            </a:r>
            <a:r>
              <a:rPr lang="en-US" altLang="zh-TW" dirty="0"/>
              <a:t>.</a:t>
            </a:r>
            <a:r>
              <a:rPr lang="zh-CN" altLang="en-US" dirty="0"/>
              <a:t>製造流程圖</a:t>
            </a:r>
            <a:endParaRPr lang="zh-TW" altLang="en-US" dirty="0"/>
          </a:p>
          <a:p>
            <a:r>
              <a:rPr lang="zh-TW" altLang="en-US" dirty="0"/>
              <a:t>四</a:t>
            </a:r>
            <a:r>
              <a:rPr lang="en-US" altLang="zh-TW" dirty="0"/>
              <a:t>.</a:t>
            </a:r>
            <a:r>
              <a:rPr lang="zh-CN" altLang="en-US" dirty="0"/>
              <a:t>問題分析</a:t>
            </a:r>
            <a:r>
              <a:rPr lang="en-US" altLang="zh-TW" dirty="0"/>
              <a:t>(PDCA) </a:t>
            </a:r>
          </a:p>
          <a:p>
            <a:r>
              <a:rPr lang="zh-TW" altLang="en-US" dirty="0"/>
              <a:t>五</a:t>
            </a:r>
            <a:r>
              <a:rPr lang="en-US" altLang="zh-TW" dirty="0"/>
              <a:t>.</a:t>
            </a:r>
            <a:r>
              <a:rPr lang="zh-TW" altLang="en-US" dirty="0"/>
              <a:t>結論 </a:t>
            </a:r>
          </a:p>
        </p:txBody>
      </p:sp>
    </p:spTree>
    <p:extLst>
      <p:ext uri="{BB962C8B-B14F-4D97-AF65-F5344CB8AC3E}">
        <p14:creationId xmlns:p14="http://schemas.microsoft.com/office/powerpoint/2010/main" val="293848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1D6B1AD-ABCA-424A-81DB-93CE21D8A4A3}"/>
              </a:ext>
            </a:extLst>
          </p:cNvPr>
          <p:cNvSpPr txBox="1"/>
          <p:nvPr/>
        </p:nvSpPr>
        <p:spPr>
          <a:xfrm>
            <a:off x="1071769" y="1397675"/>
            <a:ext cx="10048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一、前言</a:t>
            </a:r>
            <a:endParaRPr lang="en-US" altLang="zh-CN" dirty="0"/>
          </a:p>
          <a:p>
            <a:endParaRPr lang="en-US" altLang="zh-TW" dirty="0"/>
          </a:p>
          <a:p>
            <a:r>
              <a:rPr lang="zh-TW" altLang="en-US" dirty="0"/>
              <a:t>近日，一項針對市面上蔬菜的異物殘留調查顯示，截切蔬菜中檢測出刀片殘留物的頻率逐年增高，這引發了消費者對食品安全的高度關注。根據調查，這些蔬菜在加工過程中，由於設備老舊或維護不當，導致刀片的微小碎片未被完全去除，進而混入最終產品中。</a:t>
            </a:r>
          </a:p>
          <a:p>
            <a:r>
              <a:rPr lang="zh-TW" altLang="en-US" dirty="0"/>
              <a:t>藉此我們想要探討如何防止異物入侵及刀片殘留，所以我們藉由</a:t>
            </a:r>
            <a:r>
              <a:rPr lang="en-US" altLang="zh-TW" dirty="0"/>
              <a:t>PDCA</a:t>
            </a:r>
            <a:r>
              <a:rPr lang="zh-TW" altLang="en-US" dirty="0"/>
              <a:t>來監測整個生產線，將整個生產線可能會發生之異物入侵相關的汙染做個預先防範。</a:t>
            </a:r>
          </a:p>
        </p:txBody>
      </p:sp>
    </p:spTree>
    <p:extLst>
      <p:ext uri="{BB962C8B-B14F-4D97-AF65-F5344CB8AC3E}">
        <p14:creationId xmlns:p14="http://schemas.microsoft.com/office/powerpoint/2010/main" val="392253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EDCFB0F-F07A-445B-B9FC-54F96C117FD3}"/>
              </a:ext>
            </a:extLst>
          </p:cNvPr>
          <p:cNvSpPr txBox="1"/>
          <p:nvPr/>
        </p:nvSpPr>
        <p:spPr>
          <a:xfrm>
            <a:off x="1381125" y="7524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二、現況說明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22CDBA0-5CF3-4129-A80F-4632D2821364}"/>
              </a:ext>
            </a:extLst>
          </p:cNvPr>
          <p:cNvSpPr txBox="1"/>
          <p:nvPr/>
        </p:nvSpPr>
        <p:spPr>
          <a:xfrm>
            <a:off x="735496" y="2120637"/>
            <a:ext cx="10137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張小姐對烹飪充滿熱情，時常於家中嘗試製作各種料理，其中，截切蔬菜因已完成清洗、截切，十分便於日常烹飪，深受張小姐喜愛。近日，張小姐如往常一樣採買蔬果，回家後期待著用它們來製作一頓美味的晚餐，卻在準備食材時驚恐的發現卡在蔬菜中的刀片。 </a:t>
            </a:r>
          </a:p>
          <a:p>
            <a:endParaRPr lang="zh-TW" altLang="en-US" dirty="0"/>
          </a:p>
          <a:p>
            <a:r>
              <a:rPr lang="zh-TW" altLang="en-US" dirty="0"/>
              <a:t>張小姐心中感到不安和憤怒，她無法想像若未即時發現刀片，自己或家人在誤食後會發生多麼恐怖的事。於是，張小姐迅速撥打了產品包裝上的客服熱線。客服接聽後，對於張小姐的情況表示驚訝，並認為這不應該發生，因為所有產品在出廠前都有嚴格的質量檢測。張小姐感到十分不悅，因為她覺得自己的經歷並沒有被重視。 </a:t>
            </a:r>
          </a:p>
          <a:p>
            <a:endParaRPr lang="zh-TW" altLang="en-US" dirty="0"/>
          </a:p>
          <a:p>
            <a:r>
              <a:rPr lang="zh-TW" altLang="en-US" dirty="0"/>
              <a:t>為了讓客服更了解她的情況，張小姐拍下了刀片的照片並發送給客服，要求他們進行調查並給予合理的解釋。客服在查看了照片後，態度立即轉變，開始向張小姐道歉，並表示會將此事件上報給管理部門以進行深入調查。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4460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813B161-A3B5-4759-ACA4-5736B4B58A38}"/>
              </a:ext>
            </a:extLst>
          </p:cNvPr>
          <p:cNvSpPr txBox="1"/>
          <p:nvPr/>
        </p:nvSpPr>
        <p:spPr>
          <a:xfrm>
            <a:off x="1381125" y="7524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三、短期葉菜截切製造流程圖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11FA1D-73D0-4B74-99E0-D24EAF97C09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tabLst>
                <a:tab pos="2670175" algn="l"/>
              </a:tabLst>
            </a:pPr>
            <a:r>
              <a:rPr lang="en-US" altLang="zh-TW" kern="100" dirty="0">
                <a:latin typeface="Seravek ExtraLight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06DFB8-476E-4DE6-BF94-1AA4C3D0B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783" y="633663"/>
            <a:ext cx="1269858" cy="559067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0BDA4F7-1F7A-4DCA-8069-4D8843D079D4}"/>
              </a:ext>
            </a:extLst>
          </p:cNvPr>
          <p:cNvSpPr txBox="1"/>
          <p:nvPr/>
        </p:nvSpPr>
        <p:spPr>
          <a:xfrm>
            <a:off x="1381125" y="1990725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*</a:t>
            </a:r>
            <a:r>
              <a:rPr lang="zh-CN" altLang="en-US" dirty="0">
                <a:highlight>
                  <a:srgbClr val="FFFF00"/>
                </a:highlight>
              </a:rPr>
              <a:t>可以參考</a:t>
            </a:r>
            <a:r>
              <a:rPr lang="en-US" altLang="zh-CN" dirty="0" err="1">
                <a:highlight>
                  <a:srgbClr val="FFFF00"/>
                </a:highlight>
              </a:rPr>
              <a:t>haccp</a:t>
            </a:r>
            <a:r>
              <a:rPr lang="zh-CN" altLang="en-US" dirty="0">
                <a:highlight>
                  <a:srgbClr val="FFFF00"/>
                </a:highlight>
              </a:rPr>
              <a:t>範例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3161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5022FEF-BE9E-4CB7-AFC7-1EE6A1EDC27D}"/>
              </a:ext>
            </a:extLst>
          </p:cNvPr>
          <p:cNvSpPr txBox="1"/>
          <p:nvPr/>
        </p:nvSpPr>
        <p:spPr>
          <a:xfrm>
            <a:off x="742950" y="771525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四、問題分析：特性要因圖</a:t>
            </a:r>
            <a:r>
              <a:rPr lang="en-US" altLang="zh-CN" dirty="0"/>
              <a:t>-</a:t>
            </a:r>
            <a:r>
              <a:rPr lang="zh-CN" altLang="en-US" dirty="0"/>
              <a:t>原因追求型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58AE74-C262-4044-A5F6-7AAE36458176}"/>
              </a:ext>
            </a:extLst>
          </p:cNvPr>
          <p:cNvSpPr/>
          <p:nvPr/>
        </p:nvSpPr>
        <p:spPr>
          <a:xfrm>
            <a:off x="1095375" y="21260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人員  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未正確更換刀具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未確實檢查</a:t>
            </a:r>
            <a:endParaRPr lang="en-US" altLang="zh-TW" dirty="0"/>
          </a:p>
          <a:p>
            <a:r>
              <a:rPr lang="zh-TW" altLang="en-US" dirty="0"/>
              <a:t>機台檢查頻率過低 </a:t>
            </a:r>
            <a:endParaRPr lang="en-US" altLang="zh-TW" dirty="0"/>
          </a:p>
          <a:p>
            <a:r>
              <a:rPr lang="zh-TW" altLang="en-US" dirty="0"/>
              <a:t>主管監督不確實  (人員教育訓練不足)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1708A92-5F5C-4C89-9BC4-FC335F0FE5E1}"/>
              </a:ext>
            </a:extLst>
          </p:cNvPr>
          <p:cNvSpPr txBox="1"/>
          <p:nvPr/>
        </p:nvSpPr>
        <p:spPr>
          <a:xfrm>
            <a:off x="657225" y="1428394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*</a:t>
            </a:r>
            <a:r>
              <a:rPr lang="zh-CN" altLang="en-US" dirty="0">
                <a:highlight>
                  <a:srgbClr val="FFFF00"/>
                </a:highlight>
              </a:rPr>
              <a:t>製成魚骨圖（左至右）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EC8C046-BA05-42D0-A4EB-FC14C90EB996}"/>
              </a:ext>
            </a:extLst>
          </p:cNvPr>
          <p:cNvSpPr txBox="1"/>
          <p:nvPr/>
        </p:nvSpPr>
        <p:spPr>
          <a:xfrm>
            <a:off x="11096625" y="3194045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刀片殘留物混入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F63F36-348A-4E4F-8ABA-C9431E8DBD50}"/>
              </a:ext>
            </a:extLst>
          </p:cNvPr>
          <p:cNvSpPr/>
          <p:nvPr/>
        </p:nvSpPr>
        <p:spPr>
          <a:xfrm>
            <a:off x="6324600" y="255835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設備  </a:t>
            </a:r>
            <a:endParaRPr lang="en-US" altLang="zh-TW" dirty="0"/>
          </a:p>
          <a:p>
            <a:r>
              <a:rPr lang="zh-TW" altLang="en-US" dirty="0"/>
              <a:t>未選擇優質機台(供應商)  </a:t>
            </a:r>
            <a:endParaRPr lang="en-US" altLang="zh-TW" dirty="0"/>
          </a:p>
          <a:p>
            <a:r>
              <a:rPr lang="zh-TW" altLang="en-US" dirty="0"/>
              <a:t>機台老化  機台未定期更換保養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金檢機未確實保養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環境 </a:t>
            </a:r>
            <a:endParaRPr lang="en-US" altLang="zh-TW" dirty="0"/>
          </a:p>
          <a:p>
            <a:r>
              <a:rPr lang="zh-TW" altLang="en-US" dirty="0"/>
              <a:t>動線不佳 </a:t>
            </a:r>
            <a:endParaRPr lang="en-US" altLang="zh-TW" dirty="0"/>
          </a:p>
          <a:p>
            <a:r>
              <a:rPr lang="zh-CN" altLang="en-US" dirty="0"/>
              <a:t>器具放置不當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燈光不足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清潔不確實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FB37AB99-6E24-4A20-9D81-F0C608D0E5ED}"/>
              </a:ext>
            </a:extLst>
          </p:cNvPr>
          <p:cNvSpPr/>
          <p:nvPr/>
        </p:nvSpPr>
        <p:spPr>
          <a:xfrm>
            <a:off x="514350" y="3695700"/>
            <a:ext cx="1024890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BCFA91-DF2E-4B0C-AB78-E98319D2FD7C}"/>
              </a:ext>
            </a:extLst>
          </p:cNvPr>
          <p:cNvSpPr/>
          <p:nvPr/>
        </p:nvSpPr>
        <p:spPr>
          <a:xfrm>
            <a:off x="819150" y="4128015"/>
            <a:ext cx="33242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原料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原料驗收未確實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食材清理不當  原料硬物導致刀片破損(未選擇優良供應商)</a:t>
            </a:r>
          </a:p>
        </p:txBody>
      </p:sp>
    </p:spTree>
    <p:extLst>
      <p:ext uri="{BB962C8B-B14F-4D97-AF65-F5344CB8AC3E}">
        <p14:creationId xmlns:p14="http://schemas.microsoft.com/office/powerpoint/2010/main" val="293327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04D7B23-C832-4530-B2CA-5EB55B011D50}"/>
              </a:ext>
            </a:extLst>
          </p:cNvPr>
          <p:cNvSpPr txBox="1"/>
          <p:nvPr/>
        </p:nvSpPr>
        <p:spPr>
          <a:xfrm>
            <a:off x="5195753" y="34290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PDCA (</a:t>
            </a:r>
            <a:r>
              <a:rPr lang="zh-CN" altLang="en-US" dirty="0"/>
              <a:t>人員</a:t>
            </a:r>
            <a:r>
              <a:rPr lang="en-US" altLang="zh-CN" dirty="0"/>
              <a:t>)</a:t>
            </a:r>
          </a:p>
          <a:p>
            <a:pPr algn="ctr"/>
            <a:r>
              <a:rPr lang="zh-TW" altLang="en-US" dirty="0"/>
              <a:t>未正確更換刀具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39609E-4382-4AB8-8016-8E54C37BD32E}"/>
              </a:ext>
            </a:extLst>
          </p:cNvPr>
          <p:cNvSpPr/>
          <p:nvPr/>
        </p:nvSpPr>
        <p:spPr>
          <a:xfrm>
            <a:off x="2933700" y="194223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計劃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1加強作業人員器具使用之教育訓練並每年實施考核</a:t>
            </a:r>
          </a:p>
          <a:p>
            <a:r>
              <a:rPr lang="zh-TW" altLang="en-US" dirty="0"/>
              <a:t>2每日巡視與食品接觸之相關器具是否安裝正確</a:t>
            </a:r>
          </a:p>
          <a:p>
            <a:endParaRPr lang="en-US" altLang="zh-TW" dirty="0"/>
          </a:p>
          <a:p>
            <a:r>
              <a:rPr lang="en-US" altLang="zh-TW" dirty="0"/>
              <a:t>D</a:t>
            </a:r>
            <a:r>
              <a:rPr lang="zh-TW" altLang="en-US" dirty="0"/>
              <a:t>執行 </a:t>
            </a:r>
            <a:endParaRPr lang="en-US" altLang="zh-TW" dirty="0"/>
          </a:p>
          <a:p>
            <a:r>
              <a:rPr lang="zh-TW" altLang="en-US" dirty="0"/>
              <a:t>1各負責區域之食品從業人員須於每日填寫器材安裝紀錄表，如果破損及鬆動(異狀)立即更換</a:t>
            </a:r>
          </a:p>
          <a:p>
            <a:endParaRPr lang="en-US" altLang="zh-TW" dirty="0"/>
          </a:p>
          <a:p>
            <a:r>
              <a:rPr lang="en-US" altLang="zh-TW" dirty="0"/>
              <a:t>C</a:t>
            </a:r>
            <a:r>
              <a:rPr lang="zh-TW" altLang="en-US" dirty="0"/>
              <a:t>查核  </a:t>
            </a:r>
            <a:endParaRPr lang="en-US" altLang="zh-TW" dirty="0"/>
          </a:p>
          <a:p>
            <a:r>
              <a:rPr lang="zh-TW" altLang="en-US" dirty="0"/>
              <a:t>1 組長每日檢查紀錄表與現場機台安裝情形是否吻合</a:t>
            </a:r>
          </a:p>
          <a:p>
            <a:endParaRPr lang="en-US" altLang="zh-TW" dirty="0"/>
          </a:p>
          <a:p>
            <a:r>
              <a:rPr lang="en-US" altLang="zh-TW" dirty="0"/>
              <a:t>A</a:t>
            </a:r>
            <a:r>
              <a:rPr lang="zh-TW" altLang="en-US" dirty="0"/>
              <a:t>行動 </a:t>
            </a:r>
            <a:endParaRPr lang="en-US" altLang="zh-TW" dirty="0"/>
          </a:p>
          <a:p>
            <a:r>
              <a:rPr lang="zh-TW" altLang="en-US" dirty="0"/>
              <a:t>1避免刀片混入食材，(如有發現，當批重新檢查)</a:t>
            </a:r>
          </a:p>
        </p:txBody>
      </p:sp>
    </p:spTree>
    <p:extLst>
      <p:ext uri="{BB962C8B-B14F-4D97-AF65-F5344CB8AC3E}">
        <p14:creationId xmlns:p14="http://schemas.microsoft.com/office/powerpoint/2010/main" val="261982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05D6E8-0218-42F9-9EB3-4221C80F3528}"/>
              </a:ext>
            </a:extLst>
          </p:cNvPr>
          <p:cNvSpPr/>
          <p:nvPr/>
        </p:nvSpPr>
        <p:spPr>
          <a:xfrm>
            <a:off x="3048000" y="190851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P</a:t>
            </a:r>
            <a:r>
              <a:rPr lang="zh-TW" altLang="en-US" dirty="0"/>
              <a:t>計畫</a:t>
            </a:r>
            <a:endParaRPr lang="en-US" altLang="zh-TW" dirty="0"/>
          </a:p>
          <a:p>
            <a:r>
              <a:rPr lang="zh-TW" altLang="en-US" dirty="0"/>
              <a:t>1與原料供應商簽定契約已達到約束供應商之效果</a:t>
            </a:r>
          </a:p>
          <a:p>
            <a:r>
              <a:rPr lang="zh-TW" altLang="en-US" dirty="0"/>
              <a:t>2 驗收時提高抽驗次數及頻率</a:t>
            </a:r>
          </a:p>
          <a:p>
            <a:endParaRPr lang="en-US" altLang="zh-TW" dirty="0"/>
          </a:p>
          <a:p>
            <a:r>
              <a:rPr lang="en-US" altLang="zh-TW" dirty="0"/>
              <a:t>D</a:t>
            </a:r>
            <a:r>
              <a:rPr lang="zh-TW" altLang="en-US" dirty="0"/>
              <a:t>執行 </a:t>
            </a:r>
            <a:endParaRPr lang="en-US" altLang="zh-TW" dirty="0"/>
          </a:p>
          <a:p>
            <a:r>
              <a:rPr lang="zh-TW" altLang="en-US" dirty="0"/>
              <a:t>1確實記錄抽樣結果紀錄表</a:t>
            </a:r>
          </a:p>
          <a:p>
            <a:r>
              <a:rPr lang="zh-TW" altLang="en-US" dirty="0"/>
              <a:t>2與原料供應商訂定相關契約獎懲制度</a:t>
            </a:r>
          </a:p>
          <a:p>
            <a:endParaRPr lang="en-US" altLang="zh-TW" dirty="0"/>
          </a:p>
          <a:p>
            <a:r>
              <a:rPr lang="en-US" altLang="zh-TW" dirty="0"/>
              <a:t>C</a:t>
            </a:r>
            <a:r>
              <a:rPr lang="zh-TW" altLang="en-US" dirty="0"/>
              <a:t>查核 </a:t>
            </a:r>
            <a:endParaRPr lang="en-US" altLang="zh-TW" dirty="0"/>
          </a:p>
          <a:p>
            <a:r>
              <a:rPr lang="zh-TW" altLang="en-US" dirty="0"/>
              <a:t>1主管隨機同驗收人員驗收及檢查抽樣結果紀錄表</a:t>
            </a:r>
          </a:p>
          <a:p>
            <a:endParaRPr lang="en-US" altLang="zh-TW" dirty="0"/>
          </a:p>
          <a:p>
            <a:r>
              <a:rPr lang="en-US" altLang="zh-TW" dirty="0"/>
              <a:t>A</a:t>
            </a:r>
            <a:r>
              <a:rPr lang="zh-TW" altLang="en-US" dirty="0"/>
              <a:t>行動 </a:t>
            </a:r>
            <a:endParaRPr lang="en-US" altLang="zh-TW" dirty="0"/>
          </a:p>
          <a:p>
            <a:r>
              <a:rPr lang="zh-TW" altLang="en-US" dirty="0"/>
              <a:t>1降低原料食材有夾雜硬物的機會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30F00C4-682D-4E6A-9832-E1505EDA6331}"/>
              </a:ext>
            </a:extLst>
          </p:cNvPr>
          <p:cNvSpPr txBox="1"/>
          <p:nvPr/>
        </p:nvSpPr>
        <p:spPr>
          <a:xfrm>
            <a:off x="5186135" y="342900"/>
            <a:ext cx="1819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PDCA (</a:t>
            </a:r>
            <a:r>
              <a:rPr lang="zh-CN" altLang="en-US" dirty="0"/>
              <a:t>原料</a:t>
            </a:r>
            <a:r>
              <a:rPr lang="en-US" altLang="zh-CN" dirty="0"/>
              <a:t>)</a:t>
            </a:r>
          </a:p>
          <a:p>
            <a:pPr algn="ctr"/>
            <a:r>
              <a:rPr lang="zh-TW" altLang="en-US" dirty="0"/>
              <a:t>原料驗收未確實</a:t>
            </a:r>
          </a:p>
        </p:txBody>
      </p:sp>
    </p:spTree>
    <p:extLst>
      <p:ext uri="{BB962C8B-B14F-4D97-AF65-F5344CB8AC3E}">
        <p14:creationId xmlns:p14="http://schemas.microsoft.com/office/powerpoint/2010/main" val="48462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69C3FCD-690D-4D00-BE37-8EB6C1B68206}"/>
              </a:ext>
            </a:extLst>
          </p:cNvPr>
          <p:cNvSpPr/>
          <p:nvPr/>
        </p:nvSpPr>
        <p:spPr>
          <a:xfrm>
            <a:off x="3048000" y="194661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P</a:t>
            </a:r>
            <a:r>
              <a:rPr lang="zh-TW" altLang="en-US" dirty="0"/>
              <a:t>計畫</a:t>
            </a:r>
            <a:endParaRPr lang="en-US" altLang="zh-TW" dirty="0"/>
          </a:p>
          <a:p>
            <a:r>
              <a:rPr lang="zh-TW" altLang="en-US" dirty="0"/>
              <a:t>1 與機器供應商簽訂定期保養之契約</a:t>
            </a:r>
          </a:p>
          <a:p>
            <a:r>
              <a:rPr lang="zh-TW" altLang="en-US" dirty="0"/>
              <a:t>2每日作業前實施金屬檢測機測試</a:t>
            </a:r>
          </a:p>
          <a:p>
            <a:endParaRPr lang="en-US" altLang="zh-TW" dirty="0"/>
          </a:p>
          <a:p>
            <a:r>
              <a:rPr lang="en-US" altLang="zh-TW" dirty="0"/>
              <a:t>D</a:t>
            </a:r>
            <a:r>
              <a:rPr lang="zh-TW" altLang="en-US" dirty="0"/>
              <a:t>執行</a:t>
            </a:r>
            <a:endParaRPr lang="en-US" altLang="zh-TW" dirty="0"/>
          </a:p>
          <a:p>
            <a:r>
              <a:rPr lang="zh-TW" altLang="en-US" dirty="0"/>
              <a:t>1供應商每月進行保養並確實記錄金檢機保養紀錄表</a:t>
            </a:r>
          </a:p>
          <a:p>
            <a:r>
              <a:rPr lang="zh-TW" altLang="en-US" dirty="0"/>
              <a:t>2每日確實記錄金檢機測試表</a:t>
            </a:r>
          </a:p>
          <a:p>
            <a:endParaRPr lang="en-US" altLang="zh-TW" dirty="0"/>
          </a:p>
          <a:p>
            <a:r>
              <a:rPr lang="en-US" altLang="zh-TW" dirty="0"/>
              <a:t>C</a:t>
            </a:r>
            <a:r>
              <a:rPr lang="zh-TW" altLang="en-US" dirty="0"/>
              <a:t>查核 </a:t>
            </a:r>
            <a:endParaRPr lang="en-US" altLang="zh-TW" dirty="0"/>
          </a:p>
          <a:p>
            <a:r>
              <a:rPr lang="zh-TW" altLang="en-US" dirty="0"/>
              <a:t>1主管隨機檢視紀錄表</a:t>
            </a:r>
          </a:p>
          <a:p>
            <a:endParaRPr lang="en-US" altLang="zh-TW" dirty="0"/>
          </a:p>
          <a:p>
            <a:r>
              <a:rPr lang="en-US" altLang="zh-TW" dirty="0"/>
              <a:t>A</a:t>
            </a:r>
            <a:r>
              <a:rPr lang="zh-TW" altLang="en-US" dirty="0"/>
              <a:t>行動</a:t>
            </a:r>
            <a:endParaRPr lang="en-US" altLang="zh-TW" dirty="0"/>
          </a:p>
          <a:p>
            <a:r>
              <a:rPr lang="zh-TW" altLang="en-US" dirty="0"/>
              <a:t>1確保金檢機靈敏度之正常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4E5C5D-AAFA-4E00-B239-F2BC211E305A}"/>
              </a:ext>
            </a:extLst>
          </p:cNvPr>
          <p:cNvSpPr txBox="1"/>
          <p:nvPr/>
        </p:nvSpPr>
        <p:spPr>
          <a:xfrm>
            <a:off x="5080338" y="3429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PDCA (</a:t>
            </a:r>
            <a:r>
              <a:rPr lang="zh-CN" altLang="en-US" dirty="0"/>
              <a:t>機械</a:t>
            </a:r>
            <a:r>
              <a:rPr lang="en-US" altLang="zh-CN" dirty="0"/>
              <a:t>)</a:t>
            </a:r>
          </a:p>
          <a:p>
            <a:pPr algn="ctr"/>
            <a:r>
              <a:rPr lang="zh-TW" altLang="en-US" dirty="0"/>
              <a:t>金檢機未確實保養</a:t>
            </a:r>
          </a:p>
        </p:txBody>
      </p:sp>
    </p:spTree>
    <p:extLst>
      <p:ext uri="{BB962C8B-B14F-4D97-AF65-F5344CB8AC3E}">
        <p14:creationId xmlns:p14="http://schemas.microsoft.com/office/powerpoint/2010/main" val="388364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994</Words>
  <Application>Microsoft Office PowerPoint</Application>
  <PresentationFormat>寬螢幕</PresentationFormat>
  <Paragraphs>122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等线</vt:lpstr>
      <vt:lpstr>Seravek ExtraLight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2024-10-09T17:09:12Z</dcterms:created>
  <dcterms:modified xsi:type="dcterms:W3CDTF">2024-10-09T17:35:07Z</dcterms:modified>
</cp:coreProperties>
</file>