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71" r:id="rId5"/>
    <p:sldId id="273" r:id="rId6"/>
    <p:sldId id="275" r:id="rId7"/>
    <p:sldId id="258" r:id="rId8"/>
    <p:sldId id="269" r:id="rId9"/>
    <p:sldId id="262" r:id="rId10"/>
    <p:sldId id="278"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7" autoAdjust="0"/>
    <p:restoredTop sz="79162" autoAdjust="0"/>
  </p:normalViewPr>
  <p:slideViewPr>
    <p:cSldViewPr snapToGrid="0">
      <p:cViewPr varScale="1">
        <p:scale>
          <a:sx n="53" d="100"/>
          <a:sy n="53" d="100"/>
        </p:scale>
        <p:origin x="3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FE3F6-787C-4B69-B3ED-A024D5A7A450}" type="datetimeFigureOut">
              <a:rPr lang="en-AU" smtClean="0"/>
              <a:t>27/03/2021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8ECA8-EC3F-4B92-A311-CD48D5108D5C}" type="slidenum">
              <a:rPr lang="en-AU" smtClean="0"/>
              <a:t>‹#›</a:t>
            </a:fld>
            <a:endParaRPr lang="en-AU"/>
          </a:p>
        </p:txBody>
      </p:sp>
    </p:spTree>
    <p:extLst>
      <p:ext uri="{BB962C8B-B14F-4D97-AF65-F5344CB8AC3E}">
        <p14:creationId xmlns:p14="http://schemas.microsoft.com/office/powerpoint/2010/main" val="57107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we tried to use </a:t>
            </a:r>
            <a:r>
              <a:rPr lang="en-US" dirty="0" err="1"/>
              <a:t>openweather’s</a:t>
            </a:r>
            <a:r>
              <a:rPr lang="en-US" dirty="0"/>
              <a:t> AQI to evaluate pollution and weather trends but had a pay wall for previous data. This sparked the use for WAQI which allowed us to grab not only information from many cities around the world but had a breakdown of potent elements for each city. This AQI was also quite refined so navigating was a breeze. </a:t>
            </a:r>
          </a:p>
          <a:p>
            <a:endParaRPr lang="en-US" dirty="0"/>
          </a:p>
          <a:p>
            <a:pPr marL="171450" indent="-171450">
              <a:buFont typeface="Arial" panose="020B0604020202020204" pitchFamily="34" charset="0"/>
              <a:buChar char="•"/>
            </a:pPr>
            <a:r>
              <a:rPr lang="en-US" dirty="0"/>
              <a:t>We wanted to evaluate pollution data to investigate any relationships could occur between other variables, </a:t>
            </a:r>
            <a:endParaRPr lang="en-AU" dirty="0"/>
          </a:p>
        </p:txBody>
      </p:sp>
      <p:sp>
        <p:nvSpPr>
          <p:cNvPr id="4" name="Slide Number Placeholder 3"/>
          <p:cNvSpPr>
            <a:spLocks noGrp="1"/>
          </p:cNvSpPr>
          <p:nvPr>
            <p:ph type="sldNum" sz="quarter" idx="5"/>
          </p:nvPr>
        </p:nvSpPr>
        <p:spPr/>
        <p:txBody>
          <a:bodyPr/>
          <a:lstStyle/>
          <a:p>
            <a:fld id="{33B8ECA8-EC3F-4B92-A311-CD48D5108D5C}" type="slidenum">
              <a:rPr lang="en-AU" smtClean="0"/>
              <a:t>2</a:t>
            </a:fld>
            <a:endParaRPr lang="en-AU"/>
          </a:p>
        </p:txBody>
      </p:sp>
    </p:spTree>
    <p:extLst>
      <p:ext uri="{BB962C8B-B14F-4D97-AF65-F5344CB8AC3E}">
        <p14:creationId xmlns:p14="http://schemas.microsoft.com/office/powerpoint/2010/main" val="236502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3B8ECA8-EC3F-4B92-A311-CD48D5108D5C}" type="slidenum">
              <a:rPr lang="en-AU" smtClean="0"/>
              <a:t>3</a:t>
            </a:fld>
            <a:endParaRPr lang="en-AU"/>
          </a:p>
        </p:txBody>
      </p:sp>
    </p:spTree>
    <p:extLst>
      <p:ext uri="{BB962C8B-B14F-4D97-AF65-F5344CB8AC3E}">
        <p14:creationId xmlns:p14="http://schemas.microsoft.com/office/powerpoint/2010/main" val="395286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kind of data do we need? </a:t>
            </a:r>
          </a:p>
          <a:p>
            <a:pPr marL="628650" lvl="1" indent="-171450">
              <a:buFont typeface="Arial" panose="020B0604020202020204" pitchFamily="34" charset="0"/>
              <a:buChar char="•"/>
            </a:pPr>
            <a:r>
              <a:rPr lang="en-US" dirty="0"/>
              <a:t>Initially we needed to grab the locations latitude, longitude and country so that the cities can be saved. Then use the previous information to grab any pollution information such as the distribution of chemicals. </a:t>
            </a:r>
          </a:p>
          <a:p>
            <a:pPr marL="628650" lvl="1" indent="-171450">
              <a:buFont typeface="Arial" panose="020B0604020202020204" pitchFamily="34" charset="0"/>
              <a:buChar char="•"/>
            </a:pPr>
            <a:r>
              <a:rPr lang="en-US" dirty="0"/>
              <a:t>For each region and sort the data in descending order based on the AQI value, then grab the last 10 cities that have data. If the city does not have all the data, then it needs to be removed from the city search.</a:t>
            </a:r>
          </a:p>
          <a:p>
            <a:pPr marL="628650" lvl="1"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33B8ECA8-EC3F-4B92-A311-CD48D5108D5C}" type="slidenum">
              <a:rPr lang="en-AU" smtClean="0"/>
              <a:t>7</a:t>
            </a:fld>
            <a:endParaRPr lang="en-AU"/>
          </a:p>
        </p:txBody>
      </p:sp>
    </p:spTree>
    <p:extLst>
      <p:ext uri="{BB962C8B-B14F-4D97-AF65-F5344CB8AC3E}">
        <p14:creationId xmlns:p14="http://schemas.microsoft.com/office/powerpoint/2010/main" val="271397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problem that we encountered were the number of locations that had missing data, unfortunately any city that was missing even just 1 column of data had to be removed. This meant that regions such as Africa and Europe had to have their sample sizes increased every time, as we would have to remove numerous locations. To make this more difficult some AQI’s had set values for N/A’s so these would have to be manually set to have a unanimous values.</a:t>
            </a:r>
          </a:p>
          <a:p>
            <a:endParaRPr lang="en-US" dirty="0"/>
          </a:p>
          <a:p>
            <a:endParaRPr lang="en-AU" dirty="0"/>
          </a:p>
        </p:txBody>
      </p:sp>
      <p:sp>
        <p:nvSpPr>
          <p:cNvPr id="4" name="Slide Number Placeholder 3"/>
          <p:cNvSpPr>
            <a:spLocks noGrp="1"/>
          </p:cNvSpPr>
          <p:nvPr>
            <p:ph type="sldNum" sz="quarter" idx="5"/>
          </p:nvPr>
        </p:nvSpPr>
        <p:spPr/>
        <p:txBody>
          <a:bodyPr/>
          <a:lstStyle/>
          <a:p>
            <a:fld id="{33B8ECA8-EC3F-4B92-A311-CD48D5108D5C}" type="slidenum">
              <a:rPr lang="en-AU" smtClean="0"/>
              <a:t>9</a:t>
            </a:fld>
            <a:endParaRPr lang="en-AU"/>
          </a:p>
        </p:txBody>
      </p:sp>
    </p:spTree>
    <p:extLst>
      <p:ext uri="{BB962C8B-B14F-4D97-AF65-F5344CB8AC3E}">
        <p14:creationId xmlns:p14="http://schemas.microsoft.com/office/powerpoint/2010/main" val="421382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CADA-7311-4BFC-866E-B36550F4A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9FE0CFC-0F73-405C-AC56-9BCEA1078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CA1B895-6A5B-4B37-A28A-5F45F6F5A3BD}"/>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5" name="Footer Placeholder 4">
            <a:extLst>
              <a:ext uri="{FF2B5EF4-FFF2-40B4-BE49-F238E27FC236}">
                <a16:creationId xmlns:a16="http://schemas.microsoft.com/office/drawing/2014/main" id="{C177C28F-5962-4E77-BF4F-1F20778872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3095C0-0383-4E76-85B1-F978CC649B8B}"/>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42678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0AD3-A574-4103-8044-8BF4FF7096B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31FCF6A-C301-4B84-8C31-54E401E6FB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0FBDFB-AB2D-497D-9DA5-E2A7231C6070}"/>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5" name="Footer Placeholder 4">
            <a:extLst>
              <a:ext uri="{FF2B5EF4-FFF2-40B4-BE49-F238E27FC236}">
                <a16:creationId xmlns:a16="http://schemas.microsoft.com/office/drawing/2014/main" id="{58180FEC-4E75-4399-92E6-FB48BA7D48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CF64E0-2261-4E08-8A37-EDCD07945AAC}"/>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60209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544F6-47E8-49BF-BC9A-DFE2D1576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A9B021B-DB11-47CB-B9D9-0101ABE84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0040DD5-4955-47B2-96FA-5FD9B58A95AF}"/>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5" name="Footer Placeholder 4">
            <a:extLst>
              <a:ext uri="{FF2B5EF4-FFF2-40B4-BE49-F238E27FC236}">
                <a16:creationId xmlns:a16="http://schemas.microsoft.com/office/drawing/2014/main" id="{6BE65B10-F675-4B55-BC48-3E7C4092C03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59C62C0-DCA4-4903-82FD-29786C86966B}"/>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75078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8E53-E606-4076-B59C-25F044E9B9F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D6AC5D7-CBCB-4093-B5BE-54CE28669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E5A56C-68EF-4B24-A35F-E04F14E9B55C}"/>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5" name="Footer Placeholder 4">
            <a:extLst>
              <a:ext uri="{FF2B5EF4-FFF2-40B4-BE49-F238E27FC236}">
                <a16:creationId xmlns:a16="http://schemas.microsoft.com/office/drawing/2014/main" id="{AAD70E0D-8B5F-4CBB-9D19-A53DE69113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DF86F9-6BE7-4C2A-ABCC-1B64FC89A038}"/>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35700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4AE9-8A86-445E-94CF-79979E6E56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D80B240-263D-4FC3-9B22-28D54B9CD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ACEA72-7E8E-4FEE-AE7A-B310B9F970E7}"/>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5" name="Footer Placeholder 4">
            <a:extLst>
              <a:ext uri="{FF2B5EF4-FFF2-40B4-BE49-F238E27FC236}">
                <a16:creationId xmlns:a16="http://schemas.microsoft.com/office/drawing/2014/main" id="{5174C33D-119E-4C1F-B88D-B29540DC04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70AA25-EDBC-4F96-B570-2F95AC6A6180}"/>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402105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CA8B-1E0D-41FB-8284-92183131310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29E00BB-1825-472B-B221-873F948734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E715443-496C-43F3-9868-3725B573A9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2CAFACF-2493-4DAE-B992-826E8C887F2F}"/>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6" name="Footer Placeholder 5">
            <a:extLst>
              <a:ext uri="{FF2B5EF4-FFF2-40B4-BE49-F238E27FC236}">
                <a16:creationId xmlns:a16="http://schemas.microsoft.com/office/drawing/2014/main" id="{7A500FC9-C031-4F36-9BA4-63A9E580D8E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1FB6E0-8717-4C2F-A8AC-E61D1F1477BF}"/>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28099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3D08-A97B-4438-AD73-026464C0791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64AB87-D58C-4795-9589-93D0213C4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FF75F-5A68-47D1-B86E-3B93E6F4E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79113EC-77CD-4F59-A321-9BC06F597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EB06B-1024-49A1-A4BE-B8569C064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0D8293B-7003-44F3-8E51-D03CAA5EE750}"/>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8" name="Footer Placeholder 7">
            <a:extLst>
              <a:ext uri="{FF2B5EF4-FFF2-40B4-BE49-F238E27FC236}">
                <a16:creationId xmlns:a16="http://schemas.microsoft.com/office/drawing/2014/main" id="{6A45FE8A-1304-4BBC-908F-5CF5668084D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FEDA55A-6B56-45DA-870B-EC3BA5014EC1}"/>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242376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D240-58E1-4163-B0C5-3ABBC00FEEF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C934BC7-C451-4634-832E-624BF11FB21E}"/>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4" name="Footer Placeholder 3">
            <a:extLst>
              <a:ext uri="{FF2B5EF4-FFF2-40B4-BE49-F238E27FC236}">
                <a16:creationId xmlns:a16="http://schemas.microsoft.com/office/drawing/2014/main" id="{547A54F0-E660-4510-AEE2-A19CFCB8FF8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40C6C8C-DD7B-4528-B1AD-DAF95E299FFE}"/>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67847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54274-2395-4794-8358-87920DD51575}"/>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3" name="Footer Placeholder 2">
            <a:extLst>
              <a:ext uri="{FF2B5EF4-FFF2-40B4-BE49-F238E27FC236}">
                <a16:creationId xmlns:a16="http://schemas.microsoft.com/office/drawing/2014/main" id="{BE193857-8C6E-45C2-8F93-B518FF74B0E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CA95BC3-0EFE-464E-9CF6-DF757448B7E0}"/>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00516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6AE0-8E73-48FD-9B53-934A6105C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9CED583-2B3D-45DC-A17B-796984782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EE36EBE-5C7C-49FA-A00E-9C12DD062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78EC0-A856-4D28-B642-FE0CC45ACF41}"/>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6" name="Footer Placeholder 5">
            <a:extLst>
              <a:ext uri="{FF2B5EF4-FFF2-40B4-BE49-F238E27FC236}">
                <a16:creationId xmlns:a16="http://schemas.microsoft.com/office/drawing/2014/main" id="{F44085AF-94DC-4630-AC42-2D6A718972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4451F6-12CA-4B3D-97DB-EDABC1AF532A}"/>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63891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5875-D927-4B4F-97B7-D1EA5511E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B647A22-282E-4DA6-9303-28568104A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E579A3E-E650-4972-9667-82AD2C16E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9C875-C5AC-48A3-824D-A995C197BF3A}"/>
              </a:ext>
            </a:extLst>
          </p:cNvPr>
          <p:cNvSpPr>
            <a:spLocks noGrp="1"/>
          </p:cNvSpPr>
          <p:nvPr>
            <p:ph type="dt" sz="half" idx="10"/>
          </p:nvPr>
        </p:nvSpPr>
        <p:spPr/>
        <p:txBody>
          <a:bodyPr/>
          <a:lstStyle/>
          <a:p>
            <a:fld id="{94AA90A9-5CD8-4892-A273-160405C740F4}" type="datetimeFigureOut">
              <a:rPr lang="en-AU" smtClean="0"/>
              <a:t>27/03/2021</a:t>
            </a:fld>
            <a:endParaRPr lang="en-AU"/>
          </a:p>
        </p:txBody>
      </p:sp>
      <p:sp>
        <p:nvSpPr>
          <p:cNvPr id="6" name="Footer Placeholder 5">
            <a:extLst>
              <a:ext uri="{FF2B5EF4-FFF2-40B4-BE49-F238E27FC236}">
                <a16:creationId xmlns:a16="http://schemas.microsoft.com/office/drawing/2014/main" id="{84183A85-B0BF-4A68-AA17-D13D3DF16CC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EB30FCA-56C7-4AC5-8680-2BF86A8A3AD5}"/>
              </a:ext>
            </a:extLst>
          </p:cNvPr>
          <p:cNvSpPr>
            <a:spLocks noGrp="1"/>
          </p:cNvSpPr>
          <p:nvPr>
            <p:ph type="sldNum" sz="quarter" idx="12"/>
          </p:nvPr>
        </p:nvSpPr>
        <p:spPr/>
        <p:txBody>
          <a:bodyPr/>
          <a:lstStyle/>
          <a:p>
            <a:fld id="{6C82DE2D-5643-4A33-A1E8-D121694BA9C6}" type="slidenum">
              <a:rPr lang="en-AU" smtClean="0"/>
              <a:t>‹#›</a:t>
            </a:fld>
            <a:endParaRPr lang="en-AU"/>
          </a:p>
        </p:txBody>
      </p:sp>
    </p:spTree>
    <p:extLst>
      <p:ext uri="{BB962C8B-B14F-4D97-AF65-F5344CB8AC3E}">
        <p14:creationId xmlns:p14="http://schemas.microsoft.com/office/powerpoint/2010/main" val="336027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A04B8-DDEE-47EE-90EA-FDE63288F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A81ECD-9562-4924-BBBF-E42F5A803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7F16FF-AD05-4238-AB38-7AC2A1093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90A9-5CD8-4892-A273-160405C740F4}" type="datetimeFigureOut">
              <a:rPr lang="en-AU" smtClean="0"/>
              <a:t>27/03/2021</a:t>
            </a:fld>
            <a:endParaRPr lang="en-AU"/>
          </a:p>
        </p:txBody>
      </p:sp>
      <p:sp>
        <p:nvSpPr>
          <p:cNvPr id="5" name="Footer Placeholder 4">
            <a:extLst>
              <a:ext uri="{FF2B5EF4-FFF2-40B4-BE49-F238E27FC236}">
                <a16:creationId xmlns:a16="http://schemas.microsoft.com/office/drawing/2014/main" id="{6334AD29-3DA2-4C4D-8E16-B802EED96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82D6979-3F34-438B-8A7D-F13919113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2DE2D-5643-4A33-A1E8-D121694BA9C6}" type="slidenum">
              <a:rPr lang="en-AU" smtClean="0"/>
              <a:t>‹#›</a:t>
            </a:fld>
            <a:endParaRPr lang="en-AU"/>
          </a:p>
        </p:txBody>
      </p:sp>
    </p:spTree>
    <p:extLst>
      <p:ext uri="{BB962C8B-B14F-4D97-AF65-F5344CB8AC3E}">
        <p14:creationId xmlns:p14="http://schemas.microsoft.com/office/powerpoint/2010/main" val="3053817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73269-645C-43AE-A8E8-C48EFB52F820}"/>
              </a:ext>
            </a:extLst>
          </p:cNvPr>
          <p:cNvSpPr>
            <a:spLocks noGrp="1"/>
          </p:cNvSpPr>
          <p:nvPr>
            <p:ph type="ctrTitle"/>
          </p:nvPr>
        </p:nvSpPr>
        <p:spPr>
          <a:xfrm>
            <a:off x="804672" y="1403999"/>
            <a:ext cx="4896000" cy="1944000"/>
          </a:xfrm>
        </p:spPr>
        <p:txBody>
          <a:bodyPr anchor="t">
            <a:normAutofit/>
          </a:bodyPr>
          <a:lstStyle/>
          <a:p>
            <a:pPr algn="l"/>
            <a:r>
              <a:rPr lang="en-US" sz="4800" dirty="0" err="1">
                <a:solidFill>
                  <a:schemeClr val="bg1"/>
                </a:solidFill>
              </a:rPr>
              <a:t>Analysing</a:t>
            </a:r>
            <a:r>
              <a:rPr lang="en-US" sz="4800" dirty="0">
                <a:solidFill>
                  <a:schemeClr val="bg1"/>
                </a:solidFill>
              </a:rPr>
              <a:t> Pollution</a:t>
            </a:r>
            <a:endParaRPr lang="en-AU" sz="4800" dirty="0">
              <a:solidFill>
                <a:schemeClr val="bg1"/>
              </a:solidFill>
            </a:endParaRPr>
          </a:p>
        </p:txBody>
      </p:sp>
      <p:sp>
        <p:nvSpPr>
          <p:cNvPr id="3" name="Subtitle 2">
            <a:extLst>
              <a:ext uri="{FF2B5EF4-FFF2-40B4-BE49-F238E27FC236}">
                <a16:creationId xmlns:a16="http://schemas.microsoft.com/office/drawing/2014/main" id="{A2E3E7AC-2225-4F0A-8049-501D66535EBC}"/>
              </a:ext>
            </a:extLst>
          </p:cNvPr>
          <p:cNvSpPr>
            <a:spLocks noGrp="1"/>
          </p:cNvSpPr>
          <p:nvPr>
            <p:ph type="subTitle" idx="1"/>
          </p:nvPr>
        </p:nvSpPr>
        <p:spPr>
          <a:xfrm>
            <a:off x="804673" y="3600000"/>
            <a:ext cx="4662678" cy="972180"/>
          </a:xfrm>
        </p:spPr>
        <p:txBody>
          <a:bodyPr anchor="b">
            <a:normAutofit/>
          </a:bodyPr>
          <a:lstStyle/>
          <a:p>
            <a:pPr algn="l"/>
            <a:endParaRPr lang="en-US" sz="1700" dirty="0">
              <a:solidFill>
                <a:schemeClr val="bg1"/>
              </a:solidFill>
            </a:endParaRPr>
          </a:p>
          <a:p>
            <a:pPr algn="l"/>
            <a:r>
              <a:rPr lang="en-US" sz="1700" dirty="0">
                <a:solidFill>
                  <a:schemeClr val="bg1"/>
                </a:solidFill>
              </a:rPr>
              <a:t>Presented by: John Truong, James </a:t>
            </a:r>
            <a:r>
              <a:rPr lang="en-US" sz="1700" dirty="0" err="1">
                <a:solidFill>
                  <a:schemeClr val="bg1"/>
                </a:solidFill>
              </a:rPr>
              <a:t>Rydlewski</a:t>
            </a:r>
            <a:r>
              <a:rPr lang="en-US" sz="1700" dirty="0">
                <a:solidFill>
                  <a:schemeClr val="bg1"/>
                </a:solidFill>
              </a:rPr>
              <a:t>, Wei </a:t>
            </a:r>
            <a:r>
              <a:rPr lang="en-US" sz="1700" dirty="0" err="1">
                <a:solidFill>
                  <a:schemeClr val="bg1"/>
                </a:solidFill>
              </a:rPr>
              <a:t>Ke</a:t>
            </a:r>
            <a:r>
              <a:rPr lang="en-US" sz="1700" dirty="0">
                <a:solidFill>
                  <a:schemeClr val="bg1"/>
                </a:solidFill>
              </a:rPr>
              <a:t>, Karissa </a:t>
            </a:r>
            <a:r>
              <a:rPr lang="en-US" sz="1700" dirty="0" err="1">
                <a:solidFill>
                  <a:schemeClr val="bg1"/>
                </a:solidFill>
              </a:rPr>
              <a:t>Malseed</a:t>
            </a:r>
            <a:r>
              <a:rPr lang="en-US" sz="1700" dirty="0">
                <a:solidFill>
                  <a:schemeClr val="bg1"/>
                </a:solidFill>
              </a:rPr>
              <a:t>, Callum Linnegan</a:t>
            </a:r>
            <a:endParaRPr lang="en-AU" sz="1700" dirty="0">
              <a:solidFill>
                <a:schemeClr val="bg1"/>
              </a:solidFill>
            </a:endParaRP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eciduous tree">
            <a:extLst>
              <a:ext uri="{FF2B5EF4-FFF2-40B4-BE49-F238E27FC236}">
                <a16:creationId xmlns:a16="http://schemas.microsoft.com/office/drawing/2014/main" id="{3023A3F9-509C-4B51-86DF-9A59D628B1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155294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CF20-6748-482C-8A2D-667E1B12C78F}"/>
              </a:ext>
            </a:extLst>
          </p:cNvPr>
          <p:cNvSpPr>
            <a:spLocks noGrp="1"/>
          </p:cNvSpPr>
          <p:nvPr>
            <p:ph type="ctrTitle"/>
          </p:nvPr>
        </p:nvSpPr>
        <p:spPr>
          <a:xfrm>
            <a:off x="804673" y="3131076"/>
            <a:ext cx="4224528" cy="2688336"/>
          </a:xfrm>
        </p:spPr>
        <p:txBody>
          <a:bodyPr anchor="t">
            <a:normAutofit/>
          </a:bodyPr>
          <a:lstStyle/>
          <a:p>
            <a:pPr algn="l"/>
            <a:r>
              <a:rPr lang="en-US" sz="5400"/>
              <a:t>Conclusions</a:t>
            </a:r>
            <a:endParaRPr lang="en-AU" sz="5400"/>
          </a:p>
        </p:txBody>
      </p:sp>
      <p:sp>
        <p:nvSpPr>
          <p:cNvPr id="19" name="Freeform: Shape 18">
            <a:extLst>
              <a:ext uri="{FF2B5EF4-FFF2-40B4-BE49-F238E27FC236}">
                <a16:creationId xmlns:a16="http://schemas.microsoft.com/office/drawing/2014/main" id="{F27E9F68-4C6B-44CF-905B-98EC49DD3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3991" y="0"/>
            <a:ext cx="6578009" cy="6858000"/>
          </a:xfrm>
          <a:custGeom>
            <a:avLst/>
            <a:gdLst>
              <a:gd name="connsiteX0" fmla="*/ 73610 w 6578009"/>
              <a:gd name="connsiteY0" fmla="*/ 0 h 6858000"/>
              <a:gd name="connsiteX1" fmla="*/ 6578009 w 6578009"/>
              <a:gd name="connsiteY1" fmla="*/ 0 h 6858000"/>
              <a:gd name="connsiteX2" fmla="*/ 6578009 w 6578009"/>
              <a:gd name="connsiteY2" fmla="*/ 6858000 h 6858000"/>
              <a:gd name="connsiteX3" fmla="*/ 2947297 w 6578009"/>
              <a:gd name="connsiteY3" fmla="*/ 6858000 h 6858000"/>
              <a:gd name="connsiteX4" fmla="*/ 2740229 w 6578009"/>
              <a:gd name="connsiteY4" fmla="*/ 6703632 h 6858000"/>
              <a:gd name="connsiteX5" fmla="*/ 0 w 6578009"/>
              <a:gd name="connsiteY5" fmla="*/ 1026053 h 6858000"/>
              <a:gd name="connsiteX6" fmla="*/ 37438 w 6578009"/>
              <a:gd name="connsiteY6" fmla="*/ 284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8009" h="6858000">
                <a:moveTo>
                  <a:pt x="73610" y="0"/>
                </a:moveTo>
                <a:lnTo>
                  <a:pt x="6578009" y="0"/>
                </a:lnTo>
                <a:lnTo>
                  <a:pt x="6578009" y="6858000"/>
                </a:lnTo>
                <a:lnTo>
                  <a:pt x="2947297" y="6858000"/>
                </a:lnTo>
                <a:lnTo>
                  <a:pt x="2740229" y="6703632"/>
                </a:lnTo>
                <a:cubicBezTo>
                  <a:pt x="1070445" y="5375192"/>
                  <a:pt x="0" y="3325631"/>
                  <a:pt x="0" y="1026053"/>
                </a:cubicBezTo>
                <a:cubicBezTo>
                  <a:pt x="0" y="775760"/>
                  <a:pt x="12683" y="528427"/>
                  <a:pt x="37438" y="28466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963C26DC-8AFA-4023-B207-F7664781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72376" y="0"/>
            <a:ext cx="6419624" cy="6858000"/>
          </a:xfrm>
          <a:custGeom>
            <a:avLst/>
            <a:gdLst>
              <a:gd name="connsiteX0" fmla="*/ 6344630 w 6419624"/>
              <a:gd name="connsiteY0" fmla="*/ 0 h 6858000"/>
              <a:gd name="connsiteX1" fmla="*/ 0 w 6419624"/>
              <a:gd name="connsiteY1" fmla="*/ 0 h 6858000"/>
              <a:gd name="connsiteX2" fmla="*/ 0 w 6419624"/>
              <a:gd name="connsiteY2" fmla="*/ 6858000 h 6858000"/>
              <a:gd name="connsiteX3" fmla="*/ 3344107 w 6419624"/>
              <a:gd name="connsiteY3" fmla="*/ 6858000 h 6858000"/>
              <a:gd name="connsiteX4" fmla="*/ 3509562 w 6419624"/>
              <a:gd name="connsiteY4" fmla="*/ 6745502 h 6858000"/>
              <a:gd name="connsiteX5" fmla="*/ 6419624 w 6419624"/>
              <a:gd name="connsiteY5" fmla="*/ 1026052 h 6858000"/>
              <a:gd name="connsiteX6" fmla="*/ 6383100 w 6419624"/>
              <a:gd name="connsiteY6" fmla="*/ 3027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9624" h="6858000">
                <a:moveTo>
                  <a:pt x="6344630" y="0"/>
                </a:moveTo>
                <a:lnTo>
                  <a:pt x="0" y="0"/>
                </a:lnTo>
                <a:lnTo>
                  <a:pt x="0" y="6858000"/>
                </a:lnTo>
                <a:lnTo>
                  <a:pt x="3344107" y="6858000"/>
                </a:lnTo>
                <a:lnTo>
                  <a:pt x="3509562" y="6745502"/>
                </a:lnTo>
                <a:cubicBezTo>
                  <a:pt x="5273452" y="5459025"/>
                  <a:pt x="6419624" y="3376391"/>
                  <a:pt x="6419624" y="1026052"/>
                </a:cubicBezTo>
                <a:cubicBezTo>
                  <a:pt x="6419624" y="781861"/>
                  <a:pt x="6407252" y="540560"/>
                  <a:pt x="6383100" y="30274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ightbulb">
            <a:extLst>
              <a:ext uri="{FF2B5EF4-FFF2-40B4-BE49-F238E27FC236}">
                <a16:creationId xmlns:a16="http://schemas.microsoft.com/office/drawing/2014/main" id="{CB66D460-44FB-4BC2-9669-16BD6193B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1529" y="416379"/>
            <a:ext cx="4196442" cy="4196442"/>
          </a:xfrm>
          <a:prstGeom prst="rect">
            <a:avLst/>
          </a:prstGeom>
        </p:spPr>
      </p:pic>
    </p:spTree>
    <p:extLst>
      <p:ext uri="{BB962C8B-B14F-4D97-AF65-F5344CB8AC3E}">
        <p14:creationId xmlns:p14="http://schemas.microsoft.com/office/powerpoint/2010/main" val="34450333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51902-5E35-487D-A276-FB4E61C573A1}"/>
              </a:ext>
            </a:extLst>
          </p:cNvPr>
          <p:cNvSpPr>
            <a:spLocks noGrp="1"/>
          </p:cNvSpPr>
          <p:nvPr>
            <p:ph type="ctrTitle"/>
          </p:nvPr>
        </p:nvSpPr>
        <p:spPr/>
        <p:txBody>
          <a:bodyPr/>
          <a:lstStyle/>
          <a:p>
            <a:r>
              <a:rPr lang="en-US" dirty="0"/>
              <a:t>Thanks for listening!</a:t>
            </a:r>
            <a:endParaRPr lang="en-AU" dirty="0"/>
          </a:p>
        </p:txBody>
      </p:sp>
      <p:sp>
        <p:nvSpPr>
          <p:cNvPr id="5" name="Subtitle 4">
            <a:extLst>
              <a:ext uri="{FF2B5EF4-FFF2-40B4-BE49-F238E27FC236}">
                <a16:creationId xmlns:a16="http://schemas.microsoft.com/office/drawing/2014/main" id="{2222F1AB-CC60-4E72-9638-59C144666DAE}"/>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30232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4C036-85D3-4126-B7E5-80883DEF0377}"/>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Introduction</a:t>
            </a:r>
            <a:endParaRPr lang="en-AU" sz="5200">
              <a:solidFill>
                <a:schemeClr val="bg1"/>
              </a:solidFill>
            </a:endParaRPr>
          </a:p>
        </p:txBody>
      </p:sp>
      <p:sp>
        <p:nvSpPr>
          <p:cNvPr id="3" name="Content Placeholder 2">
            <a:extLst>
              <a:ext uri="{FF2B5EF4-FFF2-40B4-BE49-F238E27FC236}">
                <a16:creationId xmlns:a16="http://schemas.microsoft.com/office/drawing/2014/main" id="{1DEAD8EF-3F0D-4C86-9D70-94A552EE31EB}"/>
              </a:ext>
            </a:extLst>
          </p:cNvPr>
          <p:cNvSpPr>
            <a:spLocks noGrp="1"/>
          </p:cNvSpPr>
          <p:nvPr>
            <p:ph idx="1"/>
          </p:nvPr>
        </p:nvSpPr>
        <p:spPr>
          <a:xfrm>
            <a:off x="6521450" y="621792"/>
            <a:ext cx="4832349" cy="5413248"/>
          </a:xfrm>
        </p:spPr>
        <p:txBody>
          <a:bodyPr anchor="ctr">
            <a:normAutofit/>
          </a:bodyPr>
          <a:lstStyle/>
          <a:p>
            <a:r>
              <a:rPr lang="en-US" sz="2400"/>
              <a:t>Who are we?</a:t>
            </a:r>
          </a:p>
          <a:p>
            <a:endParaRPr lang="en-US" sz="2400"/>
          </a:p>
          <a:p>
            <a:r>
              <a:rPr lang="en-AU" sz="2400"/>
              <a:t>What is our objective?</a:t>
            </a:r>
          </a:p>
          <a:p>
            <a:endParaRPr lang="en-AU" sz="2400"/>
          </a:p>
          <a:p>
            <a:r>
              <a:rPr lang="en-AU" sz="2400"/>
              <a:t>How did we get there?</a:t>
            </a:r>
          </a:p>
          <a:p>
            <a:endParaRPr lang="en-AU" sz="2400"/>
          </a:p>
          <a:p>
            <a:endParaRPr lang="en-AU" sz="2400"/>
          </a:p>
          <a:p>
            <a:endParaRPr lang="en-AU" sz="2400"/>
          </a:p>
        </p:txBody>
      </p:sp>
    </p:spTree>
    <p:extLst>
      <p:ext uri="{BB962C8B-B14F-4D97-AF65-F5344CB8AC3E}">
        <p14:creationId xmlns:p14="http://schemas.microsoft.com/office/powerpoint/2010/main" val="20483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FF2B7-1BF0-4632-9209-D9A80D3433AB}"/>
              </a:ext>
            </a:extLst>
          </p:cNvPr>
          <p:cNvSpPr>
            <a:spLocks noGrp="1"/>
          </p:cNvSpPr>
          <p:nvPr>
            <p:ph type="title"/>
          </p:nvPr>
        </p:nvSpPr>
        <p:spPr>
          <a:xfrm>
            <a:off x="704087" y="438559"/>
            <a:ext cx="3649704" cy="1881559"/>
          </a:xfrm>
        </p:spPr>
        <p:txBody>
          <a:bodyPr>
            <a:normAutofit/>
          </a:bodyPr>
          <a:lstStyle/>
          <a:p>
            <a:r>
              <a:rPr lang="en-US" sz="3200">
                <a:solidFill>
                  <a:schemeClr val="bg1"/>
                </a:solidFill>
              </a:rPr>
              <a:t>Data Gathering</a:t>
            </a:r>
            <a:endParaRPr lang="en-AU" sz="3200">
              <a:solidFill>
                <a:schemeClr val="bg1"/>
              </a:solidFill>
            </a:endParaRPr>
          </a:p>
        </p:txBody>
      </p:sp>
      <p:sp>
        <p:nvSpPr>
          <p:cNvPr id="3" name="Content Placeholder 2">
            <a:extLst>
              <a:ext uri="{FF2B5EF4-FFF2-40B4-BE49-F238E27FC236}">
                <a16:creationId xmlns:a16="http://schemas.microsoft.com/office/drawing/2014/main" id="{2B368B8D-2086-47A3-BD90-566B055AD4C8}"/>
              </a:ext>
            </a:extLst>
          </p:cNvPr>
          <p:cNvSpPr>
            <a:spLocks noGrp="1"/>
          </p:cNvSpPr>
          <p:nvPr>
            <p:ph idx="1"/>
          </p:nvPr>
        </p:nvSpPr>
        <p:spPr>
          <a:xfrm>
            <a:off x="4742597" y="438559"/>
            <a:ext cx="6745314" cy="1881559"/>
          </a:xfrm>
        </p:spPr>
        <p:txBody>
          <a:bodyPr anchor="ctr">
            <a:normAutofit/>
          </a:bodyPr>
          <a:lstStyle/>
          <a:p>
            <a:r>
              <a:rPr lang="en-US" sz="2000" dirty="0">
                <a:solidFill>
                  <a:schemeClr val="bg1"/>
                </a:solidFill>
              </a:rPr>
              <a:t>Insights</a:t>
            </a:r>
          </a:p>
          <a:p>
            <a:endParaRPr lang="en-US" sz="2000" dirty="0">
              <a:solidFill>
                <a:schemeClr val="bg1"/>
              </a:solidFill>
            </a:endParaRPr>
          </a:p>
          <a:p>
            <a:r>
              <a:rPr lang="en-US" sz="2000" dirty="0">
                <a:solidFill>
                  <a:schemeClr val="bg1"/>
                </a:solidFill>
              </a:rPr>
              <a:t>Incomplete data</a:t>
            </a:r>
          </a:p>
          <a:p>
            <a:endParaRPr lang="en-AU" sz="2000"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0CA16758-9CC1-4D21-B65D-8766AC870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3371197"/>
            <a:ext cx="5422392" cy="2304517"/>
          </a:xfrm>
          <a:prstGeom prst="rect">
            <a:avLst/>
          </a:prstGeom>
        </p:spPr>
      </p:pic>
      <p:pic>
        <p:nvPicPr>
          <p:cNvPr id="7" name="Picture 6" descr="Table&#10;&#10;Description automatically generated">
            <a:extLst>
              <a:ext uri="{FF2B5EF4-FFF2-40B4-BE49-F238E27FC236}">
                <a16:creationId xmlns:a16="http://schemas.microsoft.com/office/drawing/2014/main" id="{7715600F-7232-45F9-9E91-947E42BCC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967" y="3859213"/>
            <a:ext cx="5877560" cy="1440000"/>
          </a:xfrm>
          <a:prstGeom prst="rect">
            <a:avLst/>
          </a:prstGeom>
        </p:spPr>
      </p:pic>
    </p:spTree>
    <p:extLst>
      <p:ext uri="{BB962C8B-B14F-4D97-AF65-F5344CB8AC3E}">
        <p14:creationId xmlns:p14="http://schemas.microsoft.com/office/powerpoint/2010/main" val="370195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861B0-397D-489C-8EDB-228B8B541B9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Data Exploration: Single Location</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Map&#10;&#10;Description automatically generated">
            <a:extLst>
              <a:ext uri="{FF2B5EF4-FFF2-40B4-BE49-F238E27FC236}">
                <a16:creationId xmlns:a16="http://schemas.microsoft.com/office/drawing/2014/main" id="{E2DC67E2-0C42-4D18-BF4C-EEE2C8470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394" y="2427541"/>
            <a:ext cx="7916112" cy="3997637"/>
          </a:xfrm>
          <a:prstGeom prst="rect">
            <a:avLst/>
          </a:prstGeom>
        </p:spPr>
      </p:pic>
    </p:spTree>
    <p:extLst>
      <p:ext uri="{BB962C8B-B14F-4D97-AF65-F5344CB8AC3E}">
        <p14:creationId xmlns:p14="http://schemas.microsoft.com/office/powerpoint/2010/main" val="160916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39931-F997-4D14-A10B-0151D7B403BA}"/>
              </a:ext>
            </a:extLst>
          </p:cNvPr>
          <p:cNvSpPr>
            <a:spLocks noGrp="1"/>
          </p:cNvSpPr>
          <p:nvPr>
            <p:ph type="title"/>
          </p:nvPr>
        </p:nvSpPr>
        <p:spPr>
          <a:xfrm>
            <a:off x="704087" y="438559"/>
            <a:ext cx="3649704" cy="1881559"/>
          </a:xfrm>
        </p:spPr>
        <p:txBody>
          <a:bodyPr vert="horz" lIns="91440" tIns="45720" rIns="91440" bIns="45720" rtlCol="0" anchor="ctr">
            <a:normAutofit/>
          </a:bodyPr>
          <a:lstStyle/>
          <a:p>
            <a:r>
              <a:rPr lang="en-US" sz="3200">
                <a:solidFill>
                  <a:schemeClr val="bg1"/>
                </a:solidFill>
              </a:rPr>
              <a:t>Data Exploration: Global</a:t>
            </a:r>
          </a:p>
        </p:txBody>
      </p:sp>
      <p:sp>
        <p:nvSpPr>
          <p:cNvPr id="7" name="Content Placeholder 6">
            <a:extLst>
              <a:ext uri="{FF2B5EF4-FFF2-40B4-BE49-F238E27FC236}">
                <a16:creationId xmlns:a16="http://schemas.microsoft.com/office/drawing/2014/main" id="{1C561F1A-40A7-4136-848A-3185C5FD6EE1}"/>
              </a:ext>
            </a:extLst>
          </p:cNvPr>
          <p:cNvSpPr>
            <a:spLocks noGrp="1"/>
          </p:cNvSpPr>
          <p:nvPr>
            <p:ph sz="half" idx="2"/>
          </p:nvPr>
        </p:nvSpPr>
        <p:spPr>
          <a:xfrm>
            <a:off x="4742597" y="438559"/>
            <a:ext cx="6745314" cy="1881559"/>
          </a:xfrm>
        </p:spPr>
        <p:txBody>
          <a:bodyPr vert="horz" lIns="91440" tIns="45720" rIns="91440" bIns="45720" rtlCol="0" anchor="ctr">
            <a:normAutofit/>
          </a:bodyPr>
          <a:lstStyle/>
          <a:p>
            <a:pPr marL="285750"/>
            <a:r>
              <a:rPr lang="en-US" sz="2000">
                <a:solidFill>
                  <a:schemeClr val="bg1"/>
                </a:solidFill>
              </a:rPr>
              <a:t>How do other regions stack up?</a:t>
            </a:r>
          </a:p>
          <a:p>
            <a:pPr marL="285750"/>
            <a:endParaRPr lang="en-US" sz="2000">
              <a:solidFill>
                <a:schemeClr val="bg1"/>
              </a:solidFill>
            </a:endParaRPr>
          </a:p>
          <a:p>
            <a:pPr marL="285750"/>
            <a:r>
              <a:rPr lang="en-US" sz="2000">
                <a:solidFill>
                  <a:schemeClr val="bg1"/>
                </a:solidFill>
              </a:rPr>
              <a:t>Consistency vs Outliers</a:t>
            </a:r>
          </a:p>
          <a:p>
            <a:endParaRPr lang="en-US" sz="2000">
              <a:solidFill>
                <a:schemeClr val="bg1"/>
              </a:solidFill>
            </a:endParaRPr>
          </a:p>
        </p:txBody>
      </p:sp>
      <p:pic>
        <p:nvPicPr>
          <p:cNvPr id="4" name="Content Placeholder 3">
            <a:extLst>
              <a:ext uri="{FF2B5EF4-FFF2-40B4-BE49-F238E27FC236}">
                <a16:creationId xmlns:a16="http://schemas.microsoft.com/office/drawing/2014/main" id="{FC895107-DADD-43F6-A1A9-12F152763D63}"/>
              </a:ext>
            </a:extLst>
          </p:cNvPr>
          <p:cNvPicPr>
            <a:picLocks noGrp="1" noChangeAspect="1"/>
          </p:cNvPicPr>
          <p:nvPr>
            <p:ph sz="half" idx="1"/>
          </p:nvPr>
        </p:nvPicPr>
        <p:blipFill>
          <a:blip r:embed="rId2"/>
          <a:stretch>
            <a:fillRect/>
          </a:stretch>
        </p:blipFill>
        <p:spPr>
          <a:xfrm>
            <a:off x="548639" y="3411865"/>
            <a:ext cx="5422392" cy="2223181"/>
          </a:xfrm>
          <a:prstGeom prst="rect">
            <a:avLst/>
          </a:prstGeom>
        </p:spPr>
      </p:pic>
      <p:pic>
        <p:nvPicPr>
          <p:cNvPr id="5" name="Picture 4">
            <a:extLst>
              <a:ext uri="{FF2B5EF4-FFF2-40B4-BE49-F238E27FC236}">
                <a16:creationId xmlns:a16="http://schemas.microsoft.com/office/drawing/2014/main" id="{7EFD2305-49A9-424E-9733-74351CB439AE}"/>
              </a:ext>
            </a:extLst>
          </p:cNvPr>
          <p:cNvPicPr>
            <a:picLocks noChangeAspect="1"/>
          </p:cNvPicPr>
          <p:nvPr/>
        </p:nvPicPr>
        <p:blipFill>
          <a:blip r:embed="rId3"/>
          <a:stretch>
            <a:fillRect/>
          </a:stretch>
        </p:blipFill>
        <p:spPr>
          <a:xfrm>
            <a:off x="6220967" y="3425421"/>
            <a:ext cx="5422392" cy="2196069"/>
          </a:xfrm>
          <a:prstGeom prst="rect">
            <a:avLst/>
          </a:prstGeom>
        </p:spPr>
      </p:pic>
    </p:spTree>
    <p:extLst>
      <p:ext uri="{BB962C8B-B14F-4D97-AF65-F5344CB8AC3E}">
        <p14:creationId xmlns:p14="http://schemas.microsoft.com/office/powerpoint/2010/main" val="342235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9E6A7-8FF3-4FD8-9706-16202BD7370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Pollution Characteristics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Chart, pie chart&#10;&#10;Description automatically generated">
            <a:extLst>
              <a:ext uri="{FF2B5EF4-FFF2-40B4-BE49-F238E27FC236}">
                <a16:creationId xmlns:a16="http://schemas.microsoft.com/office/drawing/2014/main" id="{7840F6F6-233D-444D-80B9-305C15375A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045" y="2426818"/>
            <a:ext cx="4010960" cy="3997637"/>
          </a:xfrm>
          <a:prstGeom prst="rect">
            <a:avLst/>
          </a:prstGeom>
        </p:spPr>
      </p:pic>
      <p:cxnSp>
        <p:nvCxnSpPr>
          <p:cNvPr id="24"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descr="Chart, pie chart&#10;&#10;Description automatically generated">
            <a:extLst>
              <a:ext uri="{FF2B5EF4-FFF2-40B4-BE49-F238E27FC236}">
                <a16:creationId xmlns:a16="http://schemas.microsoft.com/office/drawing/2014/main" id="{7AC309A7-66B1-4C21-9179-CDE1CC3C0C1A}"/>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7180853" y="2426818"/>
            <a:ext cx="3984357" cy="3997637"/>
          </a:xfrm>
          <a:prstGeom prst="rect">
            <a:avLst/>
          </a:prstGeom>
        </p:spPr>
      </p:pic>
    </p:spTree>
    <p:extLst>
      <p:ext uri="{BB962C8B-B14F-4D97-AF65-F5344CB8AC3E}">
        <p14:creationId xmlns:p14="http://schemas.microsoft.com/office/powerpoint/2010/main" val="416729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AD2E36-B608-4D42-9299-2B91ABAA0588}"/>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Questions &amp; Data</a:t>
            </a:r>
          </a:p>
        </p:txBody>
      </p:sp>
      <p:sp>
        <p:nvSpPr>
          <p:cNvPr id="3" name="Content Placeholder 2">
            <a:extLst>
              <a:ext uri="{FF2B5EF4-FFF2-40B4-BE49-F238E27FC236}">
                <a16:creationId xmlns:a16="http://schemas.microsoft.com/office/drawing/2014/main" id="{ACE33866-5497-48D4-8396-83E522B0F0C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b="0" i="0" u="none" strike="noStrike" baseline="0"/>
              <a:t>Does AQI performance correlate to continent?</a:t>
            </a:r>
          </a:p>
          <a:p>
            <a:r>
              <a:rPr lang="en-US" sz="2000" b="0" i="0" u="none" strike="noStrike" baseline="0"/>
              <a:t>How do the extremities of pollution differ based on location?</a:t>
            </a:r>
          </a:p>
          <a:p>
            <a:r>
              <a:rPr lang="en-US" sz="2000" b="0" i="0" u="none" strike="noStrike" baseline="0"/>
              <a:t>If pollution levels correlate, then which pollutants corallite closely and which do not</a:t>
            </a:r>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AAEDD645-7FBE-40FD-A400-FE6FEAFB94F2}"/>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u="none" strike="noStrike" baseline="0"/>
              <a:t>If PM 25 and PM 10 have a strong correlation, then the r value will be over 0.7</a:t>
            </a:r>
          </a:p>
          <a:p>
            <a:r>
              <a:rPr lang="en-US" sz="2000" b="0" i="0" u="none" strike="noStrike" baseline="0"/>
              <a:t>If SO2 and PM 25have a strong correlation, then the r value will be over 0.7</a:t>
            </a:r>
          </a:p>
          <a:p>
            <a:r>
              <a:rPr lang="en-US" sz="2000" b="0" i="0" u="none" strike="noStrike" baseline="0"/>
              <a:t>If O3 and PM 25 have a strong correlation, then the r value will be over 0.7</a:t>
            </a:r>
            <a:endParaRPr lang="en-US" sz="2000"/>
          </a:p>
        </p:txBody>
      </p:sp>
    </p:spTree>
    <p:extLst>
      <p:ext uri="{BB962C8B-B14F-4D97-AF65-F5344CB8AC3E}">
        <p14:creationId xmlns:p14="http://schemas.microsoft.com/office/powerpoint/2010/main" val="349666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A7A7-F7EF-44E1-802B-542057938865}"/>
              </a:ext>
            </a:extLst>
          </p:cNvPr>
          <p:cNvSpPr>
            <a:spLocks noGrp="1"/>
          </p:cNvSpPr>
          <p:nvPr>
            <p:ph type="title"/>
          </p:nvPr>
        </p:nvSpPr>
        <p:spPr>
          <a:xfrm>
            <a:off x="838200" y="723578"/>
            <a:ext cx="4595071" cy="1645501"/>
          </a:xfrm>
        </p:spPr>
        <p:txBody>
          <a:bodyPr vert="horz" lIns="91440" tIns="45720" rIns="91440" bIns="45720" rtlCol="0" anchor="ctr">
            <a:normAutofit/>
          </a:bodyPr>
          <a:lstStyle/>
          <a:p>
            <a:r>
              <a:rPr lang="en-US"/>
              <a:t>Discussion	</a:t>
            </a:r>
          </a:p>
        </p:txBody>
      </p:sp>
      <p:sp>
        <p:nvSpPr>
          <p:cNvPr id="3" name="Content Placeholder 2">
            <a:extLst>
              <a:ext uri="{FF2B5EF4-FFF2-40B4-BE49-F238E27FC236}">
                <a16:creationId xmlns:a16="http://schemas.microsoft.com/office/drawing/2014/main" id="{8D1D7DA5-5BBE-4A74-9FCF-BF9537EF7BBE}"/>
              </a:ext>
            </a:extLst>
          </p:cNvPr>
          <p:cNvSpPr>
            <a:spLocks noGrp="1"/>
          </p:cNvSpPr>
          <p:nvPr>
            <p:ph sz="half" idx="1"/>
          </p:nvPr>
        </p:nvSpPr>
        <p:spPr>
          <a:xfrm>
            <a:off x="838200" y="2548467"/>
            <a:ext cx="4595071" cy="3628495"/>
          </a:xfrm>
        </p:spPr>
        <p:txBody>
          <a:bodyPr vert="horz" lIns="91440" tIns="45720" rIns="91440" bIns="45720" rtlCol="0">
            <a:normAutofit/>
          </a:bodyPr>
          <a:lstStyle/>
          <a:p>
            <a:r>
              <a:rPr lang="en-US" sz="2000"/>
              <a:t>Findings</a:t>
            </a:r>
          </a:p>
          <a:p>
            <a:endParaRPr lang="en-US" sz="2000"/>
          </a:p>
          <a:p>
            <a:r>
              <a:rPr lang="en-US" sz="2000"/>
              <a:t>Expectations vs Reality</a:t>
            </a:r>
          </a:p>
          <a:p>
            <a:endParaRPr lang="en-US" sz="2000"/>
          </a:p>
          <a:p>
            <a:r>
              <a:rPr lang="en-US" sz="2000"/>
              <a:t>General Conclusions</a:t>
            </a:r>
          </a:p>
          <a:p>
            <a:endParaRPr lang="en-US" sz="2000"/>
          </a:p>
        </p:txBody>
      </p:sp>
      <p:sp>
        <p:nvSpPr>
          <p:cNvPr id="27" name="Rectangle 26">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descr="Chart, line chart, scatter chart&#10;&#10;Description automatically generated">
            <a:extLst>
              <a:ext uri="{FF2B5EF4-FFF2-40B4-BE49-F238E27FC236}">
                <a16:creationId xmlns:a16="http://schemas.microsoft.com/office/drawing/2014/main" id="{50491356-7D73-4804-AA0C-9E33A8198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908" y="940970"/>
            <a:ext cx="2364317" cy="1501341"/>
          </a:xfrm>
          <a:prstGeom prst="rect">
            <a:avLst/>
          </a:prstGeom>
        </p:spPr>
      </p:pic>
      <p:sp>
        <p:nvSpPr>
          <p:cNvPr id="33" name="Rectangle 32">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Chart, scatter chart&#10;&#10;Description automatically generated">
            <a:extLst>
              <a:ext uri="{FF2B5EF4-FFF2-40B4-BE49-F238E27FC236}">
                <a16:creationId xmlns:a16="http://schemas.microsoft.com/office/drawing/2014/main" id="{3CECEA25-C644-4E16-919C-FD23FA39BBE7}"/>
              </a:ext>
            </a:extLst>
          </p:cNvPr>
          <p:cNvPicPr>
            <a:picLocks noChangeAspect="1"/>
          </p:cNvPicPr>
          <p:nvPr/>
        </p:nvPicPr>
        <p:blipFill rotWithShape="1">
          <a:blip r:embed="rId3">
            <a:extLst>
              <a:ext uri="{28A0092B-C50C-407E-A947-70E740481C1C}">
                <a14:useLocalDpi xmlns:a14="http://schemas.microsoft.com/office/drawing/2010/main" val="0"/>
              </a:ext>
            </a:extLst>
          </a:blip>
          <a:srcRect l="3192" r="2207"/>
          <a:stretch/>
        </p:blipFill>
        <p:spPr>
          <a:xfrm>
            <a:off x="9252000" y="972000"/>
            <a:ext cx="2952000" cy="1532123"/>
          </a:xfrm>
          <a:prstGeom prst="rect">
            <a:avLst/>
          </a:prstGeom>
        </p:spPr>
      </p:pic>
      <p:pic>
        <p:nvPicPr>
          <p:cNvPr id="20" name="Picture 19" descr="Chart, scatter chart&#10;&#10;Description automatically generated">
            <a:extLst>
              <a:ext uri="{FF2B5EF4-FFF2-40B4-BE49-F238E27FC236}">
                <a16:creationId xmlns:a16="http://schemas.microsoft.com/office/drawing/2014/main" id="{B08BB5AC-66ED-4BB5-8864-B797BE6C1C0B}"/>
              </a:ext>
            </a:extLst>
          </p:cNvPr>
          <p:cNvPicPr>
            <a:picLocks noChangeAspect="1"/>
          </p:cNvPicPr>
          <p:nvPr/>
        </p:nvPicPr>
        <p:blipFill rotWithShape="1">
          <a:blip r:embed="rId4">
            <a:extLst>
              <a:ext uri="{28A0092B-C50C-407E-A947-70E740481C1C}">
                <a14:useLocalDpi xmlns:a14="http://schemas.microsoft.com/office/drawing/2010/main" val="0"/>
              </a:ext>
            </a:extLst>
          </a:blip>
          <a:srcRect b="5211"/>
          <a:stretch/>
        </p:blipFill>
        <p:spPr>
          <a:xfrm>
            <a:off x="6470111" y="3796452"/>
            <a:ext cx="5347778" cy="2559898"/>
          </a:xfrm>
          <a:prstGeom prst="rect">
            <a:avLst/>
          </a:prstGeom>
        </p:spPr>
      </p:pic>
    </p:spTree>
    <p:extLst>
      <p:ext uri="{BB962C8B-B14F-4D97-AF65-F5344CB8AC3E}">
        <p14:creationId xmlns:p14="http://schemas.microsoft.com/office/powerpoint/2010/main" val="7433713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E58F33-ABAB-47EC-8396-9D58C2BC5F5E}"/>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Difficulties &amp; Future Exploration</a:t>
            </a:r>
            <a:endParaRPr lang="en-AU" sz="5200">
              <a:solidFill>
                <a:schemeClr val="bg1"/>
              </a:solidFill>
            </a:endParaRPr>
          </a:p>
        </p:txBody>
      </p:sp>
      <p:sp>
        <p:nvSpPr>
          <p:cNvPr id="3" name="Content Placeholder 2">
            <a:extLst>
              <a:ext uri="{FF2B5EF4-FFF2-40B4-BE49-F238E27FC236}">
                <a16:creationId xmlns:a16="http://schemas.microsoft.com/office/drawing/2014/main" id="{7537984A-D649-4AD1-A992-96E4F1CB591E}"/>
              </a:ext>
            </a:extLst>
          </p:cNvPr>
          <p:cNvSpPr>
            <a:spLocks noGrp="1"/>
          </p:cNvSpPr>
          <p:nvPr>
            <p:ph idx="1"/>
          </p:nvPr>
        </p:nvSpPr>
        <p:spPr>
          <a:xfrm>
            <a:off x="6521450" y="621792"/>
            <a:ext cx="4832349" cy="5413248"/>
          </a:xfrm>
        </p:spPr>
        <p:txBody>
          <a:bodyPr anchor="ctr">
            <a:normAutofit/>
          </a:bodyPr>
          <a:lstStyle/>
          <a:p>
            <a:pPr marL="0" indent="0">
              <a:buNone/>
            </a:pPr>
            <a:r>
              <a:rPr lang="en-US" sz="2400"/>
              <a:t>Difficulties</a:t>
            </a:r>
          </a:p>
          <a:p>
            <a:r>
              <a:rPr lang="en-US" sz="2400"/>
              <a:t>Lots of zeros!!</a:t>
            </a:r>
          </a:p>
          <a:p>
            <a:endParaRPr lang="en-US" sz="2400"/>
          </a:p>
          <a:p>
            <a:endParaRPr lang="en-US" sz="2400"/>
          </a:p>
          <a:p>
            <a:pPr marL="0" indent="0">
              <a:buNone/>
            </a:pPr>
            <a:r>
              <a:rPr lang="en-US" sz="2400"/>
              <a:t>Future Exploration</a:t>
            </a:r>
          </a:p>
          <a:p>
            <a:r>
              <a:rPr lang="en-US" sz="2400"/>
              <a:t>Did COVID-19 have any affect on areas with a high AQI?</a:t>
            </a:r>
          </a:p>
          <a:p>
            <a:r>
              <a:rPr lang="en-US" sz="2400"/>
              <a:t>How does AQI change overtime?</a:t>
            </a:r>
          </a:p>
          <a:p>
            <a:endParaRPr lang="en-US" sz="2400"/>
          </a:p>
          <a:p>
            <a:endParaRPr lang="en-US" sz="2400"/>
          </a:p>
          <a:p>
            <a:endParaRPr lang="en-AU" sz="2400"/>
          </a:p>
        </p:txBody>
      </p:sp>
    </p:spTree>
    <p:extLst>
      <p:ext uri="{BB962C8B-B14F-4D97-AF65-F5344CB8AC3E}">
        <p14:creationId xmlns:p14="http://schemas.microsoft.com/office/powerpoint/2010/main" val="133153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349</TotalTime>
  <Words>458</Words>
  <Application>Microsoft Office PowerPoint</Application>
  <PresentationFormat>Widescreen</PresentationFormat>
  <Paragraphs>58</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Analysing Pollution</vt:lpstr>
      <vt:lpstr>Introduction</vt:lpstr>
      <vt:lpstr>Data Gathering</vt:lpstr>
      <vt:lpstr>Data Exploration: Single Location</vt:lpstr>
      <vt:lpstr>Data Exploration: Global</vt:lpstr>
      <vt:lpstr>Pollution Characteristics</vt:lpstr>
      <vt:lpstr>Questions &amp; Data</vt:lpstr>
      <vt:lpstr>Discussion </vt:lpstr>
      <vt:lpstr>Difficulties &amp; Future Exploration</vt:lpstr>
      <vt:lpstr>Conclusions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around the world</dc:title>
  <dc:creator>callum linnegan</dc:creator>
  <cp:lastModifiedBy>TOBY LINNEGAN</cp:lastModifiedBy>
  <cp:revision>27</cp:revision>
  <dcterms:created xsi:type="dcterms:W3CDTF">2021-03-25T07:52:25Z</dcterms:created>
  <dcterms:modified xsi:type="dcterms:W3CDTF">2021-03-26T23:58:20Z</dcterms:modified>
</cp:coreProperties>
</file>