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317" r:id="rId5"/>
    <p:sldId id="307" r:id="rId6"/>
    <p:sldId id="308" r:id="rId7"/>
    <p:sldId id="278" r:id="rId8"/>
    <p:sldId id="309" r:id="rId9"/>
    <p:sldId id="263" r:id="rId10"/>
    <p:sldId id="310" r:id="rId11"/>
    <p:sldId id="311" r:id="rId12"/>
    <p:sldId id="30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5405" autoAdjust="0"/>
  </p:normalViewPr>
  <p:slideViewPr>
    <p:cSldViewPr snapToGrid="0">
      <p:cViewPr varScale="1">
        <p:scale>
          <a:sx n="152" d="100"/>
          <a:sy n="152" d="100"/>
        </p:scale>
        <p:origin x="588" y="132"/>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4/21/2025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4/21/2025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416210"/>
            <a:ext cx="10360152" cy="5029200"/>
          </a:xfrm>
        </p:spPr>
        <p:txBody>
          <a:bodyPr anchor="ctr"/>
          <a:lstStyle/>
          <a:p>
            <a:r>
              <a:rPr lang="en-US" dirty="0" err="1"/>
              <a:t>MoodLang</a:t>
            </a:r>
            <a:br>
              <a:rPr lang="en-US" dirty="0"/>
            </a:br>
            <a:r>
              <a:rPr lang="en-US" dirty="0"/>
              <a:t>A Programming Language That Feels Things</a:t>
            </a:r>
            <a:br>
              <a:rPr lang="en-US" dirty="0"/>
            </a:br>
            <a:endParaRPr lang="en-US" dirty="0"/>
          </a:p>
        </p:txBody>
      </p:sp>
    </p:spTree>
    <p:extLst>
      <p:ext uri="{BB962C8B-B14F-4D97-AF65-F5344CB8AC3E}">
        <p14:creationId xmlns:p14="http://schemas.microsoft.com/office/powerpoint/2010/main" val="133816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t>agenda</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1053907164"/>
              </p:ext>
            </p:extLst>
          </p:nvPr>
        </p:nvGraphicFramePr>
        <p:xfrm>
          <a:off x="6869113" y="1143000"/>
          <a:ext cx="4190999" cy="4614818"/>
        </p:xfrm>
        <a:graphic>
          <a:graphicData uri="http://schemas.openxmlformats.org/drawingml/2006/table">
            <a:tbl>
              <a:tblPr firstRow="1" bandRow="1"/>
              <a:tblGrid>
                <a:gridCol w="4190999">
                  <a:extLst>
                    <a:ext uri="{9D8B030D-6E8A-4147-A177-3AD203B41FA5}">
                      <a16:colId xmlns:a16="http://schemas.microsoft.com/office/drawing/2014/main" val="1563570424"/>
                    </a:ext>
                  </a:extLst>
                </a:gridCol>
              </a:tblGrid>
              <a:tr h="78279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INTRODUCTION</a:t>
                      </a:r>
                    </a:p>
                    <a:p>
                      <a:pPr algn="r"/>
                      <a:r>
                        <a:rPr lang="en-US" sz="2400" b="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79008">
                <a:tc>
                  <a:txBody>
                    <a:bodyPr/>
                    <a:lstStyle/>
                    <a:p>
                      <a:pPr algn="r"/>
                      <a:r>
                        <a:rPr lang="en-US" sz="2400" dirty="0"/>
                        <a:t>Syntax + Semantics</a:t>
                      </a:r>
                    </a:p>
                    <a:p>
                      <a:pPr algn="r"/>
                      <a:r>
                        <a:rPr lang="en-US" sz="2400" b="0" kern="1200" dirty="0">
                          <a:solidFill>
                            <a:schemeClr val="tx1"/>
                          </a:solidFill>
                          <a:latin typeface="+mj-lt"/>
                          <a:ea typeface="+mn-ea"/>
                          <a:cs typeface="+mn-cs"/>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998987">
                <a:tc>
                  <a:txBody>
                    <a:bodyPr/>
                    <a:lstStyle/>
                    <a:p>
                      <a:pPr algn="r"/>
                      <a:r>
                        <a:rPr lang="en-US" sz="2400" dirty="0"/>
                        <a:t>Ecosystem</a:t>
                      </a:r>
                    </a:p>
                    <a:p>
                      <a:pPr algn="r"/>
                      <a:r>
                        <a:rPr lang="en-US" sz="2400" b="0" kern="1200" dirty="0">
                          <a:solidFill>
                            <a:schemeClr val="tx1"/>
                          </a:solidFill>
                          <a:latin typeface="+mj-lt"/>
                          <a:ea typeface="+mn-ea"/>
                          <a:cs typeface="+mn-cs"/>
                        </a:rPr>
                        <a:t>7</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95902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t>Challenges</a:t>
                      </a:r>
                      <a:r>
                        <a:rPr lang="en-US" sz="2400" b="0" kern="1200" dirty="0">
                          <a:solidFill>
                            <a:schemeClr val="tx1"/>
                          </a:solidFill>
                          <a:latin typeface="+mj-lt"/>
                          <a:ea typeface="+mn-ea"/>
                          <a:cs typeface="+mn-cs"/>
                        </a:rPr>
                        <a:t> </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kern="1200" dirty="0">
                          <a:solidFill>
                            <a:schemeClr val="tx1"/>
                          </a:solidFill>
                          <a:latin typeface="+mj-lt"/>
                          <a:ea typeface="+mn-ea"/>
                          <a:cs typeface="+mn-cs"/>
                        </a:rPr>
                        <a:t>8</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854835">
                <a:tc>
                  <a:txBody>
                    <a:bodyPr/>
                    <a:lstStyle/>
                    <a:p>
                      <a:pPr marL="0" algn="r" defTabSz="914400" rtl="0" eaLnBrk="1" latinLnBrk="0" hangingPunct="1"/>
                      <a:endParaRPr lang="en-US" sz="24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09A8C63-D284-F2FA-5211-E4F77A739061}"/>
              </a:ext>
            </a:extLst>
          </p:cNvPr>
          <p:cNvSpPr>
            <a:spLocks noGrp="1"/>
          </p:cNvSpPr>
          <p:nvPr>
            <p:ph type="title"/>
          </p:nvPr>
        </p:nvSpPr>
        <p:spPr>
          <a:xfrm>
            <a:off x="914400" y="914400"/>
            <a:ext cx="5641848" cy="4218852"/>
          </a:xfrm>
        </p:spPr>
        <p:txBody>
          <a:bodyPr/>
          <a:lstStyle/>
          <a:p>
            <a:r>
              <a:rPr lang="en-US" sz="2000" b="1" dirty="0"/>
              <a:t>What is </a:t>
            </a:r>
            <a:r>
              <a:rPr lang="en-US" sz="2000" b="1" dirty="0" err="1"/>
              <a:t>MoodLang</a:t>
            </a:r>
            <a:r>
              <a:rPr lang="en-US" sz="2000" b="1" dirty="0"/>
              <a:t>?</a:t>
            </a:r>
            <a:br>
              <a:rPr lang="en-US" sz="2000" b="1" dirty="0"/>
            </a:br>
            <a:br>
              <a:rPr lang="en-US" sz="2000" dirty="0"/>
            </a:br>
            <a:r>
              <a:rPr lang="en-US" sz="2000" dirty="0"/>
              <a:t>A creative, emotion-based programming language where moods like "excited", "focused", and "curious" control logic and flow.</a:t>
            </a:r>
            <a:br>
              <a:rPr lang="en-US" sz="2000" dirty="0"/>
            </a:br>
            <a:br>
              <a:rPr lang="en-US" sz="2000" dirty="0"/>
            </a:br>
            <a:r>
              <a:rPr lang="en-US" sz="2000" b="1" dirty="0"/>
              <a:t>Why was it created?</a:t>
            </a:r>
            <a:br>
              <a:rPr lang="en-US" sz="2000" b="1" dirty="0"/>
            </a:br>
            <a:br>
              <a:rPr lang="en-US" sz="2000" dirty="0"/>
            </a:br>
            <a:r>
              <a:rPr lang="en-US" sz="2000" dirty="0"/>
              <a:t>To make coding more fun and human. </a:t>
            </a:r>
            <a:r>
              <a:rPr lang="en-US" sz="2000" dirty="0" err="1"/>
              <a:t>MoodLang</a:t>
            </a:r>
            <a:r>
              <a:rPr lang="en-US" sz="2000" dirty="0"/>
              <a:t> turns logic into storytelling and helps learners explore programming through natural expression.</a:t>
            </a:r>
            <a:br>
              <a:rPr lang="en-US" sz="2000" dirty="0"/>
            </a:br>
            <a:br>
              <a:rPr lang="en-US" sz="2000" dirty="0"/>
            </a:br>
            <a:r>
              <a:rPr lang="en-US" sz="2000" b="1" dirty="0"/>
              <a:t>Target audience:</a:t>
            </a:r>
            <a:br>
              <a:rPr lang="en-US" sz="2000" b="1" dirty="0"/>
            </a:br>
            <a:br>
              <a:rPr lang="en-US" sz="2000" dirty="0"/>
            </a:br>
            <a:r>
              <a:rPr lang="en-US" sz="2000" dirty="0"/>
              <a:t>New coders, creative thinkers, or anyone curious about how language design can feel more alive.</a:t>
            </a:r>
          </a:p>
        </p:txBody>
      </p:sp>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1753126" y="529721"/>
            <a:ext cx="7978883" cy="2055824"/>
          </a:xfrm>
        </p:spPr>
        <p:txBody>
          <a:bodyPr anchor="b"/>
          <a:lstStyle/>
          <a:p>
            <a:pPr algn="ctr"/>
            <a:r>
              <a:rPr lang="en-US" i="1" dirty="0"/>
              <a:t>How </a:t>
            </a:r>
            <a:r>
              <a:rPr lang="en-US" i="1" dirty="0" err="1"/>
              <a:t>MoodLang</a:t>
            </a:r>
            <a:r>
              <a:rPr lang="en-US" i="1" dirty="0"/>
              <a:t> Works</a:t>
            </a:r>
            <a:endParaRPr lang="en-US" dirty="0"/>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p:txBody>
          <a:bodyPr/>
          <a:lstStyle/>
          <a:p>
            <a:r>
              <a:rPr lang="en-US" sz="4800" dirty="0"/>
              <a:t>Code Snippet:</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pic>
        <p:nvPicPr>
          <p:cNvPr id="4" name="Picture 3">
            <a:extLst>
              <a:ext uri="{FF2B5EF4-FFF2-40B4-BE49-F238E27FC236}">
                <a16:creationId xmlns:a16="http://schemas.microsoft.com/office/drawing/2014/main" id="{75713CCB-6158-9DF4-8C93-B8A7748EAD32}"/>
              </a:ext>
            </a:extLst>
          </p:cNvPr>
          <p:cNvPicPr>
            <a:picLocks noChangeAspect="1"/>
          </p:cNvPicPr>
          <p:nvPr/>
        </p:nvPicPr>
        <p:blipFill>
          <a:blip r:embed="rId3"/>
          <a:stretch>
            <a:fillRect/>
          </a:stretch>
        </p:blipFill>
        <p:spPr>
          <a:xfrm>
            <a:off x="1013543" y="2038754"/>
            <a:ext cx="4563438" cy="1902625"/>
          </a:xfrm>
          <a:prstGeom prst="rect">
            <a:avLst/>
          </a:prstGeom>
        </p:spPr>
      </p:pic>
      <p:sp>
        <p:nvSpPr>
          <p:cNvPr id="5" name="TextBox 4">
            <a:extLst>
              <a:ext uri="{FF2B5EF4-FFF2-40B4-BE49-F238E27FC236}">
                <a16:creationId xmlns:a16="http://schemas.microsoft.com/office/drawing/2014/main" id="{9AA64677-DD87-E05B-9E1F-7DEDE0F0234F}"/>
              </a:ext>
            </a:extLst>
          </p:cNvPr>
          <p:cNvSpPr txBox="1"/>
          <p:nvPr/>
        </p:nvSpPr>
        <p:spPr>
          <a:xfrm>
            <a:off x="5751261" y="1721594"/>
            <a:ext cx="5126946" cy="3070584"/>
          </a:xfrm>
          <a:prstGeom prst="rect">
            <a:avLst/>
          </a:prstGeom>
          <a:noFill/>
        </p:spPr>
        <p:txBody>
          <a:bodyPr wrap="square" rtlCol="0">
            <a:spAutoFit/>
          </a:bodyPr>
          <a:lstStyle/>
          <a:p>
            <a:r>
              <a:rPr lang="en-US" dirty="0"/>
              <a:t>Highlights:</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set, increase, decrease: variable control</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say: output</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now I feel ...: sets internal emotional state</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if I feel X, do it again if I feel Y: conditionals and loops driven by mood</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3083735" y="1349527"/>
            <a:ext cx="5417032" cy="996381"/>
          </a:xfrm>
        </p:spPr>
        <p:txBody>
          <a:bodyPr anchor="b"/>
          <a:lstStyle/>
          <a:p>
            <a:r>
              <a:rPr lang="en-US" sz="3000" dirty="0"/>
              <a:t>Side-by-side comparison:</a:t>
            </a:r>
          </a:p>
        </p:txBody>
      </p:sp>
      <p:sp>
        <p:nvSpPr>
          <p:cNvPr id="15" name="Text Placeholder 14">
            <a:extLst>
              <a:ext uri="{FF2B5EF4-FFF2-40B4-BE49-F238E27FC236}">
                <a16:creationId xmlns:a16="http://schemas.microsoft.com/office/drawing/2014/main" id="{C7846849-DC0A-EE3B-2E5E-D669EC1273D6}"/>
              </a:ext>
            </a:extLst>
          </p:cNvPr>
          <p:cNvSpPr>
            <a:spLocks noGrp="1"/>
          </p:cNvSpPr>
          <p:nvPr>
            <p:ph type="body" sz="quarter" idx="13"/>
          </p:nvPr>
        </p:nvSpPr>
        <p:spPr>
          <a:xfrm>
            <a:off x="2755812" y="3125886"/>
            <a:ext cx="2749507" cy="1349528"/>
          </a:xfrm>
        </p:spPr>
        <p:txBody>
          <a:bodyPr>
            <a:normAutofit/>
          </a:bodyPr>
          <a:lstStyle/>
          <a:p>
            <a:r>
              <a:rPr lang="en-US" sz="2000" b="1" dirty="0" err="1"/>
              <a:t>MoodLang</a:t>
            </a:r>
            <a:endParaRPr lang="en-US" sz="2000" b="1" dirty="0"/>
          </a:p>
          <a:p>
            <a:r>
              <a:rPr lang="en-US" sz="2000" cap="none" dirty="0"/>
              <a:t>set x to 5</a:t>
            </a:r>
          </a:p>
          <a:p>
            <a:r>
              <a:rPr lang="en-US" sz="2000" cap="none" dirty="0"/>
              <a:t>if </a:t>
            </a:r>
            <a:r>
              <a:rPr lang="en-US" sz="2000" cap="none" dirty="0" err="1"/>
              <a:t>i</a:t>
            </a:r>
            <a:r>
              <a:rPr lang="en-US" sz="2000" cap="none" dirty="0"/>
              <a:t> feel happy</a:t>
            </a:r>
          </a:p>
          <a:p>
            <a:r>
              <a:rPr lang="en-US" sz="2000" cap="none" dirty="0"/>
              <a:t>say "hi"</a:t>
            </a:r>
          </a:p>
        </p:txBody>
      </p:sp>
      <p:sp>
        <p:nvSpPr>
          <p:cNvPr id="2" name="TextBox 1">
            <a:extLst>
              <a:ext uri="{FF2B5EF4-FFF2-40B4-BE49-F238E27FC236}">
                <a16:creationId xmlns:a16="http://schemas.microsoft.com/office/drawing/2014/main" id="{A1CA514A-4419-F595-D3E2-22F58A5EED4B}"/>
              </a:ext>
            </a:extLst>
          </p:cNvPr>
          <p:cNvSpPr txBox="1"/>
          <p:nvPr/>
        </p:nvSpPr>
        <p:spPr>
          <a:xfrm>
            <a:off x="6028734" y="3125886"/>
            <a:ext cx="2352215" cy="1323439"/>
          </a:xfrm>
          <a:prstGeom prst="rect">
            <a:avLst/>
          </a:prstGeom>
          <a:noFill/>
        </p:spPr>
        <p:txBody>
          <a:bodyPr wrap="square" rtlCol="0">
            <a:spAutoFit/>
          </a:bodyPr>
          <a:lstStyle/>
          <a:p>
            <a:r>
              <a:rPr lang="en-US" sz="2000" b="1" dirty="0"/>
              <a:t>Python Equivalent</a:t>
            </a:r>
          </a:p>
          <a:p>
            <a:r>
              <a:rPr lang="en-US" sz="2000" dirty="0"/>
              <a:t>x = 5</a:t>
            </a:r>
          </a:p>
          <a:p>
            <a:r>
              <a:rPr lang="en-US" sz="2000" dirty="0"/>
              <a:t>if mood == 'happy’:</a:t>
            </a:r>
          </a:p>
          <a:p>
            <a:r>
              <a:rPr lang="en-US" sz="2000" dirty="0"/>
              <a:t>print("hi")</a:t>
            </a:r>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p:txBody>
          <a:bodyPr/>
          <a:lstStyle/>
          <a:p>
            <a:r>
              <a:rPr lang="en-US" dirty="0"/>
              <a:t>Ecosystem</a:t>
            </a:r>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914400" y="2039112"/>
            <a:ext cx="4576953" cy="3877055"/>
          </a:xfrm>
        </p:spPr>
        <p:txBody>
          <a:bodyPr/>
          <a:lstStyle/>
          <a:p>
            <a:pPr marL="0" marR="0">
              <a:lnSpc>
                <a:spcPct val="115000"/>
              </a:lnSpc>
              <a:spcAft>
                <a:spcPts val="800"/>
              </a:spcAft>
              <a:buNone/>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Built with:</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textX</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(Python meta-language toolkit)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CLI interpreter (planned)</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latin typeface="Aptos" panose="020B0004020202020204" pitchFamily="34" charset="0"/>
                <a:ea typeface="Aptos" panose="020B0004020202020204" pitchFamily="34" charset="0"/>
                <a:cs typeface="Times New Roman" panose="02020603050405020304" pitchFamily="18" charset="0"/>
              </a:rPr>
              <a:t>C</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ode coloring (future work)</a:t>
            </a:r>
          </a:p>
          <a:p>
            <a:endParaRPr lang="en-US" dirty="0"/>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spTree>
    <p:extLst>
      <p:ext uri="{BB962C8B-B14F-4D97-AF65-F5344CB8AC3E}">
        <p14:creationId xmlns:p14="http://schemas.microsoft.com/office/powerpoint/2010/main" val="4230106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p:txBody>
          <a:bodyPr/>
          <a:lstStyle/>
          <a:p>
            <a:r>
              <a:rPr lang="en-US" b="1" dirty="0"/>
              <a:t>Challenges:</a:t>
            </a:r>
            <a:br>
              <a:rPr lang="en-US" dirty="0"/>
            </a:br>
            <a:endParaRPr lang="en-US" dirty="0"/>
          </a:p>
        </p:txBody>
      </p:sp>
      <p:sp>
        <p:nvSpPr>
          <p:cNvPr id="25" name="Content Placeholder 24">
            <a:extLst>
              <a:ext uri="{FF2B5EF4-FFF2-40B4-BE49-F238E27FC236}">
                <a16:creationId xmlns:a16="http://schemas.microsoft.com/office/drawing/2014/main" id="{7798761A-B671-4825-623F-F4726F2BDF28}"/>
              </a:ext>
            </a:extLst>
          </p:cNvPr>
          <p:cNvSpPr>
            <a:spLocks noGrp="1"/>
          </p:cNvSpPr>
          <p:nvPr>
            <p:ph sz="quarter" idx="12"/>
          </p:nvPr>
        </p:nvSpPr>
        <p:spPr>
          <a:xfrm>
            <a:off x="1029096" y="1828800"/>
            <a:ext cx="6537960" cy="3904488"/>
          </a:xfrm>
        </p:spPr>
        <p:txBody>
          <a:bodyPr/>
          <a:lstStyle/>
          <a:p>
            <a:pPr>
              <a:buFont typeface="Arial" panose="020B0604020202020204" pitchFamily="34" charset="0"/>
              <a:buChar char="•"/>
            </a:pPr>
            <a:r>
              <a:rPr lang="en-US" dirty="0"/>
              <a:t>Parsing natural-feeling phrases cleanly</a:t>
            </a:r>
          </a:p>
          <a:p>
            <a:pPr>
              <a:buFont typeface="Arial" panose="020B0604020202020204" pitchFamily="34" charset="0"/>
              <a:buChar char="•"/>
            </a:pPr>
            <a:r>
              <a:rPr lang="en-US" dirty="0"/>
              <a:t>Avoiding ambiguity in emotional terms</a:t>
            </a:r>
          </a:p>
          <a:p>
            <a:pPr>
              <a:buFont typeface="Arial" panose="020B0604020202020204" pitchFamily="34" charset="0"/>
              <a:buChar char="•"/>
            </a:pPr>
            <a:r>
              <a:rPr lang="en-US" dirty="0"/>
              <a:t>Balancing expressiveness with simplicity</a:t>
            </a:r>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spTree>
    <p:extLst>
      <p:ext uri="{BB962C8B-B14F-4D97-AF65-F5344CB8AC3E}">
        <p14:creationId xmlns:p14="http://schemas.microsoft.com/office/powerpoint/2010/main" val="3748348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dirty="0"/>
              <a:t>thank you</a:t>
            </a:r>
          </a:p>
        </p:txBody>
      </p:sp>
      <p:sp>
        <p:nvSpPr>
          <p:cNvPr id="11" name="Content Placeholder 10">
            <a:extLst>
              <a:ext uri="{FF2B5EF4-FFF2-40B4-BE49-F238E27FC236}">
                <a16:creationId xmlns:a16="http://schemas.microsoft.com/office/drawing/2014/main" id="{C6DCC38C-603B-CCD0-2914-0BBCD4F4F74E}"/>
              </a:ext>
            </a:extLst>
          </p:cNvPr>
          <p:cNvSpPr>
            <a:spLocks noGrp="1"/>
          </p:cNvSpPr>
          <p:nvPr>
            <p:ph sz="quarter" idx="13"/>
          </p:nvPr>
        </p:nvSpPr>
        <p:spPr>
          <a:xfrm>
            <a:off x="6848856" y="914400"/>
            <a:ext cx="3867912" cy="5029200"/>
          </a:xfrm>
        </p:spPr>
        <p:txBody>
          <a:bodyPr anchor="ctr"/>
          <a:lstStyle/>
          <a:p>
            <a:r>
              <a:rPr lang="en-US" dirty="0"/>
              <a:t>Chi Kien Phung</a:t>
            </a:r>
          </a:p>
          <a:p>
            <a:r>
              <a:rPr lang="en-US" dirty="0"/>
              <a:t>CS-420</a:t>
            </a:r>
          </a:p>
          <a:p>
            <a:r>
              <a:rPr lang="en-US" dirty="0"/>
              <a:t>Professor Dominic Dabish</a:t>
            </a:r>
          </a:p>
          <a:p>
            <a:endParaRPr lang="en-US" dirty="0"/>
          </a:p>
        </p:txBody>
      </p:sp>
    </p:spTree>
    <p:extLst>
      <p:ext uri="{BB962C8B-B14F-4D97-AF65-F5344CB8AC3E}">
        <p14:creationId xmlns:p14="http://schemas.microsoft.com/office/powerpoint/2010/main" val="2188828507"/>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{D1C13C9D-0652-4A94-8E6C-7731C5DBA664}tf11964407_win32</Template>
  <TotalTime>21</TotalTime>
  <Words>241</Words>
  <Application>Microsoft Office PowerPoint</Application>
  <PresentationFormat>Widescreen</PresentationFormat>
  <Paragraphs>53</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Aptos</vt:lpstr>
      <vt:lpstr>Arial</vt:lpstr>
      <vt:lpstr>Calibri</vt:lpstr>
      <vt:lpstr>Courier New</vt:lpstr>
      <vt:lpstr>Gill Sans Nova Light</vt:lpstr>
      <vt:lpstr>Sagona Book</vt:lpstr>
      <vt:lpstr>Symbol</vt:lpstr>
      <vt:lpstr>Custom</vt:lpstr>
      <vt:lpstr>MoodLang A Programming Language That Feels Things </vt:lpstr>
      <vt:lpstr>agenda</vt:lpstr>
      <vt:lpstr>What is MoodLang?  A creative, emotion-based programming language where moods like "excited", "focused", and "curious" control logic and flow.  Why was it created?  To make coding more fun and human. MoodLang turns logic into storytelling and helps learners explore programming through natural expression.  Target audience:  New coders, creative thinkers, or anyone curious about how language design can feel more alive.</vt:lpstr>
      <vt:lpstr>How MoodLang Works</vt:lpstr>
      <vt:lpstr>Code Snippet:</vt:lpstr>
      <vt:lpstr>Side-by-side comparison:</vt:lpstr>
      <vt:lpstr>Ecosystem</vt:lpstr>
      <vt:lpstr>Challenges: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 Kien Phung</dc:creator>
  <cp:lastModifiedBy>Chi Kien Phung</cp:lastModifiedBy>
  <cp:revision>2</cp:revision>
  <dcterms:created xsi:type="dcterms:W3CDTF">2025-04-22T06:15:55Z</dcterms:created>
  <dcterms:modified xsi:type="dcterms:W3CDTF">2025-04-22T06:37:19Z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