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28">
          <p15:clr>
            <a:srgbClr val="A4A3A4"/>
          </p15:clr>
        </p15:guide>
        <p15:guide id="2" pos="3864">
          <p15:clr>
            <a:srgbClr val="A4A3A4"/>
          </p15:clr>
        </p15:guide>
        <p15:guide id="3" orient="horz" pos="1272">
          <p15:clr>
            <a:srgbClr val="A4A3A4"/>
          </p15:clr>
        </p15:guide>
        <p15:guide id="4" orient="horz" pos="2312">
          <p15:clr>
            <a:srgbClr val="A4A3A4"/>
          </p15:clr>
        </p15:guide>
        <p15:guide id="5" orient="horz" pos="1944">
          <p15:clr>
            <a:srgbClr val="A4A3A4"/>
          </p15:clr>
        </p15:guide>
        <p15:guide id="6" orient="horz" pos="2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1A014C-A43F-40E9-BA6A-35F8B8E279FC}">
  <a:tblStyle styleId="{351A014C-A43F-40E9-BA6A-35F8B8E279F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8" orient="horz"/>
        <p:guide pos="3864"/>
        <p:guide pos="1272" orient="horz"/>
        <p:guide pos="2312" orient="horz"/>
        <p:guide pos="1944" orient="horz"/>
        <p:guide pos="232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Gill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Gill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 showMasterSp="0">
  <p:cSld name="Title Slide 2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7443266" y="1841812"/>
            <a:ext cx="4748735" cy="5016187"/>
          </a:xfrm>
          <a:custGeom>
            <a:rect b="b" l="l" r="r" t="t"/>
            <a:pathLst>
              <a:path extrusionOk="0" h="5016187" w="4748735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 rot="5400000">
            <a:off x="6993339" y="2334664"/>
            <a:ext cx="2225673" cy="7007393"/>
          </a:xfrm>
          <a:custGeom>
            <a:rect b="b" l="l" r="r" t="t"/>
            <a:pathLst>
              <a:path extrusionOk="0" h="5460561" w="1678579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" y="0"/>
            <a:ext cx="5880649" cy="6075137"/>
          </a:xfrm>
          <a:custGeom>
            <a:rect b="b" l="l" r="r" t="t"/>
            <a:pathLst>
              <a:path extrusionOk="0" h="6075137" w="5880649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" y="-1"/>
            <a:ext cx="5137691" cy="3723310"/>
          </a:xfrm>
          <a:custGeom>
            <a:rect b="b" l="l" r="r" t="t"/>
            <a:pathLst>
              <a:path extrusionOk="0" h="3723310" w="5137691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dk1">
              <a:alpha val="1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915924" y="914400"/>
            <a:ext cx="1036015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Picture" showMasterSp="0">
  <p:cSld name="Title Content and Picture"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0" y="0"/>
            <a:ext cx="4303817" cy="6100294"/>
          </a:xfrm>
          <a:custGeom>
            <a:rect b="b" l="l" r="r" t="t"/>
            <a:pathLst>
              <a:path extrusionOk="0" h="6100294" w="4303817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Google Shape;81;p11"/>
          <p:cNvSpPr/>
          <p:nvPr/>
        </p:nvSpPr>
        <p:spPr>
          <a:xfrm rot="5400000">
            <a:off x="7072129" y="3184875"/>
            <a:ext cx="3027835" cy="4339045"/>
          </a:xfrm>
          <a:custGeom>
            <a:rect b="b" l="l" r="r" t="t"/>
            <a:pathLst>
              <a:path extrusionOk="0" h="4339045" w="302783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dk2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1"/>
          <p:cNvSpPr txBox="1"/>
          <p:nvPr>
            <p:ph type="title"/>
          </p:nvPr>
        </p:nvSpPr>
        <p:spPr>
          <a:xfrm>
            <a:off x="914400" y="914400"/>
            <a:ext cx="753465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914399" y="2039111"/>
            <a:ext cx="5650992" cy="390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7623125" y="-20757"/>
            <a:ext cx="4589511" cy="65550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 2" showMasterSp="0">
  <p:cSld name="Title and Two Content 2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 rot="5400000">
            <a:off x="10423648" y="-93866"/>
            <a:ext cx="1698615" cy="1838087"/>
          </a:xfrm>
          <a:custGeom>
            <a:rect b="b" l="l" r="r" t="t"/>
            <a:pathLst>
              <a:path extrusionOk="0" h="3480449" w="3216357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6381060" y="-24130"/>
            <a:ext cx="5371060" cy="6899910"/>
          </a:xfrm>
          <a:custGeom>
            <a:rect b="b" l="l" r="r" t="t"/>
            <a:pathLst>
              <a:path extrusionOk="0" h="6899910" w="537106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1" y="1"/>
            <a:ext cx="3097831" cy="2532431"/>
          </a:xfrm>
          <a:custGeom>
            <a:rect b="b" l="l" r="r" t="t"/>
            <a:pathLst>
              <a:path extrusionOk="0" h="2532431" w="30978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dk2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0" name="Google Shape;90;p12"/>
          <p:cNvCxnSpPr/>
          <p:nvPr/>
        </p:nvCxnSpPr>
        <p:spPr>
          <a:xfrm>
            <a:off x="10938933" y="6327754"/>
            <a:ext cx="414867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2"/>
          <p:cNvSpPr txBox="1"/>
          <p:nvPr>
            <p:ph type="title"/>
          </p:nvPr>
        </p:nvSpPr>
        <p:spPr>
          <a:xfrm>
            <a:off x="914400" y="914400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914399" y="2039111"/>
            <a:ext cx="2816352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2" type="body"/>
          </p:nvPr>
        </p:nvSpPr>
        <p:spPr>
          <a:xfrm>
            <a:off x="4097800" y="2039111"/>
            <a:ext cx="69494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">
  <p:cSld name="Title and Two Content"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4600810" y="0"/>
            <a:ext cx="7591189" cy="6858000"/>
          </a:xfrm>
          <a:custGeom>
            <a:rect b="b" l="l" r="r" t="t"/>
            <a:pathLst>
              <a:path extrusionOk="0" h="6858000" w="7591189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6134000" y="-30589"/>
            <a:ext cx="5047481" cy="6915258"/>
          </a:xfrm>
          <a:custGeom>
            <a:rect b="b" l="l" r="r" t="t"/>
            <a:pathLst>
              <a:path extrusionOk="0" h="6915258" w="5047481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cap="flat" cmpd="sng" w="60325">
            <a:solidFill>
              <a:schemeClr val="accent1">
                <a:alpha val="49803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914400" y="914400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914399" y="2039111"/>
            <a:ext cx="6729984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 cap="none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8113472" y="2039111"/>
            <a:ext cx="3163824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Title and Content 5"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>
            <a:off x="0" y="3271424"/>
            <a:ext cx="12192000" cy="3586577"/>
          </a:xfrm>
          <a:custGeom>
            <a:rect b="b" l="l" r="r" t="t"/>
            <a:pathLst>
              <a:path extrusionOk="0" h="3586577" w="12192000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5591140" y="1"/>
            <a:ext cx="5362677" cy="590065"/>
          </a:xfrm>
          <a:custGeom>
            <a:rect b="b" l="l" r="r" t="t"/>
            <a:pathLst>
              <a:path extrusionOk="0" h="590065" w="5362677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914400" y="914400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5"/>
          <p:cNvGrpSpPr/>
          <p:nvPr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109" name="Google Shape;109;p15"/>
            <p:cNvSpPr/>
            <p:nvPr/>
          </p:nvSpPr>
          <p:spPr>
            <a:xfrm>
              <a:off x="325717" y="5597818"/>
              <a:ext cx="2430115" cy="1294338"/>
            </a:xfrm>
            <a:custGeom>
              <a:rect b="b" l="l" r="r" t="t"/>
              <a:pathLst>
                <a:path extrusionOk="0" h="1294338" w="2430115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-1483620" y="3988558"/>
              <a:ext cx="2469462" cy="2893553"/>
            </a:xfrm>
            <a:custGeom>
              <a:rect b="b" l="l" r="r" t="t"/>
              <a:pathLst>
                <a:path extrusionOk="0" h="2893553" w="2469462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cap="flat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1" name="Google Shape;111;p15"/>
          <p:cNvSpPr/>
          <p:nvPr/>
        </p:nvSpPr>
        <p:spPr>
          <a:xfrm rot="10800000">
            <a:off x="10332231" y="4321742"/>
            <a:ext cx="1859768" cy="2536257"/>
          </a:xfrm>
          <a:custGeom>
            <a:rect b="b" l="l" r="r" t="t"/>
            <a:pathLst>
              <a:path extrusionOk="0" h="3377247" w="2476443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dk1">
              <a:alpha val="1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2" showMasterSp="0" type="obj">
  <p:cSld name="OBJECT">
    <p:bg>
      <p:bgPr>
        <a:solidFill>
          <a:schemeClr val="lt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10955" y="0"/>
            <a:ext cx="6558260" cy="6858000"/>
          </a:xfrm>
          <a:custGeom>
            <a:rect b="b" l="l" r="r" t="t"/>
            <a:pathLst>
              <a:path extrusionOk="0" h="6858000" w="655826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0" y="180445"/>
            <a:ext cx="5327858" cy="3001484"/>
          </a:xfrm>
          <a:custGeom>
            <a:rect b="b" l="l" r="r" t="t"/>
            <a:pathLst>
              <a:path extrusionOk="0" h="3001484" w="5327858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dk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798383" y="5597818"/>
            <a:ext cx="2430115" cy="1294338"/>
          </a:xfrm>
          <a:custGeom>
            <a:rect b="b" l="l" r="r" t="t"/>
            <a:pathLst>
              <a:path extrusionOk="0" h="1294338" w="2430115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-10954" y="3988558"/>
            <a:ext cx="2469462" cy="2893553"/>
          </a:xfrm>
          <a:custGeom>
            <a:rect b="b" l="l" r="r" t="t"/>
            <a:pathLst>
              <a:path extrusionOk="0" h="2893553" w="2469462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cap="flat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1001467" y="914400"/>
            <a:ext cx="5641848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6868956" y="1143000"/>
            <a:ext cx="4190999" cy="467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indent="-228600" lvl="1" marL="9144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 2" showMasterSp="0">
  <p:cSld name="Picture with Caption 2">
    <p:bg>
      <p:bgPr>
        <a:solidFill>
          <a:schemeClr val="l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914400" y="914400"/>
            <a:ext cx="5641848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9728" l="0" r="30186" t="0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6867286" y="1"/>
            <a:ext cx="5324716" cy="6417732"/>
          </a:xfrm>
          <a:custGeom>
            <a:rect b="b" l="l" r="r" t="t"/>
            <a:pathLst>
              <a:path extrusionOk="0" h="6162929" w="511330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4"/>
          <p:cNvSpPr/>
          <p:nvPr>
            <p:ph idx="2" type="pic"/>
          </p:nvPr>
        </p:nvSpPr>
        <p:spPr>
          <a:xfrm>
            <a:off x="7401941" y="0"/>
            <a:ext cx="4790059" cy="6587067"/>
          </a:xfrm>
          <a:prstGeom prst="rect">
            <a:avLst/>
          </a:prstGeom>
          <a:solidFill>
            <a:srgbClr val="BEA388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showMasterSp="0">
  <p:cSld name="Section Header 1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6918777" y="0"/>
            <a:ext cx="5288935" cy="6857999"/>
          </a:xfrm>
          <a:custGeom>
            <a:rect b="b" l="l" r="r" t="t"/>
            <a:pathLst>
              <a:path extrusionOk="0" h="6857999" w="5288935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19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5"/>
          <p:cNvSpPr/>
          <p:nvPr/>
        </p:nvSpPr>
        <p:spPr>
          <a:xfrm flipH="1" rot="10800000">
            <a:off x="0" y="-26179"/>
            <a:ext cx="5273226" cy="1169180"/>
          </a:xfrm>
          <a:custGeom>
            <a:rect b="b" l="l" r="r" t="t"/>
            <a:pathLst>
              <a:path extrusionOk="0" h="1169180" w="5273226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8006849" y="3200881"/>
            <a:ext cx="4200862" cy="3685693"/>
          </a:xfrm>
          <a:custGeom>
            <a:rect b="b" l="l" r="r" t="t"/>
            <a:pathLst>
              <a:path extrusionOk="0" h="3685693" w="4200862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cap="flat" cmpd="sng" w="857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5827205" y="914400"/>
            <a:ext cx="5449824" cy="35387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/>
          <p:nvPr>
            <p:ph idx="2" type="pic"/>
          </p:nvPr>
        </p:nvSpPr>
        <p:spPr>
          <a:xfrm>
            <a:off x="-1" y="261780"/>
            <a:ext cx="5046134" cy="659622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5827204" y="4681728"/>
            <a:ext cx="5449824" cy="128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  <a:defRPr b="0" sz="2400" cap="none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1" y="1"/>
            <a:ext cx="3216357" cy="3480449"/>
          </a:xfrm>
          <a:custGeom>
            <a:rect b="b" l="l" r="r" t="t"/>
            <a:pathLst>
              <a:path extrusionOk="0" h="3480449" w="3216357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9037474" y="1618811"/>
            <a:ext cx="3154526" cy="5229819"/>
          </a:xfrm>
          <a:custGeom>
            <a:rect b="b" l="l" r="r" t="t"/>
            <a:pathLst>
              <a:path extrusionOk="0" h="5229819" w="3154526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rgbClr val="C5C3AD">
              <a:alpha val="3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 b="0" l="27188" r="0" t="0"/>
          <a:stretch/>
        </p:blipFill>
        <p:spPr>
          <a:xfrm>
            <a:off x="-1" y="2673019"/>
            <a:ext cx="1697023" cy="1898712"/>
          </a:xfrm>
          <a:custGeom>
            <a:rect b="b" l="l" r="r" t="t"/>
            <a:pathLst>
              <a:path extrusionOk="0" h="1898712" w="1697023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5" name="Google Shape;45;p6"/>
          <p:cNvSpPr/>
          <p:nvPr/>
        </p:nvSpPr>
        <p:spPr>
          <a:xfrm>
            <a:off x="0" y="2"/>
            <a:ext cx="2476443" cy="3377247"/>
          </a:xfrm>
          <a:custGeom>
            <a:rect b="b" l="l" r="r" t="t"/>
            <a:pathLst>
              <a:path extrusionOk="0" h="3377247" w="2476443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dk1">
              <a:alpha val="1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6"/>
          <p:cNvSpPr txBox="1"/>
          <p:nvPr>
            <p:ph type="title"/>
          </p:nvPr>
        </p:nvSpPr>
        <p:spPr>
          <a:xfrm>
            <a:off x="914400" y="914400"/>
            <a:ext cx="10360152" cy="28437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2041114" y="3825875"/>
            <a:ext cx="8109772" cy="26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Title and Content 7">
    <p:bg>
      <p:bgPr>
        <a:solidFill>
          <a:schemeClr val="lt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50" name="Google Shape;50;p7"/>
            <p:cNvSpPr/>
            <p:nvPr/>
          </p:nvSpPr>
          <p:spPr>
            <a:xfrm>
              <a:off x="325717" y="5597818"/>
              <a:ext cx="2430115" cy="1294338"/>
            </a:xfrm>
            <a:custGeom>
              <a:rect b="b" l="l" r="r" t="t"/>
              <a:pathLst>
                <a:path extrusionOk="0" h="1294338" w="2430115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1483620" y="3988558"/>
              <a:ext cx="2469462" cy="2893553"/>
            </a:xfrm>
            <a:custGeom>
              <a:rect b="b" l="l" r="r" t="t"/>
              <a:pathLst>
                <a:path extrusionOk="0" h="2893553" w="2469462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cap="flat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914400" y="914400"/>
            <a:ext cx="753465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/>
          <p:nvPr/>
        </p:nvSpPr>
        <p:spPr>
          <a:xfrm rot="10800000">
            <a:off x="-1" y="5010313"/>
            <a:ext cx="3307890" cy="1876021"/>
          </a:xfrm>
          <a:custGeom>
            <a:rect b="b" l="l" r="r" t="t"/>
            <a:pathLst>
              <a:path extrusionOk="0" h="1876021" w="3307890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7"/>
          <p:cNvSpPr/>
          <p:nvPr/>
        </p:nvSpPr>
        <p:spPr>
          <a:xfrm rot="10800000">
            <a:off x="9394047" y="4650286"/>
            <a:ext cx="1859768" cy="2207713"/>
          </a:xfrm>
          <a:custGeom>
            <a:rect b="b" l="l" r="r" t="t"/>
            <a:pathLst>
              <a:path extrusionOk="0" h="2207713" w="1859768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dk1">
              <a:alpha val="1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p7"/>
          <p:cNvSpPr/>
          <p:nvPr/>
        </p:nvSpPr>
        <p:spPr>
          <a:xfrm flipH="1" rot="-5400000">
            <a:off x="8812879" y="2130044"/>
            <a:ext cx="5509165" cy="1249078"/>
          </a:xfrm>
          <a:custGeom>
            <a:rect b="b" l="l" r="r" t="t"/>
            <a:pathLst>
              <a:path extrusionOk="0" h="1249078" w="5509165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914400" y="2039112"/>
            <a:ext cx="7150608" cy="3356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1">
  <p:cSld name="Table 1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914400" y="914400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914400" y="2039112"/>
            <a:ext cx="4576953" cy="3877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6357747" y="2039112"/>
            <a:ext cx="4576953" cy="3877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8"/>
          <p:cNvSpPr/>
          <p:nvPr/>
        </p:nvSpPr>
        <p:spPr>
          <a:xfrm>
            <a:off x="0" y="5879804"/>
            <a:ext cx="4707470" cy="978196"/>
          </a:xfrm>
          <a:custGeom>
            <a:rect b="b" l="l" r="r" t="t"/>
            <a:pathLst>
              <a:path extrusionOk="0" h="978196" w="4707470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dk1">
              <a:alpha val="509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8"/>
          <p:cNvSpPr/>
          <p:nvPr/>
        </p:nvSpPr>
        <p:spPr>
          <a:xfrm rot="10800000">
            <a:off x="9012497" y="1"/>
            <a:ext cx="3179502" cy="2726160"/>
          </a:xfrm>
          <a:custGeom>
            <a:rect b="b" l="l" r="r" t="t"/>
            <a:pathLst>
              <a:path extrusionOk="0" h="2726160" w="3179502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2">
  <p:cSld name="Two Content 2"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9"/>
          <p:cNvGrpSpPr/>
          <p:nvPr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67" name="Google Shape;67;p9"/>
            <p:cNvSpPr/>
            <p:nvPr/>
          </p:nvSpPr>
          <p:spPr>
            <a:xfrm>
              <a:off x="1" y="1"/>
              <a:ext cx="3097831" cy="2532431"/>
            </a:xfrm>
            <a:custGeom>
              <a:rect b="b" l="l" r="r" t="t"/>
              <a:pathLst>
                <a:path extrusionOk="0" h="2532431" w="30978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9164166" y="2461367"/>
              <a:ext cx="3027835" cy="4339045"/>
            </a:xfrm>
            <a:custGeom>
              <a:rect b="b" l="l" r="r" t="t"/>
              <a:pathLst>
                <a:path extrusionOk="0" h="4339045" w="302783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9" name="Google Shape;69;p9"/>
          <p:cNvSpPr txBox="1"/>
          <p:nvPr>
            <p:ph type="title"/>
          </p:nvPr>
        </p:nvSpPr>
        <p:spPr>
          <a:xfrm>
            <a:off x="914400" y="914400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914399" y="2039112"/>
            <a:ext cx="3364992" cy="390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eriod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4743451" y="2039112"/>
            <a:ext cx="6537960" cy="390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showMasterSp="0">
  <p:cSld name="Closing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-17145" y="3001406"/>
            <a:ext cx="3865902" cy="3856595"/>
          </a:xfrm>
          <a:custGeom>
            <a:rect b="b" l="l" r="r" t="t"/>
            <a:pathLst>
              <a:path extrusionOk="0" h="3856595" w="3865902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1" y="-1"/>
            <a:ext cx="4267591" cy="2882748"/>
          </a:xfrm>
          <a:custGeom>
            <a:rect b="b" l="l" r="r" t="t"/>
            <a:pathLst>
              <a:path extrusionOk="0" h="2882748" w="4267591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dk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10530567" y="1187801"/>
            <a:ext cx="1678579" cy="5460561"/>
          </a:xfrm>
          <a:custGeom>
            <a:rect b="b" l="l" r="r" t="t"/>
            <a:pathLst>
              <a:path extrusionOk="0" h="5460561" w="1678579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10"/>
          <p:cNvSpPr txBox="1"/>
          <p:nvPr>
            <p:ph type="ctrTitle"/>
          </p:nvPr>
        </p:nvSpPr>
        <p:spPr>
          <a:xfrm>
            <a:off x="914400" y="914400"/>
            <a:ext cx="5641848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6848856" y="914400"/>
            <a:ext cx="386791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cap="none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760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>
            <a:endCxn id="14" idx="1"/>
          </p:cNvCxnSpPr>
          <p:nvPr/>
        </p:nvCxnSpPr>
        <p:spPr>
          <a:xfrm>
            <a:off x="10938900" y="6327754"/>
            <a:ext cx="4149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ctrTitle"/>
          </p:nvPr>
        </p:nvSpPr>
        <p:spPr>
          <a:xfrm>
            <a:off x="915924" y="416210"/>
            <a:ext cx="1036015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MoodLang</a:t>
            </a:r>
            <a:br>
              <a:rPr lang="en-US"/>
            </a:br>
            <a:r>
              <a:rPr lang="en-US"/>
              <a:t>A Programming Language That Feels Things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914400" y="914400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/>
              <a:t>Challenges:</a:t>
            </a:r>
            <a:br>
              <a:rPr lang="en-US"/>
            </a:br>
            <a:endParaRPr/>
          </a:p>
        </p:txBody>
      </p:sp>
      <p:sp>
        <p:nvSpPr>
          <p:cNvPr id="183" name="Google Shape;183;p25"/>
          <p:cNvSpPr txBox="1"/>
          <p:nvPr>
            <p:ph idx="2" type="body"/>
          </p:nvPr>
        </p:nvSpPr>
        <p:spPr>
          <a:xfrm>
            <a:off x="1029096" y="1828800"/>
            <a:ext cx="6537960" cy="390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Parsing natural-feeling phrases cleanly</a:t>
            </a:r>
            <a:endParaRPr/>
          </a:p>
          <a:p>
            <a:pPr indent="-1270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Avoiding ambiguity in emotional terms</a:t>
            </a:r>
            <a:endParaRPr/>
          </a:p>
          <a:p>
            <a:pPr indent="-1270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Balancing expressiveness with simplicity</a:t>
            </a:r>
            <a:endParaRPr/>
          </a:p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ctrTitle"/>
          </p:nvPr>
        </p:nvSpPr>
        <p:spPr>
          <a:xfrm>
            <a:off x="914400" y="914400"/>
            <a:ext cx="5641848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6848856" y="914400"/>
            <a:ext cx="386791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/>
              <a:t>CHI KIEN PHUNG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/>
              <a:t>CS-420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/>
              <a:t>PROFESSOR DOMINIC DABISH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17"/>
          <p:cNvGraphicFramePr/>
          <p:nvPr/>
        </p:nvGraphicFramePr>
        <p:xfrm>
          <a:off x="6869113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{351A014C-A43F-40E9-BA6A-35F8B8E279FC}</a:tableStyleId>
              </a:tblPr>
              <a:tblGrid>
                <a:gridCol w="4191000"/>
              </a:tblGrid>
              <a:tr h="7828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b="0" lang="en-US" sz="24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INTRODUCTION</a:t>
                      </a:r>
                      <a:endParaRPr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90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Syntax + Semantics</a:t>
                      </a:r>
                      <a:endParaRPr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5-7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89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Ecosystem</a:t>
                      </a:r>
                      <a:endParaRPr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 u="none" cap="none" strike="noStrike"/>
                        <a:t>Challenges</a:t>
                      </a: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48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914400" y="914400"/>
            <a:ext cx="5641848" cy="4218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/>
              <a:t>What is MoodLang?</a:t>
            </a:r>
            <a:br>
              <a:rPr b="1" lang="en-US" sz="2000"/>
            </a:br>
            <a:br>
              <a:rPr lang="en-US" sz="2000"/>
            </a:br>
            <a:r>
              <a:rPr lang="en-US" sz="2000"/>
              <a:t>A creative, emotion-based programming language where moods like "excited", "focused", and "curious" control logic and flow.</a:t>
            </a:r>
            <a:br>
              <a:rPr lang="en-US" sz="2000"/>
            </a:br>
            <a:br>
              <a:rPr lang="en-US" sz="2000"/>
            </a:br>
            <a:r>
              <a:rPr b="1" lang="en-US" sz="2000"/>
              <a:t>Why was it created?</a:t>
            </a:r>
            <a:br>
              <a:rPr b="1" lang="en-US" sz="2000"/>
            </a:br>
            <a:br>
              <a:rPr lang="en-US" sz="2000"/>
            </a:br>
            <a:r>
              <a:rPr lang="en-US" sz="2000"/>
              <a:t>To make coding more fun and human. MoodLang turns logic into storytelling and helps learners explore programming through natural expression.</a:t>
            </a:r>
            <a:br>
              <a:rPr lang="en-US" sz="2000"/>
            </a:br>
            <a:br>
              <a:rPr lang="en-US" sz="2000"/>
            </a:br>
            <a:r>
              <a:rPr b="1" lang="en-US" sz="2000"/>
              <a:t>Target audience:</a:t>
            </a:r>
            <a:br>
              <a:rPr b="1" lang="en-US" sz="2000"/>
            </a:br>
            <a:br>
              <a:rPr lang="en-US" sz="2000"/>
            </a:br>
            <a:r>
              <a:rPr lang="en-US" sz="2000"/>
              <a:t>New coders, creative thinkers, or anyone curious about how language design can feel more alive.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1753126" y="529721"/>
            <a:ext cx="7978883" cy="2055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i="1" lang="en-US"/>
              <a:t>How MoodLang Works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247697" y="1172956"/>
            <a:ext cx="5543155" cy="3972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Code Snippet 1: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6511597" y="2184484"/>
            <a:ext cx="4002334" cy="1929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HIGHLIGHT: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cap="none"/>
              <a:t>begin feeling “define your mood”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cap="none"/>
              <a:t>say : to print string statement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cap="none"/>
              <a:t>end : exit program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2662" y="2184484"/>
            <a:ext cx="4211312" cy="2060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914400" y="914400"/>
            <a:ext cx="5927834" cy="5044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/>
              <a:t>Code Snippet: 2</a:t>
            </a:r>
            <a:endParaRPr/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5751261" y="1721594"/>
            <a:ext cx="5126946" cy="2967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Highlights: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set: variable control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mood ….. As …. Var =Int : To tie a mood to a specific condition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it again until I feel happy: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say: output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uplift: to increment 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5547" y="1721593"/>
            <a:ext cx="3397983" cy="2633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1034218" y="547912"/>
            <a:ext cx="753465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/>
              <a:t>Code Snipet 3: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6096000" y="1649590"/>
            <a:ext cx="3855194" cy="3979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/>
              <a:t>HIGHLIGHT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Define mood … as var =int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Loop from num =…. To ….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Harmonize : modulo</a:t>
            </a:r>
            <a:endParaRPr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857" y="1649590"/>
            <a:ext cx="3505689" cy="3886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083735" y="1349527"/>
            <a:ext cx="5417032" cy="9963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/>
              <a:t>Side-by-side comparison: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2755812" y="3125886"/>
            <a:ext cx="2749507" cy="1349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MOODLANG</a:t>
            </a:r>
            <a:endParaRPr b="1"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cap="none"/>
              <a:t>set x to 5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cap="none"/>
              <a:t>if i feel happy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cap="none"/>
              <a:t>say "hi"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6028734" y="3125886"/>
            <a:ext cx="235221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Python Equivalent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if mood == 'happy’: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print("hi")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914400" y="914400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Ecosystem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914400" y="2039112"/>
            <a:ext cx="8475542" cy="3877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Built with: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textX (Python meta-language toolkit) and Python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Libraries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standard library for string manipulation and moods, os and webrowser library for unique features.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Extensions: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Can scale more to support plugins like emotion-driven animations or mood-based music triggers.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