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3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6BD08-ABD3-4314-BED0-2C66F0396F5D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59BE8-883E-4F8F-8AD1-FC6F87044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60D568B-C66B-4BC2-B7B6-5A99DE47FA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br>
              <a:rPr lang="en-US" altLang="zh-CN" dirty="0" smtClean="0"/>
            </a:br>
            <a:r>
              <a:rPr lang="en-US" altLang="zh-CN" dirty="0" smtClean="0"/>
              <a:t>(chapter 5)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Discrete Fourier Transform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219200"/>
            <a:ext cx="8229600" cy="3227388"/>
          </a:xfrm>
          <a:noFill/>
          <a:ln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83100"/>
            <a:ext cx="8189913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20000" cy="838200"/>
          </a:xfrm>
        </p:spPr>
        <p:txBody>
          <a:bodyPr/>
          <a:lstStyle/>
          <a:p>
            <a:r>
              <a:rPr lang="en-US" altLang="zh-CN" sz="3600" b="1">
                <a:solidFill>
                  <a:srgbClr val="0066FF"/>
                </a:solidFill>
              </a:rPr>
              <a:t>Make a signal discrete and periodical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219200"/>
            <a:ext cx="1600200" cy="1143000"/>
            <a:chOff x="960" y="1008"/>
            <a:chExt cx="1008" cy="720"/>
          </a:xfrm>
        </p:grpSpPr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1077" y="1298"/>
            <a:ext cx="629" cy="379"/>
          </p:xfrm>
          <a:graphic>
            <a:graphicData uri="http://schemas.openxmlformats.org/presentationml/2006/ole">
              <p:oleObj spid="_x0000_s48141" name="BMP 图象" r:id="rId3" imgW="998307" imgH="601905" progId="PBrush">
                <p:embed/>
              </p:oleObj>
            </a:graphicData>
          </a:graphic>
        </p:graphicFrame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96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1104" y="11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1104" y="100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x(t)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038600" y="1219200"/>
            <a:ext cx="2209800" cy="1143000"/>
            <a:chOff x="3408" y="1488"/>
            <a:chExt cx="1392" cy="720"/>
          </a:xfrm>
        </p:grpSpPr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3792" y="1680"/>
            <a:ext cx="480" cy="482"/>
          </p:xfrm>
          <a:graphic>
            <a:graphicData uri="http://schemas.openxmlformats.org/presentationml/2006/ole">
              <p:oleObj spid="_x0000_s48140" name="BMP 图象" r:id="rId4" imgW="876190" imgH="419048" progId="PBrush">
                <p:embed/>
              </p:oleObj>
            </a:graphicData>
          </a:graphic>
        </p:graphicFrame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3408" y="21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V="1">
              <a:off x="4032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4080" y="148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X(j</a:t>
              </a:r>
              <a:r>
                <a:rPr kumimoji="1" lang="en-US" altLang="zh-CN" b="1">
                  <a:latin typeface="Times New Roman" pitchFamily="18" charset="0"/>
                  <a:cs typeface="Times New Roman" pitchFamily="18" charset="0"/>
                </a:rPr>
                <a:t>ω)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779838" y="2420938"/>
            <a:ext cx="4824412" cy="869950"/>
            <a:chOff x="2381" y="1525"/>
            <a:chExt cx="3039" cy="548"/>
          </a:xfrm>
        </p:grpSpPr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2381" y="1909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V="1">
              <a:off x="3149" y="15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V="1">
              <a:off x="3149" y="1717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 flipV="1">
              <a:off x="2669" y="1717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V="1">
              <a:off x="3629" y="1717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149" y="1525"/>
              <a:ext cx="4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楷体_GB2312" pitchFamily="49" charset="-122"/>
                </a:rPr>
                <a:t>P(</a:t>
              </a:r>
              <a:r>
                <a:rPr kumimoji="1" lang="en-US" altLang="zh-CN" sz="1600" b="1">
                  <a:latin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3533" y="1861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en-US" altLang="zh-CN" sz="16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4253" y="1717"/>
              <a:ext cx="11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24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=2π/T</a:t>
              </a:r>
              <a:r>
                <a:rPr kumimoji="1" lang="en-US" altLang="zh-CN" sz="2400" b="1" baseline="-25000">
                  <a:latin typeface="Times New Roman" pitchFamily="18" charset="0"/>
                  <a:cs typeface="Times New Roman" pitchFamily="18" charset="0"/>
                </a:rPr>
                <a:t>s</a:t>
              </a:r>
              <a:endParaRPr kumimoji="1" lang="en-US" altLang="zh-CN" sz="2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828800" y="3276600"/>
            <a:ext cx="1600200" cy="1066800"/>
            <a:chOff x="1344" y="2256"/>
            <a:chExt cx="1008" cy="672"/>
          </a:xfrm>
        </p:grpSpPr>
        <p:graphicFrame>
          <p:nvGraphicFramePr>
            <p:cNvPr id="9239" name="Object 23"/>
            <p:cNvGraphicFramePr>
              <a:graphicFrameLocks noChangeAspect="1"/>
            </p:cNvGraphicFramePr>
            <p:nvPr/>
          </p:nvGraphicFramePr>
          <p:xfrm>
            <a:off x="1461" y="2498"/>
            <a:ext cx="629" cy="379"/>
          </p:xfrm>
          <a:graphic>
            <a:graphicData uri="http://schemas.openxmlformats.org/presentationml/2006/ole">
              <p:oleObj spid="_x0000_s48139" name="BMP 图象" r:id="rId5" imgW="998307" imgH="601905" progId="PBrush">
                <p:embed/>
              </p:oleObj>
            </a:graphicData>
          </a:graphic>
        </p:graphicFrame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1344" y="28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 flipV="1">
              <a:off x="1488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1488" y="225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  <a:ea typeface="楷体_GB2312" pitchFamily="49" charset="-122"/>
                </a:rPr>
                <a:t>x[nT]</a:t>
              </a:r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 flipV="1">
              <a:off x="1584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 flipV="1">
              <a:off x="1488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 flipV="1">
              <a:off x="1776" y="283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962400" y="3200400"/>
            <a:ext cx="2362200" cy="1143000"/>
            <a:chOff x="2976" y="2352"/>
            <a:chExt cx="1488" cy="720"/>
          </a:xfrm>
        </p:grpSpPr>
        <p:graphicFrame>
          <p:nvGraphicFramePr>
            <p:cNvPr id="9248" name="Object 32"/>
            <p:cNvGraphicFramePr>
              <a:graphicFrameLocks noChangeAspect="1"/>
            </p:cNvGraphicFramePr>
            <p:nvPr/>
          </p:nvGraphicFramePr>
          <p:xfrm>
            <a:off x="3408" y="2544"/>
            <a:ext cx="480" cy="482"/>
          </p:xfrm>
          <a:graphic>
            <a:graphicData uri="http://schemas.openxmlformats.org/presentationml/2006/ole">
              <p:oleObj spid="_x0000_s48136" name="BMP 图象" r:id="rId6" imgW="876190" imgH="419048" progId="PBrush">
                <p:embed/>
              </p:oleObj>
            </a:graphicData>
          </a:graphic>
        </p:graphicFrame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 flipV="1">
              <a:off x="3648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3696" y="235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X(j</a:t>
              </a:r>
              <a:r>
                <a:rPr kumimoji="1" lang="en-US" altLang="zh-CN" b="1">
                  <a:latin typeface="Times New Roman" pitchFamily="18" charset="0"/>
                  <a:cs typeface="Times New Roman" pitchFamily="18" charset="0"/>
                </a:rPr>
                <a:t>ω)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graphicFrame>
          <p:nvGraphicFramePr>
            <p:cNvPr id="9251" name="Object 35"/>
            <p:cNvGraphicFramePr>
              <a:graphicFrameLocks noChangeAspect="1"/>
            </p:cNvGraphicFramePr>
            <p:nvPr/>
          </p:nvGraphicFramePr>
          <p:xfrm>
            <a:off x="3840" y="2544"/>
            <a:ext cx="480" cy="482"/>
          </p:xfrm>
          <a:graphic>
            <a:graphicData uri="http://schemas.openxmlformats.org/presentationml/2006/ole">
              <p:oleObj spid="_x0000_s48137" name="BMP 图象" r:id="rId7" imgW="876190" imgH="419048" progId="PBrush">
                <p:embed/>
              </p:oleObj>
            </a:graphicData>
          </a:graphic>
        </p:graphicFrame>
        <p:graphicFrame>
          <p:nvGraphicFramePr>
            <p:cNvPr id="9252" name="Object 36"/>
            <p:cNvGraphicFramePr>
              <a:graphicFrameLocks noChangeAspect="1"/>
            </p:cNvGraphicFramePr>
            <p:nvPr/>
          </p:nvGraphicFramePr>
          <p:xfrm>
            <a:off x="3024" y="2544"/>
            <a:ext cx="480" cy="482"/>
          </p:xfrm>
          <a:graphic>
            <a:graphicData uri="http://schemas.openxmlformats.org/presentationml/2006/ole">
              <p:oleObj spid="_x0000_s48138" name="BMP 图象" r:id="rId8" imgW="876190" imgH="419048" progId="PBrush">
                <p:embed/>
              </p:oleObj>
            </a:graphicData>
          </a:graphic>
        </p:graphicFrame>
        <p:sp>
          <p:nvSpPr>
            <p:cNvPr id="9253" name="Line 37"/>
            <p:cNvSpPr>
              <a:spLocks noChangeShapeType="1"/>
            </p:cNvSpPr>
            <p:nvPr/>
          </p:nvSpPr>
          <p:spPr bwMode="auto">
            <a:xfrm>
              <a:off x="2976" y="302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>
              <a:off x="3264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>
              <a:off x="4128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066800" y="4419600"/>
            <a:ext cx="2438400" cy="869950"/>
            <a:chOff x="864" y="2784"/>
            <a:chExt cx="1536" cy="548"/>
          </a:xfrm>
        </p:grpSpPr>
        <p:sp>
          <p:nvSpPr>
            <p:cNvPr id="9257" name="Line 41"/>
            <p:cNvSpPr>
              <a:spLocks noChangeShapeType="1"/>
            </p:cNvSpPr>
            <p:nvPr/>
          </p:nvSpPr>
          <p:spPr bwMode="auto">
            <a:xfrm>
              <a:off x="864" y="31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8" name="Line 42"/>
            <p:cNvSpPr>
              <a:spLocks noChangeShapeType="1"/>
            </p:cNvSpPr>
            <p:nvPr/>
          </p:nvSpPr>
          <p:spPr bwMode="auto">
            <a:xfrm flipV="1">
              <a:off x="1488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 flipV="1">
              <a:off x="196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1488" y="278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楷体_GB2312" pitchFamily="49" charset="-122"/>
                </a:rPr>
                <a:t>q(</a:t>
              </a:r>
              <a:r>
                <a:rPr kumimoji="1" lang="en-US" altLang="zh-CN" sz="1600" b="1">
                  <a:latin typeface="Times New Roman" pitchFamily="18" charset="0"/>
                </a:rPr>
                <a:t>t</a:t>
              </a:r>
              <a:r>
                <a:rPr kumimoji="1" lang="en-US" altLang="zh-CN" sz="1600" b="1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9263" name="Text Box 47"/>
            <p:cNvSpPr txBox="1">
              <a:spLocks noChangeArrowheads="1"/>
            </p:cNvSpPr>
            <p:nvPr/>
          </p:nvSpPr>
          <p:spPr bwMode="auto">
            <a:xfrm>
              <a:off x="1872" y="312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kumimoji="1" lang="en-US" altLang="zh-CN" sz="16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3962400" y="5334000"/>
            <a:ext cx="2362200" cy="990600"/>
            <a:chOff x="3024" y="3456"/>
            <a:chExt cx="1488" cy="624"/>
          </a:xfrm>
        </p:grpSpPr>
        <p:graphicFrame>
          <p:nvGraphicFramePr>
            <p:cNvPr id="9265" name="Object 49"/>
            <p:cNvGraphicFramePr>
              <a:graphicFrameLocks noChangeAspect="1"/>
            </p:cNvGraphicFramePr>
            <p:nvPr/>
          </p:nvGraphicFramePr>
          <p:xfrm>
            <a:off x="3456" y="3552"/>
            <a:ext cx="480" cy="482"/>
          </p:xfrm>
          <a:graphic>
            <a:graphicData uri="http://schemas.openxmlformats.org/presentationml/2006/ole">
              <p:oleObj spid="_x0000_s48133" name="BMP 图象" r:id="rId9" imgW="876190" imgH="419048" progId="PBrush">
                <p:embed/>
              </p:oleObj>
            </a:graphicData>
          </a:graphic>
        </p:graphicFrame>
        <p:sp>
          <p:nvSpPr>
            <p:cNvPr id="9266" name="Line 50"/>
            <p:cNvSpPr>
              <a:spLocks noChangeShapeType="1"/>
            </p:cNvSpPr>
            <p:nvPr/>
          </p:nvSpPr>
          <p:spPr bwMode="auto">
            <a:xfrm flipV="1">
              <a:off x="3696" y="345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267" name="Object 51"/>
            <p:cNvGraphicFramePr>
              <a:graphicFrameLocks noChangeAspect="1"/>
            </p:cNvGraphicFramePr>
            <p:nvPr/>
          </p:nvGraphicFramePr>
          <p:xfrm>
            <a:off x="3936" y="3552"/>
            <a:ext cx="480" cy="482"/>
          </p:xfrm>
          <a:graphic>
            <a:graphicData uri="http://schemas.openxmlformats.org/presentationml/2006/ole">
              <p:oleObj spid="_x0000_s48134" name="BMP 图象" r:id="rId10" imgW="876190" imgH="419048" progId="PBrush">
                <p:embed/>
              </p:oleObj>
            </a:graphicData>
          </a:graphic>
        </p:graphicFrame>
        <p:graphicFrame>
          <p:nvGraphicFramePr>
            <p:cNvPr id="9268" name="Object 52"/>
            <p:cNvGraphicFramePr>
              <a:graphicFrameLocks noChangeAspect="1"/>
            </p:cNvGraphicFramePr>
            <p:nvPr/>
          </p:nvGraphicFramePr>
          <p:xfrm>
            <a:off x="3072" y="3552"/>
            <a:ext cx="480" cy="482"/>
          </p:xfrm>
          <a:graphic>
            <a:graphicData uri="http://schemas.openxmlformats.org/presentationml/2006/ole">
              <p:oleObj spid="_x0000_s48135" name="BMP 图象" r:id="rId11" imgW="876190" imgH="419048" progId="PBrush">
                <p:embed/>
              </p:oleObj>
            </a:graphicData>
          </a:graphic>
        </p:graphicFrame>
        <p:sp>
          <p:nvSpPr>
            <p:cNvPr id="9269" name="Line 53"/>
            <p:cNvSpPr>
              <a:spLocks noChangeShapeType="1"/>
            </p:cNvSpPr>
            <p:nvPr/>
          </p:nvSpPr>
          <p:spPr bwMode="auto">
            <a:xfrm>
              <a:off x="3024" y="403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0" name="Line 54"/>
            <p:cNvSpPr>
              <a:spLocks noChangeShapeType="1"/>
            </p:cNvSpPr>
            <p:nvPr/>
          </p:nvSpPr>
          <p:spPr bwMode="auto">
            <a:xfrm>
              <a:off x="3312" y="39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1" name="Line 55"/>
            <p:cNvSpPr>
              <a:spLocks noChangeShapeType="1"/>
            </p:cNvSpPr>
            <p:nvPr/>
          </p:nvSpPr>
          <p:spPr bwMode="auto">
            <a:xfrm>
              <a:off x="4176" y="39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2" name="Line 56"/>
            <p:cNvSpPr>
              <a:spLocks noChangeShapeType="1"/>
            </p:cNvSpPr>
            <p:nvPr/>
          </p:nvSpPr>
          <p:spPr bwMode="auto">
            <a:xfrm flipV="1">
              <a:off x="3696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3" name="Line 57"/>
            <p:cNvSpPr>
              <a:spLocks noChangeShapeType="1"/>
            </p:cNvSpPr>
            <p:nvPr/>
          </p:nvSpPr>
          <p:spPr bwMode="auto">
            <a:xfrm flipV="1">
              <a:off x="3792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4" name="Line 58"/>
            <p:cNvSpPr>
              <a:spLocks noChangeShapeType="1"/>
            </p:cNvSpPr>
            <p:nvPr/>
          </p:nvSpPr>
          <p:spPr bwMode="auto">
            <a:xfrm flipV="1">
              <a:off x="3888" y="39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5" name="Line 59"/>
            <p:cNvSpPr>
              <a:spLocks noChangeShapeType="1"/>
            </p:cNvSpPr>
            <p:nvPr/>
          </p:nvSpPr>
          <p:spPr bwMode="auto">
            <a:xfrm flipV="1">
              <a:off x="4176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6" name="Line 60"/>
            <p:cNvSpPr>
              <a:spLocks noChangeShapeType="1"/>
            </p:cNvSpPr>
            <p:nvPr/>
          </p:nvSpPr>
          <p:spPr bwMode="auto">
            <a:xfrm flipV="1">
              <a:off x="3312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7" name="Line 61"/>
            <p:cNvSpPr>
              <a:spLocks noChangeShapeType="1"/>
            </p:cNvSpPr>
            <p:nvPr/>
          </p:nvSpPr>
          <p:spPr bwMode="auto">
            <a:xfrm flipV="1">
              <a:off x="4272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8" name="Line 62"/>
            <p:cNvSpPr>
              <a:spLocks noChangeShapeType="1"/>
            </p:cNvSpPr>
            <p:nvPr/>
          </p:nvSpPr>
          <p:spPr bwMode="auto">
            <a:xfrm flipV="1">
              <a:off x="3600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79" name="Line 63"/>
            <p:cNvSpPr>
              <a:spLocks noChangeShapeType="1"/>
            </p:cNvSpPr>
            <p:nvPr/>
          </p:nvSpPr>
          <p:spPr bwMode="auto">
            <a:xfrm flipV="1">
              <a:off x="3408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0" name="Line 64"/>
            <p:cNvSpPr>
              <a:spLocks noChangeShapeType="1"/>
            </p:cNvSpPr>
            <p:nvPr/>
          </p:nvSpPr>
          <p:spPr bwMode="auto">
            <a:xfrm flipV="1">
              <a:off x="3216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1" name="Line 65"/>
            <p:cNvSpPr>
              <a:spLocks noChangeShapeType="1"/>
            </p:cNvSpPr>
            <p:nvPr/>
          </p:nvSpPr>
          <p:spPr bwMode="auto">
            <a:xfrm flipV="1">
              <a:off x="4032" y="39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2" name="Line 66"/>
            <p:cNvSpPr>
              <a:spLocks noChangeShapeType="1"/>
            </p:cNvSpPr>
            <p:nvPr/>
          </p:nvSpPr>
          <p:spPr bwMode="auto">
            <a:xfrm flipV="1">
              <a:off x="4368" y="39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3" name="Line 67"/>
            <p:cNvSpPr>
              <a:spLocks noChangeShapeType="1"/>
            </p:cNvSpPr>
            <p:nvPr/>
          </p:nvSpPr>
          <p:spPr bwMode="auto">
            <a:xfrm flipV="1">
              <a:off x="3504" y="39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4" name="Line 68"/>
            <p:cNvSpPr>
              <a:spLocks noChangeShapeType="1"/>
            </p:cNvSpPr>
            <p:nvPr/>
          </p:nvSpPr>
          <p:spPr bwMode="auto">
            <a:xfrm flipV="1">
              <a:off x="3120" y="39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5" name="Line 69"/>
            <p:cNvSpPr>
              <a:spLocks noChangeShapeType="1"/>
            </p:cNvSpPr>
            <p:nvPr/>
          </p:nvSpPr>
          <p:spPr bwMode="auto">
            <a:xfrm flipV="1">
              <a:off x="4080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143000" y="5334000"/>
            <a:ext cx="2514600" cy="990600"/>
            <a:chOff x="864" y="3456"/>
            <a:chExt cx="1584" cy="624"/>
          </a:xfrm>
        </p:grpSpPr>
        <p:graphicFrame>
          <p:nvGraphicFramePr>
            <p:cNvPr id="9287" name="Object 71"/>
            <p:cNvGraphicFramePr>
              <a:graphicFrameLocks noChangeAspect="1"/>
            </p:cNvGraphicFramePr>
            <p:nvPr/>
          </p:nvGraphicFramePr>
          <p:xfrm>
            <a:off x="1413" y="3650"/>
            <a:ext cx="629" cy="379"/>
          </p:xfrm>
          <a:graphic>
            <a:graphicData uri="http://schemas.openxmlformats.org/presentationml/2006/ole">
              <p:oleObj spid="_x0000_s48130" name="BMP 图象" r:id="rId12" imgW="998307" imgH="601905" progId="PBrush">
                <p:embed/>
              </p:oleObj>
            </a:graphicData>
          </a:graphic>
        </p:graphicFrame>
        <p:sp>
          <p:nvSpPr>
            <p:cNvPr id="9288" name="Line 72"/>
            <p:cNvSpPr>
              <a:spLocks noChangeShapeType="1"/>
            </p:cNvSpPr>
            <p:nvPr/>
          </p:nvSpPr>
          <p:spPr bwMode="auto">
            <a:xfrm>
              <a:off x="864" y="403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89" name="Line 73"/>
            <p:cNvSpPr>
              <a:spLocks noChangeShapeType="1"/>
            </p:cNvSpPr>
            <p:nvPr/>
          </p:nvSpPr>
          <p:spPr bwMode="auto">
            <a:xfrm flipV="1">
              <a:off x="1440" y="345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0" name="Line 74"/>
            <p:cNvSpPr>
              <a:spLocks noChangeShapeType="1"/>
            </p:cNvSpPr>
            <p:nvPr/>
          </p:nvSpPr>
          <p:spPr bwMode="auto">
            <a:xfrm flipV="1">
              <a:off x="1536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1" name="Line 75"/>
            <p:cNvSpPr>
              <a:spLocks noChangeShapeType="1"/>
            </p:cNvSpPr>
            <p:nvPr/>
          </p:nvSpPr>
          <p:spPr bwMode="auto">
            <a:xfrm flipV="1">
              <a:off x="1440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2" name="Line 76"/>
            <p:cNvSpPr>
              <a:spLocks noChangeShapeType="1"/>
            </p:cNvSpPr>
            <p:nvPr/>
          </p:nvSpPr>
          <p:spPr bwMode="auto">
            <a:xfrm flipV="1">
              <a:off x="1632" y="39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3" name="Line 77"/>
            <p:cNvSpPr>
              <a:spLocks noChangeShapeType="1"/>
            </p:cNvSpPr>
            <p:nvPr/>
          </p:nvSpPr>
          <p:spPr bwMode="auto">
            <a:xfrm flipV="1">
              <a:off x="1728" y="39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294" name="Object 78"/>
            <p:cNvGraphicFramePr>
              <a:graphicFrameLocks noChangeAspect="1"/>
            </p:cNvGraphicFramePr>
            <p:nvPr/>
          </p:nvGraphicFramePr>
          <p:xfrm>
            <a:off x="1920" y="3648"/>
            <a:ext cx="432" cy="379"/>
          </p:xfrm>
          <a:graphic>
            <a:graphicData uri="http://schemas.openxmlformats.org/presentationml/2006/ole">
              <p:oleObj spid="_x0000_s48131" name="BMP 图象" r:id="rId13" imgW="998307" imgH="601905" progId="PBrush">
                <p:embed/>
              </p:oleObj>
            </a:graphicData>
          </a:graphic>
        </p:graphicFrame>
        <p:graphicFrame>
          <p:nvGraphicFramePr>
            <p:cNvPr id="9295" name="Object 79"/>
            <p:cNvGraphicFramePr>
              <a:graphicFrameLocks noChangeAspect="1"/>
            </p:cNvGraphicFramePr>
            <p:nvPr/>
          </p:nvGraphicFramePr>
          <p:xfrm>
            <a:off x="960" y="3648"/>
            <a:ext cx="480" cy="379"/>
          </p:xfrm>
          <a:graphic>
            <a:graphicData uri="http://schemas.openxmlformats.org/presentationml/2006/ole">
              <p:oleObj spid="_x0000_s48132" name="BMP 图象" r:id="rId14" imgW="998307" imgH="601905" progId="PBrush">
                <p:embed/>
              </p:oleObj>
            </a:graphicData>
          </a:graphic>
        </p:graphicFrame>
        <p:sp>
          <p:nvSpPr>
            <p:cNvPr id="9296" name="Line 80"/>
            <p:cNvSpPr>
              <a:spLocks noChangeShapeType="1"/>
            </p:cNvSpPr>
            <p:nvPr/>
          </p:nvSpPr>
          <p:spPr bwMode="auto">
            <a:xfrm flipV="1">
              <a:off x="1920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7" name="Line 81"/>
            <p:cNvSpPr>
              <a:spLocks noChangeShapeType="1"/>
            </p:cNvSpPr>
            <p:nvPr/>
          </p:nvSpPr>
          <p:spPr bwMode="auto">
            <a:xfrm flipV="1">
              <a:off x="2016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8" name="Line 82"/>
            <p:cNvSpPr>
              <a:spLocks noChangeShapeType="1"/>
            </p:cNvSpPr>
            <p:nvPr/>
          </p:nvSpPr>
          <p:spPr bwMode="auto">
            <a:xfrm flipV="1">
              <a:off x="2112" y="39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99" name="Line 83"/>
            <p:cNvSpPr>
              <a:spLocks noChangeShapeType="1"/>
            </p:cNvSpPr>
            <p:nvPr/>
          </p:nvSpPr>
          <p:spPr bwMode="auto">
            <a:xfrm flipV="1">
              <a:off x="2208" y="39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0" name="Line 84"/>
            <p:cNvSpPr>
              <a:spLocks noChangeShapeType="1"/>
            </p:cNvSpPr>
            <p:nvPr/>
          </p:nvSpPr>
          <p:spPr bwMode="auto">
            <a:xfrm flipV="1">
              <a:off x="1440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1" name="Line 85"/>
            <p:cNvSpPr>
              <a:spLocks noChangeShapeType="1"/>
            </p:cNvSpPr>
            <p:nvPr/>
          </p:nvSpPr>
          <p:spPr bwMode="auto">
            <a:xfrm flipV="1">
              <a:off x="960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2" name="Line 86"/>
            <p:cNvSpPr>
              <a:spLocks noChangeShapeType="1"/>
            </p:cNvSpPr>
            <p:nvPr/>
          </p:nvSpPr>
          <p:spPr bwMode="auto">
            <a:xfrm flipV="1">
              <a:off x="1056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3" name="Line 87"/>
            <p:cNvSpPr>
              <a:spLocks noChangeShapeType="1"/>
            </p:cNvSpPr>
            <p:nvPr/>
          </p:nvSpPr>
          <p:spPr bwMode="auto">
            <a:xfrm flipV="1">
              <a:off x="1152" y="39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04" name="Line 88"/>
            <p:cNvSpPr>
              <a:spLocks noChangeShapeType="1"/>
            </p:cNvSpPr>
            <p:nvPr/>
          </p:nvSpPr>
          <p:spPr bwMode="auto">
            <a:xfrm flipV="1">
              <a:off x="1248" y="39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305" name="Text Box 89"/>
          <p:cNvSpPr txBox="1">
            <a:spLocks noChangeArrowheads="1"/>
          </p:cNvSpPr>
          <p:nvPr/>
        </p:nvSpPr>
        <p:spPr bwMode="auto">
          <a:xfrm>
            <a:off x="6934200" y="19812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CTFT</a:t>
            </a:r>
          </a:p>
        </p:txBody>
      </p:sp>
      <p:sp>
        <p:nvSpPr>
          <p:cNvPr id="9306" name="Text Box 90"/>
          <p:cNvSpPr txBox="1">
            <a:spLocks noChangeArrowheads="1"/>
          </p:cNvSpPr>
          <p:nvPr/>
        </p:nvSpPr>
        <p:spPr bwMode="auto">
          <a:xfrm>
            <a:off x="6934200" y="5638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DFT</a:t>
            </a:r>
          </a:p>
        </p:txBody>
      </p:sp>
      <p:sp>
        <p:nvSpPr>
          <p:cNvPr id="9307" name="Text Box 91"/>
          <p:cNvSpPr txBox="1">
            <a:spLocks noChangeArrowheads="1"/>
          </p:cNvSpPr>
          <p:nvPr/>
        </p:nvSpPr>
        <p:spPr bwMode="auto">
          <a:xfrm>
            <a:off x="6934200" y="3962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DTFT</a:t>
            </a:r>
          </a:p>
        </p:txBody>
      </p: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4038600" y="4419600"/>
            <a:ext cx="4349750" cy="838200"/>
            <a:chOff x="2544" y="2784"/>
            <a:chExt cx="2740" cy="528"/>
          </a:xfrm>
        </p:grpSpPr>
        <p:grpSp>
          <p:nvGrpSpPr>
            <p:cNvPr id="11" name="Group 93"/>
            <p:cNvGrpSpPr>
              <a:grpSpLocks/>
            </p:cNvGrpSpPr>
            <p:nvPr/>
          </p:nvGrpSpPr>
          <p:grpSpPr bwMode="auto">
            <a:xfrm>
              <a:off x="2544" y="2784"/>
              <a:ext cx="2740" cy="528"/>
              <a:chOff x="2544" y="2784"/>
              <a:chExt cx="2740" cy="528"/>
            </a:xfrm>
          </p:grpSpPr>
          <p:sp>
            <p:nvSpPr>
              <p:cNvPr id="9310" name="Line 94"/>
              <p:cNvSpPr>
                <a:spLocks noChangeShapeType="1"/>
              </p:cNvSpPr>
              <p:nvPr/>
            </p:nvSpPr>
            <p:spPr bwMode="auto">
              <a:xfrm>
                <a:off x="2688" y="316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11" name="Line 95"/>
              <p:cNvSpPr>
                <a:spLocks noChangeShapeType="1"/>
              </p:cNvSpPr>
              <p:nvPr/>
            </p:nvSpPr>
            <p:spPr bwMode="auto">
              <a:xfrm flipV="1">
                <a:off x="3168" y="283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12" name="Line 96"/>
              <p:cNvSpPr>
                <a:spLocks noChangeShapeType="1"/>
              </p:cNvSpPr>
              <p:nvPr/>
            </p:nvSpPr>
            <p:spPr bwMode="auto">
              <a:xfrm flipV="1">
                <a:off x="3168" y="29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13" name="Line 97"/>
              <p:cNvSpPr>
                <a:spLocks noChangeShapeType="1"/>
              </p:cNvSpPr>
              <p:nvPr/>
            </p:nvSpPr>
            <p:spPr bwMode="auto">
              <a:xfrm flipV="1">
                <a:off x="3264" y="29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14" name="Line 98"/>
              <p:cNvSpPr>
                <a:spLocks noChangeShapeType="1"/>
              </p:cNvSpPr>
              <p:nvPr/>
            </p:nvSpPr>
            <p:spPr bwMode="auto">
              <a:xfrm flipV="1">
                <a:off x="3360" y="29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15" name="Line 99"/>
              <p:cNvSpPr>
                <a:spLocks noChangeShapeType="1"/>
              </p:cNvSpPr>
              <p:nvPr/>
            </p:nvSpPr>
            <p:spPr bwMode="auto">
              <a:xfrm flipV="1">
                <a:off x="3072" y="29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16" name="Line 100"/>
              <p:cNvSpPr>
                <a:spLocks noChangeShapeType="1"/>
              </p:cNvSpPr>
              <p:nvPr/>
            </p:nvSpPr>
            <p:spPr bwMode="auto">
              <a:xfrm flipV="1">
                <a:off x="2976" y="29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17" name="Line 101"/>
              <p:cNvSpPr>
                <a:spLocks noChangeShapeType="1"/>
              </p:cNvSpPr>
              <p:nvPr/>
            </p:nvSpPr>
            <p:spPr bwMode="auto">
              <a:xfrm flipV="1">
                <a:off x="2880" y="29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18" name="Line 102"/>
              <p:cNvSpPr>
                <a:spLocks noChangeShapeType="1"/>
              </p:cNvSpPr>
              <p:nvPr/>
            </p:nvSpPr>
            <p:spPr bwMode="auto">
              <a:xfrm flipV="1">
                <a:off x="3456" y="29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19" name="Text Box 103"/>
              <p:cNvSpPr txBox="1">
                <a:spLocks noChangeArrowheads="1"/>
              </p:cNvSpPr>
              <p:nvPr/>
            </p:nvSpPr>
            <p:spPr bwMode="auto">
              <a:xfrm>
                <a:off x="3168" y="2784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Times New Roman" pitchFamily="18" charset="0"/>
                    <a:ea typeface="楷体_GB2312" pitchFamily="49" charset="-122"/>
                  </a:rPr>
                  <a:t>Q(</a:t>
                </a:r>
                <a:r>
                  <a:rPr kumimoji="1" lang="en-US" altLang="zh-CN" b="1">
                    <a:latin typeface="Times New Roman" pitchFamily="18" charset="0"/>
                  </a:rPr>
                  <a:t>j</a:t>
                </a:r>
                <a:r>
                  <a:rPr kumimoji="1" lang="en-US" altLang="zh-CN" b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b="1">
                    <a:latin typeface="Times New Roman" pitchFamily="18" charset="0"/>
                    <a:ea typeface="楷体_GB2312" pitchFamily="49" charset="-122"/>
                  </a:rPr>
                  <a:t>)</a:t>
                </a:r>
              </a:p>
            </p:txBody>
          </p:sp>
          <p:sp>
            <p:nvSpPr>
              <p:cNvPr id="9320" name="Text Box 104"/>
              <p:cNvSpPr txBox="1">
                <a:spLocks noChangeArrowheads="1"/>
              </p:cNvSpPr>
              <p:nvPr/>
            </p:nvSpPr>
            <p:spPr bwMode="auto">
              <a:xfrm>
                <a:off x="3168" y="3120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400" b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1" lang="en-US" altLang="zh-CN" sz="1400" b="1" baseline="-2500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321" name="Text Box 105"/>
              <p:cNvSpPr txBox="1">
                <a:spLocks noChangeArrowheads="1"/>
              </p:cNvSpPr>
              <p:nvPr/>
            </p:nvSpPr>
            <p:spPr bwMode="auto">
              <a:xfrm>
                <a:off x="3456" y="288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kumimoji="1"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322" name="Text Box 106"/>
              <p:cNvSpPr txBox="1">
                <a:spLocks noChangeArrowheads="1"/>
              </p:cNvSpPr>
              <p:nvPr/>
            </p:nvSpPr>
            <p:spPr bwMode="auto">
              <a:xfrm>
                <a:off x="2544" y="288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kumimoji="1" lang="en-US" altLang="zh-CN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323" name="Text Box 107"/>
              <p:cNvSpPr txBox="1">
                <a:spLocks noChangeArrowheads="1"/>
              </p:cNvSpPr>
              <p:nvPr/>
            </p:nvSpPr>
            <p:spPr bwMode="auto">
              <a:xfrm>
                <a:off x="4128" y="2928"/>
                <a:ext cx="11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2400" b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kumimoji="1" lang="en-US" altLang="zh-CN" sz="2400" b="1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kumimoji="1" lang="en-US" altLang="zh-CN" sz="2000" b="1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sz="2400" b="1">
                    <a:latin typeface="Times New Roman" pitchFamily="18" charset="0"/>
                    <a:cs typeface="Times New Roman" pitchFamily="18" charset="0"/>
                  </a:rPr>
                  <a:t>2π/T</a:t>
                </a:r>
                <a:endParaRPr kumimoji="1" lang="en-US" altLang="zh-CN" sz="2400" b="1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324" name="Line 108"/>
            <p:cNvSpPr>
              <a:spLocks noChangeShapeType="1"/>
            </p:cNvSpPr>
            <p:nvPr/>
          </p:nvSpPr>
          <p:spPr bwMode="auto">
            <a:xfrm>
              <a:off x="2688" y="31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5" name="Line 109"/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6" name="Line 110"/>
            <p:cNvSpPr>
              <a:spLocks noChangeShapeType="1"/>
            </p:cNvSpPr>
            <p:nvPr/>
          </p:nvSpPr>
          <p:spPr bwMode="auto">
            <a:xfrm flipV="1">
              <a:off x="316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7" name="Line 111"/>
            <p:cNvSpPr>
              <a:spLocks noChangeShapeType="1"/>
            </p:cNvSpPr>
            <p:nvPr/>
          </p:nvSpPr>
          <p:spPr bwMode="auto">
            <a:xfrm flipV="1">
              <a:off x="326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8" name="Line 112"/>
            <p:cNvSpPr>
              <a:spLocks noChangeShapeType="1"/>
            </p:cNvSpPr>
            <p:nvPr/>
          </p:nvSpPr>
          <p:spPr bwMode="auto">
            <a:xfrm flipV="1">
              <a:off x="336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9" name="Line 113"/>
            <p:cNvSpPr>
              <a:spLocks noChangeShapeType="1"/>
            </p:cNvSpPr>
            <p:nvPr/>
          </p:nvSpPr>
          <p:spPr bwMode="auto">
            <a:xfrm flipV="1">
              <a:off x="307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0" name="Line 114"/>
            <p:cNvSpPr>
              <a:spLocks noChangeShapeType="1"/>
            </p:cNvSpPr>
            <p:nvPr/>
          </p:nvSpPr>
          <p:spPr bwMode="auto">
            <a:xfrm flipV="1">
              <a:off x="297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1" name="Line 115"/>
            <p:cNvSpPr>
              <a:spLocks noChangeShapeType="1"/>
            </p:cNvSpPr>
            <p:nvPr/>
          </p:nvSpPr>
          <p:spPr bwMode="auto">
            <a:xfrm flipV="1">
              <a:off x="288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2" name="Line 116"/>
            <p:cNvSpPr>
              <a:spLocks noChangeShapeType="1"/>
            </p:cNvSpPr>
            <p:nvPr/>
          </p:nvSpPr>
          <p:spPr bwMode="auto">
            <a:xfrm flipV="1">
              <a:off x="345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3" name="Text Box 117"/>
            <p:cNvSpPr txBox="1">
              <a:spLocks noChangeArrowheads="1"/>
            </p:cNvSpPr>
            <p:nvPr/>
          </p:nvSpPr>
          <p:spPr bwMode="auto">
            <a:xfrm>
              <a:off x="3168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  <a:ea typeface="楷体_GB2312" pitchFamily="49" charset="-122"/>
                </a:rPr>
                <a:t>Q(</a:t>
              </a:r>
              <a:r>
                <a:rPr kumimoji="1" lang="en-US" altLang="zh-CN" b="1">
                  <a:latin typeface="Times New Roman" pitchFamily="18" charset="0"/>
                </a:rPr>
                <a:t>j</a:t>
              </a:r>
              <a:r>
                <a:rPr kumimoji="1" lang="en-US" altLang="zh-CN" b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b="1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9334" name="Text Box 118"/>
            <p:cNvSpPr txBox="1">
              <a:spLocks noChangeArrowheads="1"/>
            </p:cNvSpPr>
            <p:nvPr/>
          </p:nvSpPr>
          <p:spPr bwMode="auto">
            <a:xfrm>
              <a:off x="3168" y="312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en-US" altLang="zh-CN" sz="1400" b="1" baseline="-2500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9335" name="Text Box 119"/>
            <p:cNvSpPr txBox="1">
              <a:spLocks noChangeArrowheads="1"/>
            </p:cNvSpPr>
            <p:nvPr/>
          </p:nvSpPr>
          <p:spPr bwMode="auto">
            <a:xfrm>
              <a:off x="3456" y="28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…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9336" name="Text Box 120"/>
            <p:cNvSpPr txBox="1">
              <a:spLocks noChangeArrowheads="1"/>
            </p:cNvSpPr>
            <p:nvPr/>
          </p:nvSpPr>
          <p:spPr bwMode="auto">
            <a:xfrm>
              <a:off x="2544" y="28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…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9337" name="Text Box 121"/>
            <p:cNvSpPr txBox="1">
              <a:spLocks noChangeArrowheads="1"/>
            </p:cNvSpPr>
            <p:nvPr/>
          </p:nvSpPr>
          <p:spPr bwMode="auto">
            <a:xfrm>
              <a:off x="4128" y="2928"/>
              <a:ext cx="11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24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2π/T</a:t>
              </a:r>
              <a:endParaRPr kumimoji="1" lang="en-US" altLang="zh-CN" sz="2400" b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22"/>
          <p:cNvGrpSpPr>
            <a:grpSpLocks/>
          </p:cNvGrpSpPr>
          <p:nvPr/>
        </p:nvGrpSpPr>
        <p:grpSpPr bwMode="auto">
          <a:xfrm>
            <a:off x="1116013" y="2438400"/>
            <a:ext cx="1943100" cy="869950"/>
            <a:chOff x="703" y="1536"/>
            <a:chExt cx="1224" cy="548"/>
          </a:xfrm>
        </p:grpSpPr>
        <p:sp>
          <p:nvSpPr>
            <p:cNvPr id="9339" name="Line 123"/>
            <p:cNvSpPr>
              <a:spLocks noChangeShapeType="1"/>
            </p:cNvSpPr>
            <p:nvPr/>
          </p:nvSpPr>
          <p:spPr bwMode="auto">
            <a:xfrm>
              <a:off x="816" y="19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40" name="Line 124"/>
            <p:cNvSpPr>
              <a:spLocks noChangeShapeType="1"/>
            </p:cNvSpPr>
            <p:nvPr/>
          </p:nvSpPr>
          <p:spPr bwMode="auto">
            <a:xfrm flipV="1">
              <a:off x="1296" y="15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41" name="Line 125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42" name="Line 126"/>
            <p:cNvSpPr>
              <a:spLocks noChangeShapeType="1"/>
            </p:cNvSpPr>
            <p:nvPr/>
          </p:nvSpPr>
          <p:spPr bwMode="auto">
            <a:xfrm flipV="1">
              <a:off x="139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43" name="Line 127"/>
            <p:cNvSpPr>
              <a:spLocks noChangeShapeType="1"/>
            </p:cNvSpPr>
            <p:nvPr/>
          </p:nvSpPr>
          <p:spPr bwMode="auto">
            <a:xfrm flipV="1">
              <a:off x="1488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44" name="Line 128"/>
            <p:cNvSpPr>
              <a:spLocks noChangeShapeType="1"/>
            </p:cNvSpPr>
            <p:nvPr/>
          </p:nvSpPr>
          <p:spPr bwMode="auto">
            <a:xfrm flipV="1">
              <a:off x="1200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45" name="Line 129"/>
            <p:cNvSpPr>
              <a:spLocks noChangeShapeType="1"/>
            </p:cNvSpPr>
            <p:nvPr/>
          </p:nvSpPr>
          <p:spPr bwMode="auto">
            <a:xfrm flipV="1">
              <a:off x="1104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46" name="Line 130"/>
            <p:cNvSpPr>
              <a:spLocks noChangeShapeType="1"/>
            </p:cNvSpPr>
            <p:nvPr/>
          </p:nvSpPr>
          <p:spPr bwMode="auto">
            <a:xfrm flipV="1">
              <a:off x="1008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47" name="Line 131"/>
            <p:cNvSpPr>
              <a:spLocks noChangeShapeType="1"/>
            </p:cNvSpPr>
            <p:nvPr/>
          </p:nvSpPr>
          <p:spPr bwMode="auto">
            <a:xfrm flipV="1">
              <a:off x="1584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48" name="Text Box 132"/>
            <p:cNvSpPr txBox="1">
              <a:spLocks noChangeArrowheads="1"/>
            </p:cNvSpPr>
            <p:nvPr/>
          </p:nvSpPr>
          <p:spPr bwMode="auto">
            <a:xfrm>
              <a:off x="1296" y="153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  <a:ea typeface="楷体_GB2312" pitchFamily="49" charset="-122"/>
                </a:rPr>
                <a:t>P(t)</a:t>
              </a:r>
            </a:p>
          </p:txBody>
        </p:sp>
        <p:sp>
          <p:nvSpPr>
            <p:cNvPr id="9349" name="Text Box 133"/>
            <p:cNvSpPr txBox="1">
              <a:spLocks noChangeArrowheads="1"/>
            </p:cNvSpPr>
            <p:nvPr/>
          </p:nvSpPr>
          <p:spPr bwMode="auto">
            <a:xfrm>
              <a:off x="1296" y="187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1600" b="1" baseline="-25000">
                  <a:latin typeface="Times New Roman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9350" name="Text Box 134"/>
            <p:cNvSpPr txBox="1">
              <a:spLocks noChangeArrowheads="1"/>
            </p:cNvSpPr>
            <p:nvPr/>
          </p:nvSpPr>
          <p:spPr bwMode="auto">
            <a:xfrm>
              <a:off x="1655" y="166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351" name="Text Box 135"/>
            <p:cNvSpPr txBox="1">
              <a:spLocks noChangeArrowheads="1"/>
            </p:cNvSpPr>
            <p:nvPr/>
          </p:nvSpPr>
          <p:spPr bwMode="auto">
            <a:xfrm>
              <a:off x="703" y="166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5" grpId="0" autoUpdateAnimBg="0"/>
      <p:bldP spid="9306" grpId="0" autoUpdateAnimBg="0"/>
      <p:bldP spid="930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 with the DTFT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7681913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cs typeface="Times New Roman" pitchFamily="18" charset="0"/>
              </a:rPr>
              <a:t>We observe that the N-point DFT sequence X[k] is precisely the set of frequency samples of the DTFT           of the length-N sequence x[n] at N equally spaced frequencies:                                            </a:t>
            </a:r>
          </a:p>
          <a:p>
            <a:endParaRPr lang="en-US" altLang="zh-CN" sz="2800" b="1" dirty="0">
              <a:cs typeface="Times New Roman" pitchFamily="18" charset="0"/>
            </a:endParaRPr>
          </a:p>
          <a:p>
            <a:endParaRPr lang="en-US" altLang="zh-CN" sz="2800" b="1" dirty="0">
              <a:cs typeface="Times New Roman" pitchFamily="18" charset="0"/>
            </a:endParaRPr>
          </a:p>
          <a:p>
            <a:endParaRPr lang="en-US" altLang="zh-CN" sz="2800" b="1" dirty="0">
              <a:cs typeface="Times New Roman" pitchFamily="18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285984" y="2857496"/>
          <a:ext cx="825500" cy="342900"/>
        </p:xfrm>
        <a:graphic>
          <a:graphicData uri="http://schemas.openxmlformats.org/presentationml/2006/ole">
            <p:oleObj spid="_x0000_s49154" name="Equation" r:id="rId3" imgW="825480" imgH="342720" progId="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066800" y="4953000"/>
          <a:ext cx="5289550" cy="661988"/>
        </p:xfrm>
        <a:graphic>
          <a:graphicData uri="http://schemas.openxmlformats.org/presentationml/2006/ole">
            <p:oleObj spid="_x0000_s49155" name="Equation" r:id="rId4" imgW="1549080" imgH="1904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Convolution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752600"/>
            <a:ext cx="7358063" cy="1093788"/>
          </a:xfrm>
          <a:noFill/>
          <a:ln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124200"/>
            <a:ext cx="3943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90600" y="4572000"/>
            <a:ext cx="69738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/>
              <a:t>Using </a:t>
            </a:r>
            <a:r>
              <a:rPr lang="en-US" altLang="zh-CN" sz="3200">
                <a:solidFill>
                  <a:schemeClr val="tx2"/>
                </a:solidFill>
              </a:rPr>
              <a:t>circular convolution to calculate</a:t>
            </a:r>
          </a:p>
          <a:p>
            <a:r>
              <a:rPr lang="en-US" altLang="zh-CN" sz="3200">
                <a:solidFill>
                  <a:schemeClr val="tx2"/>
                </a:solidFill>
              </a:rPr>
              <a:t> linear convolution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/>
              <a:t>Linear Convolution of Two</a:t>
            </a:r>
            <a:br>
              <a:rPr lang="en-US" altLang="zh-CN" sz="4000"/>
            </a:br>
            <a:r>
              <a:rPr lang="en-US" altLang="zh-CN" sz="4000"/>
              <a:t>Finite-Length Sequences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2743200"/>
            <a:ext cx="8229600" cy="1928813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 5.76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Consider the two finite-length sequence g[n]={-3, 2, 5},           </a:t>
            </a:r>
            <a:r>
              <a:rPr lang="en-US" altLang="zh-CN" dirty="0" smtClean="0"/>
              <a:t>  and </a:t>
            </a:r>
            <a:r>
              <a:rPr lang="en-US" altLang="zh-CN" dirty="0"/>
              <a:t>h[n]={4, -3, 1, -4},</a:t>
            </a:r>
          </a:p>
          <a:p>
            <a:endParaRPr lang="en-US" altLang="zh-CN" dirty="0"/>
          </a:p>
          <a:p>
            <a:r>
              <a:rPr lang="en-US" altLang="zh-CN" dirty="0"/>
              <a:t>(a) Determine linear convolution      </a:t>
            </a:r>
            <a:r>
              <a:rPr lang="en-US" altLang="zh-CN" dirty="0" smtClean="0"/>
              <a:t>   between </a:t>
            </a:r>
            <a:r>
              <a:rPr lang="en-US" altLang="zh-CN" dirty="0"/>
              <a:t>g[n] and h[n]. </a:t>
            </a:r>
          </a:p>
          <a:p>
            <a:r>
              <a:rPr lang="en-US" altLang="zh-CN" dirty="0"/>
              <a:t>(b) Extend g[n] to a length-4 sequence    </a:t>
            </a:r>
            <a:r>
              <a:rPr lang="en-US" altLang="zh-CN" dirty="0" smtClean="0"/>
              <a:t>       by </a:t>
            </a:r>
            <a:r>
              <a:rPr lang="en-US" altLang="zh-CN" dirty="0"/>
              <a:t>zero-padding and compute circular convolution       </a:t>
            </a:r>
            <a:r>
              <a:rPr lang="en-US" altLang="zh-CN" dirty="0" smtClean="0"/>
              <a:t>   between        and </a:t>
            </a:r>
            <a:r>
              <a:rPr lang="en-US" altLang="zh-CN" dirty="0"/>
              <a:t>h[n].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14400" y="2743200"/>
          <a:ext cx="1447800" cy="504825"/>
        </p:xfrm>
        <a:graphic>
          <a:graphicData uri="http://schemas.openxmlformats.org/presentationml/2006/ole">
            <p:oleObj spid="_x0000_s50178" name="公式" r:id="rId3" imgW="406224" imgH="139639" progId="Equation.3">
              <p:embed/>
            </p:oleObj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286116" y="2214554"/>
          <a:ext cx="1143000" cy="398463"/>
        </p:xfrm>
        <a:graphic>
          <a:graphicData uri="http://schemas.openxmlformats.org/presentationml/2006/ole">
            <p:oleObj spid="_x0000_s50179" name="公式" r:id="rId4" imgW="406224" imgH="139639" progId="Equation.3">
              <p:embed/>
            </p:oleObj>
          </a:graphicData>
        </a:graphic>
      </p:graphicFrame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143636" y="3286124"/>
          <a:ext cx="990600" cy="581025"/>
        </p:xfrm>
        <a:graphic>
          <a:graphicData uri="http://schemas.openxmlformats.org/presentationml/2006/ole">
            <p:oleObj spid="_x0000_s50180" name="公式" r:id="rId5" imgW="279279" imgH="165028" progId="Equation.3">
              <p:embed/>
            </p:oleObj>
          </a:graphicData>
        </a:graphic>
      </p:graphicFrame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7215206" y="4429132"/>
          <a:ext cx="804862" cy="514350"/>
        </p:xfrm>
        <a:graphic>
          <a:graphicData uri="http://schemas.openxmlformats.org/presentationml/2006/ole">
            <p:oleObj spid="_x0000_s50181" name="公式" r:id="rId6" imgW="368280" imgH="228600" progId="Equation.3">
              <p:embed/>
            </p:oleObj>
          </a:graphicData>
        </a:graphic>
      </p:graphicFrame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2868613" y="5351463"/>
          <a:ext cx="893762" cy="539750"/>
        </p:xfrm>
        <a:graphic>
          <a:graphicData uri="http://schemas.openxmlformats.org/presentationml/2006/ole">
            <p:oleObj spid="_x0000_s50182" name="公式" r:id="rId7" imgW="380880" imgH="228600" progId="Equation.3">
              <p:embed/>
            </p:oleObj>
          </a:graphicData>
        </a:graphic>
      </p:graphicFrame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5214942" y="5429264"/>
          <a:ext cx="703262" cy="449262"/>
        </p:xfrm>
        <a:graphic>
          <a:graphicData uri="http://schemas.openxmlformats.org/presentationml/2006/ole">
            <p:oleObj spid="_x0000_s50183" name="公式" r:id="rId8" imgW="3682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(c) Extend g[n] and h[n] to length-6 sequences by zero-padding and compute the 6-point circular convolution y[n] of the extended sequences. Is y[n] the same as  determined in Part (a) ?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8382000" y="3200400"/>
          <a:ext cx="609600" cy="357188"/>
        </p:xfrm>
        <a:graphic>
          <a:graphicData uri="http://schemas.openxmlformats.org/presentationml/2006/ole">
            <p:oleObj spid="_x0000_s51202" name="公式" r:id="rId3" imgW="279279" imgH="165028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198</Words>
  <PresentationFormat>全屏显示(4:3)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Office 主题</vt:lpstr>
      <vt:lpstr>BMP 图象</vt:lpstr>
      <vt:lpstr>Equation</vt:lpstr>
      <vt:lpstr>公式</vt:lpstr>
      <vt:lpstr>Review (chapter 5)</vt:lpstr>
      <vt:lpstr>Discrete Fourier Transform</vt:lpstr>
      <vt:lpstr>Make a signal discrete and periodical</vt:lpstr>
      <vt:lpstr>Relation with the DTFT</vt:lpstr>
      <vt:lpstr>Circular Convolution</vt:lpstr>
      <vt:lpstr>Linear Convolution of Two Finite-Length Sequences</vt:lpstr>
      <vt:lpstr>Exercise 5.76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(chapter 2)</dc:title>
  <dc:creator>Administrator</dc:creator>
  <cp:lastModifiedBy>DZM</cp:lastModifiedBy>
  <cp:revision>9</cp:revision>
  <dcterms:created xsi:type="dcterms:W3CDTF">2014-03-08T07:42:27Z</dcterms:created>
  <dcterms:modified xsi:type="dcterms:W3CDTF">2014-04-26T04:32:52Z</dcterms:modified>
</cp:coreProperties>
</file>