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5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6BD08-ABD3-4314-BED0-2C66F0396F5D}" type="datetimeFigureOut">
              <a:rPr lang="zh-CN" altLang="en-US" smtClean="0"/>
              <a:pPr/>
              <a:t>2014/5/24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59BE8-883E-4F8F-8AD1-FC6F87044D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br>
              <a:rPr lang="en-US" altLang="zh-CN" dirty="0" smtClean="0"/>
            </a:br>
            <a:r>
              <a:rPr lang="en-US" altLang="zh-CN" dirty="0" smtClean="0"/>
              <a:t>(chapter </a:t>
            </a:r>
            <a:r>
              <a:rPr lang="en-US" altLang="zh-CN" dirty="0" smtClean="0"/>
              <a:t>9)</a:t>
            </a:r>
            <a:endParaRPr lang="en-US" altLang="zh-CN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Frequency warping</a:t>
            </a:r>
            <a:endParaRPr lang="en-US" altLang="zh-CN"/>
          </a:p>
        </p:txBody>
      </p:sp>
      <p:pic>
        <p:nvPicPr>
          <p:cNvPr id="819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124200" y="1905000"/>
            <a:ext cx="2444750" cy="885825"/>
          </a:xfrm>
          <a:noFill/>
          <a:ln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3276600"/>
            <a:ext cx="3194050" cy="317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657600"/>
            <a:ext cx="4943475" cy="241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Frequency warping (cont.)</a:t>
            </a:r>
          </a:p>
        </p:txBody>
      </p:sp>
      <p:pic>
        <p:nvPicPr>
          <p:cNvPr id="9220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14400" y="2133600"/>
            <a:ext cx="7232650" cy="2968625"/>
          </a:xfrm>
          <a:noFill/>
          <a:ln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Design of IIR Highpass, Bandpass,and Bandstop Digital Filters</a:t>
            </a:r>
          </a:p>
        </p:txBody>
      </p:sp>
      <p:pic>
        <p:nvPicPr>
          <p:cNvPr id="32774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71600" y="1752600"/>
            <a:ext cx="5715000" cy="3043238"/>
          </a:xfrm>
          <a:noFill/>
          <a:ln/>
        </p:spPr>
      </p:pic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725988"/>
            <a:ext cx="5867400" cy="213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mtClean="0">
                <a:solidFill>
                  <a:srgbClr val="4347F9"/>
                </a:solidFill>
              </a:rPr>
              <a:t>Digital Filter Specifications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76400"/>
            <a:ext cx="7620000" cy="114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800" b="1" smtClean="0">
                <a:ea typeface="楷体" pitchFamily="49" charset="-122"/>
              </a:rPr>
              <a:t>Magnitude specifications may alternately be given in a normalized form as indicated below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6F505D-F7F5-433B-A209-F180CD0F8C00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395268" name="Picture 4"/>
          <p:cNvPicPr>
            <a:picLocks noChangeAspect="1" noChangeArrowheads="1"/>
          </p:cNvPicPr>
          <p:nvPr/>
        </p:nvPicPr>
        <p:blipFill>
          <a:blip r:embed="rId2" cstate="print">
            <a:lum bright="-40000" contrast="50000"/>
            <a:grayscl/>
          </a:blip>
          <a:srcRect/>
          <a:stretch>
            <a:fillRect/>
          </a:stretch>
        </p:blipFill>
        <p:spPr bwMode="auto">
          <a:xfrm>
            <a:off x="1981200" y="2743200"/>
            <a:ext cx="5029200" cy="370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8933F5-8D9C-4300-B797-0B3671EC9A62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403458" name="Rectangle 2"/>
          <p:cNvSpPr>
            <a:spLocks noChangeArrowheads="1"/>
          </p:cNvSpPr>
          <p:nvPr/>
        </p:nvSpPr>
        <p:spPr bwMode="auto">
          <a:xfrm>
            <a:off x="936625" y="914400"/>
            <a:ext cx="65309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800">
                <a:solidFill>
                  <a:srgbClr val="FF3300"/>
                </a:solidFill>
              </a:rPr>
              <a:t>Comparison of IIR and FIR filters</a:t>
            </a:r>
            <a:r>
              <a:rPr lang="zh-CN" altLang="en-US" sz="2800" b="0">
                <a:solidFill>
                  <a:srgbClr val="FF3300"/>
                </a:solidFill>
              </a:rPr>
              <a:t>：</a:t>
            </a:r>
          </a:p>
        </p:txBody>
      </p:sp>
      <p:sp>
        <p:nvSpPr>
          <p:cNvPr id="403459" name="Rectangle 3"/>
          <p:cNvSpPr>
            <a:spLocks noChangeArrowheads="1"/>
          </p:cNvSpPr>
          <p:nvPr/>
        </p:nvSpPr>
        <p:spPr bwMode="auto">
          <a:xfrm>
            <a:off x="1241425" y="1600200"/>
            <a:ext cx="2214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100000"/>
              </a:lnSpc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IIR filter</a:t>
            </a:r>
          </a:p>
        </p:txBody>
      </p:sp>
      <p:sp>
        <p:nvSpPr>
          <p:cNvPr id="403460" name="Rectangle 4"/>
          <p:cNvSpPr>
            <a:spLocks noChangeArrowheads="1"/>
          </p:cNvSpPr>
          <p:nvPr/>
        </p:nvSpPr>
        <p:spPr bwMode="auto">
          <a:xfrm>
            <a:off x="5127625" y="1600200"/>
            <a:ext cx="2274888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100000"/>
              </a:lnSpc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4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FIR filter</a:t>
            </a:r>
          </a:p>
        </p:txBody>
      </p:sp>
      <p:sp>
        <p:nvSpPr>
          <p:cNvPr id="403461" name="Rectangle 5"/>
          <p:cNvSpPr>
            <a:spLocks noChangeArrowheads="1"/>
          </p:cNvSpPr>
          <p:nvPr/>
        </p:nvSpPr>
        <p:spPr bwMode="auto">
          <a:xfrm>
            <a:off x="1184275" y="2136775"/>
            <a:ext cx="3540125" cy="503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eaLnBrk="0" hangingPunct="0">
              <a:buFont typeface="Wingdings" pitchFamily="2" charset="2"/>
              <a:buChar char="Ø"/>
            </a:pPr>
            <a:r>
              <a:rPr lang="en-US" altLang="zh-CN" sz="2400" i="1">
                <a:solidFill>
                  <a:schemeClr val="tx2"/>
                </a:solidFill>
                <a:ea typeface="楷体" pitchFamily="49" charset="-122"/>
              </a:rPr>
              <a:t>h</a:t>
            </a:r>
            <a:r>
              <a:rPr lang="en-US" altLang="zh-CN" sz="2400">
                <a:solidFill>
                  <a:schemeClr val="tx2"/>
                </a:solidFill>
                <a:ea typeface="楷体" pitchFamily="49" charset="-122"/>
              </a:rPr>
              <a:t>(</a:t>
            </a:r>
            <a:r>
              <a:rPr lang="en-US" altLang="zh-CN" sz="2400" i="1">
                <a:solidFill>
                  <a:schemeClr val="tx2"/>
                </a:solidFill>
                <a:ea typeface="楷体" pitchFamily="49" charset="-122"/>
              </a:rPr>
              <a:t>n</a:t>
            </a:r>
            <a:r>
              <a:rPr lang="en-US" altLang="zh-CN" sz="2400">
                <a:solidFill>
                  <a:schemeClr val="tx2"/>
                </a:solidFill>
                <a:ea typeface="楷体" pitchFamily="49" charset="-122"/>
              </a:rPr>
              <a:t>) is infinite length</a:t>
            </a:r>
          </a:p>
        </p:txBody>
      </p:sp>
      <p:sp>
        <p:nvSpPr>
          <p:cNvPr id="403462" name="Rectangle 6"/>
          <p:cNvSpPr>
            <a:spLocks noChangeArrowheads="1"/>
          </p:cNvSpPr>
          <p:nvPr/>
        </p:nvSpPr>
        <p:spPr bwMode="auto">
          <a:xfrm>
            <a:off x="5356225" y="2149475"/>
            <a:ext cx="3406775" cy="4143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eaLnBrk="0" hangingPunct="0">
              <a:buFont typeface="Wingdings" pitchFamily="2" charset="2"/>
              <a:buChar char="Ø"/>
            </a:pPr>
            <a:r>
              <a:rPr lang="en-US" altLang="zh-CN" sz="2400">
                <a:solidFill>
                  <a:schemeClr val="tx2"/>
                </a:solidFill>
                <a:ea typeface="楷体" pitchFamily="49" charset="-122"/>
              </a:rPr>
              <a:t>h(n) is finite length</a:t>
            </a:r>
          </a:p>
        </p:txBody>
      </p:sp>
      <p:sp>
        <p:nvSpPr>
          <p:cNvPr id="403463" name="Rectangle 7"/>
          <p:cNvSpPr>
            <a:spLocks noChangeArrowheads="1"/>
          </p:cNvSpPr>
          <p:nvPr/>
        </p:nvSpPr>
        <p:spPr bwMode="auto">
          <a:xfrm>
            <a:off x="1165225" y="2667000"/>
            <a:ext cx="401796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eaLnBrk="0" hangingPunct="0">
              <a:buFont typeface="Wingdings" pitchFamily="2" charset="2"/>
              <a:buChar char="Ø"/>
            </a:pPr>
            <a:r>
              <a:rPr lang="en-US" altLang="zh-CN" sz="2400">
                <a:solidFill>
                  <a:schemeClr val="tx2"/>
                </a:solidFill>
                <a:ea typeface="楷体" pitchFamily="49" charset="-122"/>
              </a:rPr>
              <a:t>H(z) is a rational function </a:t>
            </a:r>
            <a:r>
              <a:rPr lang="en-US" altLang="zh-CN" sz="2800">
                <a:solidFill>
                  <a:schemeClr val="tx1"/>
                </a:solidFill>
                <a:ea typeface="楷体" pitchFamily="49" charset="-122"/>
              </a:rPr>
              <a:t>of z</a:t>
            </a:r>
            <a:r>
              <a:rPr lang="en-US" altLang="zh-CN" sz="2800" baseline="3000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403464" name="Rectangle 8"/>
          <p:cNvSpPr>
            <a:spLocks noChangeArrowheads="1"/>
          </p:cNvSpPr>
          <p:nvPr/>
        </p:nvSpPr>
        <p:spPr bwMode="auto">
          <a:xfrm>
            <a:off x="1165225" y="5181600"/>
            <a:ext cx="4092575" cy="609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eaLnBrk="0" hangingPunct="0">
              <a:buFont typeface="Wingdings" pitchFamily="2" charset="2"/>
              <a:buChar char="Ø"/>
            </a:pPr>
            <a:r>
              <a:rPr lang="en-US" altLang="zh-CN" sz="2400">
                <a:solidFill>
                  <a:schemeClr val="tx2"/>
                </a:solidFill>
                <a:ea typeface="楷体" pitchFamily="49" charset="-122"/>
              </a:rPr>
              <a:t>With a lower order of  N</a:t>
            </a:r>
            <a:r>
              <a:rPr lang="en-US" altLang="zh-CN" sz="2400" baseline="-25000">
                <a:solidFill>
                  <a:schemeClr val="tx2"/>
                </a:solidFill>
                <a:ea typeface="楷体" pitchFamily="49" charset="-122"/>
              </a:rPr>
              <a:t>IIR</a:t>
            </a:r>
            <a:endParaRPr lang="en-US" altLang="zh-CN" sz="2400">
              <a:solidFill>
                <a:schemeClr val="tx2"/>
              </a:solidFill>
              <a:ea typeface="楷体" pitchFamily="49" charset="-122"/>
            </a:endParaRPr>
          </a:p>
        </p:txBody>
      </p:sp>
      <p:sp>
        <p:nvSpPr>
          <p:cNvPr id="403465" name="Rectangle 9"/>
          <p:cNvSpPr>
            <a:spLocks noChangeArrowheads="1"/>
          </p:cNvSpPr>
          <p:nvPr/>
        </p:nvSpPr>
        <p:spPr bwMode="auto">
          <a:xfrm>
            <a:off x="1185863" y="3352800"/>
            <a:ext cx="3005137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eaLnBrk="0" hangingPunct="0">
              <a:buFont typeface="Wingdings" pitchFamily="2" charset="2"/>
              <a:buChar char="Ø"/>
            </a:pPr>
            <a:r>
              <a:rPr lang="en-US" altLang="zh-CN" sz="2400">
                <a:solidFill>
                  <a:schemeClr val="tx2"/>
                </a:solidFill>
                <a:ea typeface="楷体" pitchFamily="49" charset="-122"/>
              </a:rPr>
              <a:t>Nonlinear phase </a:t>
            </a:r>
          </a:p>
        </p:txBody>
      </p:sp>
      <p:sp>
        <p:nvSpPr>
          <p:cNvPr id="403466" name="Rectangle 10"/>
          <p:cNvSpPr>
            <a:spLocks noChangeArrowheads="1"/>
          </p:cNvSpPr>
          <p:nvPr/>
        </p:nvSpPr>
        <p:spPr bwMode="auto">
          <a:xfrm>
            <a:off x="1165225" y="4572000"/>
            <a:ext cx="41687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eaLnBrk="0" hangingPunct="0">
              <a:buFont typeface="Wingdings" pitchFamily="2" charset="2"/>
              <a:buChar char="Ø"/>
            </a:pPr>
            <a:r>
              <a:rPr lang="en-US" altLang="zh-CN" sz="2400">
                <a:solidFill>
                  <a:schemeClr val="tx2"/>
                </a:solidFill>
                <a:ea typeface="楷体" pitchFamily="49" charset="-122"/>
              </a:rPr>
              <a:t>With a recursive</a:t>
            </a:r>
            <a:r>
              <a:rPr lang="en-US" altLang="zh-CN" sz="2600" b="0">
                <a:solidFill>
                  <a:schemeClr val="tx1"/>
                </a:solidFill>
                <a:ea typeface="楷体" pitchFamily="49" charset="-122"/>
              </a:rPr>
              <a:t> </a:t>
            </a:r>
            <a:r>
              <a:rPr lang="en-US" altLang="zh-CN" sz="2600">
                <a:solidFill>
                  <a:schemeClr val="tx1"/>
                </a:solidFill>
                <a:ea typeface="楷体" pitchFamily="49" charset="-122"/>
              </a:rPr>
              <a:t>structure</a:t>
            </a:r>
          </a:p>
        </p:txBody>
      </p:sp>
      <p:sp>
        <p:nvSpPr>
          <p:cNvPr id="403467" name="Rectangle 11"/>
          <p:cNvSpPr>
            <a:spLocks noChangeArrowheads="1"/>
          </p:cNvSpPr>
          <p:nvPr/>
        </p:nvSpPr>
        <p:spPr bwMode="auto">
          <a:xfrm>
            <a:off x="1193800" y="3943350"/>
            <a:ext cx="3683000" cy="4762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eaLnBrk="0" hangingPunct="0">
              <a:buFont typeface="Wingdings" pitchFamily="2" charset="2"/>
              <a:buChar char="Ø"/>
            </a:pPr>
            <a:r>
              <a:rPr lang="en-US" altLang="zh-CN" sz="2400">
                <a:solidFill>
                  <a:schemeClr val="tx2"/>
                </a:solidFill>
                <a:ea typeface="楷体" pitchFamily="49" charset="-122"/>
              </a:rPr>
              <a:t>Can not be computed with FFT</a:t>
            </a:r>
          </a:p>
        </p:txBody>
      </p:sp>
      <p:sp>
        <p:nvSpPr>
          <p:cNvPr id="403468" name="Rectangle 12"/>
          <p:cNvSpPr>
            <a:spLocks noChangeArrowheads="1"/>
          </p:cNvSpPr>
          <p:nvPr/>
        </p:nvSpPr>
        <p:spPr bwMode="auto">
          <a:xfrm>
            <a:off x="1165225" y="5895975"/>
            <a:ext cx="3960813" cy="5048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eaLnBrk="0" hangingPunct="0">
              <a:buFont typeface="Wingdings" pitchFamily="2" charset="2"/>
              <a:buChar char="Ø"/>
            </a:pPr>
            <a:r>
              <a:rPr lang="en-US" altLang="zh-CN" sz="2400">
                <a:solidFill>
                  <a:schemeClr val="tx2"/>
                </a:solidFill>
                <a:ea typeface="楷体" pitchFamily="49" charset="-122"/>
              </a:rPr>
              <a:t>Can be designed from analog prototype filter</a:t>
            </a:r>
          </a:p>
        </p:txBody>
      </p:sp>
      <p:sp>
        <p:nvSpPr>
          <p:cNvPr id="403469" name="Rectangle 13"/>
          <p:cNvSpPr>
            <a:spLocks noChangeArrowheads="1"/>
          </p:cNvSpPr>
          <p:nvPr/>
        </p:nvSpPr>
        <p:spPr bwMode="auto">
          <a:xfrm>
            <a:off x="5356225" y="2667000"/>
            <a:ext cx="3482975" cy="38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eaLnBrk="0" hangingPunct="0">
              <a:buFont typeface="Wingdings" pitchFamily="2" charset="2"/>
              <a:buChar char="Ø"/>
            </a:pPr>
            <a:r>
              <a:rPr lang="en-US" altLang="zh-CN" sz="2400">
                <a:solidFill>
                  <a:schemeClr val="tx2"/>
                </a:solidFill>
                <a:ea typeface="楷体" pitchFamily="49" charset="-122"/>
              </a:rPr>
              <a:t>H(z) </a:t>
            </a:r>
            <a:r>
              <a:rPr lang="en-US" altLang="zh-CN" sz="2400">
                <a:solidFill>
                  <a:schemeClr val="tx1"/>
                </a:solidFill>
                <a:ea typeface="楷体" pitchFamily="49" charset="-122"/>
              </a:rPr>
              <a:t>is a polynomial in z</a:t>
            </a:r>
            <a:r>
              <a:rPr lang="en-US" altLang="zh-CN" sz="2400" baseline="30000">
                <a:solidFill>
                  <a:schemeClr val="tx1"/>
                </a:solidFill>
                <a:ea typeface="楷体" pitchFamily="49" charset="-122"/>
              </a:rPr>
              <a:t>-1</a:t>
            </a:r>
            <a:r>
              <a:rPr lang="en-US" altLang="zh-CN" sz="2800">
                <a:solidFill>
                  <a:schemeClr val="tx1"/>
                </a:solidFill>
                <a:ea typeface="楷体" pitchFamily="49" charset="-122"/>
              </a:rPr>
              <a:t> </a:t>
            </a:r>
          </a:p>
        </p:txBody>
      </p:sp>
      <p:sp>
        <p:nvSpPr>
          <p:cNvPr id="403470" name="Rectangle 14"/>
          <p:cNvSpPr>
            <a:spLocks noChangeArrowheads="1"/>
          </p:cNvSpPr>
          <p:nvPr/>
        </p:nvSpPr>
        <p:spPr bwMode="auto">
          <a:xfrm>
            <a:off x="5356225" y="5176838"/>
            <a:ext cx="3406775" cy="4619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eaLnBrk="0" hangingPunct="0">
              <a:buFont typeface="Wingdings" pitchFamily="2" charset="2"/>
              <a:buChar char="Ø"/>
            </a:pPr>
            <a:r>
              <a:rPr lang="en-US" altLang="zh-CN" sz="2400">
                <a:solidFill>
                  <a:schemeClr val="tx2"/>
                </a:solidFill>
                <a:ea typeface="楷体" pitchFamily="49" charset="-122"/>
              </a:rPr>
              <a:t>With a considerably higher order of N</a:t>
            </a:r>
            <a:r>
              <a:rPr lang="en-US" altLang="zh-CN" sz="2400" baseline="-25000">
                <a:solidFill>
                  <a:schemeClr val="tx2"/>
                </a:solidFill>
                <a:ea typeface="楷体" pitchFamily="49" charset="-122"/>
              </a:rPr>
              <a:t>FIR</a:t>
            </a:r>
            <a:r>
              <a:rPr lang="en-US" altLang="zh-CN" sz="2400">
                <a:solidFill>
                  <a:schemeClr val="tx2"/>
                </a:solidFill>
                <a:ea typeface="楷体" pitchFamily="49" charset="-122"/>
              </a:rPr>
              <a:t> </a:t>
            </a:r>
          </a:p>
        </p:txBody>
      </p:sp>
      <p:sp>
        <p:nvSpPr>
          <p:cNvPr id="403471" name="Rectangle 15"/>
          <p:cNvSpPr>
            <a:spLocks noChangeArrowheads="1"/>
          </p:cNvSpPr>
          <p:nvPr/>
        </p:nvSpPr>
        <p:spPr bwMode="auto">
          <a:xfrm>
            <a:off x="5356225" y="3352800"/>
            <a:ext cx="34829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eaLnBrk="0" hangingPunct="0">
              <a:buFont typeface="Wingdings" pitchFamily="2" charset="2"/>
              <a:buChar char="Ø"/>
            </a:pPr>
            <a:r>
              <a:rPr lang="en-US" altLang="zh-CN" sz="2400">
                <a:solidFill>
                  <a:schemeClr val="tx1"/>
                </a:solidFill>
                <a:ea typeface="楷体" pitchFamily="49" charset="-122"/>
              </a:rPr>
              <a:t>Exact linear phase</a:t>
            </a:r>
          </a:p>
        </p:txBody>
      </p:sp>
      <p:sp>
        <p:nvSpPr>
          <p:cNvPr id="403472" name="Rectangle 16"/>
          <p:cNvSpPr>
            <a:spLocks noChangeArrowheads="1"/>
          </p:cNvSpPr>
          <p:nvPr/>
        </p:nvSpPr>
        <p:spPr bwMode="auto">
          <a:xfrm>
            <a:off x="5356225" y="4521200"/>
            <a:ext cx="3787775" cy="431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eaLnBrk="0" hangingPunct="0">
              <a:buFont typeface="Wingdings" pitchFamily="2" charset="2"/>
              <a:buChar char="Ø"/>
            </a:pPr>
            <a:r>
              <a:rPr lang="en-US" altLang="zh-CN" sz="2400">
                <a:solidFill>
                  <a:schemeClr val="tx2"/>
                </a:solidFill>
                <a:ea typeface="楷体" pitchFamily="49" charset="-122"/>
              </a:rPr>
              <a:t>In general, is not a recursive</a:t>
            </a:r>
            <a:r>
              <a:rPr lang="en-US" altLang="zh-CN" sz="2600" b="0">
                <a:solidFill>
                  <a:schemeClr val="tx1"/>
                </a:solidFill>
                <a:ea typeface="楷体" pitchFamily="49" charset="-122"/>
              </a:rPr>
              <a:t> </a:t>
            </a:r>
            <a:r>
              <a:rPr lang="en-US" altLang="zh-CN" sz="2600">
                <a:solidFill>
                  <a:schemeClr val="tx1"/>
                </a:solidFill>
                <a:ea typeface="楷体" pitchFamily="49" charset="-122"/>
              </a:rPr>
              <a:t>structure</a:t>
            </a:r>
          </a:p>
        </p:txBody>
      </p:sp>
      <p:sp>
        <p:nvSpPr>
          <p:cNvPr id="403473" name="Rectangle 17"/>
          <p:cNvSpPr>
            <a:spLocks noChangeArrowheads="1"/>
          </p:cNvSpPr>
          <p:nvPr/>
        </p:nvSpPr>
        <p:spPr bwMode="auto">
          <a:xfrm>
            <a:off x="5356225" y="3886200"/>
            <a:ext cx="3559175" cy="447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eaLnBrk="0" hangingPunct="0">
              <a:buFont typeface="Wingdings" pitchFamily="2" charset="2"/>
              <a:buChar char="Ø"/>
            </a:pPr>
            <a:r>
              <a:rPr lang="en-US" altLang="zh-CN" sz="2400">
                <a:solidFill>
                  <a:schemeClr val="tx2"/>
                </a:solidFill>
                <a:ea typeface="楷体" pitchFamily="49" charset="-122"/>
              </a:rPr>
              <a:t>Can be computed with FFT</a:t>
            </a:r>
          </a:p>
        </p:txBody>
      </p:sp>
      <p:sp>
        <p:nvSpPr>
          <p:cNvPr id="403474" name="Rectangle 18"/>
          <p:cNvSpPr>
            <a:spLocks noChangeArrowheads="1"/>
          </p:cNvSpPr>
          <p:nvPr/>
        </p:nvSpPr>
        <p:spPr bwMode="auto">
          <a:xfrm>
            <a:off x="5362575" y="5940425"/>
            <a:ext cx="3498850" cy="460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eaLnBrk="0" hangingPunct="0">
              <a:buFont typeface="Wingdings" pitchFamily="2" charset="2"/>
              <a:buChar char="Ø"/>
            </a:pPr>
            <a:r>
              <a:rPr lang="en-US" altLang="zh-CN" sz="2400">
                <a:solidFill>
                  <a:schemeClr val="tx2"/>
                </a:solidFill>
                <a:ea typeface="楷体" pitchFamily="49" charset="-122"/>
              </a:rPr>
              <a:t>Designed with the aid of computer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3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3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3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3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3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3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3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3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3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3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3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3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03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3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03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3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03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03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03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03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03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03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3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03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8" grpId="0" build="p" autoUpdateAnimBg="0"/>
      <p:bldP spid="403459" grpId="0" autoUpdateAnimBg="0"/>
      <p:bldP spid="403460" grpId="0" autoUpdateAnimBg="0"/>
      <p:bldP spid="403461" grpId="0" autoUpdateAnimBg="0"/>
      <p:bldP spid="403462" grpId="0" autoUpdateAnimBg="0"/>
      <p:bldP spid="403463" grpId="0" autoUpdateAnimBg="0"/>
      <p:bldP spid="403464" grpId="0" autoUpdateAnimBg="0"/>
      <p:bldP spid="403465" grpId="0" autoUpdateAnimBg="0"/>
      <p:bldP spid="403466" grpId="0" autoUpdateAnimBg="0"/>
      <p:bldP spid="403467" grpId="0" autoUpdateAnimBg="0"/>
      <p:bldP spid="403468" grpId="0" autoUpdateAnimBg="0"/>
      <p:bldP spid="403469" grpId="0" autoUpdateAnimBg="0"/>
      <p:bldP spid="403470" grpId="0" autoUpdateAnimBg="0"/>
      <p:bldP spid="403471" grpId="0" autoUpdateAnimBg="0"/>
      <p:bldP spid="403472" grpId="0" autoUpdateAnimBg="0"/>
      <p:bldP spid="403473" grpId="0" autoUpdateAnimBg="0"/>
      <p:bldP spid="40347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b="1" smtClean="0">
                <a:solidFill>
                  <a:srgbClr val="4347F9"/>
                </a:solidFill>
              </a:rPr>
              <a:t>Digital Filter Design: </a:t>
            </a:r>
            <a:br>
              <a:rPr lang="en-US" altLang="zh-CN" sz="3600" b="1" smtClean="0">
                <a:solidFill>
                  <a:srgbClr val="4347F9"/>
                </a:solidFill>
              </a:rPr>
            </a:br>
            <a:r>
              <a:rPr lang="en-US" altLang="zh-CN" sz="3600" b="1" smtClean="0">
                <a:solidFill>
                  <a:srgbClr val="4347F9"/>
                </a:solidFill>
              </a:rPr>
              <a:t>Basic Approaches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b="1" smtClean="0">
                <a:ea typeface="楷体" pitchFamily="49" charset="-122"/>
              </a:rPr>
              <a:t>Most common approach to IIR filter design – 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b="1" smtClean="0">
                <a:ea typeface="楷体" pitchFamily="49" charset="-122"/>
              </a:rPr>
              <a:t> (1) Convert the digital filter specifications into an analog prototype lowpass filter specifications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b="1" smtClean="0">
                <a:ea typeface="楷体" pitchFamily="49" charset="-122"/>
              </a:rPr>
              <a:t>(2)  Determine the analog lowpass filter transfer function H</a:t>
            </a:r>
            <a:r>
              <a:rPr lang="en-US" altLang="zh-CN" b="1" baseline="-25000" smtClean="0">
                <a:ea typeface="楷体" pitchFamily="49" charset="-122"/>
              </a:rPr>
              <a:t>a</a:t>
            </a:r>
            <a:r>
              <a:rPr lang="en-US" altLang="zh-CN" b="1" smtClean="0">
                <a:ea typeface="楷体" pitchFamily="49" charset="-122"/>
              </a:rPr>
              <a:t>(s)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b="1" smtClean="0">
                <a:ea typeface="楷体" pitchFamily="49" charset="-122"/>
              </a:rPr>
              <a:t>(3) Transform H</a:t>
            </a:r>
            <a:r>
              <a:rPr lang="en-US" altLang="zh-CN" b="1" baseline="-25000" smtClean="0">
                <a:ea typeface="楷体" pitchFamily="49" charset="-122"/>
              </a:rPr>
              <a:t>a</a:t>
            </a:r>
            <a:r>
              <a:rPr lang="en-US" altLang="zh-CN" b="1" smtClean="0">
                <a:ea typeface="楷体" pitchFamily="49" charset="-122"/>
              </a:rPr>
              <a:t>(s) into the desired digital transfer function G(z)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39AFF-412D-46B7-B986-B9C706984A88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4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4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2" grpId="0" autoUpdateAnimBg="0"/>
      <p:bldP spid="40448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mtClean="0">
                <a:solidFill>
                  <a:srgbClr val="621FF7"/>
                </a:solidFill>
              </a:rPr>
              <a:t>Butterworth Approximation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4191000"/>
            <a:ext cx="7620000" cy="2057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800" b="1" smtClean="0">
                <a:ea typeface="楷体" pitchFamily="49" charset="-122"/>
              </a:rPr>
              <a:t>First 2N - 1 derivatives of |H</a:t>
            </a:r>
            <a:r>
              <a:rPr lang="en-US" altLang="zh-CN" sz="2800" b="1" baseline="-25000" smtClean="0">
                <a:ea typeface="楷体" pitchFamily="49" charset="-122"/>
              </a:rPr>
              <a:t>a</a:t>
            </a:r>
            <a:r>
              <a:rPr lang="en-US" altLang="zh-CN" sz="2800" b="1" smtClean="0">
                <a:ea typeface="楷体" pitchFamily="49" charset="-122"/>
              </a:rPr>
              <a:t>(j</a:t>
            </a:r>
            <a:r>
              <a:rPr lang="en-US" altLang="zh-CN" sz="2800" b="1" smtClean="0">
                <a:ea typeface="楷体" pitchFamily="49" charset="-122"/>
                <a:sym typeface="Symbol" pitchFamily="18" charset="2"/>
              </a:rPr>
              <a:t>)|</a:t>
            </a:r>
            <a:r>
              <a:rPr lang="en-US" altLang="zh-CN" sz="2800" b="1" baseline="30000" smtClean="0">
                <a:ea typeface="楷体" pitchFamily="49" charset="-122"/>
                <a:sym typeface="Symbol" pitchFamily="18" charset="2"/>
              </a:rPr>
              <a:t>2</a:t>
            </a:r>
            <a:r>
              <a:rPr lang="en-US" altLang="zh-CN" sz="2800" b="1" smtClean="0">
                <a:ea typeface="楷体" pitchFamily="49" charset="-122"/>
              </a:rPr>
              <a:t> at </a:t>
            </a:r>
            <a:r>
              <a:rPr lang="en-US" altLang="zh-CN" sz="2800" b="1" smtClean="0">
                <a:ea typeface="楷体" pitchFamily="49" charset="-122"/>
                <a:sym typeface="Symbol" pitchFamily="18" charset="2"/>
              </a:rPr>
              <a:t></a:t>
            </a:r>
            <a:r>
              <a:rPr lang="en-US" altLang="zh-CN" sz="2800" b="1" smtClean="0">
                <a:ea typeface="楷体" pitchFamily="49" charset="-122"/>
              </a:rPr>
              <a:t> = 0 are equal to zero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800" b="1" smtClean="0">
                <a:ea typeface="楷体" pitchFamily="49" charset="-122"/>
              </a:rPr>
              <a:t>The Butterworth lowpass filter thus is said to have a </a:t>
            </a:r>
            <a:r>
              <a:rPr lang="en-US" altLang="zh-CN" sz="2800" b="1" smtClean="0">
                <a:solidFill>
                  <a:srgbClr val="FF3300"/>
                </a:solidFill>
                <a:ea typeface="楷体" pitchFamily="49" charset="-122"/>
              </a:rPr>
              <a:t>maximally-flat magnitude</a:t>
            </a:r>
            <a:r>
              <a:rPr lang="en-US" altLang="zh-CN" sz="2800" b="1" smtClean="0">
                <a:ea typeface="楷体" pitchFamily="49" charset="-122"/>
              </a:rPr>
              <a:t> at </a:t>
            </a:r>
            <a:r>
              <a:rPr lang="en-US" altLang="zh-CN" sz="2800" b="1" smtClean="0">
                <a:ea typeface="楷体" pitchFamily="49" charset="-122"/>
                <a:sym typeface="Symbol" pitchFamily="18" charset="2"/>
              </a:rPr>
              <a:t></a:t>
            </a:r>
            <a:r>
              <a:rPr lang="en-US" altLang="zh-CN" sz="2800" b="1" smtClean="0">
                <a:ea typeface="楷体" pitchFamily="49" charset="-122"/>
              </a:rPr>
              <a:t> = 0 </a:t>
            </a:r>
          </a:p>
          <a:p>
            <a:pPr>
              <a:buFont typeface="Wingdings" pitchFamily="2" charset="2"/>
              <a:buChar char="Ø"/>
            </a:pPr>
            <a:endParaRPr lang="zh-CN" altLang="en-US" sz="2800" b="1" smtClean="0">
              <a:ea typeface="楷体" pitchFamily="49" charset="-122"/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0BEEF-EDE1-4D08-8365-26C64D9DBA01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graphicFrame>
        <p:nvGraphicFramePr>
          <p:cNvPr id="414724" name="Object 4"/>
          <p:cNvGraphicFramePr>
            <a:graphicFrameLocks noChangeAspect="1"/>
          </p:cNvGraphicFramePr>
          <p:nvPr/>
        </p:nvGraphicFramePr>
        <p:xfrm>
          <a:off x="2362200" y="2895600"/>
          <a:ext cx="4267200" cy="1066800"/>
        </p:xfrm>
        <a:graphic>
          <a:graphicData uri="http://schemas.openxmlformats.org/presentationml/2006/ole">
            <p:oleObj spid="_x0000_s105474" name="Equation" r:id="rId3" imgW="4267080" imgH="1066680" progId="Equation.3">
              <p:embed/>
            </p:oleObj>
          </a:graphicData>
        </a:graphic>
      </p:graphicFrame>
      <p:sp>
        <p:nvSpPr>
          <p:cNvPr id="414725" name="Text Box 5"/>
          <p:cNvSpPr txBox="1">
            <a:spLocks noChangeArrowheads="1"/>
          </p:cNvSpPr>
          <p:nvPr/>
        </p:nvSpPr>
        <p:spPr bwMode="auto">
          <a:xfrm>
            <a:off x="1066800" y="1600200"/>
            <a:ext cx="76962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800">
                <a:solidFill>
                  <a:schemeClr val="tx1"/>
                </a:solidFill>
              </a:rPr>
              <a:t>  </a:t>
            </a:r>
            <a:r>
              <a:rPr lang="en-US" altLang="zh-CN" sz="2800">
                <a:solidFill>
                  <a:schemeClr val="tx1"/>
                </a:solidFill>
              </a:rPr>
              <a:t>The magnitude-square response of an </a:t>
            </a:r>
            <a:r>
              <a:rPr lang="en-US" altLang="zh-CN" sz="2800" i="1">
                <a:solidFill>
                  <a:schemeClr val="tx1"/>
                </a:solidFill>
              </a:rPr>
              <a:t>N</a:t>
            </a:r>
            <a:r>
              <a:rPr lang="en-US" altLang="zh-CN" sz="2800">
                <a:solidFill>
                  <a:schemeClr val="tx1"/>
                </a:solidFill>
              </a:rPr>
              <a:t>-th order analog lowpass Butterworth filter  is given by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4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4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2" grpId="0" autoUpdateAnimBg="0"/>
      <p:bldP spid="414723" grpId="0" build="p" autoUpdateAnimBg="0"/>
      <p:bldP spid="41472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Analog Lowpass Filter</a:t>
            </a:r>
            <a:r>
              <a:rPr lang="en-US" altLang="zh-CN" sz="4000"/>
              <a:t> Approximation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Butterworth Approximation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Chebyshev Approximation</a:t>
            </a:r>
          </a:p>
          <a:p>
            <a:endParaRPr lang="en-US" altLang="zh-CN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86000"/>
            <a:ext cx="4527550" cy="114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886200"/>
            <a:ext cx="4984750" cy="11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5222875"/>
            <a:ext cx="5608638" cy="163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/>
              <a:t>Analog Lowpass Filter</a:t>
            </a:r>
            <a:r>
              <a:rPr lang="en-US" altLang="zh-CN" sz="4000"/>
              <a:t> Approximation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Elliptic Approximation</a:t>
            </a:r>
          </a:p>
          <a:p>
            <a:endParaRPr lang="en-US" altLang="zh-CN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362200"/>
            <a:ext cx="515143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85800" y="457200"/>
            <a:ext cx="7772400" cy="5842000"/>
          </a:xfrm>
          <a:noFill/>
          <a:ln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IIR Digital Filter Design</a:t>
            </a:r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66800" y="1295400"/>
            <a:ext cx="6981825" cy="3646488"/>
          </a:xfrm>
          <a:noFill/>
          <a:ln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5181600"/>
            <a:ext cx="22098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5105400"/>
            <a:ext cx="13716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254</Words>
  <PresentationFormat>全屏显示(4:3)</PresentationFormat>
  <Paragraphs>44</Paragraphs>
  <Slides>12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Office 主题</vt:lpstr>
      <vt:lpstr>Equation</vt:lpstr>
      <vt:lpstr>Review (chapter 9)</vt:lpstr>
      <vt:lpstr>Digital Filter Specifications</vt:lpstr>
      <vt:lpstr>幻灯片 3</vt:lpstr>
      <vt:lpstr>Digital Filter Design:  Basic Approaches</vt:lpstr>
      <vt:lpstr>Butterworth Approximation</vt:lpstr>
      <vt:lpstr>Analog Lowpass Filter Approximation</vt:lpstr>
      <vt:lpstr>Analog Lowpass Filter Approximation (cont.)</vt:lpstr>
      <vt:lpstr>幻灯片 8</vt:lpstr>
      <vt:lpstr>IIR Digital Filter Design</vt:lpstr>
      <vt:lpstr>Frequency warping</vt:lpstr>
      <vt:lpstr>Frequency warping (cont.)</vt:lpstr>
      <vt:lpstr>Design of IIR Highpass, Bandpass,and Bandstop Digital Filters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(chapter 2)</dc:title>
  <dc:creator>Administrator</dc:creator>
  <cp:lastModifiedBy>2012</cp:lastModifiedBy>
  <cp:revision>13</cp:revision>
  <dcterms:created xsi:type="dcterms:W3CDTF">2014-03-08T07:42:27Z</dcterms:created>
  <dcterms:modified xsi:type="dcterms:W3CDTF">2014-05-24T01:15:00Z</dcterms:modified>
</cp:coreProperties>
</file>