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76E8C-B5E5-4535-9ADC-F190AE3C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5E36FB-E6F2-4028-B44A-FDAB51878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2AD31D-87C6-4826-921E-655587CD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523DF-F8E2-48C0-95C3-C8B2D855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96742-92C8-4357-A4B8-8EE27A9D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6464F-266C-4179-99FE-6E3B514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A23D32-B3AA-48A9-BBD7-ABFF43C9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1666B-2BCF-4DFD-B856-C616E996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DF023-26C2-4C93-87C1-8137635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E549F-8F4F-4A06-ABDC-6654B5C9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80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03BE15-702F-4264-A02B-167CF6B3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37753-DC6D-477D-A302-1536D770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1365E-CEE6-4A00-AEF1-2CC94B1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EFCC4-310B-4F90-B6AD-BADAB3C6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4125-689F-4CCA-A70C-0AE9461D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C102-B3D7-42BB-B28F-87A899EA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35F12-05A4-4244-BC83-ABA90AAF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BD228-B529-4C4B-8FE3-91DC00EB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AE868F-9D87-41D4-98DE-94B4B3CE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09A63-E4EB-4047-BC85-23E2F369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5F00-660E-4360-BB74-A99AC863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8F4A8-A93F-49CA-A165-F21683B5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4CDE3-8FA4-4DB5-B4A2-41C4D146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7EDBA-B198-41D9-8513-091C211E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26F19-12A3-44A5-99E9-B268CBD3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0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2B3FC-6D86-4F46-877C-75C458F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B6B29-A733-4BD1-B46A-B533A0B5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56EF9B-CD68-4B08-B29D-6FC410397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92A52-B4B5-4B2F-AA62-AA9BB878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2258BE-1614-441B-8E7E-90268E24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B7CC4E-7838-404F-9DF7-A420EB78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4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30AE-7C7F-4059-AF28-6775B64F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2E820-C23B-42D2-92C7-15AC0E517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5CDE8-2B01-429D-AE5C-0C980D90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A1622-ECD1-4A28-9297-141CA9DFA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0E7184-2FA0-4D5D-9C26-59C7F16B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9F83DF-6E2F-4898-9182-1F4BD75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8D6005-2555-4E82-904E-3442D1B3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18DB0A-81FA-4BFE-942C-076167C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1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92EED-E874-48F7-9CBC-2AE45544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080EAF-67F1-4779-A384-9589B2C1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10AFA-48F4-4BB2-A4E0-A3A01901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735EE6-69A9-4519-B2FE-99D8FE1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86CDDD-0A9A-4689-9C60-BB826E68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510E17-6AD3-42A3-9037-B724986B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F49B2-A79A-4222-BCF2-9F0C3524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3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64701-0C9E-42EA-AD02-E181B561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854FA-1B21-4249-A127-A9B9253B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D6A904-4AFF-4A69-9B0C-4768DBE1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CD9BE5-4E94-446A-9494-41B1BED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A895C-30C5-4DB5-8F07-CBBD69CA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867CD-8F1D-43E0-899F-16BE0097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07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14B6D-AE07-4662-9A15-3C5100C9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A2F981-41C0-4C18-A2CD-72C1FEC4F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39A0A0-C238-4A61-B3E4-AE51D7AE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1F62B4-9E7A-4FAE-B869-F315C7F5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798296-A9B0-47E4-B0AB-ED19D6ED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AD931D-958E-447C-B3D5-F5B9073C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5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45A8E8-CAC4-4188-B978-265B5723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8E9EA-B424-46A0-B874-2D4190B5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31EEE-551C-489A-8B79-0FD6A1CCC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EDA4-5E19-41BF-B1AA-20E0FA92DB2C}" type="datetimeFigureOut">
              <a:rPr lang="pt-BR" smtClean="0"/>
              <a:t>21/10/2019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FB21A-B4E7-474A-B94A-42F83D82F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31606-2087-49A8-AD5B-9A7BCFC06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D8E4-9FEE-413A-A37D-A1D42EE3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11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DCD43-1C9B-44C3-B738-BE6C20F0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4D37A-5336-47CA-AF67-011BAB086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92633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8621A-2370-4C7F-8051-9235303A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F18A9-9CD9-4959-B7A3-86FF4374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pt-BR" sz="3600" dirty="0"/>
              <a:t>Regras de Negócio:</a:t>
            </a:r>
          </a:p>
          <a:p>
            <a:pPr lvl="1"/>
            <a:r>
              <a:rPr lang="pt-BR" sz="3200" dirty="0"/>
              <a:t>são premissas e/ou restrições aplicadas a uma operação comercial de uma empresa, de forma que atenda ao negócio e funcione da maneira esperada, ou seja, conforme as regras estabelecidas.</a:t>
            </a:r>
          </a:p>
        </p:txBody>
      </p:sp>
    </p:spTree>
    <p:extLst>
      <p:ext uri="{BB962C8B-B14F-4D97-AF65-F5344CB8AC3E}">
        <p14:creationId xmlns:p14="http://schemas.microsoft.com/office/powerpoint/2010/main" val="65742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4A147-D458-413D-80A8-780B4594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049C6-19D4-42C1-B1C2-92A39858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4"/>
            <a:ext cx="10515600" cy="5380382"/>
          </a:xfrm>
        </p:spPr>
        <p:txBody>
          <a:bodyPr>
            <a:noAutofit/>
          </a:bodyPr>
          <a:lstStyle/>
          <a:p>
            <a:r>
              <a:rPr lang="pt-BR" sz="2700" i="1" dirty="0"/>
              <a:t>“Um sistema automático de emissão de passagens vende passagens de trem. A partir de uma lista de possíveis destinos, os usuários escolhem seu destino e apresentam um cartão de crédito e um número de identificação pessoal. Os destinos possíveis devem ser organizados de modo a facilitar a escolha. Após a escolha do destino, o sistema deve responder prontamente se há espaço disponível no trem. A passagem é emitida e o custo dessa passagem é incluído em sua conta do cartão de crédito. Quando o usuário pressiona o botão para iniciar, uma tela de menu com os possíveis destinos é ativada, juntamente com uma mensagem para que o usuário selecione um destino. Uma vez selecionado um destino, pede-se que os usuários insiram seu cartão de crédito. A validade do cartão é checada e o usuário então deve fornecer um número de identificação pessoal. Quando a transação de crédito é validada, a passagem é emitida. O formato do bilhete de passagem deve seguir ao padrão definido pelo Sistema Nacional de Tráfego Ferroviário”.</a:t>
            </a:r>
            <a:endParaRPr lang="pt-BR" sz="2700" dirty="0"/>
          </a:p>
        </p:txBody>
      </p:sp>
    </p:spTree>
    <p:extLst>
      <p:ext uri="{BB962C8B-B14F-4D97-AF65-F5344CB8AC3E}">
        <p14:creationId xmlns:p14="http://schemas.microsoft.com/office/powerpoint/2010/main" val="241330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58EAC-059E-4B96-B506-D01BFEFA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38802-A93A-4C84-8FB3-91693983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1- Requisitos funcionais (RF)</a:t>
            </a:r>
          </a:p>
          <a:p>
            <a:pPr marL="0" indent="0">
              <a:buNone/>
            </a:pPr>
            <a:r>
              <a:rPr lang="pt-BR" dirty="0"/>
              <a:t>RF1: listar os possíveis destinos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RF1: Quando o usuário pressiona o botão para iniciar, uma tela de menu com os possíveis destinos é ativada, juntamente com uma mensagem para que o usuário selecione um destino.</a:t>
            </a:r>
          </a:p>
          <a:p>
            <a:pPr marL="0" indent="0">
              <a:buNone/>
            </a:pPr>
            <a:r>
              <a:rPr lang="pt-BR" dirty="0"/>
              <a:t>RF2: receber pagamento de cartão de crédito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RF2: Uma vez selecionado um destino, pede-se que os usuários insiram seu cartão de crédito.</a:t>
            </a:r>
          </a:p>
          <a:p>
            <a:pPr marL="0" indent="0">
              <a:buNone/>
            </a:pPr>
            <a:r>
              <a:rPr lang="pt-BR" dirty="0"/>
              <a:t>RF3: verificar se existem vagas no destino escolhido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RF3: O sistema deve informar se existem vagas no destino escolhido</a:t>
            </a:r>
          </a:p>
          <a:p>
            <a:pPr marL="0" indent="0">
              <a:buNone/>
            </a:pPr>
            <a:r>
              <a:rPr lang="pt-BR" dirty="0"/>
              <a:t>RF4: checar a validade do cartão e receber número de identificação pessoal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RF4: A validade do cartão é checada e o usuário então deve fornecer um número de identificação pessoal.</a:t>
            </a:r>
          </a:p>
          <a:p>
            <a:pPr marL="0" indent="0">
              <a:buNone/>
            </a:pPr>
            <a:r>
              <a:rPr lang="pt-BR" dirty="0"/>
              <a:t>RF5: emitir passagem e debitar custo no cartão de crédito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RF5: Quando a transação de crédito é validada, a passagem é emitida e o custo dessa passagem é incluído em sua conta do cartão de crédito.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7A34-4B2F-4549-83A0-65EF54B7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0514F-A83E-4090-8DD0-13C73018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1- Requisitos não funcionais (RNF):</a:t>
            </a:r>
          </a:p>
          <a:p>
            <a:pPr marL="0" indent="0">
              <a:buNone/>
            </a:pPr>
            <a:r>
              <a:rPr lang="pt-BR" b="1" dirty="0"/>
              <a:t>RNF do Produto</a:t>
            </a:r>
          </a:p>
          <a:p>
            <a:pPr marL="0" indent="0">
              <a:buNone/>
            </a:pPr>
            <a:r>
              <a:rPr lang="pt-BR" dirty="0"/>
              <a:t>RF1: Usabilidade: facilidade de uso: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RNF1: As telas devem </a:t>
            </a:r>
            <a:r>
              <a:rPr lang="pt-BR" b="1" i="1" dirty="0">
                <a:solidFill>
                  <a:srgbClr val="FF0000"/>
                </a:solidFill>
              </a:rPr>
              <a:t>facilitar </a:t>
            </a:r>
            <a:r>
              <a:rPr lang="pt-BR" i="1" dirty="0">
                <a:solidFill>
                  <a:srgbClr val="FF0000"/>
                </a:solidFill>
              </a:rPr>
              <a:t>a escolha do destino</a:t>
            </a:r>
          </a:p>
          <a:p>
            <a:pPr marL="0" indent="0">
              <a:buNone/>
            </a:pPr>
            <a:r>
              <a:rPr lang="pt-BR" dirty="0"/>
              <a:t>RF2: Desempenho: tempo de resposta adequado: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RNF2: O </a:t>
            </a:r>
            <a:r>
              <a:rPr lang="pt-BR" b="1" i="1" dirty="0">
                <a:solidFill>
                  <a:srgbClr val="FF0000"/>
                </a:solidFill>
              </a:rPr>
              <a:t>tempo de resposta </a:t>
            </a:r>
            <a:r>
              <a:rPr lang="pt-BR" i="1" dirty="0">
                <a:solidFill>
                  <a:srgbClr val="FF0000"/>
                </a:solidFill>
              </a:rPr>
              <a:t>sobre vaga no trem deve ser adequado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/>
              <a:t>RNF Organizacional</a:t>
            </a:r>
          </a:p>
          <a:p>
            <a:pPr marL="0" indent="0">
              <a:buNone/>
            </a:pPr>
            <a:r>
              <a:rPr lang="pt-BR" dirty="0"/>
              <a:t>RF3: Padrão definido pelo SNTF</a:t>
            </a:r>
          </a:p>
          <a:p>
            <a:pPr marL="0" indent="0">
              <a:buNone/>
            </a:pPr>
            <a:r>
              <a:rPr lang="pt-BR" i="1" dirty="0">
                <a:solidFill>
                  <a:srgbClr val="FF0000"/>
                </a:solidFill>
              </a:rPr>
              <a:t>RNF3: O formato do bilhete de passagem deve seguir ao </a:t>
            </a:r>
            <a:r>
              <a:rPr lang="pt-BR" b="1" i="1" dirty="0">
                <a:solidFill>
                  <a:srgbClr val="FF0000"/>
                </a:solidFill>
              </a:rPr>
              <a:t>padrão </a:t>
            </a:r>
            <a:r>
              <a:rPr lang="pt-BR" i="1" dirty="0">
                <a:solidFill>
                  <a:srgbClr val="FF0000"/>
                </a:solidFill>
              </a:rPr>
              <a:t>definido pelo Sistema Nacional de Tráfego Ferroviário”.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4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D962-A37A-491B-B09C-3C81065C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52E34-091C-4399-96E5-9DF33696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495927"/>
          </a:xfrm>
        </p:spPr>
        <p:txBody>
          <a:bodyPr>
            <a:normAutofit lnSpcReduction="10000"/>
          </a:bodyPr>
          <a:lstStyle/>
          <a:p>
            <a:r>
              <a:rPr lang="pt-BR" sz="3600" dirty="0"/>
              <a:t>Técnicas para obtenção de requisitos:</a:t>
            </a:r>
          </a:p>
          <a:p>
            <a:pPr marL="0" indent="0">
              <a:buNone/>
            </a:pPr>
            <a:endParaRPr lang="pt-BR" sz="3600" dirty="0"/>
          </a:p>
          <a:p>
            <a:pPr lvl="1"/>
            <a:r>
              <a:rPr lang="pt-BR" sz="3200" b="1" cap="all" dirty="0"/>
              <a:t>OBSERVAÇÃO DO CENÁRIO;</a:t>
            </a:r>
          </a:p>
          <a:p>
            <a:pPr lvl="1"/>
            <a:endParaRPr lang="pt-BR" sz="3200" b="1" cap="all" dirty="0"/>
          </a:p>
          <a:p>
            <a:pPr lvl="1"/>
            <a:r>
              <a:rPr lang="pt-BR" sz="3200" b="1" cap="all" dirty="0"/>
              <a:t>ENTREVISTA COM STAKEHOLDERS;</a:t>
            </a:r>
          </a:p>
          <a:p>
            <a:pPr lvl="1"/>
            <a:endParaRPr lang="pt-BR" sz="3200" b="1" cap="all" dirty="0"/>
          </a:p>
          <a:p>
            <a:pPr lvl="1"/>
            <a:r>
              <a:rPr lang="pt-BR" sz="3200" b="1" cap="all" dirty="0" err="1"/>
              <a:t>Jad</a:t>
            </a:r>
            <a:r>
              <a:rPr lang="pt-BR" sz="3200" b="1" cap="all" dirty="0"/>
              <a:t> (joint </a:t>
            </a:r>
            <a:r>
              <a:rPr lang="pt-BR" sz="3200" b="1" cap="all" dirty="0" err="1"/>
              <a:t>application</a:t>
            </a:r>
            <a:r>
              <a:rPr lang="pt-BR" sz="3200" b="1" cap="all" dirty="0"/>
              <a:t> design);</a:t>
            </a:r>
          </a:p>
          <a:p>
            <a:pPr lvl="1"/>
            <a:endParaRPr lang="pt-BR" sz="3200" b="1" cap="all" dirty="0"/>
          </a:p>
          <a:p>
            <a:pPr lvl="1"/>
            <a:r>
              <a:rPr lang="pt-BR" sz="3200" b="1" cap="all" dirty="0"/>
              <a:t>PROTOTIPAÇÃO;</a:t>
            </a:r>
          </a:p>
          <a:p>
            <a:pPr lvl="1"/>
            <a:endParaRPr lang="pt-BR" sz="3200" b="1" cap="all" dirty="0"/>
          </a:p>
          <a:p>
            <a:pPr lvl="1"/>
            <a:r>
              <a:rPr lang="pt-BR" sz="3200" b="1" cap="all" dirty="0"/>
              <a:t>ESTUDO DE MERCADO;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89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B0361-63E9-4BE1-A6CA-C1EFFFC5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33358-F3A1-4F1D-A932-27FB5C89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652"/>
            <a:ext cx="10515600" cy="5464348"/>
          </a:xfrm>
        </p:spPr>
        <p:txBody>
          <a:bodyPr/>
          <a:lstStyle/>
          <a:p>
            <a:r>
              <a:rPr lang="pt-BR" dirty="0"/>
              <a:t>Casos de Uso:</a:t>
            </a:r>
          </a:p>
          <a:p>
            <a:pPr lvl="1"/>
            <a:r>
              <a:rPr lang="pt-BR" dirty="0"/>
              <a:t>Define o comportamentos desejados do sistema sem especificar como o comportamento será implementado.</a:t>
            </a:r>
          </a:p>
          <a:p>
            <a:r>
              <a:rPr lang="pt-BR" dirty="0"/>
              <a:t>Diagrama de Caso de Uso</a:t>
            </a:r>
          </a:p>
          <a:p>
            <a:pPr lvl="1"/>
            <a:r>
              <a:rPr lang="pt-BR" dirty="0"/>
              <a:t>Diagrama de Caso de Uso é utilizado como instrumento de modelagem para o Modelo de Caso de Uso.</a:t>
            </a:r>
          </a:p>
          <a:p>
            <a:pPr lvl="1"/>
            <a:r>
              <a:rPr lang="pt-BR" dirty="0"/>
              <a:t>O Modelo de Caso de Uso pode ser refinado com a utilização de </a:t>
            </a:r>
            <a:r>
              <a:rPr lang="pt-BR" b="1" i="1" dirty="0"/>
              <a:t>estereótipos em associações </a:t>
            </a:r>
            <a:r>
              <a:rPr lang="pt-BR" dirty="0"/>
              <a:t>e </a:t>
            </a:r>
            <a:r>
              <a:rPr lang="pt-BR" b="1" i="1" dirty="0"/>
              <a:t>generalização de atores e casos de uso.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515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48CF-4D8F-41C0-904F-3B9A8085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A41CE2-BA80-4390-A2C1-EA069184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0" y="1557855"/>
            <a:ext cx="11356148" cy="38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25CAC-BA3D-4B49-8335-54FF23BF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 - Estereótipos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538381-6A2B-4528-AF54-3E2FECB2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6819"/>
            <a:ext cx="10729640" cy="37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3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117B-529A-431F-B61A-479012E1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Requisitos – Exemplo de 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DE66C5-A159-402A-8F95-88730490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995362"/>
            <a:ext cx="6155842" cy="53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6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A8E25-FF53-4966-87C0-BD1464FA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1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3B499-8849-478D-BF03-20230949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9461"/>
            <a:ext cx="10515600" cy="1665287"/>
          </a:xfrm>
        </p:spPr>
        <p:txBody>
          <a:bodyPr/>
          <a:lstStyle/>
          <a:p>
            <a:r>
              <a:rPr lang="pt-BR" dirty="0"/>
              <a:t>Matriz de Rastreabilidade:</a:t>
            </a:r>
          </a:p>
          <a:p>
            <a:pPr lvl="1"/>
            <a:r>
              <a:rPr lang="pt-BR" dirty="0"/>
              <a:t>é uma ferramenta para gerência de requisitos que pode ser usada não somente na engenharia de requisitos mas ao longo de todo processo de engenharia de software.</a:t>
            </a:r>
          </a:p>
        </p:txBody>
      </p:sp>
    </p:spTree>
    <p:extLst>
      <p:ext uri="{BB962C8B-B14F-4D97-AF65-F5344CB8AC3E}">
        <p14:creationId xmlns:p14="http://schemas.microsoft.com/office/powerpoint/2010/main" val="20921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E86E1-AC3C-4FB4-928E-A08AC67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1026" name="Picture 2" descr="https://miro.medium.com/max/704/0*lAwHB9RgIT7lOXt9.jpg">
            <a:extLst>
              <a:ext uri="{FF2B5EF4-FFF2-40B4-BE49-F238E27FC236}">
                <a16:creationId xmlns:a16="http://schemas.microsoft.com/office/drawing/2014/main" id="{F50DB65A-D389-4BEF-9C25-2DB8C96CA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947"/>
            <a:ext cx="12192000" cy="59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67EE9-C4D6-498F-85BF-B1A3DA0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Requisitos – Exemplo de Matriz de Rastreabilidade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0726A9-B39A-4E64-AD8D-16CB7B24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41819"/>
            <a:ext cx="97440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68A97-44B5-44EA-A80B-BBAEB2F8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F0247-A74F-4D48-8D76-9D09AA94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6176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Um salão de beleza deseja um sistema de informação para gerenciar o atendimento aos seus clientes que agendam atendimentos para a realização de serviços. </a:t>
            </a:r>
          </a:p>
          <a:p>
            <a:pPr marL="0" indent="0">
              <a:buNone/>
            </a:pPr>
            <a:r>
              <a:rPr lang="pt-BR" sz="1800" dirty="0"/>
              <a:t>Sobre um serviço, têm-se as seguintes informações:  nome, descrição, área corporal onde ocorre e valor.  </a:t>
            </a:r>
          </a:p>
          <a:p>
            <a:pPr marL="0" indent="0">
              <a:buNone/>
            </a:pPr>
            <a:r>
              <a:rPr lang="pt-BR" sz="1800" dirty="0"/>
              <a:t>Sobre um cliente, deseja-se saber:  nome, sexo, telefone de contato e endereço. </a:t>
            </a:r>
          </a:p>
          <a:p>
            <a:pPr marL="0" indent="0">
              <a:buNone/>
            </a:pPr>
            <a:r>
              <a:rPr lang="pt-BR" sz="1800" dirty="0"/>
              <a:t>Um atendimento pode incluir a realização de um ou mais serviços. Quando um cliente agenda um atendimento, deve-se registrar o cliente, a data e os serviços desejados. </a:t>
            </a:r>
          </a:p>
          <a:p>
            <a:pPr marL="0" indent="0">
              <a:buNone/>
            </a:pPr>
            <a:r>
              <a:rPr lang="pt-BR" sz="1800" dirty="0"/>
              <a:t>O agendamento de serviços deverá estar disponível na Web para uso por clientes. Funcionários são habilitados a realizar certos serviços e, portanto, deseja-se saber quais serviços um funcionário pode realizar. </a:t>
            </a:r>
          </a:p>
          <a:p>
            <a:pPr marL="0" indent="0">
              <a:buNone/>
            </a:pPr>
            <a:r>
              <a:rPr lang="pt-BR" sz="1800" dirty="0"/>
              <a:t>Assim, de um funcionário, deseja-se saber nome, telefones e serviços para os quais está habilitado. </a:t>
            </a:r>
          </a:p>
          <a:p>
            <a:pPr marL="0" indent="0">
              <a:buNone/>
            </a:pPr>
            <a:r>
              <a:rPr lang="pt-BR" sz="1800" dirty="0"/>
              <a:t>Para cada serviço previamente agendado, deve-se alocar um funcionário para a sua realização e definir os horários de início e fim. Não se deve alocar um mesmo funcionário para prestações de serviço com horários conflitantes. </a:t>
            </a:r>
          </a:p>
          <a:p>
            <a:pPr marL="0" indent="0">
              <a:buNone/>
            </a:pPr>
            <a:r>
              <a:rPr lang="pt-BR" sz="1800" dirty="0"/>
              <a:t>Além disso, um funcionário só pode ser alocado para prestar um serviço se for habilitado para o mesmo. Quando os serviços previamente agendados são efetivamente prestados, deve-se registrara a sua ocorrência (indicando somente os serviços efetivamente realizados) e os funcionários que efetivamente realizaram os serviços. </a:t>
            </a:r>
          </a:p>
          <a:p>
            <a:pPr marL="0" indent="0">
              <a:buNone/>
            </a:pPr>
            <a:r>
              <a:rPr lang="pt-BR" sz="1800" dirty="0"/>
              <a:t>Além disso, o cliente deve pagar pelos mesmos. Os pagamentos podem ser realizados em dinheiro, cheque ou cartão (débito e crédito). O sistema será usado por atendentes do salão, com escolaridade de ensino médio e pouco conhecimento de informática.  Além disso, há uma rotatividade relativamente alta de atendentes no salão.</a:t>
            </a:r>
          </a:p>
        </p:txBody>
      </p:sp>
    </p:spTree>
    <p:extLst>
      <p:ext uri="{BB962C8B-B14F-4D97-AF65-F5344CB8AC3E}">
        <p14:creationId xmlns:p14="http://schemas.microsoft.com/office/powerpoint/2010/main" val="62450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378E1-E304-4727-8B22-C767B137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3A1660-FDD0-41F2-B46B-6B7E6073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" y="1301630"/>
            <a:ext cx="11386125" cy="53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7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F582-6957-4A36-B7CB-272279C2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4A786-2FCD-4829-A45E-6484CEE1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 IEEE-90 define como:</a:t>
            </a:r>
          </a:p>
          <a:p>
            <a:pPr marL="0" indent="0">
              <a:buNone/>
            </a:pPr>
            <a:r>
              <a:rPr lang="pt-BR" b="1" i="1" dirty="0"/>
              <a:t>	1-</a:t>
            </a:r>
            <a:r>
              <a:rPr lang="pt-BR" i="1" dirty="0"/>
              <a:t> Uma capacidade que um usuário necessita para resolver um problema ou atingir um objetivo;</a:t>
            </a:r>
            <a:br>
              <a:rPr lang="pt-BR" dirty="0"/>
            </a:br>
            <a:r>
              <a:rPr lang="pt-BR" dirty="0"/>
              <a:t>	</a:t>
            </a:r>
            <a:r>
              <a:rPr lang="pt-BR" b="1" i="1" dirty="0"/>
              <a:t>2.</a:t>
            </a:r>
            <a:r>
              <a:rPr lang="pt-BR" i="1" dirty="0"/>
              <a:t> Uma capacidade que deve ser atendida ou possuída por um sistema ou componente de um sistema para satisfazer um contrato, padrão, especificação ou outro documento formalmente imposto;</a:t>
            </a:r>
            <a:br>
              <a:rPr lang="pt-BR" dirty="0"/>
            </a:br>
            <a:r>
              <a:rPr lang="pt-BR" dirty="0"/>
              <a:t>	</a:t>
            </a:r>
            <a:r>
              <a:rPr lang="pt-BR" b="1" i="1" dirty="0"/>
              <a:t>3. </a:t>
            </a:r>
            <a:r>
              <a:rPr lang="pt-BR" i="1" dirty="0"/>
              <a:t>O conjunto de todos os requisitos que formam a base para o desenvolvimento subsequente de um software ou componentes de um software;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20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A7FB4-A4AA-4475-8A4E-538D7D3E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13B0-CB5F-4C41-8D69-22AA3C7F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Dicionário Aurélio:</a:t>
            </a:r>
          </a:p>
          <a:p>
            <a:pPr lvl="1"/>
            <a:r>
              <a:rPr lang="pt-BR" dirty="0"/>
              <a:t>Condição necessária para a obtenção de um certo objetivo, ou para o preenchimento de certo fim.</a:t>
            </a:r>
          </a:p>
          <a:p>
            <a:pPr lvl="1"/>
            <a:endParaRPr lang="pt-BR" dirty="0"/>
          </a:p>
          <a:p>
            <a:r>
              <a:rPr lang="pt-BR" dirty="0"/>
              <a:t>Mercado:</a:t>
            </a:r>
          </a:p>
          <a:p>
            <a:pPr lvl="1"/>
            <a:r>
              <a:rPr lang="pt-BR" dirty="0"/>
              <a:t>Os requisitos refletem as </a:t>
            </a:r>
            <a:r>
              <a:rPr lang="pt-BR" b="1" dirty="0"/>
              <a:t>necessidades dos clientes </a:t>
            </a:r>
            <a:r>
              <a:rPr lang="pt-BR" dirty="0"/>
              <a:t>de um sistema e contém as descrições do que </a:t>
            </a:r>
            <a:r>
              <a:rPr lang="pt-BR" b="1" dirty="0"/>
              <a:t>o sistema deve fazer.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88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8C079-89F3-48E6-AA49-FBA9E52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D07B7-DA02-4A1B-ADF8-F8602BA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/>
          </a:bodyPr>
          <a:lstStyle/>
          <a:p>
            <a:r>
              <a:rPr lang="pt-BR" dirty="0"/>
              <a:t>Requisito do usuário:</a:t>
            </a:r>
          </a:p>
          <a:p>
            <a:pPr marL="457200" lvl="1" indent="0">
              <a:buNone/>
            </a:pPr>
            <a:r>
              <a:rPr lang="pt-BR" sz="2800" dirty="0"/>
              <a:t>	1. O sistema </a:t>
            </a:r>
            <a:r>
              <a:rPr lang="pt-BR" sz="2800" b="1" dirty="0"/>
              <a:t>deve </a:t>
            </a:r>
            <a:r>
              <a:rPr lang="pt-BR" sz="2800" dirty="0"/>
              <a:t>gerar relatórios mensais que mostrem o custo dos medicamentos prescritos por clínica durante cada mês.</a:t>
            </a:r>
          </a:p>
          <a:p>
            <a:r>
              <a:rPr lang="pt-BR" dirty="0"/>
              <a:t>Requisitos de sistema mapeados:</a:t>
            </a:r>
          </a:p>
          <a:p>
            <a:pPr marL="0" indent="0">
              <a:buNone/>
            </a:pPr>
            <a:r>
              <a:rPr lang="pt-BR" dirty="0"/>
              <a:t>	1.No último dia de cada mês </a:t>
            </a:r>
            <a:r>
              <a:rPr lang="pt-BR" b="1" dirty="0"/>
              <a:t>deve </a:t>
            </a:r>
            <a:r>
              <a:rPr lang="pt-BR" dirty="0"/>
              <a:t>ser gerado um resumo dos medicamentos prescritos por clínica durante aquele mês</a:t>
            </a:r>
          </a:p>
          <a:p>
            <a:pPr marL="0" indent="0">
              <a:buNone/>
            </a:pPr>
            <a:r>
              <a:rPr lang="pt-BR" dirty="0"/>
              <a:t>	2.Um relatório por clínica </a:t>
            </a:r>
            <a:r>
              <a:rPr lang="pt-BR" b="1" dirty="0"/>
              <a:t>deve </a:t>
            </a:r>
            <a:r>
              <a:rPr lang="pt-BR" dirty="0"/>
              <a:t>ser gerado, listando nome dos medicamentos, total de prescrições e o custo total</a:t>
            </a:r>
          </a:p>
          <a:p>
            <a:pPr marL="0" indent="0">
              <a:buNone/>
            </a:pPr>
            <a:r>
              <a:rPr lang="pt-BR" dirty="0"/>
              <a:t>	3.Se os medicamentos estão disponíveis em diferentes unidades de dosagem (10mg, 20mg) </a:t>
            </a:r>
            <a:r>
              <a:rPr lang="pt-BR" b="1" dirty="0"/>
              <a:t>devem </a:t>
            </a:r>
            <a:r>
              <a:rPr lang="pt-BR" dirty="0"/>
              <a:t>ser criados relatórios separados</a:t>
            </a:r>
          </a:p>
        </p:txBody>
      </p:sp>
    </p:spTree>
    <p:extLst>
      <p:ext uri="{BB962C8B-B14F-4D97-AF65-F5344CB8AC3E}">
        <p14:creationId xmlns:p14="http://schemas.microsoft.com/office/powerpoint/2010/main" val="28688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CD917-E918-457D-B5F8-D243D5A7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2A964-F90B-4BE7-A9F4-8E2170F3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5261112"/>
          </a:xfrm>
        </p:spPr>
        <p:txBody>
          <a:bodyPr>
            <a:normAutofit/>
          </a:bodyPr>
          <a:lstStyle/>
          <a:p>
            <a:r>
              <a:rPr lang="pt-BR" sz="3600" dirty="0"/>
              <a:t>Requisitos Funcionais:</a:t>
            </a:r>
          </a:p>
          <a:p>
            <a:pPr lvl="1"/>
            <a:r>
              <a:rPr lang="pt-BR" sz="3200" dirty="0"/>
              <a:t>As funcionalidades que o sistemas deve ter.</a:t>
            </a:r>
          </a:p>
          <a:p>
            <a:pPr marL="457200" lvl="1" indent="0">
              <a:buNone/>
            </a:pPr>
            <a:r>
              <a:rPr lang="pt-BR" sz="3200" dirty="0"/>
              <a:t>Exemplos: </a:t>
            </a:r>
            <a:r>
              <a:rPr lang="pt-BR" sz="3200" i="1" dirty="0"/>
              <a:t>cadastrar clientes, consultar saldo em conta corrente, imprimir cupom fiscal, etc.</a:t>
            </a:r>
          </a:p>
          <a:p>
            <a:pPr lvl="1"/>
            <a:r>
              <a:rPr lang="pt-BR" sz="3200" dirty="0"/>
              <a:t>Devem ser completos e consistentes:</a:t>
            </a:r>
          </a:p>
          <a:p>
            <a:pPr lvl="2"/>
            <a:r>
              <a:rPr lang="pt-BR" sz="2800" dirty="0"/>
              <a:t>Completos: Eles devem incluir descrição de todas as facilidades que estão sendo requeridas.</a:t>
            </a:r>
          </a:p>
          <a:p>
            <a:pPr lvl="2"/>
            <a:r>
              <a:rPr lang="pt-BR" sz="2800" dirty="0"/>
              <a:t>Consistentes: Eles não devem apresentar conflitos ou contradições entre as descrições das facilidades fornecidas pelo sistema.</a:t>
            </a:r>
          </a:p>
        </p:txBody>
      </p:sp>
    </p:spTree>
    <p:extLst>
      <p:ext uri="{BB962C8B-B14F-4D97-AF65-F5344CB8AC3E}">
        <p14:creationId xmlns:p14="http://schemas.microsoft.com/office/powerpoint/2010/main" val="228132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3436F-B575-49BE-AC26-B35996F5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AE394-1C46-4E20-BC19-18FD0B4D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Requisitos Não Funcionais:</a:t>
            </a:r>
          </a:p>
          <a:p>
            <a:pPr lvl="1"/>
            <a:r>
              <a:rPr lang="pt-BR" sz="2800" dirty="0"/>
              <a:t>Características sistêmicas envolvidas com o desenvolvimento do software, como restrições de segurança, confiabilidade, velocidade na execução.</a:t>
            </a:r>
          </a:p>
          <a:p>
            <a:pPr marL="457200" lvl="1" indent="0">
              <a:buNone/>
            </a:pPr>
            <a:r>
              <a:rPr lang="pt-BR" sz="2800" dirty="0"/>
              <a:t>Exemplos: </a:t>
            </a:r>
            <a:r>
              <a:rPr lang="pt-BR" sz="2800" i="1" dirty="0"/>
              <a:t>velocidade (o sistema deve executar a transação em até 5 segundos), segurança (o sistema só pode ser acessado através de leitura biométrica de usuários cadastrados pelo administrador).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21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05E2E-78DB-4C33-9D6B-E605CBB2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9B1468-C7CC-4071-9F1D-F7415493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68" y="1391478"/>
            <a:ext cx="8764864" cy="52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1021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Engenharia de Software</vt:lpstr>
      <vt:lpstr>Requisitos</vt:lpstr>
      <vt:lpstr>Requisitos</vt:lpstr>
      <vt:lpstr>Requisitos</vt:lpstr>
      <vt:lpstr>Requisito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Requisitos - Estereótipos</vt:lpstr>
      <vt:lpstr>Requisitos – Exemplo de Diagrama de Caso de Uso</vt:lpstr>
      <vt:lpstr>Requisitos</vt:lpstr>
      <vt:lpstr>Requisitos – Exemplo de Matriz de Rastreabilidade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Ivan Marcelo Pagnoncelli</dc:creator>
  <cp:lastModifiedBy>Ivan Pagnoncelli</cp:lastModifiedBy>
  <cp:revision>11</cp:revision>
  <dcterms:created xsi:type="dcterms:W3CDTF">2019-10-09T23:45:36Z</dcterms:created>
  <dcterms:modified xsi:type="dcterms:W3CDTF">2019-10-21T23:22:24Z</dcterms:modified>
</cp:coreProperties>
</file>