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1" r:id="rId4"/>
    <p:sldId id="272" r:id="rId5"/>
    <p:sldId id="257" r:id="rId6"/>
    <p:sldId id="273" r:id="rId7"/>
    <p:sldId id="258" r:id="rId8"/>
    <p:sldId id="266" r:id="rId9"/>
    <p:sldId id="259" r:id="rId10"/>
    <p:sldId id="260" r:id="rId11"/>
    <p:sldId id="261" r:id="rId12"/>
    <p:sldId id="262" r:id="rId13"/>
    <p:sldId id="263" r:id="rId14"/>
    <p:sldId id="264" r:id="rId15"/>
    <p:sldId id="265" r:id="rId16"/>
    <p:sldId id="277" r:id="rId17"/>
    <p:sldId id="276" r:id="rId18"/>
    <p:sldId id="278" r:id="rId19"/>
    <p:sldId id="279" r:id="rId20"/>
    <p:sldId id="274" r:id="rId21"/>
    <p:sldId id="267" r:id="rId22"/>
    <p:sldId id="275" r:id="rId23"/>
    <p:sldId id="268" r:id="rId24"/>
    <p:sldId id="280"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86B15-7C6C-41DC-89D0-60F2ED91E7B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B71E3ED-533C-4813-9EC8-DD8B6C2F8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DF0DB52-1C33-487B-9DA0-9FC31DB33F5D}"/>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5" name="Espaço Reservado para Rodapé 4">
            <a:extLst>
              <a:ext uri="{FF2B5EF4-FFF2-40B4-BE49-F238E27FC236}">
                <a16:creationId xmlns:a16="http://schemas.microsoft.com/office/drawing/2014/main" id="{34AB455D-75B9-434E-A23D-9825D9E2972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6E437B0-3E93-478D-9C36-0D63E6C0147C}"/>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3034634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46C06-76C3-4941-9B59-E5F339F25B6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8DBBF5A-541C-4D54-B12A-A73C347833D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E3F24DE-6A17-45E1-9E9D-E623C7339B0D}"/>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5" name="Espaço Reservado para Rodapé 4">
            <a:extLst>
              <a:ext uri="{FF2B5EF4-FFF2-40B4-BE49-F238E27FC236}">
                <a16:creationId xmlns:a16="http://schemas.microsoft.com/office/drawing/2014/main" id="{A2D628F8-D462-49A6-8AF5-9A3610106C7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EDCF2ED-19E2-4161-96E1-4E16DFD16B87}"/>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13063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E2E824A-EB58-41A9-9198-982A1EEA715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25B14EA-3B1A-46A3-9E73-ECD46DFC1A0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44543A6-CD3D-4429-A12B-CF414AC90D83}"/>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5" name="Espaço Reservado para Rodapé 4">
            <a:extLst>
              <a:ext uri="{FF2B5EF4-FFF2-40B4-BE49-F238E27FC236}">
                <a16:creationId xmlns:a16="http://schemas.microsoft.com/office/drawing/2014/main" id="{0D3CB81C-F183-42CB-A0A6-12AF89CC6E4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06E91FC-5EAF-4988-A362-22681E41DFB3}"/>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40534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AF82E-8AC8-44AE-AFD1-E14CF6D6BD2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17C0CF9-D747-41AB-9D69-D327FB8C9D6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09D1728-C2CB-4F2A-999E-277AE8AC8D37}"/>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5" name="Espaço Reservado para Rodapé 4">
            <a:extLst>
              <a:ext uri="{FF2B5EF4-FFF2-40B4-BE49-F238E27FC236}">
                <a16:creationId xmlns:a16="http://schemas.microsoft.com/office/drawing/2014/main" id="{656E96AE-C005-41AA-91B0-71C2A2BEC30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95200F6-C5C7-42D4-A163-D227E9464E8A}"/>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351270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40F5E-9526-465D-8E98-1F6CD99D308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7E99D9F-A3B1-4EA1-98E9-4781871CD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2B74645-B643-4662-A695-CCD607DB52E4}"/>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5" name="Espaço Reservado para Rodapé 4">
            <a:extLst>
              <a:ext uri="{FF2B5EF4-FFF2-40B4-BE49-F238E27FC236}">
                <a16:creationId xmlns:a16="http://schemas.microsoft.com/office/drawing/2014/main" id="{FD107FBA-D283-4ABB-B92A-8A6FB1A402F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9E91160-090F-4D8A-BC46-404CC551D426}"/>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152828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6F293-9EC4-49D2-AB7B-5161CD2089F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B9F9192-D0AD-4880-869B-F1E0387B0C0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6979E16-C24D-41AA-8CF6-DA69263A057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7549606-A953-4B46-A9A0-D49FC1E39644}"/>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6" name="Espaço Reservado para Rodapé 5">
            <a:extLst>
              <a:ext uri="{FF2B5EF4-FFF2-40B4-BE49-F238E27FC236}">
                <a16:creationId xmlns:a16="http://schemas.microsoft.com/office/drawing/2014/main" id="{B4DB0D84-053C-4CB0-830A-AFE83F05AD3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4CC74C4-3D7C-4863-8C92-EF2056D6251B}"/>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85132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5B9E6-DC4F-4706-8962-597C1F91039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5937076-9362-411B-9F64-A1A908930B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77C97DA-EF9D-498A-B430-75B7AA214DC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BB44FFF-1E91-4826-ADDE-70B0B4966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FFA281D-4E74-44DA-9282-857172F8CE0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E4B61C-5CEF-4E7C-8D54-163768368ECF}"/>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8" name="Espaço Reservado para Rodapé 7">
            <a:extLst>
              <a:ext uri="{FF2B5EF4-FFF2-40B4-BE49-F238E27FC236}">
                <a16:creationId xmlns:a16="http://schemas.microsoft.com/office/drawing/2014/main" id="{DBF70FEE-18CA-4722-9384-85F5A6DBE2C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635C61E-80D2-4170-87D8-53815728E015}"/>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268522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1B40D-D2F8-4323-BD33-9F2D58CC2B2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EBE4155-EF17-4AD7-BDCB-D04FF48AB175}"/>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4" name="Espaço Reservado para Rodapé 3">
            <a:extLst>
              <a:ext uri="{FF2B5EF4-FFF2-40B4-BE49-F238E27FC236}">
                <a16:creationId xmlns:a16="http://schemas.microsoft.com/office/drawing/2014/main" id="{579C87BD-6AE3-4A6F-8B39-0DFD0FAA67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F7F7133-A815-471A-8620-097A13B5C9C8}"/>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231847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E0D63A1-54FC-4ED8-9029-527FEF4D101F}"/>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3" name="Espaço Reservado para Rodapé 2">
            <a:extLst>
              <a:ext uri="{FF2B5EF4-FFF2-40B4-BE49-F238E27FC236}">
                <a16:creationId xmlns:a16="http://schemas.microsoft.com/office/drawing/2014/main" id="{2E492B25-4A61-4BCC-8BAF-3BDCC8D7A8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A07D460-9C80-4EE5-90DB-E1DAC956A9F8}"/>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109801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705FB-6263-469D-9A31-9C082415C00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7A6FB15-0E3B-4C78-80A7-B0B0DE298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D15B5EF-BC62-4BB0-859B-621A187DB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8D58970-0039-44F9-BBE5-A5C6A90283A3}"/>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6" name="Espaço Reservado para Rodapé 5">
            <a:extLst>
              <a:ext uri="{FF2B5EF4-FFF2-40B4-BE49-F238E27FC236}">
                <a16:creationId xmlns:a16="http://schemas.microsoft.com/office/drawing/2014/main" id="{104437F5-BF6B-4361-B78A-4B03D9D7BD2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1174CE1-84BF-498D-9F1A-6C0EB3BCE010}"/>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28124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B704A-7DBD-4626-8A08-664CFF69DA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1A6E3AA-E772-42C7-91D5-F3205B7F3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9E46A21-E6B6-4F82-8BF6-C8FACA6EA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AD152FD-0A56-4933-81A8-2E7A8A2C2571}"/>
              </a:ext>
            </a:extLst>
          </p:cNvPr>
          <p:cNvSpPr>
            <a:spLocks noGrp="1"/>
          </p:cNvSpPr>
          <p:nvPr>
            <p:ph type="dt" sz="half" idx="10"/>
          </p:nvPr>
        </p:nvSpPr>
        <p:spPr/>
        <p:txBody>
          <a:bodyPr/>
          <a:lstStyle/>
          <a:p>
            <a:fld id="{A8F2D7BC-3E2E-4227-810C-CEC91259C405}" type="datetimeFigureOut">
              <a:rPr lang="pt-BR" smtClean="0"/>
              <a:t>09/10/2019</a:t>
            </a:fld>
            <a:endParaRPr lang="pt-BR"/>
          </a:p>
        </p:txBody>
      </p:sp>
      <p:sp>
        <p:nvSpPr>
          <p:cNvPr id="6" name="Espaço Reservado para Rodapé 5">
            <a:extLst>
              <a:ext uri="{FF2B5EF4-FFF2-40B4-BE49-F238E27FC236}">
                <a16:creationId xmlns:a16="http://schemas.microsoft.com/office/drawing/2014/main" id="{BC7BE117-D0D6-49C1-844A-473582CFF30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2CF2B83-857E-4A84-B2BC-F11C8F97C698}"/>
              </a:ext>
            </a:extLst>
          </p:cNvPr>
          <p:cNvSpPr>
            <a:spLocks noGrp="1"/>
          </p:cNvSpPr>
          <p:nvPr>
            <p:ph type="sldNum" sz="quarter" idx="12"/>
          </p:nvPr>
        </p:nvSpPr>
        <p:spPr/>
        <p:txBody>
          <a:bodyPr/>
          <a:lstStyle/>
          <a:p>
            <a:fld id="{20090A04-273C-41F6-8FC1-2AA47C620CBC}" type="slidenum">
              <a:rPr lang="pt-BR" smtClean="0"/>
              <a:t>‹nº›</a:t>
            </a:fld>
            <a:endParaRPr lang="pt-BR"/>
          </a:p>
        </p:txBody>
      </p:sp>
    </p:spTree>
    <p:extLst>
      <p:ext uri="{BB962C8B-B14F-4D97-AF65-F5344CB8AC3E}">
        <p14:creationId xmlns:p14="http://schemas.microsoft.com/office/powerpoint/2010/main" val="208493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3324768-11FC-4875-B24D-C81E35F6A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731B9C0-6A2F-459E-AE47-B24A4FEBF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B4FA04C-21B4-4AB1-B386-C72C11B71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2D7BC-3E2E-4227-810C-CEC91259C405}" type="datetimeFigureOut">
              <a:rPr lang="pt-BR" smtClean="0"/>
              <a:t>09/10/2019</a:t>
            </a:fld>
            <a:endParaRPr lang="pt-BR"/>
          </a:p>
        </p:txBody>
      </p:sp>
      <p:sp>
        <p:nvSpPr>
          <p:cNvPr id="5" name="Espaço Reservado para Rodapé 4">
            <a:extLst>
              <a:ext uri="{FF2B5EF4-FFF2-40B4-BE49-F238E27FC236}">
                <a16:creationId xmlns:a16="http://schemas.microsoft.com/office/drawing/2014/main" id="{D96083D7-6CDD-4343-8159-2C3DD6D936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B34C228-0851-415C-BF16-B85B28461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90A04-273C-41F6-8FC1-2AA47C620CBC}" type="slidenum">
              <a:rPr lang="pt-BR" smtClean="0"/>
              <a:t>‹nº›</a:t>
            </a:fld>
            <a:endParaRPr lang="pt-BR"/>
          </a:p>
        </p:txBody>
      </p:sp>
    </p:spTree>
    <p:extLst>
      <p:ext uri="{BB962C8B-B14F-4D97-AF65-F5344CB8AC3E}">
        <p14:creationId xmlns:p14="http://schemas.microsoft.com/office/powerpoint/2010/main" val="443582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profivancamoes@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B443E-381B-4B4C-B803-F1C1A4B1DC2F}"/>
              </a:ext>
            </a:extLst>
          </p:cNvPr>
          <p:cNvSpPr>
            <a:spLocks noGrp="1"/>
          </p:cNvSpPr>
          <p:nvPr>
            <p:ph type="ctrTitle"/>
          </p:nvPr>
        </p:nvSpPr>
        <p:spPr/>
        <p:txBody>
          <a:bodyPr/>
          <a:lstStyle/>
          <a:p>
            <a:r>
              <a:rPr lang="pt-BR" dirty="0"/>
              <a:t>Engenharia de Software</a:t>
            </a:r>
          </a:p>
        </p:txBody>
      </p:sp>
      <p:sp>
        <p:nvSpPr>
          <p:cNvPr id="3" name="Subtítulo 2">
            <a:extLst>
              <a:ext uri="{FF2B5EF4-FFF2-40B4-BE49-F238E27FC236}">
                <a16:creationId xmlns:a16="http://schemas.microsoft.com/office/drawing/2014/main" id="{9BB26E91-0EF8-4FB9-9EB3-7BAC2E109AC2}"/>
              </a:ext>
            </a:extLst>
          </p:cNvPr>
          <p:cNvSpPr>
            <a:spLocks noGrp="1"/>
          </p:cNvSpPr>
          <p:nvPr>
            <p:ph type="subTitle" idx="1"/>
          </p:nvPr>
        </p:nvSpPr>
        <p:spPr/>
        <p:txBody>
          <a:bodyPr/>
          <a:lstStyle/>
          <a:p>
            <a:r>
              <a:rPr lang="pt-BR" dirty="0"/>
              <a:t>Prof. Ivan</a:t>
            </a:r>
          </a:p>
        </p:txBody>
      </p:sp>
      <p:sp>
        <p:nvSpPr>
          <p:cNvPr id="4" name="Retângulo 3">
            <a:extLst>
              <a:ext uri="{FF2B5EF4-FFF2-40B4-BE49-F238E27FC236}">
                <a16:creationId xmlns:a16="http://schemas.microsoft.com/office/drawing/2014/main" id="{43C67B3F-B971-4749-A3CD-4387613184A8}"/>
              </a:ext>
            </a:extLst>
          </p:cNvPr>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pt-BR" sz="1000">
                <a:solidFill>
                  <a:srgbClr val="000000"/>
                </a:solidFill>
              </a:rPr>
              <a:t>Unrestricted</a:t>
            </a:r>
          </a:p>
        </p:txBody>
      </p:sp>
    </p:spTree>
    <p:extLst>
      <p:ext uri="{BB962C8B-B14F-4D97-AF65-F5344CB8AC3E}">
        <p14:creationId xmlns:p14="http://schemas.microsoft.com/office/powerpoint/2010/main" val="1193649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63A22-55F3-4D4D-B1F0-8C314C122716}"/>
              </a:ext>
            </a:extLst>
          </p:cNvPr>
          <p:cNvSpPr>
            <a:spLocks noGrp="1"/>
          </p:cNvSpPr>
          <p:nvPr>
            <p:ph type="title"/>
          </p:nvPr>
        </p:nvSpPr>
        <p:spPr/>
        <p:txBody>
          <a:bodyPr/>
          <a:lstStyle/>
          <a:p>
            <a:r>
              <a:rPr lang="pt-BR" dirty="0"/>
              <a:t>Princípios</a:t>
            </a:r>
          </a:p>
        </p:txBody>
      </p:sp>
      <p:sp>
        <p:nvSpPr>
          <p:cNvPr id="3" name="Espaço Reservado para Conteúdo 2">
            <a:extLst>
              <a:ext uri="{FF2B5EF4-FFF2-40B4-BE49-F238E27FC236}">
                <a16:creationId xmlns:a16="http://schemas.microsoft.com/office/drawing/2014/main" id="{C82587E8-6E26-4FD9-BAE0-C5698FA993F2}"/>
              </a:ext>
            </a:extLst>
          </p:cNvPr>
          <p:cNvSpPr>
            <a:spLocks noGrp="1"/>
          </p:cNvSpPr>
          <p:nvPr>
            <p:ph idx="1"/>
          </p:nvPr>
        </p:nvSpPr>
        <p:spPr/>
        <p:txBody>
          <a:bodyPr/>
          <a:lstStyle/>
          <a:p>
            <a:r>
              <a:rPr lang="pt-BR" dirty="0"/>
              <a:t>Separação de Interesses envolve dominar a complexidade, separando os problemas principais e concentrando-se em um de cada vez, suporte a paralelização de atividades e separação das responsabilidades. Exemplo: Desenvolvimento por fases de maneira incremental ( como no processo Ágil ) fazendo a separação dos interesses por atividades e respeitando o tempo. Outro exemplo relacionado a um software relaciona-se a manter os requisitos de funcionalidade, performance e interface e usabilidade de usuário em separado.</a:t>
            </a:r>
          </a:p>
        </p:txBody>
      </p:sp>
    </p:spTree>
    <p:extLst>
      <p:ext uri="{BB962C8B-B14F-4D97-AF65-F5344CB8AC3E}">
        <p14:creationId xmlns:p14="http://schemas.microsoft.com/office/powerpoint/2010/main" val="272034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E7567-21FA-4D1D-892F-7CC7F4C33782}"/>
              </a:ext>
            </a:extLst>
          </p:cNvPr>
          <p:cNvSpPr>
            <a:spLocks noGrp="1"/>
          </p:cNvSpPr>
          <p:nvPr>
            <p:ph type="title"/>
          </p:nvPr>
        </p:nvSpPr>
        <p:spPr/>
        <p:txBody>
          <a:bodyPr/>
          <a:lstStyle/>
          <a:p>
            <a:r>
              <a:rPr lang="pt-BR" dirty="0"/>
              <a:t>Princípios</a:t>
            </a:r>
          </a:p>
        </p:txBody>
      </p:sp>
      <p:sp>
        <p:nvSpPr>
          <p:cNvPr id="3" name="Espaço Reservado para Conteúdo 2">
            <a:extLst>
              <a:ext uri="{FF2B5EF4-FFF2-40B4-BE49-F238E27FC236}">
                <a16:creationId xmlns:a16="http://schemas.microsoft.com/office/drawing/2014/main" id="{9FB6BF2E-C5BA-4E65-907B-713BF49EC1A8}"/>
              </a:ext>
            </a:extLst>
          </p:cNvPr>
          <p:cNvSpPr>
            <a:spLocks noGrp="1"/>
          </p:cNvSpPr>
          <p:nvPr>
            <p:ph idx="1"/>
          </p:nvPr>
        </p:nvSpPr>
        <p:spPr/>
        <p:txBody>
          <a:bodyPr/>
          <a:lstStyle/>
          <a:p>
            <a:r>
              <a:rPr lang="pt-BR" dirty="0"/>
              <a:t>A Modularidade considera que um sistema complexo pode ser divido em peças mais simples, chamadas de módulos. Um sistema composto pode módulos é chamado de modular. Se faz fundamental que o suporte a separação de interesses seja suportada, quando lidamos com um modulo em específico deve ser possível ignorar os detalhes dos outros módulos da solução. Cada modulo deve ter alto nível de coesão, sendo entendido como uma unidade significativa, os componentes de um modulo são fortemente relacionados entre si. O baixo acoplamento remete a baixa interação de um modulo com outros do sistema possibilitando que eles sejam compreendidos como unidades em separado.</a:t>
            </a:r>
          </a:p>
        </p:txBody>
      </p:sp>
    </p:spTree>
    <p:extLst>
      <p:ext uri="{BB962C8B-B14F-4D97-AF65-F5344CB8AC3E}">
        <p14:creationId xmlns:p14="http://schemas.microsoft.com/office/powerpoint/2010/main" val="306070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51248-B36B-4B86-8063-110FE949020F}"/>
              </a:ext>
            </a:extLst>
          </p:cNvPr>
          <p:cNvSpPr>
            <a:spLocks noGrp="1"/>
          </p:cNvSpPr>
          <p:nvPr>
            <p:ph type="title"/>
          </p:nvPr>
        </p:nvSpPr>
        <p:spPr/>
        <p:txBody>
          <a:bodyPr/>
          <a:lstStyle/>
          <a:p>
            <a:r>
              <a:rPr lang="pt-BR" dirty="0"/>
              <a:t>Princípios</a:t>
            </a:r>
          </a:p>
        </p:txBody>
      </p:sp>
      <p:sp>
        <p:nvSpPr>
          <p:cNvPr id="3" name="Espaço Reservado para Conteúdo 2">
            <a:extLst>
              <a:ext uri="{FF2B5EF4-FFF2-40B4-BE49-F238E27FC236}">
                <a16:creationId xmlns:a16="http://schemas.microsoft.com/office/drawing/2014/main" id="{6436C70C-93DD-47A6-82A0-AE9B19FC9258}"/>
              </a:ext>
            </a:extLst>
          </p:cNvPr>
          <p:cNvSpPr>
            <a:spLocks noGrp="1"/>
          </p:cNvSpPr>
          <p:nvPr>
            <p:ph idx="1"/>
          </p:nvPr>
        </p:nvSpPr>
        <p:spPr/>
        <p:txBody>
          <a:bodyPr/>
          <a:lstStyle/>
          <a:p>
            <a:r>
              <a:rPr lang="pt-BR" dirty="0"/>
              <a:t>Abstração é um conceito que visa a identificação de aspectos importantes de um fenômeno, ignorando os seus detalhes. O tipo de abstração a ser aplicado depende do propósito. Por exemplo: Os botões de um relógio são a sua interface com o usuário, eles podem ser usados como uma abstração para o propósito interno de ajustar o horário, equações que descrevem um circuito (por exemplo, um amplificador) permitem a um designer pensar sobre amplificação de sinal. Uma abstração deve tornar possível pensar sobre um sistema através do raciocínio sobre os modelos. A abstração pode ser útil para realizar uma estimativa de custos de um projeto de software através de analise de similaridade com projetos passados.</a:t>
            </a:r>
          </a:p>
        </p:txBody>
      </p:sp>
    </p:spTree>
    <p:extLst>
      <p:ext uri="{BB962C8B-B14F-4D97-AF65-F5344CB8AC3E}">
        <p14:creationId xmlns:p14="http://schemas.microsoft.com/office/powerpoint/2010/main" val="74507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34850-E223-4F8B-AAF1-17F6CEDDC112}"/>
              </a:ext>
            </a:extLst>
          </p:cNvPr>
          <p:cNvSpPr>
            <a:spLocks noGrp="1"/>
          </p:cNvSpPr>
          <p:nvPr>
            <p:ph type="title"/>
          </p:nvPr>
        </p:nvSpPr>
        <p:spPr/>
        <p:txBody>
          <a:bodyPr/>
          <a:lstStyle/>
          <a:p>
            <a:r>
              <a:rPr lang="pt-BR" dirty="0"/>
              <a:t>Princípios</a:t>
            </a:r>
          </a:p>
        </p:txBody>
      </p:sp>
      <p:sp>
        <p:nvSpPr>
          <p:cNvPr id="3" name="Espaço Reservado para Conteúdo 2">
            <a:extLst>
              <a:ext uri="{FF2B5EF4-FFF2-40B4-BE49-F238E27FC236}">
                <a16:creationId xmlns:a16="http://schemas.microsoft.com/office/drawing/2014/main" id="{342C0FDA-D977-419E-BF93-24BF42A95FFD}"/>
              </a:ext>
            </a:extLst>
          </p:cNvPr>
          <p:cNvSpPr>
            <a:spLocks noGrp="1"/>
          </p:cNvSpPr>
          <p:nvPr>
            <p:ph idx="1"/>
          </p:nvPr>
        </p:nvSpPr>
        <p:spPr/>
        <p:txBody>
          <a:bodyPr/>
          <a:lstStyle/>
          <a:p>
            <a:r>
              <a:rPr lang="pt-BR" dirty="0"/>
              <a:t>Antecipação a Mudanças esta diretamente relacionada ao suporte a evolução de um software considerando na arquitetura do software aspectos relacionados ao processo de evolução e compatibilidade com mudanças futuras relacionadas ao domínio de aplicação do software.</a:t>
            </a:r>
          </a:p>
        </p:txBody>
      </p:sp>
    </p:spTree>
    <p:extLst>
      <p:ext uri="{BB962C8B-B14F-4D97-AF65-F5344CB8AC3E}">
        <p14:creationId xmlns:p14="http://schemas.microsoft.com/office/powerpoint/2010/main" val="181253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F4422-914E-4011-A0BD-E09EEC836F67}"/>
              </a:ext>
            </a:extLst>
          </p:cNvPr>
          <p:cNvSpPr>
            <a:spLocks noGrp="1"/>
          </p:cNvSpPr>
          <p:nvPr>
            <p:ph type="title"/>
          </p:nvPr>
        </p:nvSpPr>
        <p:spPr/>
        <p:txBody>
          <a:bodyPr/>
          <a:lstStyle/>
          <a:p>
            <a:r>
              <a:rPr lang="pt-BR" dirty="0"/>
              <a:t>Princípios</a:t>
            </a:r>
          </a:p>
        </p:txBody>
      </p:sp>
      <p:sp>
        <p:nvSpPr>
          <p:cNvPr id="3" name="Espaço Reservado para Conteúdo 2">
            <a:extLst>
              <a:ext uri="{FF2B5EF4-FFF2-40B4-BE49-F238E27FC236}">
                <a16:creationId xmlns:a16="http://schemas.microsoft.com/office/drawing/2014/main" id="{935E6687-8F9E-47C2-B1C3-9CF629478DD3}"/>
              </a:ext>
            </a:extLst>
          </p:cNvPr>
          <p:cNvSpPr>
            <a:spLocks noGrp="1"/>
          </p:cNvSpPr>
          <p:nvPr>
            <p:ph idx="1"/>
          </p:nvPr>
        </p:nvSpPr>
        <p:spPr/>
        <p:txBody>
          <a:bodyPr/>
          <a:lstStyle/>
          <a:p>
            <a:r>
              <a:rPr lang="pt-BR" dirty="0"/>
              <a:t>A Generalidade é um principio que visa durante a resolução de um problema, descobrir se ele é uma instância de um problema mais geral, no qual a solução pode ser reutilizada em outros casos. O desafio da generalidade está no balanço entre custo e performance.</a:t>
            </a:r>
          </a:p>
        </p:txBody>
      </p:sp>
    </p:spTree>
    <p:extLst>
      <p:ext uri="{BB962C8B-B14F-4D97-AF65-F5344CB8AC3E}">
        <p14:creationId xmlns:p14="http://schemas.microsoft.com/office/powerpoint/2010/main" val="181809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DF28-8D70-4E6B-955C-080A3058F841}"/>
              </a:ext>
            </a:extLst>
          </p:cNvPr>
          <p:cNvSpPr>
            <a:spLocks noGrp="1"/>
          </p:cNvSpPr>
          <p:nvPr>
            <p:ph type="title"/>
          </p:nvPr>
        </p:nvSpPr>
        <p:spPr/>
        <p:txBody>
          <a:bodyPr/>
          <a:lstStyle/>
          <a:p>
            <a:r>
              <a:rPr lang="pt-BR" dirty="0"/>
              <a:t>Princípios</a:t>
            </a:r>
          </a:p>
        </p:txBody>
      </p:sp>
      <p:sp>
        <p:nvSpPr>
          <p:cNvPr id="3" name="Espaço Reservado para Conteúdo 2">
            <a:extLst>
              <a:ext uri="{FF2B5EF4-FFF2-40B4-BE49-F238E27FC236}">
                <a16:creationId xmlns:a16="http://schemas.microsoft.com/office/drawing/2014/main" id="{8D1380E5-D9A6-4209-B399-6F4B8264DADC}"/>
              </a:ext>
            </a:extLst>
          </p:cNvPr>
          <p:cNvSpPr>
            <a:spLocks noGrp="1"/>
          </p:cNvSpPr>
          <p:nvPr>
            <p:ph idx="1"/>
          </p:nvPr>
        </p:nvSpPr>
        <p:spPr/>
        <p:txBody>
          <a:bodyPr/>
          <a:lstStyle/>
          <a:p>
            <a:r>
              <a:rPr lang="pt-BR" dirty="0"/>
              <a:t>A Incrementação é relacionada a evolução de um software através de incrementos estruturados. Pode ser realizado através da entrega de subconjuntos de um sistema desde cedo, visando coletar o feedback dos usuários e adicionar funcionalidades de forma incremental. O processo incremental deve focar inicialmente na funcionalidade, para então, pensarmos na performance da solução, naturalmente o protótipo amadurecerá e se tornará um produto.</a:t>
            </a:r>
          </a:p>
        </p:txBody>
      </p:sp>
    </p:spTree>
    <p:extLst>
      <p:ext uri="{BB962C8B-B14F-4D97-AF65-F5344CB8AC3E}">
        <p14:creationId xmlns:p14="http://schemas.microsoft.com/office/powerpoint/2010/main" val="2726678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7686694-24C1-4473-AD94-4D30ECC91B58}"/>
              </a:ext>
            </a:extLst>
          </p:cNvPr>
          <p:cNvSpPr>
            <a:spLocks noGrp="1"/>
          </p:cNvSpPr>
          <p:nvPr>
            <p:ph type="title"/>
          </p:nvPr>
        </p:nvSpPr>
        <p:spPr/>
        <p:txBody>
          <a:bodyPr/>
          <a:lstStyle/>
          <a:p>
            <a:r>
              <a:rPr lang="pt-BR" dirty="0"/>
              <a:t>Processos de Software</a:t>
            </a:r>
          </a:p>
        </p:txBody>
      </p:sp>
      <p:sp>
        <p:nvSpPr>
          <p:cNvPr id="5" name="Espaço Reservado para Texto 4">
            <a:extLst>
              <a:ext uri="{FF2B5EF4-FFF2-40B4-BE49-F238E27FC236}">
                <a16:creationId xmlns:a16="http://schemas.microsoft.com/office/drawing/2014/main" id="{51ED518C-C6BA-4AAB-BF46-0FD05C115005}"/>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23558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76426-03E7-47B1-AD30-27EA92C2D361}"/>
              </a:ext>
            </a:extLst>
          </p:cNvPr>
          <p:cNvSpPr>
            <a:spLocks noGrp="1"/>
          </p:cNvSpPr>
          <p:nvPr>
            <p:ph type="title"/>
          </p:nvPr>
        </p:nvSpPr>
        <p:spPr/>
        <p:txBody>
          <a:bodyPr/>
          <a:lstStyle/>
          <a:p>
            <a:r>
              <a:rPr lang="pt-BR" dirty="0"/>
              <a:t>Processos de Software</a:t>
            </a:r>
          </a:p>
        </p:txBody>
      </p:sp>
      <p:sp>
        <p:nvSpPr>
          <p:cNvPr id="3" name="Espaço Reservado para Conteúdo 2">
            <a:extLst>
              <a:ext uri="{FF2B5EF4-FFF2-40B4-BE49-F238E27FC236}">
                <a16:creationId xmlns:a16="http://schemas.microsoft.com/office/drawing/2014/main" id="{75FAB50C-FF9D-4BB2-A640-F421503F2A26}"/>
              </a:ext>
            </a:extLst>
          </p:cNvPr>
          <p:cNvSpPr>
            <a:spLocks noGrp="1"/>
          </p:cNvSpPr>
          <p:nvPr>
            <p:ph idx="1"/>
          </p:nvPr>
        </p:nvSpPr>
        <p:spPr/>
        <p:txBody>
          <a:bodyPr/>
          <a:lstStyle/>
          <a:p>
            <a:r>
              <a:rPr lang="pt-BR" i="1" dirty="0"/>
              <a:t>“é um conjunto de atividades, ligadas por padrões de relacionamento entre ela, pelas quais se as atividades operarem corretamente e de acordo com os padrões requeridos, o resultado desejado é produzido. O resultado desejado é um software de alta qualidade e baixo custo. Obviamente , um processo que não aumenta a produção (não suporta projetos de software grandes) ou não pode produzir software com boa qualidade não é um processo adequado.”</a:t>
            </a:r>
          </a:p>
          <a:p>
            <a:r>
              <a:rPr lang="pt-BR" dirty="0"/>
              <a:t>de forma geral um processo de software padrão pode ser visto como um conjunto de atividades, métodos, ferramentas e práticas que são utilizadas para construir um produto de software.</a:t>
            </a:r>
          </a:p>
        </p:txBody>
      </p:sp>
    </p:spTree>
    <p:extLst>
      <p:ext uri="{BB962C8B-B14F-4D97-AF65-F5344CB8AC3E}">
        <p14:creationId xmlns:p14="http://schemas.microsoft.com/office/powerpoint/2010/main" val="1414996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F8958-F7CC-4A95-9FDA-61510C15D7F1}"/>
              </a:ext>
            </a:extLst>
          </p:cNvPr>
          <p:cNvSpPr>
            <a:spLocks noGrp="1"/>
          </p:cNvSpPr>
          <p:nvPr>
            <p:ph type="title"/>
          </p:nvPr>
        </p:nvSpPr>
        <p:spPr/>
        <p:txBody>
          <a:bodyPr/>
          <a:lstStyle/>
          <a:p>
            <a:r>
              <a:rPr lang="pt-BR" dirty="0"/>
              <a:t>Processo de Software</a:t>
            </a:r>
          </a:p>
        </p:txBody>
      </p:sp>
      <p:sp>
        <p:nvSpPr>
          <p:cNvPr id="3" name="Espaço Reservado para Conteúdo 2">
            <a:extLst>
              <a:ext uri="{FF2B5EF4-FFF2-40B4-BE49-F238E27FC236}">
                <a16:creationId xmlns:a16="http://schemas.microsoft.com/office/drawing/2014/main" id="{F35A2167-8A75-499F-9E2C-DF5F26FFC539}"/>
              </a:ext>
            </a:extLst>
          </p:cNvPr>
          <p:cNvSpPr>
            <a:spLocks noGrp="1"/>
          </p:cNvSpPr>
          <p:nvPr>
            <p:ph idx="1"/>
          </p:nvPr>
        </p:nvSpPr>
        <p:spPr/>
        <p:txBody>
          <a:bodyPr/>
          <a:lstStyle/>
          <a:p>
            <a:r>
              <a:rPr lang="pt-BR" dirty="0"/>
              <a:t>Razões para adoção de um processo de software (Watts Humphrey):</a:t>
            </a:r>
          </a:p>
          <a:p>
            <a:pPr lvl="1"/>
            <a:r>
              <a:rPr lang="pt-BR" dirty="0"/>
              <a:t>Redução dos problemas relacionados a treinamento, revisões e suporte à ferramentas;</a:t>
            </a:r>
          </a:p>
          <a:p>
            <a:pPr lvl="1"/>
            <a:r>
              <a:rPr lang="pt-BR" dirty="0"/>
              <a:t>As experiências adquiridas nos projetos são incorporadas ao processo padrão e contribuem para melhorias em todos os processos definidos;</a:t>
            </a:r>
          </a:p>
          <a:p>
            <a:pPr lvl="1"/>
            <a:r>
              <a:rPr lang="pt-BR" dirty="0"/>
              <a:t>Economia de tempo e esforço na definição de novos processos adequados a projetos.</a:t>
            </a:r>
          </a:p>
          <a:p>
            <a:pPr marL="457200" lvl="1" indent="0">
              <a:buNone/>
            </a:pPr>
            <a:endParaRPr lang="pt-BR" dirty="0"/>
          </a:p>
        </p:txBody>
      </p:sp>
    </p:spTree>
    <p:extLst>
      <p:ext uri="{BB962C8B-B14F-4D97-AF65-F5344CB8AC3E}">
        <p14:creationId xmlns:p14="http://schemas.microsoft.com/office/powerpoint/2010/main" val="17570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B1821-3BF6-489C-A4A9-437011858DF5}"/>
              </a:ext>
            </a:extLst>
          </p:cNvPr>
          <p:cNvSpPr>
            <a:spLocks noGrp="1"/>
          </p:cNvSpPr>
          <p:nvPr>
            <p:ph type="title"/>
          </p:nvPr>
        </p:nvSpPr>
        <p:spPr/>
        <p:txBody>
          <a:bodyPr/>
          <a:lstStyle/>
          <a:p>
            <a:r>
              <a:rPr lang="pt-BR" dirty="0"/>
              <a:t>Processo de Software</a:t>
            </a:r>
          </a:p>
        </p:txBody>
      </p:sp>
      <p:sp>
        <p:nvSpPr>
          <p:cNvPr id="3" name="Espaço Reservado para Conteúdo 2">
            <a:extLst>
              <a:ext uri="{FF2B5EF4-FFF2-40B4-BE49-F238E27FC236}">
                <a16:creationId xmlns:a16="http://schemas.microsoft.com/office/drawing/2014/main" id="{D924D64A-2C62-48EE-94F1-05B3AB522F28}"/>
              </a:ext>
            </a:extLst>
          </p:cNvPr>
          <p:cNvSpPr>
            <a:spLocks noGrp="1"/>
          </p:cNvSpPr>
          <p:nvPr>
            <p:ph idx="1"/>
          </p:nvPr>
        </p:nvSpPr>
        <p:spPr/>
        <p:txBody>
          <a:bodyPr/>
          <a:lstStyle/>
          <a:p>
            <a:r>
              <a:rPr lang="pt-BR" dirty="0"/>
              <a:t>Fases (não sequenciais):</a:t>
            </a:r>
          </a:p>
          <a:p>
            <a:pPr lvl="1"/>
            <a:r>
              <a:rPr lang="pt-BR" b="1" dirty="0"/>
              <a:t>Especificação de Requisitos:</a:t>
            </a:r>
            <a:r>
              <a:rPr lang="pt-BR" dirty="0"/>
              <a:t> tradução da necessidade ou requisito operacional para uma descrição da funcionalidade a ser executada.</a:t>
            </a:r>
          </a:p>
          <a:p>
            <a:pPr lvl="1"/>
            <a:r>
              <a:rPr lang="pt-BR" b="1" dirty="0"/>
              <a:t>Projeto de Sistema</a:t>
            </a:r>
            <a:r>
              <a:rPr lang="pt-BR" dirty="0"/>
              <a:t>: tradução destes requisitos em uma descrição de todos os componentes necessários para codificar o sistema.</a:t>
            </a:r>
          </a:p>
          <a:p>
            <a:pPr lvl="1"/>
            <a:r>
              <a:rPr lang="pt-BR" b="1" dirty="0"/>
              <a:t>Programação (Codificação)</a:t>
            </a:r>
            <a:r>
              <a:rPr lang="pt-BR" dirty="0"/>
              <a:t>: produção do código que controla o sistema e realiza a computação e lógica envolvida.</a:t>
            </a:r>
          </a:p>
          <a:p>
            <a:pPr lvl="1"/>
            <a:r>
              <a:rPr lang="pt-BR" b="1" dirty="0"/>
              <a:t>Verificação e Integração (Verificação)</a:t>
            </a:r>
            <a:r>
              <a:rPr lang="pt-BR" dirty="0"/>
              <a:t>: verificação da satisfação dos requisitos iniciais pelo produto produzido.</a:t>
            </a:r>
          </a:p>
          <a:p>
            <a:pPr lvl="1"/>
            <a:r>
              <a:rPr lang="pt-BR" b="1" dirty="0"/>
              <a:t>Manutenção e Evolução</a:t>
            </a:r>
            <a:r>
              <a:rPr lang="pt-BR" dirty="0"/>
              <a:t>: ciclo que abrange todas as fases anteriores para a evolução do software. </a:t>
            </a:r>
          </a:p>
          <a:p>
            <a:endParaRPr lang="pt-BR" dirty="0"/>
          </a:p>
        </p:txBody>
      </p:sp>
    </p:spTree>
    <p:extLst>
      <p:ext uri="{BB962C8B-B14F-4D97-AF65-F5344CB8AC3E}">
        <p14:creationId xmlns:p14="http://schemas.microsoft.com/office/powerpoint/2010/main" val="74608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445ED-06BB-4241-88D7-2D22074E6F70}"/>
              </a:ext>
            </a:extLst>
          </p:cNvPr>
          <p:cNvSpPr>
            <a:spLocks noGrp="1"/>
          </p:cNvSpPr>
          <p:nvPr>
            <p:ph type="title"/>
          </p:nvPr>
        </p:nvSpPr>
        <p:spPr/>
        <p:txBody>
          <a:bodyPr/>
          <a:lstStyle/>
          <a:p>
            <a:r>
              <a:rPr lang="pt-BR" dirty="0"/>
              <a:t>Disciplina</a:t>
            </a:r>
          </a:p>
        </p:txBody>
      </p:sp>
      <p:sp>
        <p:nvSpPr>
          <p:cNvPr id="3" name="Espaço Reservado para Conteúdo 2">
            <a:extLst>
              <a:ext uri="{FF2B5EF4-FFF2-40B4-BE49-F238E27FC236}">
                <a16:creationId xmlns:a16="http://schemas.microsoft.com/office/drawing/2014/main" id="{906FBAF8-7763-4D73-BFEF-978A92B8B13D}"/>
              </a:ext>
            </a:extLst>
          </p:cNvPr>
          <p:cNvSpPr>
            <a:spLocks noGrp="1"/>
          </p:cNvSpPr>
          <p:nvPr>
            <p:ph idx="1"/>
          </p:nvPr>
        </p:nvSpPr>
        <p:spPr/>
        <p:txBody>
          <a:bodyPr/>
          <a:lstStyle/>
          <a:p>
            <a:r>
              <a:rPr lang="pt-BR" dirty="0"/>
              <a:t>Primeira Prova: 29/10</a:t>
            </a:r>
          </a:p>
          <a:p>
            <a:r>
              <a:rPr lang="pt-BR" dirty="0"/>
              <a:t>A segunda prova será substituída pela apresentação de um artigo técnico sobre um dos Modelos de Processos de Software a serem sorteados entre as equipes.</a:t>
            </a:r>
          </a:p>
          <a:p>
            <a:pPr lvl="1"/>
            <a:r>
              <a:rPr lang="pt-BR" dirty="0"/>
              <a:t>Apresentação de 20 min.</a:t>
            </a:r>
          </a:p>
          <a:p>
            <a:pPr lvl="1"/>
            <a:r>
              <a:rPr lang="pt-BR" dirty="0"/>
              <a:t>Equipes de até 2 alunos. Os nomes dos integrantes da equipe deve ser enviado até dia 11/10 para </a:t>
            </a:r>
            <a:r>
              <a:rPr lang="pt-BR" dirty="0">
                <a:hlinkClick r:id="rId2"/>
              </a:rPr>
              <a:t>profivancamoes@gmail.com</a:t>
            </a:r>
            <a:r>
              <a:rPr lang="pt-BR" dirty="0"/>
              <a:t>.</a:t>
            </a:r>
          </a:p>
          <a:p>
            <a:pPr marL="457200" lvl="1" indent="0">
              <a:buNone/>
            </a:pPr>
            <a:endParaRPr lang="pt-BR" dirty="0"/>
          </a:p>
        </p:txBody>
      </p:sp>
    </p:spTree>
    <p:extLst>
      <p:ext uri="{BB962C8B-B14F-4D97-AF65-F5344CB8AC3E}">
        <p14:creationId xmlns:p14="http://schemas.microsoft.com/office/powerpoint/2010/main" val="1416644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EE75AFA-B21B-469A-A397-B690D5DBC626}"/>
              </a:ext>
            </a:extLst>
          </p:cNvPr>
          <p:cNvSpPr>
            <a:spLocks noGrp="1"/>
          </p:cNvSpPr>
          <p:nvPr>
            <p:ph type="title"/>
          </p:nvPr>
        </p:nvSpPr>
        <p:spPr/>
        <p:txBody>
          <a:bodyPr/>
          <a:lstStyle/>
          <a:p>
            <a:r>
              <a:rPr lang="pt-BR" dirty="0"/>
              <a:t>Modelos de Processos</a:t>
            </a:r>
          </a:p>
        </p:txBody>
      </p:sp>
      <p:sp>
        <p:nvSpPr>
          <p:cNvPr id="5" name="Espaço Reservado para Texto 4">
            <a:extLst>
              <a:ext uri="{FF2B5EF4-FFF2-40B4-BE49-F238E27FC236}">
                <a16:creationId xmlns:a16="http://schemas.microsoft.com/office/drawing/2014/main" id="{903E6BD4-1107-44A0-911B-B0D0755CBB18}"/>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61169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1BA7E-28B3-48C4-9999-CF9F94F2E587}"/>
              </a:ext>
            </a:extLst>
          </p:cNvPr>
          <p:cNvSpPr>
            <a:spLocks noGrp="1"/>
          </p:cNvSpPr>
          <p:nvPr>
            <p:ph type="title"/>
          </p:nvPr>
        </p:nvSpPr>
        <p:spPr/>
        <p:txBody>
          <a:bodyPr/>
          <a:lstStyle/>
          <a:p>
            <a:r>
              <a:rPr lang="pt-BR" dirty="0"/>
              <a:t>Modelo de Processo de Software</a:t>
            </a:r>
          </a:p>
        </p:txBody>
      </p:sp>
      <p:sp>
        <p:nvSpPr>
          <p:cNvPr id="3" name="Espaço Reservado para Conteúdo 2">
            <a:extLst>
              <a:ext uri="{FF2B5EF4-FFF2-40B4-BE49-F238E27FC236}">
                <a16:creationId xmlns:a16="http://schemas.microsoft.com/office/drawing/2014/main" id="{BF982C6D-97A0-41B0-95CF-D0B40CF2290C}"/>
              </a:ext>
            </a:extLst>
          </p:cNvPr>
          <p:cNvSpPr>
            <a:spLocks noGrp="1"/>
          </p:cNvSpPr>
          <p:nvPr>
            <p:ph idx="1"/>
          </p:nvPr>
        </p:nvSpPr>
        <p:spPr>
          <a:xfrm>
            <a:off x="838200" y="1451113"/>
            <a:ext cx="10969487" cy="5406887"/>
          </a:xfrm>
        </p:spPr>
        <p:txBody>
          <a:bodyPr>
            <a:noAutofit/>
          </a:bodyPr>
          <a:lstStyle/>
          <a:p>
            <a:r>
              <a:rPr lang="pt-BR" sz="2400" dirty="0"/>
              <a:t>Sequencial ou Cascata (do inglês </a:t>
            </a:r>
            <a:r>
              <a:rPr lang="pt-BR" sz="2400" i="1" dirty="0" err="1"/>
              <a:t>waterfall</a:t>
            </a:r>
            <a:r>
              <a:rPr lang="pt-BR" sz="2400" dirty="0"/>
              <a:t>) - com fases distintas de especificação, projeto e desenvolvimento.</a:t>
            </a:r>
          </a:p>
          <a:p>
            <a:r>
              <a:rPr lang="pt-BR" sz="2400" dirty="0"/>
              <a:t>Desenvolvimento iterativo e incremental - desenvolvimento é iniciado com um subconjunto simples de Requisitos de Software e iterativamente alcança evoluções subsequentes das versões até o sistema todo estar implementado</a:t>
            </a:r>
          </a:p>
          <a:p>
            <a:r>
              <a:rPr lang="pt-BR" sz="2400" dirty="0"/>
              <a:t>Evolucional ou Prototipação - especificação, projeto e desenvolvimento de protótipos.</a:t>
            </a:r>
          </a:p>
          <a:p>
            <a:r>
              <a:rPr lang="pt-BR" sz="2400" dirty="0"/>
              <a:t>Espiral - evolução através de vários ciclos completos de especificação, projeto e desenvolvimento.</a:t>
            </a:r>
          </a:p>
          <a:p>
            <a:r>
              <a:rPr lang="pt-BR" sz="2400" dirty="0" err="1"/>
              <a:t>Componentizado</a:t>
            </a:r>
            <a:r>
              <a:rPr lang="pt-BR" sz="2400" dirty="0"/>
              <a:t> - </a:t>
            </a:r>
            <a:r>
              <a:rPr lang="pt-BR" sz="2400" dirty="0" err="1"/>
              <a:t>reúso</a:t>
            </a:r>
            <a:r>
              <a:rPr lang="pt-BR" sz="2400" dirty="0"/>
              <a:t> através de montagem de componentes já existentes.</a:t>
            </a:r>
          </a:p>
          <a:p>
            <a:r>
              <a:rPr lang="pt-BR" sz="2400" dirty="0"/>
              <a:t>Formal - implementação a partir de modelo matemático formal.</a:t>
            </a:r>
          </a:p>
          <a:p>
            <a:r>
              <a:rPr lang="pt-BR" sz="2400" dirty="0"/>
              <a:t>Ágil</a:t>
            </a:r>
          </a:p>
          <a:p>
            <a:r>
              <a:rPr lang="pt-BR" sz="2400" dirty="0"/>
              <a:t>RAD</a:t>
            </a:r>
          </a:p>
          <a:p>
            <a:endParaRPr lang="pt-BR" sz="2400" dirty="0"/>
          </a:p>
        </p:txBody>
      </p:sp>
    </p:spTree>
    <p:extLst>
      <p:ext uri="{BB962C8B-B14F-4D97-AF65-F5344CB8AC3E}">
        <p14:creationId xmlns:p14="http://schemas.microsoft.com/office/powerpoint/2010/main" val="116286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0E90DB3-7715-4BA4-912E-5CE39B54FCEA}"/>
              </a:ext>
            </a:extLst>
          </p:cNvPr>
          <p:cNvSpPr>
            <a:spLocks noGrp="1"/>
          </p:cNvSpPr>
          <p:nvPr>
            <p:ph type="title"/>
          </p:nvPr>
        </p:nvSpPr>
        <p:spPr/>
        <p:txBody>
          <a:bodyPr/>
          <a:lstStyle/>
          <a:p>
            <a:r>
              <a:rPr lang="pt-BR" dirty="0"/>
              <a:t>Modelos de Maturidade</a:t>
            </a:r>
          </a:p>
        </p:txBody>
      </p:sp>
      <p:sp>
        <p:nvSpPr>
          <p:cNvPr id="5" name="Espaço Reservado para Texto 4">
            <a:extLst>
              <a:ext uri="{FF2B5EF4-FFF2-40B4-BE49-F238E27FC236}">
                <a16:creationId xmlns:a16="http://schemas.microsoft.com/office/drawing/2014/main" id="{1E9DEBBF-D899-490E-A3C9-E92BCFFCF10A}"/>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690812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20C17-E2E6-4BF8-A77D-01D26B5E1C2D}"/>
              </a:ext>
            </a:extLst>
          </p:cNvPr>
          <p:cNvSpPr>
            <a:spLocks noGrp="1"/>
          </p:cNvSpPr>
          <p:nvPr>
            <p:ph type="title"/>
          </p:nvPr>
        </p:nvSpPr>
        <p:spPr/>
        <p:txBody>
          <a:bodyPr/>
          <a:lstStyle/>
          <a:p>
            <a:r>
              <a:rPr lang="pt-BR" dirty="0"/>
              <a:t>Modelos de Maturidade</a:t>
            </a:r>
          </a:p>
        </p:txBody>
      </p:sp>
      <p:sp>
        <p:nvSpPr>
          <p:cNvPr id="3" name="Espaço Reservado para Conteúdo 2">
            <a:extLst>
              <a:ext uri="{FF2B5EF4-FFF2-40B4-BE49-F238E27FC236}">
                <a16:creationId xmlns:a16="http://schemas.microsoft.com/office/drawing/2014/main" id="{8D7266FD-9FD0-4A7F-82C6-415F034E935E}"/>
              </a:ext>
            </a:extLst>
          </p:cNvPr>
          <p:cNvSpPr>
            <a:spLocks noGrp="1"/>
          </p:cNvSpPr>
          <p:nvPr>
            <p:ph idx="1"/>
          </p:nvPr>
        </p:nvSpPr>
        <p:spPr/>
        <p:txBody>
          <a:bodyPr>
            <a:normAutofit lnSpcReduction="10000"/>
          </a:bodyPr>
          <a:lstStyle/>
          <a:p>
            <a:r>
              <a:rPr lang="pt-BR" dirty="0" err="1"/>
              <a:t>CMMi</a:t>
            </a:r>
            <a:r>
              <a:rPr lang="pt-BR" dirty="0"/>
              <a:t>:</a:t>
            </a:r>
          </a:p>
          <a:p>
            <a:pPr lvl="1"/>
            <a:r>
              <a:rPr lang="pt-BR" b="1" dirty="0"/>
              <a:t>Nível 1 - Inicial (Ad hoc):</a:t>
            </a:r>
            <a:r>
              <a:rPr lang="pt-BR" dirty="0"/>
              <a:t> Ambiente instável. O sucesso depende da competência de funcionários e não no uso de processos estruturados;</a:t>
            </a:r>
          </a:p>
          <a:p>
            <a:pPr lvl="1"/>
            <a:r>
              <a:rPr lang="pt-BR" b="1" dirty="0"/>
              <a:t>Nível 2 - Gerenciado:</a:t>
            </a:r>
            <a:r>
              <a:rPr lang="pt-BR" dirty="0"/>
              <a:t> Capacidade de repetir sucessos anteriores pelo acompanhamento de custos, cronogramas e funcionalidades;</a:t>
            </a:r>
          </a:p>
          <a:p>
            <a:pPr lvl="1"/>
            <a:r>
              <a:rPr lang="pt-BR" b="1" dirty="0"/>
              <a:t>Nível 3 - Definido:</a:t>
            </a:r>
            <a:r>
              <a:rPr lang="pt-BR" dirty="0"/>
              <a:t> O processo de desenvolvimento de software é bem definido, documentado e padronizado a nível organizacional;</a:t>
            </a:r>
          </a:p>
          <a:p>
            <a:pPr lvl="1"/>
            <a:r>
              <a:rPr lang="pt-BR" b="1" dirty="0"/>
              <a:t>Nível 4 - Gerenciado quantitativamente:</a:t>
            </a:r>
            <a:r>
              <a:rPr lang="pt-BR" dirty="0"/>
              <a:t> Realiza uma gerência quantitativa do processo de software e do produto por meio de métricas adequadas;</a:t>
            </a:r>
          </a:p>
          <a:p>
            <a:pPr lvl="1"/>
            <a:r>
              <a:rPr lang="pt-BR" b="1" dirty="0"/>
              <a:t>Nível 5 - Em otimização:</a:t>
            </a:r>
            <a:r>
              <a:rPr lang="pt-BR" dirty="0"/>
              <a:t> Usa a informação quantitativa para melhorar continuamente e gerenciar o processo de desenvolvimento. Atualmente, no Brasil, há somente 8 empresas neste nível.</a:t>
            </a:r>
          </a:p>
          <a:p>
            <a:pPr marL="0" indent="0">
              <a:buNone/>
            </a:pPr>
            <a:endParaRPr lang="pt-BR" dirty="0"/>
          </a:p>
        </p:txBody>
      </p:sp>
    </p:spTree>
    <p:extLst>
      <p:ext uri="{BB962C8B-B14F-4D97-AF65-F5344CB8AC3E}">
        <p14:creationId xmlns:p14="http://schemas.microsoft.com/office/powerpoint/2010/main" val="89238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15D25-9FA2-414A-98A9-40204257A2F6}"/>
              </a:ext>
            </a:extLst>
          </p:cNvPr>
          <p:cNvSpPr>
            <a:spLocks noGrp="1"/>
          </p:cNvSpPr>
          <p:nvPr>
            <p:ph type="title"/>
          </p:nvPr>
        </p:nvSpPr>
        <p:spPr/>
        <p:txBody>
          <a:bodyPr/>
          <a:lstStyle/>
          <a:p>
            <a:r>
              <a:rPr lang="pt-BR" dirty="0"/>
              <a:t>Modelos de Maturidade</a:t>
            </a:r>
          </a:p>
        </p:txBody>
      </p:sp>
      <p:sp>
        <p:nvSpPr>
          <p:cNvPr id="4" name="Espaço Reservado para Conteúdo 3">
            <a:extLst>
              <a:ext uri="{FF2B5EF4-FFF2-40B4-BE49-F238E27FC236}">
                <a16:creationId xmlns:a16="http://schemas.microsoft.com/office/drawing/2014/main" id="{F8CB4501-625A-4A67-A846-204C09E903F1}"/>
              </a:ext>
            </a:extLst>
          </p:cNvPr>
          <p:cNvSpPr>
            <a:spLocks noGrp="1"/>
          </p:cNvSpPr>
          <p:nvPr>
            <p:ph idx="1"/>
          </p:nvPr>
        </p:nvSpPr>
        <p:spPr>
          <a:xfrm>
            <a:off x="838200" y="1825625"/>
            <a:ext cx="10515600" cy="565237"/>
          </a:xfrm>
        </p:spPr>
        <p:txBody>
          <a:bodyPr/>
          <a:lstStyle/>
          <a:p>
            <a:r>
              <a:rPr lang="pt-BR" dirty="0"/>
              <a:t>MPS-BR:</a:t>
            </a:r>
          </a:p>
        </p:txBody>
      </p:sp>
      <p:pic>
        <p:nvPicPr>
          <p:cNvPr id="1028" name="Picture 4" descr="Os diferentes nÃ­veis de maturidade do MPS-BR (Fonte: FUMSOFT - http://www.fumsoft.org.br/qualidade/modelo_mpsbr)">
            <a:extLst>
              <a:ext uri="{FF2B5EF4-FFF2-40B4-BE49-F238E27FC236}">
                <a16:creationId xmlns:a16="http://schemas.microsoft.com/office/drawing/2014/main" id="{1D308BD8-ECDE-441B-8A06-9CF16CB34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550" y="2108243"/>
            <a:ext cx="60960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81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8F7B1-10A1-4EFE-9B3D-03086800CAD0}"/>
              </a:ext>
            </a:extLst>
          </p:cNvPr>
          <p:cNvSpPr>
            <a:spLocks noGrp="1"/>
          </p:cNvSpPr>
          <p:nvPr>
            <p:ph type="title"/>
          </p:nvPr>
        </p:nvSpPr>
        <p:spPr/>
        <p:txBody>
          <a:bodyPr/>
          <a:lstStyle/>
          <a:p>
            <a:r>
              <a:rPr lang="pt-BR" dirty="0"/>
              <a:t>Conteúdo</a:t>
            </a:r>
          </a:p>
        </p:txBody>
      </p:sp>
      <p:sp>
        <p:nvSpPr>
          <p:cNvPr id="3" name="Espaço Reservado para Conteúdo 2">
            <a:extLst>
              <a:ext uri="{FF2B5EF4-FFF2-40B4-BE49-F238E27FC236}">
                <a16:creationId xmlns:a16="http://schemas.microsoft.com/office/drawing/2014/main" id="{B79C012B-33DF-4D3E-9CBF-B57943745EB1}"/>
              </a:ext>
            </a:extLst>
          </p:cNvPr>
          <p:cNvSpPr>
            <a:spLocks noGrp="1"/>
          </p:cNvSpPr>
          <p:nvPr>
            <p:ph idx="1"/>
          </p:nvPr>
        </p:nvSpPr>
        <p:spPr/>
        <p:txBody>
          <a:bodyPr/>
          <a:lstStyle/>
          <a:p>
            <a:r>
              <a:rPr lang="pt-BR" dirty="0"/>
              <a:t>Conceitos e Princípios de Engenharia de Software</a:t>
            </a:r>
          </a:p>
          <a:p>
            <a:r>
              <a:rPr lang="pt-BR" dirty="0"/>
              <a:t>Processos de Software.</a:t>
            </a:r>
          </a:p>
          <a:p>
            <a:r>
              <a:rPr lang="pt-BR" dirty="0"/>
              <a:t>Modelos de Processos de Software.</a:t>
            </a:r>
          </a:p>
          <a:p>
            <a:pPr lvl="1"/>
            <a:r>
              <a:rPr lang="pt-BR" dirty="0"/>
              <a:t>Modelo Tradicional</a:t>
            </a:r>
          </a:p>
          <a:p>
            <a:pPr lvl="1"/>
            <a:r>
              <a:rPr lang="pt-BR" dirty="0"/>
              <a:t>Modelo Ágil</a:t>
            </a:r>
          </a:p>
          <a:p>
            <a:r>
              <a:rPr lang="pt-BR" dirty="0"/>
              <a:t>Modelos de Maturidade</a:t>
            </a:r>
          </a:p>
        </p:txBody>
      </p:sp>
    </p:spTree>
    <p:extLst>
      <p:ext uri="{BB962C8B-B14F-4D97-AF65-F5344CB8AC3E}">
        <p14:creationId xmlns:p14="http://schemas.microsoft.com/office/powerpoint/2010/main" val="9774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FD1D8EB-9F6C-4853-89AD-46F7AA163443}"/>
              </a:ext>
            </a:extLst>
          </p:cNvPr>
          <p:cNvSpPr>
            <a:spLocks noGrp="1"/>
          </p:cNvSpPr>
          <p:nvPr>
            <p:ph type="title"/>
          </p:nvPr>
        </p:nvSpPr>
        <p:spPr/>
        <p:txBody>
          <a:bodyPr/>
          <a:lstStyle/>
          <a:p>
            <a:r>
              <a:rPr lang="pt-BR" dirty="0"/>
              <a:t>Conceitos</a:t>
            </a:r>
          </a:p>
        </p:txBody>
      </p:sp>
      <p:sp>
        <p:nvSpPr>
          <p:cNvPr id="5" name="Espaço Reservado para Texto 4">
            <a:extLst>
              <a:ext uri="{FF2B5EF4-FFF2-40B4-BE49-F238E27FC236}">
                <a16:creationId xmlns:a16="http://schemas.microsoft.com/office/drawing/2014/main" id="{D87AF0A5-A375-407D-B549-67B3BAF7D01E}"/>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81153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21BA6-E297-493A-89D5-AF9604E44751}"/>
              </a:ext>
            </a:extLst>
          </p:cNvPr>
          <p:cNvSpPr>
            <a:spLocks noGrp="1"/>
          </p:cNvSpPr>
          <p:nvPr>
            <p:ph type="title"/>
          </p:nvPr>
        </p:nvSpPr>
        <p:spPr/>
        <p:txBody>
          <a:bodyPr/>
          <a:lstStyle/>
          <a:p>
            <a:r>
              <a:rPr lang="pt-BR" dirty="0"/>
              <a:t>Engenharia de Software</a:t>
            </a:r>
          </a:p>
        </p:txBody>
      </p:sp>
      <p:sp>
        <p:nvSpPr>
          <p:cNvPr id="3" name="Espaço Reservado para Conteúdo 2">
            <a:extLst>
              <a:ext uri="{FF2B5EF4-FFF2-40B4-BE49-F238E27FC236}">
                <a16:creationId xmlns:a16="http://schemas.microsoft.com/office/drawing/2014/main" id="{B531B1B6-0668-4E84-8898-81ED1B0CEDF9}"/>
              </a:ext>
            </a:extLst>
          </p:cNvPr>
          <p:cNvSpPr>
            <a:spLocks noGrp="1"/>
          </p:cNvSpPr>
          <p:nvPr>
            <p:ph idx="1"/>
          </p:nvPr>
        </p:nvSpPr>
        <p:spPr/>
        <p:txBody>
          <a:bodyPr/>
          <a:lstStyle/>
          <a:p>
            <a:r>
              <a:rPr lang="pt-BR" dirty="0"/>
              <a:t>Engenharia de </a:t>
            </a:r>
            <a:r>
              <a:rPr lang="pt-BR" i="1" dirty="0"/>
              <a:t>Software</a:t>
            </a:r>
            <a:r>
              <a:rPr lang="pt-BR" dirty="0"/>
              <a:t> é a criação e a utilização de sólidos princípios de engenharia a fim de obter software de maneira econômica, que seja confiável e que trabalhe em máquinas reais.</a:t>
            </a:r>
          </a:p>
          <a:p>
            <a:r>
              <a:rPr lang="pt-BR" dirty="0"/>
              <a:t>A Engenharia de </a:t>
            </a:r>
            <a:r>
              <a:rPr lang="pt-BR" i="1" dirty="0"/>
              <a:t>Software</a:t>
            </a:r>
            <a:r>
              <a:rPr lang="pt-BR" dirty="0"/>
              <a:t> se concentra nos aspectos práticos da produção de um sistema de </a:t>
            </a:r>
            <a:r>
              <a:rPr lang="pt-BR" i="1" dirty="0"/>
              <a:t>software, </a:t>
            </a:r>
            <a:r>
              <a:rPr lang="pt-BR" dirty="0"/>
              <a:t>como os </a:t>
            </a:r>
            <a:r>
              <a:rPr lang="pt-BR" i="1" dirty="0"/>
              <a:t>c</a:t>
            </a:r>
            <a:r>
              <a:rPr lang="pt-BR" dirty="0"/>
              <a:t>onceitos de criação, construção, análise, desenvolvimento e manutenção de software.</a:t>
            </a:r>
          </a:p>
          <a:p>
            <a:endParaRPr lang="pt-BR" dirty="0"/>
          </a:p>
        </p:txBody>
      </p:sp>
    </p:spTree>
    <p:extLst>
      <p:ext uri="{BB962C8B-B14F-4D97-AF65-F5344CB8AC3E}">
        <p14:creationId xmlns:p14="http://schemas.microsoft.com/office/powerpoint/2010/main" val="225643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F2160F4-824E-42DD-A518-921E5B0B2D26}"/>
              </a:ext>
            </a:extLst>
          </p:cNvPr>
          <p:cNvSpPr>
            <a:spLocks noGrp="1"/>
          </p:cNvSpPr>
          <p:nvPr>
            <p:ph type="title"/>
          </p:nvPr>
        </p:nvSpPr>
        <p:spPr/>
        <p:txBody>
          <a:bodyPr/>
          <a:lstStyle/>
          <a:p>
            <a:r>
              <a:rPr lang="pt-BR" dirty="0"/>
              <a:t>Princípios</a:t>
            </a:r>
          </a:p>
        </p:txBody>
      </p:sp>
      <p:sp>
        <p:nvSpPr>
          <p:cNvPr id="5" name="Espaço Reservado para Texto 4">
            <a:extLst>
              <a:ext uri="{FF2B5EF4-FFF2-40B4-BE49-F238E27FC236}">
                <a16:creationId xmlns:a16="http://schemas.microsoft.com/office/drawing/2014/main" id="{41A8C2A2-E47D-4D86-AB6F-B36D8EA2E1F9}"/>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72984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F488B-34E4-440E-9AAB-559E9CFBDB2D}"/>
              </a:ext>
            </a:extLst>
          </p:cNvPr>
          <p:cNvSpPr>
            <a:spLocks noGrp="1"/>
          </p:cNvSpPr>
          <p:nvPr>
            <p:ph type="title"/>
          </p:nvPr>
        </p:nvSpPr>
        <p:spPr/>
        <p:txBody>
          <a:bodyPr/>
          <a:lstStyle/>
          <a:p>
            <a:r>
              <a:rPr lang="pt-BR" dirty="0"/>
              <a:t>Princípios</a:t>
            </a:r>
          </a:p>
        </p:txBody>
      </p:sp>
      <p:sp>
        <p:nvSpPr>
          <p:cNvPr id="3" name="Espaço Reservado para Conteúdo 2">
            <a:extLst>
              <a:ext uri="{FF2B5EF4-FFF2-40B4-BE49-F238E27FC236}">
                <a16:creationId xmlns:a16="http://schemas.microsoft.com/office/drawing/2014/main" id="{E6675F5E-F3C7-46BE-A66B-76311AD84C45}"/>
              </a:ext>
            </a:extLst>
          </p:cNvPr>
          <p:cNvSpPr>
            <a:spLocks noGrp="1"/>
          </p:cNvSpPr>
          <p:nvPr>
            <p:ph idx="1"/>
          </p:nvPr>
        </p:nvSpPr>
        <p:spPr>
          <a:xfrm>
            <a:off x="838200" y="1417983"/>
            <a:ext cx="10515600" cy="5208104"/>
          </a:xfrm>
        </p:spPr>
        <p:txBody>
          <a:bodyPr>
            <a:normAutofit/>
          </a:bodyPr>
          <a:lstStyle/>
          <a:p>
            <a:r>
              <a:rPr lang="pt-BR" dirty="0"/>
              <a:t>Rigor e Formalidade</a:t>
            </a:r>
          </a:p>
          <a:p>
            <a:r>
              <a:rPr lang="pt-BR" dirty="0"/>
              <a:t>Separação de Interesses</a:t>
            </a:r>
          </a:p>
          <a:p>
            <a:r>
              <a:rPr lang="pt-BR" dirty="0"/>
              <a:t>Modularidade</a:t>
            </a:r>
          </a:p>
          <a:p>
            <a:pPr lvl="1"/>
            <a:r>
              <a:rPr lang="pt-BR" dirty="0"/>
              <a:t>Alta Coesão</a:t>
            </a:r>
          </a:p>
          <a:p>
            <a:pPr lvl="1"/>
            <a:r>
              <a:rPr lang="pt-BR" dirty="0"/>
              <a:t>Baixo Acoplamento</a:t>
            </a:r>
          </a:p>
          <a:p>
            <a:r>
              <a:rPr lang="pt-BR" dirty="0"/>
              <a:t>Abstração</a:t>
            </a:r>
          </a:p>
          <a:p>
            <a:r>
              <a:rPr lang="pt-BR" dirty="0"/>
              <a:t>Antecipação a Mudanças</a:t>
            </a:r>
          </a:p>
          <a:p>
            <a:r>
              <a:rPr lang="pt-BR" dirty="0"/>
              <a:t>Generalidade</a:t>
            </a:r>
          </a:p>
          <a:p>
            <a:r>
              <a:rPr lang="pt-BR" dirty="0"/>
              <a:t>Incrementação</a:t>
            </a:r>
          </a:p>
          <a:p>
            <a:r>
              <a:rPr lang="pt-BR" dirty="0"/>
              <a:t>Requisitos de Software</a:t>
            </a:r>
          </a:p>
        </p:txBody>
      </p:sp>
    </p:spTree>
    <p:extLst>
      <p:ext uri="{BB962C8B-B14F-4D97-AF65-F5344CB8AC3E}">
        <p14:creationId xmlns:p14="http://schemas.microsoft.com/office/powerpoint/2010/main" val="124430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8B6B7-6FAD-4A29-92DF-67809365BB46}"/>
              </a:ext>
            </a:extLst>
          </p:cNvPr>
          <p:cNvSpPr>
            <a:spLocks noGrp="1"/>
          </p:cNvSpPr>
          <p:nvPr>
            <p:ph type="title"/>
          </p:nvPr>
        </p:nvSpPr>
        <p:spPr/>
        <p:txBody>
          <a:bodyPr/>
          <a:lstStyle/>
          <a:p>
            <a:r>
              <a:rPr lang="pt-BR" dirty="0"/>
              <a:t>Modelo de Processo de Software</a:t>
            </a:r>
          </a:p>
        </p:txBody>
      </p:sp>
      <p:sp>
        <p:nvSpPr>
          <p:cNvPr id="3" name="Espaço Reservado para Conteúdo 2">
            <a:extLst>
              <a:ext uri="{FF2B5EF4-FFF2-40B4-BE49-F238E27FC236}">
                <a16:creationId xmlns:a16="http://schemas.microsoft.com/office/drawing/2014/main" id="{4F64F163-EEA5-4808-90CF-1CD415D4055E}"/>
              </a:ext>
            </a:extLst>
          </p:cNvPr>
          <p:cNvSpPr>
            <a:spLocks noGrp="1"/>
          </p:cNvSpPr>
          <p:nvPr>
            <p:ph idx="1"/>
          </p:nvPr>
        </p:nvSpPr>
        <p:spPr/>
        <p:txBody>
          <a:bodyPr/>
          <a:lstStyle/>
          <a:p>
            <a:r>
              <a:rPr lang="pt-BR" dirty="0"/>
              <a:t>Um modelo de processo de desenvolvimento de software, ou simplesmente modelo de processo, pode ser visto como uma representação, ou abstração dos objetos e atividades envolvidas no processo de software. Além disso, oferece uma forma mais abrangente e fácil de representar o gerenciamento de processo de software e consequentemente o progresso do projeto.</a:t>
            </a:r>
          </a:p>
        </p:txBody>
      </p:sp>
    </p:spTree>
    <p:extLst>
      <p:ext uri="{BB962C8B-B14F-4D97-AF65-F5344CB8AC3E}">
        <p14:creationId xmlns:p14="http://schemas.microsoft.com/office/powerpoint/2010/main" val="344610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C8584-EC1B-4CBA-A130-DD8208EEC818}"/>
              </a:ext>
            </a:extLst>
          </p:cNvPr>
          <p:cNvSpPr>
            <a:spLocks noGrp="1"/>
          </p:cNvSpPr>
          <p:nvPr>
            <p:ph type="title"/>
          </p:nvPr>
        </p:nvSpPr>
        <p:spPr/>
        <p:txBody>
          <a:bodyPr/>
          <a:lstStyle/>
          <a:p>
            <a:r>
              <a:rPr lang="pt-BR" dirty="0"/>
              <a:t>Princípios</a:t>
            </a:r>
          </a:p>
        </p:txBody>
      </p:sp>
      <p:sp>
        <p:nvSpPr>
          <p:cNvPr id="3" name="Espaço Reservado para Conteúdo 2">
            <a:extLst>
              <a:ext uri="{FF2B5EF4-FFF2-40B4-BE49-F238E27FC236}">
                <a16:creationId xmlns:a16="http://schemas.microsoft.com/office/drawing/2014/main" id="{A1E0432E-699C-42DF-92AB-3FBCBB3CBA39}"/>
              </a:ext>
            </a:extLst>
          </p:cNvPr>
          <p:cNvSpPr>
            <a:spLocks noGrp="1"/>
          </p:cNvSpPr>
          <p:nvPr>
            <p:ph idx="1"/>
          </p:nvPr>
        </p:nvSpPr>
        <p:spPr/>
        <p:txBody>
          <a:bodyPr/>
          <a:lstStyle/>
          <a:p>
            <a:r>
              <a:rPr lang="pt-BR" dirty="0"/>
              <a:t>Rigor e Formalidade: deve-se considerar que a engenharia de software é uma atividade criativa, mas que deve ser realizada de maneira sistemática; o Rigor é um complemento necessário a criatividade que visa aumentar a confiança dos desenvolvimentos de software. A Formalidade é o Rigor no seu nível mais elevado. Exemplos: Análises sistemáticas de dados de testes, Documentação rigorosa dos passos de desenvolvimento e os passos de gerenciamento bem como a avaliação dos prazos de entrega.</a:t>
            </a:r>
          </a:p>
        </p:txBody>
      </p:sp>
    </p:spTree>
    <p:extLst>
      <p:ext uri="{BB962C8B-B14F-4D97-AF65-F5344CB8AC3E}">
        <p14:creationId xmlns:p14="http://schemas.microsoft.com/office/powerpoint/2010/main" val="5731337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3741</TotalTime>
  <Words>876</Words>
  <Application>Microsoft Office PowerPoint</Application>
  <PresentationFormat>Widescreen</PresentationFormat>
  <Paragraphs>83</Paragraphs>
  <Slides>24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24</vt:i4>
      </vt:variant>
    </vt:vector>
  </HeadingPairs>
  <TitlesOfParts>
    <vt:vector size="28" baseType="lpstr">
      <vt:lpstr>Arial</vt:lpstr>
      <vt:lpstr>Calibri</vt:lpstr>
      <vt:lpstr>Calibri Light</vt:lpstr>
      <vt:lpstr>Tema do Office</vt:lpstr>
      <vt:lpstr>Engenharia de Software</vt:lpstr>
      <vt:lpstr>Disciplina</vt:lpstr>
      <vt:lpstr>Conteúdo</vt:lpstr>
      <vt:lpstr>Conceitos</vt:lpstr>
      <vt:lpstr>Engenharia de Software</vt:lpstr>
      <vt:lpstr>Princípios</vt:lpstr>
      <vt:lpstr>Princípios</vt:lpstr>
      <vt:lpstr>Modelo de Processo de Software</vt:lpstr>
      <vt:lpstr>Princípios</vt:lpstr>
      <vt:lpstr>Princípios</vt:lpstr>
      <vt:lpstr>Princípios</vt:lpstr>
      <vt:lpstr>Princípios</vt:lpstr>
      <vt:lpstr>Princípios</vt:lpstr>
      <vt:lpstr>Princípios</vt:lpstr>
      <vt:lpstr>Princípios</vt:lpstr>
      <vt:lpstr>Processos de Software</vt:lpstr>
      <vt:lpstr>Processos de Software</vt:lpstr>
      <vt:lpstr>Processo de Software</vt:lpstr>
      <vt:lpstr>Processo de Software</vt:lpstr>
      <vt:lpstr>Modelos de Processos</vt:lpstr>
      <vt:lpstr>Modelo de Processo de Software</vt:lpstr>
      <vt:lpstr>Modelos de Maturidade</vt:lpstr>
      <vt:lpstr>Modelos de Maturidade</vt:lpstr>
      <vt:lpstr>Modelos de Maturidade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de Software</dc:title>
  <dc:creator>Ivan Marcelo Pagnoncelli</dc:creator>
  <cp:keywords>C_Unrestricted</cp:keywords>
  <cp:lastModifiedBy>Pagnoncelli, Ivan Marcelo (ext) (RC BR SI DG CS D EN GC)</cp:lastModifiedBy>
  <cp:revision>13</cp:revision>
  <dcterms:created xsi:type="dcterms:W3CDTF">2019-10-02T23:42:34Z</dcterms:created>
  <dcterms:modified xsi:type="dcterms:W3CDTF">2019-10-09T14:26:25Z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