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6"/>
  </p:notesMasterIdLst>
  <p:sldIdLst>
    <p:sldId id="269" r:id="rId2"/>
    <p:sldId id="257" r:id="rId3"/>
    <p:sldId id="263" r:id="rId4"/>
    <p:sldId id="266" r:id="rId5"/>
    <p:sldId id="265" r:id="rId6"/>
    <p:sldId id="271" r:id="rId7"/>
    <p:sldId id="261" r:id="rId8"/>
    <p:sldId id="274" r:id="rId9"/>
    <p:sldId id="272" r:id="rId10"/>
    <p:sldId id="268" r:id="rId11"/>
    <p:sldId id="267" r:id="rId12"/>
    <p:sldId id="275" r:id="rId13"/>
    <p:sldId id="270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9515" autoAdjust="0"/>
  </p:normalViewPr>
  <p:slideViewPr>
    <p:cSldViewPr snapToGrid="0">
      <p:cViewPr varScale="1">
        <p:scale>
          <a:sx n="88" d="100"/>
          <a:sy n="88" d="100"/>
        </p:scale>
        <p:origin x="187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Dhreonny Macedo Santos" userId="1b2421a753ab22f3" providerId="LiveId" clId="{86090725-1A71-4D76-B94B-AE9402FF3EFC}"/>
    <pc:docChg chg="modSld">
      <pc:chgData name="Carlos Dhreonny Macedo Santos" userId="1b2421a753ab22f3" providerId="LiveId" clId="{86090725-1A71-4D76-B94B-AE9402FF3EFC}" dt="2021-03-22T20:40:45.772" v="8" actId="6549"/>
      <pc:docMkLst>
        <pc:docMk/>
      </pc:docMkLst>
      <pc:sldChg chg="modNotesTx">
        <pc:chgData name="Carlos Dhreonny Macedo Santos" userId="1b2421a753ab22f3" providerId="LiveId" clId="{86090725-1A71-4D76-B94B-AE9402FF3EFC}" dt="2021-03-22T20:40:01.403" v="0" actId="6549"/>
        <pc:sldMkLst>
          <pc:docMk/>
          <pc:sldMk cId="2565633977" sldId="257"/>
        </pc:sldMkLst>
      </pc:sldChg>
      <pc:sldChg chg="modNotesTx">
        <pc:chgData name="Carlos Dhreonny Macedo Santos" userId="1b2421a753ab22f3" providerId="LiveId" clId="{86090725-1A71-4D76-B94B-AE9402FF3EFC}" dt="2021-03-22T20:40:25.911" v="5" actId="6549"/>
        <pc:sldMkLst>
          <pc:docMk/>
          <pc:sldMk cId="3490036430" sldId="261"/>
        </pc:sldMkLst>
      </pc:sldChg>
      <pc:sldChg chg="modNotesTx">
        <pc:chgData name="Carlos Dhreonny Macedo Santos" userId="1b2421a753ab22f3" providerId="LiveId" clId="{86090725-1A71-4D76-B94B-AE9402FF3EFC}" dt="2021-03-22T20:40:06.221" v="1" actId="6549"/>
        <pc:sldMkLst>
          <pc:docMk/>
          <pc:sldMk cId="1235358897" sldId="263"/>
        </pc:sldMkLst>
      </pc:sldChg>
      <pc:sldChg chg="modNotesTx">
        <pc:chgData name="Carlos Dhreonny Macedo Santos" userId="1b2421a753ab22f3" providerId="LiveId" clId="{86090725-1A71-4D76-B94B-AE9402FF3EFC}" dt="2021-03-22T20:40:17.312" v="3" actId="6549"/>
        <pc:sldMkLst>
          <pc:docMk/>
          <pc:sldMk cId="218980377" sldId="265"/>
        </pc:sldMkLst>
      </pc:sldChg>
      <pc:sldChg chg="modNotesTx">
        <pc:chgData name="Carlos Dhreonny Macedo Santos" userId="1b2421a753ab22f3" providerId="LiveId" clId="{86090725-1A71-4D76-B94B-AE9402FF3EFC}" dt="2021-03-22T20:40:11.381" v="2" actId="6549"/>
        <pc:sldMkLst>
          <pc:docMk/>
          <pc:sldMk cId="3173047417" sldId="266"/>
        </pc:sldMkLst>
      </pc:sldChg>
      <pc:sldChg chg="modNotesTx">
        <pc:chgData name="Carlos Dhreonny Macedo Santos" userId="1b2421a753ab22f3" providerId="LiveId" clId="{86090725-1A71-4D76-B94B-AE9402FF3EFC}" dt="2021-03-22T20:40:40.910" v="7" actId="6549"/>
        <pc:sldMkLst>
          <pc:docMk/>
          <pc:sldMk cId="4182481643" sldId="267"/>
        </pc:sldMkLst>
      </pc:sldChg>
      <pc:sldChg chg="modNotesTx">
        <pc:chgData name="Carlos Dhreonny Macedo Santos" userId="1b2421a753ab22f3" providerId="LiveId" clId="{86090725-1A71-4D76-B94B-AE9402FF3EFC}" dt="2021-03-22T20:40:33.744" v="6" actId="6549"/>
        <pc:sldMkLst>
          <pc:docMk/>
          <pc:sldMk cId="3445038519" sldId="268"/>
        </pc:sldMkLst>
      </pc:sldChg>
      <pc:sldChg chg="modNotesTx">
        <pc:chgData name="Carlos Dhreonny Macedo Santos" userId="1b2421a753ab22f3" providerId="LiveId" clId="{86090725-1A71-4D76-B94B-AE9402FF3EFC}" dt="2021-03-22T20:40:20.622" v="4" actId="6549"/>
        <pc:sldMkLst>
          <pc:docMk/>
          <pc:sldMk cId="4031342675" sldId="271"/>
        </pc:sldMkLst>
      </pc:sldChg>
      <pc:sldChg chg="modNotesTx">
        <pc:chgData name="Carlos Dhreonny Macedo Santos" userId="1b2421a753ab22f3" providerId="LiveId" clId="{86090725-1A71-4D76-B94B-AE9402FF3EFC}" dt="2021-03-22T20:40:45.772" v="8" actId="6549"/>
        <pc:sldMkLst>
          <pc:docMk/>
          <pc:sldMk cId="3527776021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CB54-FDE7-4BD7-B4DD-C3B504D0141D}" type="datetimeFigureOut">
              <a:rPr lang="pt-BR" smtClean="0"/>
              <a:t>22/03/21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357B2-6B7B-43B8-A1D3-C74E07961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16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57B2-6B7B-43B8-A1D3-C74E07961F3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596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57B2-6B7B-43B8-A1D3-C74E07961F3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6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57B2-6B7B-43B8-A1D3-C74E07961F3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00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57B2-6B7B-43B8-A1D3-C74E07961F3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98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57B2-6B7B-43B8-A1D3-C74E07961F3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57B2-6B7B-43B8-A1D3-C74E07961F3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21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57B2-6B7B-43B8-A1D3-C74E07961F3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84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57B2-6B7B-43B8-A1D3-C74E07961F3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0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57B2-6B7B-43B8-A1D3-C74E07961F3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5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57B2-6B7B-43B8-A1D3-C74E07961F3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9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44AC-805E-4B02-A4A2-9F2FF1DFF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32B146-45EC-4FD4-870B-CBA81469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3437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2B3BE-5709-4939-AABC-31C074E1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3EB761-B3A9-4B31-A435-8FD0D7902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176A40-C29B-41A6-88FB-B5E10445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97AB7-964A-458B-9535-226D265A800D}" type="datetimeFigureOut">
              <a:rPr lang="pt-BR" smtClean="0"/>
              <a:t>22/03/21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8DD6A4-64DA-4ADE-A914-6D064685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D7D16-9767-426F-AEC3-D19DB3CD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ED40B6-BCCC-4839-9E90-9A01289A2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13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637912-3A48-4DA0-A9B2-D67935D19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B05BF3-8CC6-464A-A0EA-35E63C5E7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D10701-FEE8-4E0D-B179-C3F39E0D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97AB7-964A-458B-9535-226D265A800D}" type="datetimeFigureOut">
              <a:rPr lang="pt-BR" smtClean="0"/>
              <a:t>22/03/21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CC510-0DE8-43E9-BBF8-D6BA36A4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BF634-C336-4235-B606-482C0579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ED40B6-BCCC-4839-9E90-9A01289A2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63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0A076-9F32-4418-9ACA-3E890172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CC2D4-8B08-4F89-A465-2D752C16A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4988B-8C1B-417C-8A5D-AC02EE98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97AB7-964A-458B-9535-226D265A800D}" type="datetimeFigureOut">
              <a:rPr lang="pt-BR" smtClean="0"/>
              <a:t>22/03/21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ABF44-3E2C-43BB-8436-0C4BD9D5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BB52EC-5284-475E-B618-65E5C2C0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ED40B6-BCCC-4839-9E90-9A01289A2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60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F31FC-8200-46F7-9070-DEAD30CB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3D9434-E40B-4746-A1B7-372B79CAC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A0B9C-C7B4-4471-AEAE-F85C3747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97AB7-964A-458B-9535-226D265A800D}" type="datetimeFigureOut">
              <a:rPr lang="pt-BR" smtClean="0"/>
              <a:t>22/03/21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FB49B-3017-4E03-B737-E7BF64B3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E0E6F-7B5D-4A23-A891-C480CFAB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ED40B6-BCCC-4839-9E90-9A01289A2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16194-CB81-440E-9AD7-57F2B9A4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1190D-4A49-4E57-A492-94F95DAAF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DE7E2B-18B9-4D48-81D0-EB71F9293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7555BA-E764-4EF6-BDB5-1011515B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97AB7-964A-458B-9535-226D265A800D}" type="datetimeFigureOut">
              <a:rPr lang="pt-BR" smtClean="0"/>
              <a:t>22/03/21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B49D50-216D-4F31-864D-712505F4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B5498F-FDE2-4930-99FC-7350EAA7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ED40B6-BCCC-4839-9E90-9A01289A2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18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990A5-7AF8-41C2-9937-5DE183B5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1792F-3244-4E5D-B388-AEB072B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73336E-F38B-4623-A4C0-05F35E03E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F8569B-3AC9-4FCC-833A-DDB3B6BB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572032-A77A-4865-A433-8476EE1BA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F611BF-EEE8-4E70-9F46-0463CD5B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97AB7-964A-458B-9535-226D265A800D}" type="datetimeFigureOut">
              <a:rPr lang="pt-BR" smtClean="0"/>
              <a:t>22/03/21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778CDF-A7C8-41B5-AB78-BDBB4DC9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FFC457-83BD-4E41-ABDD-2662F936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ED40B6-BCCC-4839-9E90-9A01289A2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3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A76D5-5415-489F-A705-B48A2941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96F4E0-0AB6-467D-8FFE-6438536E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97AB7-964A-458B-9535-226D265A800D}" type="datetimeFigureOut">
              <a:rPr lang="pt-BR" smtClean="0"/>
              <a:t>22/03/21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830912-5ECA-4C5E-81C9-1C3EF749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DC9645-54A3-490A-B0E5-FB0D7EC1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ED40B6-BCCC-4839-9E90-9A01289A2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34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6A19F4-B32B-4DB7-8ED1-1FCA2713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97AB7-964A-458B-9535-226D265A800D}" type="datetimeFigureOut">
              <a:rPr lang="pt-BR" smtClean="0"/>
              <a:t>22/03/21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DC7226-8866-4950-9679-8AD6BCC1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E4CB23-9352-4CB4-A880-F6E908F5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ED40B6-BCCC-4839-9E90-9A01289A2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6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63AAF-84D0-46E8-8E86-A0894A4B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A0C4D-1DAD-42EB-A04F-F3E104F8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8C0F6F-D85F-4E02-AE95-FA2D8AFAE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79A5FC-4E43-4A89-9C18-3C967EEA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97AB7-964A-458B-9535-226D265A800D}" type="datetimeFigureOut">
              <a:rPr lang="pt-BR" smtClean="0"/>
              <a:t>22/03/21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3770DA-3447-4377-BBF3-A1B25370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F5BBB7-4CAD-4DC2-8525-1324AC7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ED40B6-BCCC-4839-9E90-9A01289A2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64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1C682-15D1-4AEB-9874-FCC5E4F6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34CA47-A38F-413D-951D-047176A09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7A2071-5E2E-4D64-B96A-082B2CEEC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54D4EA-AAB8-41B5-960A-43351043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97AB7-964A-458B-9535-226D265A800D}" type="datetimeFigureOut">
              <a:rPr lang="pt-BR" smtClean="0"/>
              <a:t>22/03/21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0679D3-BD80-41AC-8189-886F294B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752CD2-6F4D-4A3F-9747-821CD6E8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ED40B6-BCCC-4839-9E90-9A01289A2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2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Um conceito abstrato da genética">
            <a:extLst>
              <a:ext uri="{FF2B5EF4-FFF2-40B4-BE49-F238E27FC236}">
                <a16:creationId xmlns:a16="http://schemas.microsoft.com/office/drawing/2014/main" id="{C6A7B586-A70B-4650-8199-F3B0A183B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10000"/>
          </a:blip>
          <a:srcRect t="6356" r="1" b="1"/>
          <a:stretch/>
        </p:blipFill>
        <p:spPr>
          <a:xfrm>
            <a:off x="0" y="0"/>
            <a:ext cx="12191999" cy="6857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1BBCCC6-C571-40F8-9217-CE1C8E9C0881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Gato deitado de barriga para cima&#10;&#10;Descrição gerada automaticamente com confiança média">
            <a:extLst>
              <a:ext uri="{FF2B5EF4-FFF2-40B4-BE49-F238E27FC236}">
                <a16:creationId xmlns:a16="http://schemas.microsoft.com/office/drawing/2014/main" id="{A62094D7-F5D9-4479-A492-B3DF71EF35B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>
            <a:off x="10511656" y="-252990"/>
            <a:ext cx="1680344" cy="1659006"/>
          </a:xfrm>
          <a:prstGeom prst="rect">
            <a:avLst/>
          </a:prstGeom>
          <a:ln>
            <a:noFill/>
          </a:ln>
        </p:spPr>
      </p:pic>
      <p:sp>
        <p:nvSpPr>
          <p:cNvPr id="10" name="Espaço Reservado para Título 9">
            <a:extLst>
              <a:ext uri="{FF2B5EF4-FFF2-40B4-BE49-F238E27FC236}">
                <a16:creationId xmlns:a16="http://schemas.microsoft.com/office/drawing/2014/main" id="{72C4E10A-DF49-4599-A14B-510B3BB6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8A4B0651-B890-4C43-B88A-18F74DC52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11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Md BT" panose="020B06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Md BT" panose="020B06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Md BT" panose="020B06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Md BT" panose="020B06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Md BT" panose="020B06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1F53B3F-DABC-40AF-8081-D087B2A3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80" y="4309249"/>
            <a:ext cx="5256439" cy="3148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6428D0-47AA-4D3E-BC33-9FAA1DFE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Classificações de custos tarifários CCEE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7B9E4-5C7C-4651-8014-532A6255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Alexandre </a:t>
            </a:r>
            <a:r>
              <a:rPr lang="pt-BR" dirty="0" err="1"/>
              <a:t>Kenji</a:t>
            </a:r>
            <a:r>
              <a:rPr lang="pt-BR" dirty="0"/>
              <a:t> </a:t>
            </a:r>
            <a:r>
              <a:rPr lang="pt-BR" dirty="0" err="1"/>
              <a:t>Tsuchiya</a:t>
            </a:r>
            <a:r>
              <a:rPr lang="pt-BR" dirty="0"/>
              <a:t> – ANEEL</a:t>
            </a:r>
          </a:p>
          <a:p>
            <a:pPr>
              <a:lnSpc>
                <a:spcPct val="150000"/>
              </a:lnSpc>
            </a:pPr>
            <a:r>
              <a:rPr lang="pt-BR" dirty="0"/>
              <a:t>Bruna de Oliveira Guedes - Ministério da Economia</a:t>
            </a:r>
          </a:p>
          <a:p>
            <a:pPr>
              <a:lnSpc>
                <a:spcPct val="150000"/>
              </a:lnSpc>
            </a:pPr>
            <a:r>
              <a:rPr lang="pt-BR" dirty="0"/>
              <a:t>Carlos Dhreonny Macêdo Santos - TJDFT</a:t>
            </a:r>
          </a:p>
          <a:p>
            <a:pPr>
              <a:lnSpc>
                <a:spcPct val="150000"/>
              </a:lnSpc>
            </a:pPr>
            <a:r>
              <a:rPr lang="pt-BR" dirty="0"/>
              <a:t>William Lapa Santos Filho – Receita Federal do Brasil</a:t>
            </a:r>
          </a:p>
        </p:txBody>
      </p:sp>
    </p:spTree>
    <p:extLst>
      <p:ext uri="{BB962C8B-B14F-4D97-AF65-F5344CB8AC3E}">
        <p14:creationId xmlns:p14="http://schemas.microsoft.com/office/powerpoint/2010/main" val="27254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552CD-41A9-43CB-9008-7595A03C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Escolha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FCFA5-128E-4636-8BC1-8797832C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598347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Roboto"/>
              </a:rPr>
              <a:t>Resumo dos Experimentos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EADAF4AF-52F5-4889-88BB-01AC3321D6FA}"/>
              </a:ext>
            </a:extLst>
          </p:cNvPr>
          <p:cNvSpPr txBox="1">
            <a:spLocks/>
          </p:cNvSpPr>
          <p:nvPr/>
        </p:nvSpPr>
        <p:spPr>
          <a:xfrm>
            <a:off x="753873" y="4988831"/>
            <a:ext cx="10515600" cy="598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utura Md BT" panose="020B06020202040203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Md BT" panose="020B06020202040203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utura Md BT" panose="020B06020202040203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Md BT" panose="020B06020202040203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Md BT" panose="020B06020202040203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212121"/>
                </a:solidFill>
                <a:latin typeface="Roboto"/>
              </a:rPr>
              <a:t>Cross </a:t>
            </a:r>
            <a:r>
              <a:rPr lang="pt-BR" dirty="0" err="1">
                <a:solidFill>
                  <a:srgbClr val="212121"/>
                </a:solidFill>
                <a:latin typeface="Roboto"/>
              </a:rPr>
              <a:t>Validation</a:t>
            </a:r>
            <a:r>
              <a:rPr lang="pt-BR" dirty="0">
                <a:solidFill>
                  <a:srgbClr val="212121"/>
                </a:solidFill>
                <a:latin typeface="Roboto"/>
              </a:rPr>
              <a:t> – 2 melhores modelos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384B6BF3-0467-4CDA-87F4-4E7812A35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17" y="2140559"/>
            <a:ext cx="7927456" cy="2398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6E156E-111E-4915-927B-F8323729BA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17" y="5737235"/>
            <a:ext cx="7386295" cy="4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3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EAE7-FDC7-4290-9105-70CC8E49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Uso prático do modelo treinado</a:t>
            </a:r>
          </a:p>
        </p:txBody>
      </p:sp>
      <p:pic>
        <p:nvPicPr>
          <p:cNvPr id="5" name="Espaço Reservado para Conteúdo 4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0CB8125E-EC67-4E99-8395-63CDA2EAD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7098"/>
            <a:ext cx="10515600" cy="3829657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95644A1-DC52-4503-BFEB-F4B7B64A4906}"/>
              </a:ext>
            </a:extLst>
          </p:cNvPr>
          <p:cNvSpPr/>
          <p:nvPr/>
        </p:nvSpPr>
        <p:spPr>
          <a:xfrm>
            <a:off x="10584179" y="2500313"/>
            <a:ext cx="708661" cy="30699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2E88C3-556C-4B59-AF16-E2BA492241B5}"/>
              </a:ext>
            </a:extLst>
          </p:cNvPr>
          <p:cNvSpPr txBox="1"/>
          <p:nvPr/>
        </p:nvSpPr>
        <p:spPr>
          <a:xfrm>
            <a:off x="838200" y="5916122"/>
            <a:ext cx="891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</a:t>
            </a:r>
            <a:r>
              <a:rPr lang="pt-BR" dirty="0" err="1"/>
              <a:t>jan</a:t>
            </a:r>
            <a:r>
              <a:rPr lang="pt-BR" dirty="0"/>
              <a:t>/2021  - assertividade de </a:t>
            </a:r>
            <a:r>
              <a:rPr lang="pt-BR" b="1" dirty="0"/>
              <a:t>100% das previsões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1E6F8D-EFE7-4332-9F8C-279C8A36D2A5}"/>
              </a:ext>
            </a:extLst>
          </p:cNvPr>
          <p:cNvSpPr/>
          <p:nvPr/>
        </p:nvSpPr>
        <p:spPr>
          <a:xfrm>
            <a:off x="10507980" y="2209800"/>
            <a:ext cx="845819" cy="3416955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48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8C3D6-59FA-44B5-9D68-1F899851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Word Clouds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705D70-64EA-4390-AB8A-2D74983CB6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38" y="2057279"/>
            <a:ext cx="85156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AE1891-7A4C-427B-AB71-F9759DF8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38" y="2057279"/>
            <a:ext cx="85156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1CD335-0F4E-4898-B2DA-40B32EA7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38" y="2058649"/>
            <a:ext cx="85156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4705AE9-2589-48CD-9C48-3255AE632C7B}"/>
              </a:ext>
            </a:extLst>
          </p:cNvPr>
          <p:cNvSpPr txBox="1"/>
          <p:nvPr/>
        </p:nvSpPr>
        <p:spPr>
          <a:xfrm>
            <a:off x="3894666" y="1646855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ENERGIA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53BE12-5890-4069-913D-00133B7C2C98}"/>
              </a:ext>
            </a:extLst>
          </p:cNvPr>
          <p:cNvSpPr txBox="1"/>
          <p:nvPr/>
        </p:nvSpPr>
        <p:spPr>
          <a:xfrm>
            <a:off x="3894665" y="1646855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ESS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C3F35D-9290-4F16-AF58-A31CDBE1A4BA}"/>
              </a:ext>
            </a:extLst>
          </p:cNvPr>
          <p:cNvSpPr txBox="1"/>
          <p:nvPr/>
        </p:nvSpPr>
        <p:spPr>
          <a:xfrm>
            <a:off x="3938505" y="1634243"/>
            <a:ext cx="342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Não Considerar</a:t>
            </a:r>
          </a:p>
        </p:txBody>
      </p:sp>
    </p:spTree>
    <p:extLst>
      <p:ext uri="{BB962C8B-B14F-4D97-AF65-F5344CB8AC3E}">
        <p14:creationId xmlns:p14="http://schemas.microsoft.com/office/powerpoint/2010/main" val="35277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BF5C3-46C8-4394-9481-70D95C97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8CAAB2-1033-4291-B0C8-E879F21E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Aplicar novos testes em dados reais pelo prazo de 3 meses</a:t>
            </a:r>
          </a:p>
          <a:p>
            <a:pPr>
              <a:lnSpc>
                <a:spcPct val="150000"/>
              </a:lnSpc>
            </a:pPr>
            <a:r>
              <a:rPr lang="pt-BR" dirty="0"/>
              <a:t>Validar os resultados com os gestores do procedimento da ANEEL</a:t>
            </a:r>
          </a:p>
          <a:p>
            <a:pPr>
              <a:lnSpc>
                <a:spcPct val="150000"/>
              </a:lnSpc>
            </a:pPr>
            <a:r>
              <a:rPr lang="pt-BR" dirty="0"/>
              <a:t>Sugerir à autarquia sua colocação em produção</a:t>
            </a:r>
          </a:p>
        </p:txBody>
      </p:sp>
    </p:spTree>
    <p:extLst>
      <p:ext uri="{BB962C8B-B14F-4D97-AF65-F5344CB8AC3E}">
        <p14:creationId xmlns:p14="http://schemas.microsoft.com/office/powerpoint/2010/main" val="37627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8CAAB2-1033-4291-B0C8-E879F21E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b="1" dirty="0"/>
              <a:t>Obrigado a todos!</a:t>
            </a:r>
          </a:p>
        </p:txBody>
      </p:sp>
    </p:spTree>
    <p:extLst>
      <p:ext uri="{BB962C8B-B14F-4D97-AF65-F5344CB8AC3E}">
        <p14:creationId xmlns:p14="http://schemas.microsoft.com/office/powerpoint/2010/main" val="307115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B57AE-71F4-4689-AD3D-0F311FED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380A6-5919-4761-9B3E-A4315B98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143"/>
            <a:ext cx="10515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Classificar as diversas deliberações da Câmara de Comercialização de Energia Elétrica – CCEE </a:t>
            </a:r>
          </a:p>
          <a:p>
            <a:pPr>
              <a:lnSpc>
                <a:spcPct val="150000"/>
              </a:lnSpc>
            </a:pPr>
            <a:r>
              <a:rPr lang="pt-BR" dirty="0"/>
              <a:t>Subsidiar a tomada de decisão quanto à compensação de valores entre os entes participantes</a:t>
            </a:r>
          </a:p>
          <a:p>
            <a:pPr>
              <a:lnSpc>
                <a:spcPct val="150000"/>
              </a:lnSpc>
            </a:pPr>
            <a:r>
              <a:rPr lang="pt-BR" dirty="0"/>
              <a:t>Definir critérios de composição de tarifas do setor</a:t>
            </a:r>
          </a:p>
          <a:p>
            <a:pPr>
              <a:lnSpc>
                <a:spcPct val="150000"/>
              </a:lnSpc>
            </a:pPr>
            <a:r>
              <a:rPr lang="pt-BR" dirty="0"/>
              <a:t>Procedimento carece de celeridade e confiabilidade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6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09912-5FA3-4774-87E2-56DF5E73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34" y="365125"/>
            <a:ext cx="10664766" cy="1325563"/>
          </a:xfrm>
        </p:spPr>
        <p:txBody>
          <a:bodyPr/>
          <a:lstStyle/>
          <a:p>
            <a:r>
              <a:rPr lang="pt-BR" b="1" dirty="0"/>
              <a:t>Dados Originais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1F6B6C-F2CB-4299-903B-4ABEAD249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034" y="2179782"/>
            <a:ext cx="8935899" cy="389774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505AB3-660F-4F99-AF5F-729943D05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681" y="1488205"/>
            <a:ext cx="1551941" cy="5026013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9A07195-08F8-4EE7-BACB-2E530CFE682A}"/>
              </a:ext>
            </a:extLst>
          </p:cNvPr>
          <p:cNvSpPr/>
          <p:nvPr/>
        </p:nvSpPr>
        <p:spPr>
          <a:xfrm>
            <a:off x="876742" y="2481144"/>
            <a:ext cx="1807757" cy="3608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2087E3C-FE99-4961-A163-0DBCCF4CC7C1}"/>
              </a:ext>
            </a:extLst>
          </p:cNvPr>
          <p:cNvSpPr/>
          <p:nvPr/>
        </p:nvSpPr>
        <p:spPr>
          <a:xfrm>
            <a:off x="2729975" y="2481143"/>
            <a:ext cx="1807757" cy="3608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394BD2-00C9-4D57-A3DF-849E70041799}"/>
              </a:ext>
            </a:extLst>
          </p:cNvPr>
          <p:cNvSpPr/>
          <p:nvPr/>
        </p:nvSpPr>
        <p:spPr>
          <a:xfrm>
            <a:off x="4591877" y="2481143"/>
            <a:ext cx="3466203" cy="36088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157F92D5-D3C5-4DCA-B107-1EBA417BC081}"/>
              </a:ext>
            </a:extLst>
          </p:cNvPr>
          <p:cNvSpPr/>
          <p:nvPr/>
        </p:nvSpPr>
        <p:spPr>
          <a:xfrm>
            <a:off x="8963493" y="3766440"/>
            <a:ext cx="1105595" cy="7244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C3CC84A-DE1D-4614-A0B3-F7F5C66211E0}"/>
              </a:ext>
            </a:extLst>
          </p:cNvPr>
          <p:cNvSpPr/>
          <p:nvPr/>
        </p:nvSpPr>
        <p:spPr>
          <a:xfrm>
            <a:off x="8048877" y="2481143"/>
            <a:ext cx="803023" cy="36088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3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CCECB-EE78-4E18-AA34-22E5A09A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1325563"/>
          </a:xfrm>
        </p:spPr>
        <p:txBody>
          <a:bodyPr/>
          <a:lstStyle/>
          <a:p>
            <a:r>
              <a:rPr lang="pt-BR" b="1" dirty="0"/>
              <a:t>Preparação do </a:t>
            </a:r>
            <a:r>
              <a:rPr lang="pt-BR" b="1" dirty="0" err="1"/>
              <a:t>DataSet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4F8CE-8EE6-4788-851C-DBD0DAEC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56" y="1941372"/>
            <a:ext cx="11130023" cy="14876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Consolidação dos dados </a:t>
            </a:r>
            <a:r>
              <a:rPr lang="pt-BR" dirty="0" err="1"/>
              <a:t>mai</a:t>
            </a:r>
            <a:r>
              <a:rPr lang="pt-BR" dirty="0"/>
              <a:t>/16 a dez/20</a:t>
            </a:r>
          </a:p>
          <a:p>
            <a:pPr>
              <a:lnSpc>
                <a:spcPct val="150000"/>
              </a:lnSpc>
            </a:pPr>
            <a:r>
              <a:rPr lang="pt-BR" dirty="0"/>
              <a:t>Conferência/saneamento de dados faltantes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1026" name="Picture 2" descr="confused stephen colbert GIF by The Late Show With Stephen Colbert">
            <a:extLst>
              <a:ext uri="{FF2B5EF4-FFF2-40B4-BE49-F238E27FC236}">
                <a16:creationId xmlns:a16="http://schemas.microsoft.com/office/drawing/2014/main" id="{8BC650EA-CB12-4DA0-B1A9-26DF438CA7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69" y="3931858"/>
            <a:ext cx="4061274" cy="22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rching k-pop GIF">
            <a:extLst>
              <a:ext uri="{FF2B5EF4-FFF2-40B4-BE49-F238E27FC236}">
                <a16:creationId xmlns:a16="http://schemas.microsoft.com/office/drawing/2014/main" id="{EB6C84DB-75DA-49F5-927A-BFE8362AD2B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48" y="3931858"/>
            <a:ext cx="4215806" cy="236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04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371C9-020C-4958-8BF5-BA5B3968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365125"/>
            <a:ext cx="11038114" cy="1325563"/>
          </a:xfrm>
        </p:spPr>
        <p:txBody>
          <a:bodyPr/>
          <a:lstStyle/>
          <a:p>
            <a:r>
              <a:rPr lang="pt-BR" b="1" dirty="0"/>
              <a:t>Dados Desbalanceados – Sem SMOTE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09CA42-DF84-490C-9B97-20076ACC09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2" y="1486444"/>
            <a:ext cx="4689126" cy="392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B9E319D-F0A0-4EB0-BE8F-9C946A6CB7B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83" y="3588352"/>
            <a:ext cx="7167652" cy="25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235-70D1-4638-A211-5370E41B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365125"/>
            <a:ext cx="11070771" cy="1325563"/>
          </a:xfrm>
        </p:spPr>
        <p:txBody>
          <a:bodyPr/>
          <a:lstStyle/>
          <a:p>
            <a:r>
              <a:rPr lang="pt-BR" b="1" dirty="0"/>
              <a:t>Resultado / Matriz de Confusão – Sem SMOTE</a:t>
            </a:r>
          </a:p>
        </p:txBody>
      </p:sp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44220DE0-331C-443F-8A7A-0E22CB2D76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784"/>
            <a:ext cx="6683829" cy="24061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DC5DCC-28AF-4E7D-BE76-9330B1CC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3" y="2785041"/>
            <a:ext cx="4464799" cy="306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34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42931-CE44-43FF-831A-B007AF93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Balanceamento dos dados – SMOTE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A9C076-DB0E-4004-A2C4-3C4541487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" y="1548005"/>
            <a:ext cx="4456489" cy="373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F79BA69F-7AC0-40CF-B62A-5E7B17024D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14" y="3606574"/>
            <a:ext cx="6733544" cy="23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960288C1-6670-49C3-B57D-F0DAA29B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365125"/>
            <a:ext cx="11070771" cy="1325563"/>
          </a:xfrm>
        </p:spPr>
        <p:txBody>
          <a:bodyPr/>
          <a:lstStyle/>
          <a:p>
            <a:r>
              <a:rPr lang="pt-BR" b="1" dirty="0"/>
              <a:t>Resultado / Matriz de Confusão – Sem SMOTE</a:t>
            </a:r>
          </a:p>
        </p:txBody>
      </p:sp>
      <p:pic>
        <p:nvPicPr>
          <p:cNvPr id="3" name="Imagem 2" descr="Tabela&#10;&#10;Descrição gerada automaticamente com confiança média">
            <a:extLst>
              <a:ext uri="{FF2B5EF4-FFF2-40B4-BE49-F238E27FC236}">
                <a16:creationId xmlns:a16="http://schemas.microsoft.com/office/drawing/2014/main" id="{B7A8FFCF-D956-41EC-BF73-2DAD351D1E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9" y="2776138"/>
            <a:ext cx="6730315" cy="239457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DC2311-49A8-4AD6-8D2F-9C32845EF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11" y="2453369"/>
            <a:ext cx="4580922" cy="314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0C00068-8FFF-4986-B490-F3116DA3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83" y="1907527"/>
            <a:ext cx="4657027" cy="62366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Sem SMOTE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D8AF00A4-2FCC-4F10-B8CA-7A5FF408BD9A}"/>
              </a:ext>
            </a:extLst>
          </p:cNvPr>
          <p:cNvSpPr txBox="1">
            <a:spLocks/>
          </p:cNvSpPr>
          <p:nvPr/>
        </p:nvSpPr>
        <p:spPr>
          <a:xfrm>
            <a:off x="7302047" y="1907527"/>
            <a:ext cx="3649888" cy="623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utura Md BT" panose="020B06020202040203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Md BT" panose="020B06020202040203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utura Md BT" panose="020B06020202040203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Md BT" panose="020B06020202040203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Md BT" panose="020B06020202040203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Com SMOTE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55EC61A-32EA-4A93-9BD9-6B3D4C0C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Comparação das Matrizes de Confusão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76F728B-3D46-4381-A265-B80B1C34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2705138"/>
            <a:ext cx="5107136" cy="35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8310B4E-40BD-49C1-87BF-ACC0277E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11" y="2705396"/>
            <a:ext cx="5106760" cy="350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211</Words>
  <Application>Microsoft Office PowerPoint</Application>
  <PresentationFormat>Widescreen</PresentationFormat>
  <Paragraphs>46</Paragraphs>
  <Slides>14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Medium</vt:lpstr>
      <vt:lpstr>Futura Md BT</vt:lpstr>
      <vt:lpstr>Roboto</vt:lpstr>
      <vt:lpstr>Tema do Office</vt:lpstr>
      <vt:lpstr>Classificações de custos tarifários CCEE</vt:lpstr>
      <vt:lpstr>O problema!</vt:lpstr>
      <vt:lpstr>Dados Originais</vt:lpstr>
      <vt:lpstr>Preparação do DataSet</vt:lpstr>
      <vt:lpstr>Dados Desbalanceados – Sem SMOTE</vt:lpstr>
      <vt:lpstr>Resultado / Matriz de Confusão – Sem SMOTE</vt:lpstr>
      <vt:lpstr>Balanceamento dos dados – SMOTE</vt:lpstr>
      <vt:lpstr>Resultado / Matriz de Confusão – Sem SMOTE</vt:lpstr>
      <vt:lpstr>Comparação das Matrizes de Confusão</vt:lpstr>
      <vt:lpstr>Escolha do Modelo</vt:lpstr>
      <vt:lpstr>Uso prático do modelo treinado</vt:lpstr>
      <vt:lpstr>Word Clouds</vt:lpstr>
      <vt:lpstr>Próximos passos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Dhreonny Macedo Santos</dc:creator>
  <cp:lastModifiedBy>Carlos Dhreonny Macedo Santos</cp:lastModifiedBy>
  <cp:revision>9</cp:revision>
  <dcterms:created xsi:type="dcterms:W3CDTF">2021-03-17T17:57:19Z</dcterms:created>
  <dcterms:modified xsi:type="dcterms:W3CDTF">2021-03-22T20:40:51Z</dcterms:modified>
</cp:coreProperties>
</file>