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5C84C"/>
    <a:srgbClr val="C8C844"/>
  </p:clrMru>
</p:presentationPr>
</file>

<file path=ppt/tableStyles.xml><?xml version="1.0" encoding="utf-8"?>
<a:tblStyleLst xmlns:a="http://schemas.openxmlformats.org/drawingml/2006/main" def="{5C22544A-7EE6-4342-B048-85BDC9FD1C3A}">
  <a:tblStyle styleId="{1E171933-4619-4E11-9A3F-F7608DF75F80}" styleName="中度样式 1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8" d="100"/>
          <a:sy n="108" d="100"/>
        </p:scale>
        <p:origin x="-1704"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2014/4/28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2014/4/28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2014/4/28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2014/4/28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2014/4/28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2014/4/28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2014/4/28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2014/4/28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2014/4/28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2014/4/28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2014/4/28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alphaModFix amt="30000"/>
            <a:lum/>
          </a:blip>
          <a:srcRect/>
          <a:stretch>
            <a:fillRect l="-6000" r="-6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2014/4/28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38468;&#34920;.docx"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691680" y="2132856"/>
            <a:ext cx="7488832" cy="1470025"/>
          </a:xfrm>
        </p:spPr>
        <p:txBody>
          <a:bodyPr>
            <a:normAutofit/>
          </a:bodyPr>
          <a:lstStyle/>
          <a:p>
            <a:r>
              <a:rPr lang="zh-CN" altLang="en-US" sz="3200" b="1" dirty="0" smtClean="0"/>
              <a:t>新员工培训</a:t>
            </a:r>
            <a:endParaRPr lang="zh-CN" altLang="en-US" sz="3200" b="1" dirty="0"/>
          </a:p>
        </p:txBody>
      </p:sp>
      <p:pic>
        <p:nvPicPr>
          <p:cNvPr id="1028" name="Picture 4" descr="C:\Documents and Settings\Administrator\Application Data\Tencent\Users\909310780\QQ\WinTemp\RichOle\}SND]GFV_JKH51D%I]E9F(U.jpg"/>
          <p:cNvPicPr>
            <a:picLocks noChangeAspect="1" noChangeArrowheads="1"/>
          </p:cNvPicPr>
          <p:nvPr/>
        </p:nvPicPr>
        <p:blipFill>
          <a:blip r:embed="rId3" cstate="print"/>
          <a:srcRect/>
          <a:stretch>
            <a:fillRect/>
          </a:stretch>
        </p:blipFill>
        <p:spPr bwMode="auto">
          <a:xfrm>
            <a:off x="6084168" y="3861048"/>
            <a:ext cx="2438400" cy="2838450"/>
          </a:xfrm>
          <a:prstGeom prst="rect">
            <a:avLst/>
          </a:prstGeom>
          <a:noFill/>
        </p:spPr>
      </p:pic>
      <p:pic>
        <p:nvPicPr>
          <p:cNvPr id="5" name="Picture 8" descr="华昱同创logo"/>
          <p:cNvPicPr>
            <a:picLocks noChangeAspect="1" noChangeArrowheads="1"/>
          </p:cNvPicPr>
          <p:nvPr/>
        </p:nvPicPr>
        <p:blipFill>
          <a:blip r:embed="rId4"/>
          <a:srcRect/>
          <a:stretch>
            <a:fillRect/>
          </a:stretch>
        </p:blipFill>
        <p:spPr bwMode="auto">
          <a:xfrm>
            <a:off x="5788025" y="0"/>
            <a:ext cx="3355975" cy="14398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539552" y="332656"/>
            <a:ext cx="7560840" cy="792088"/>
            <a:chOff x="539552" y="332656"/>
            <a:chExt cx="7992888" cy="792088"/>
          </a:xfrm>
        </p:grpSpPr>
        <p:sp>
          <p:nvSpPr>
            <p:cNvPr id="6" name="圆角矩形 5"/>
            <p:cNvSpPr/>
            <p:nvPr/>
          </p:nvSpPr>
          <p:spPr>
            <a:xfrm>
              <a:off x="539552" y="332656"/>
              <a:ext cx="7992888" cy="79208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solidFill>
                  <a:schemeClr val="bg1"/>
                </a:solidFill>
              </a:endParaRPr>
            </a:p>
          </p:txBody>
        </p:sp>
        <p:sp>
          <p:nvSpPr>
            <p:cNvPr id="7" name="圆角矩形 6"/>
            <p:cNvSpPr/>
            <p:nvPr/>
          </p:nvSpPr>
          <p:spPr>
            <a:xfrm>
              <a:off x="611560" y="404664"/>
              <a:ext cx="7848872" cy="648072"/>
            </a:xfrm>
            <a:prstGeom prst="roundRect">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solidFill>
                  <a:schemeClr val="bg1"/>
                </a:solidFill>
              </a:endParaRPr>
            </a:p>
          </p:txBody>
        </p:sp>
      </p:grpSp>
      <p:sp>
        <p:nvSpPr>
          <p:cNvPr id="2" name="标题 1"/>
          <p:cNvSpPr>
            <a:spLocks noGrp="1"/>
          </p:cNvSpPr>
          <p:nvPr>
            <p:ph type="title"/>
          </p:nvPr>
        </p:nvSpPr>
        <p:spPr>
          <a:xfrm>
            <a:off x="899592" y="188640"/>
            <a:ext cx="8229600" cy="1143000"/>
          </a:xfrm>
        </p:spPr>
        <p:txBody>
          <a:bodyPr>
            <a:normAutofit/>
          </a:bodyPr>
          <a:lstStyle/>
          <a:p>
            <a:pPr algn="l"/>
            <a:r>
              <a:rPr lang="en-US" altLang="zh-CN" sz="3600" b="1" dirty="0" smtClean="0">
                <a:solidFill>
                  <a:schemeClr val="bg1"/>
                </a:solidFill>
              </a:rPr>
              <a:t>4.1.</a:t>
            </a:r>
            <a:r>
              <a:rPr lang="zh-CN" altLang="zh-CN" sz="3600" b="1" kern="100" dirty="0" smtClean="0">
                <a:solidFill>
                  <a:schemeClr val="bg1"/>
                </a:solidFill>
                <a:latin typeface="ˎ̥"/>
              </a:rPr>
              <a:t>重点融资服务方向</a:t>
            </a:r>
            <a:endParaRPr lang="zh-CN" altLang="en-US" sz="3600" dirty="0">
              <a:solidFill>
                <a:schemeClr val="bg1"/>
              </a:solidFill>
            </a:endParaRPr>
          </a:p>
        </p:txBody>
      </p:sp>
      <p:graphicFrame>
        <p:nvGraphicFramePr>
          <p:cNvPr id="4" name="内容占位符 3"/>
          <p:cNvGraphicFramePr>
            <a:graphicFrameLocks noGrp="1"/>
          </p:cNvGraphicFramePr>
          <p:nvPr>
            <p:ph idx="1"/>
          </p:nvPr>
        </p:nvGraphicFramePr>
        <p:xfrm>
          <a:off x="179513" y="1196752"/>
          <a:ext cx="8712968" cy="5472607"/>
        </p:xfrm>
        <a:graphic>
          <a:graphicData uri="http://schemas.openxmlformats.org/drawingml/2006/table">
            <a:tbl>
              <a:tblPr>
                <a:tableStyleId>{ED083AE6-46FA-4A59-8FB0-9F97EB10719F}</a:tableStyleId>
              </a:tblPr>
              <a:tblGrid>
                <a:gridCol w="648071"/>
                <a:gridCol w="8064897"/>
              </a:tblGrid>
              <a:tr h="452234">
                <a:tc>
                  <a:txBody>
                    <a:bodyPr/>
                    <a:lstStyle/>
                    <a:p>
                      <a:pPr algn="ctr">
                        <a:spcAft>
                          <a:spcPts val="0"/>
                        </a:spcAft>
                      </a:pPr>
                      <a:r>
                        <a:rPr lang="zh-CN" sz="1800" b="1" kern="0" dirty="0"/>
                        <a:t>序号</a:t>
                      </a:r>
                      <a:endParaRPr lang="zh-CN" sz="1800" b="1" kern="100" dirty="0">
                        <a:latin typeface="Calibri"/>
                        <a:ea typeface="宋体"/>
                        <a:cs typeface="Times New Roman"/>
                      </a:endParaRPr>
                    </a:p>
                  </a:txBody>
                  <a:tcPr marL="9525" marR="9525" marT="9525" marB="9525" anchor="ctr"/>
                </a:tc>
                <a:tc>
                  <a:txBody>
                    <a:bodyPr/>
                    <a:lstStyle/>
                    <a:p>
                      <a:pPr algn="ctr">
                        <a:spcAft>
                          <a:spcPts val="0"/>
                        </a:spcAft>
                      </a:pPr>
                      <a:r>
                        <a:rPr lang="zh-CN" sz="1800" b="1" kern="0" dirty="0"/>
                        <a:t>项目类别</a:t>
                      </a:r>
                      <a:endParaRPr lang="zh-CN" sz="1800" b="1" kern="100" dirty="0">
                        <a:latin typeface="Calibri"/>
                        <a:ea typeface="宋体"/>
                        <a:cs typeface="Times New Roman"/>
                      </a:endParaRPr>
                    </a:p>
                  </a:txBody>
                  <a:tcPr marL="9525" marR="9525" marT="9525" marB="9525" anchor="ctr"/>
                </a:tc>
              </a:tr>
              <a:tr h="452234">
                <a:tc>
                  <a:txBody>
                    <a:bodyPr/>
                    <a:lstStyle/>
                    <a:p>
                      <a:pPr algn="ctr">
                        <a:spcAft>
                          <a:spcPts val="0"/>
                        </a:spcAft>
                      </a:pPr>
                      <a:r>
                        <a:rPr lang="en-US" sz="1800" b="1" kern="0" dirty="0"/>
                        <a:t>1</a:t>
                      </a:r>
                      <a:endParaRPr lang="zh-CN" sz="1800" b="1" kern="100" dirty="0">
                        <a:latin typeface="Calibri"/>
                        <a:ea typeface="宋体"/>
                        <a:cs typeface="Times New Roman"/>
                      </a:endParaRPr>
                    </a:p>
                  </a:txBody>
                  <a:tcPr marL="9525" marR="9525" marT="9525" marB="9525" anchor="ctr"/>
                </a:tc>
                <a:tc>
                  <a:txBody>
                    <a:bodyPr/>
                    <a:lstStyle/>
                    <a:p>
                      <a:pPr algn="l">
                        <a:spcAft>
                          <a:spcPts val="0"/>
                        </a:spcAft>
                      </a:pPr>
                      <a:r>
                        <a:rPr lang="zh-CN" sz="1800" b="1" kern="0" dirty="0"/>
                        <a:t>处于高速成长期的各类企业，拟实施扩股私募融资，资金用来扩大规模</a:t>
                      </a:r>
                      <a:endParaRPr lang="zh-CN" sz="1800" b="1" kern="100" dirty="0">
                        <a:latin typeface="Calibri"/>
                        <a:ea typeface="宋体"/>
                        <a:cs typeface="Times New Roman"/>
                      </a:endParaRPr>
                    </a:p>
                  </a:txBody>
                  <a:tcPr marL="9525" marR="9525" marT="9525" marB="9525" anchor="ctr"/>
                </a:tc>
              </a:tr>
              <a:tr h="849318">
                <a:tc>
                  <a:txBody>
                    <a:bodyPr/>
                    <a:lstStyle/>
                    <a:p>
                      <a:pPr algn="ctr">
                        <a:spcAft>
                          <a:spcPts val="0"/>
                        </a:spcAft>
                      </a:pPr>
                      <a:r>
                        <a:rPr lang="en-US" sz="1800" b="1" kern="0" dirty="0"/>
                        <a:t>2</a:t>
                      </a:r>
                      <a:endParaRPr lang="zh-CN" sz="1800" b="1" kern="100" dirty="0">
                        <a:latin typeface="Calibri"/>
                        <a:ea typeface="宋体"/>
                        <a:cs typeface="Times New Roman"/>
                      </a:endParaRPr>
                    </a:p>
                  </a:txBody>
                  <a:tcPr marL="9525" marR="9525" marT="9525" marB="9525" anchor="ctr"/>
                </a:tc>
                <a:tc>
                  <a:txBody>
                    <a:bodyPr/>
                    <a:lstStyle/>
                    <a:p>
                      <a:pPr algn="l">
                        <a:spcAft>
                          <a:spcPts val="0"/>
                        </a:spcAft>
                      </a:pPr>
                      <a:r>
                        <a:rPr lang="zh-CN" sz="1800" b="1" kern="0" dirty="0"/>
                        <a:t>一二三线城市的房地产融资（</a:t>
                      </a:r>
                      <a:r>
                        <a:rPr lang="en-US" sz="1800" b="1" kern="0" dirty="0"/>
                        <a:t>5000</a:t>
                      </a:r>
                      <a:r>
                        <a:rPr lang="zh-CN" sz="1800" b="1" kern="0" dirty="0"/>
                        <a:t>万元以上，可入股，年回报率：借款类不低于</a:t>
                      </a:r>
                      <a:r>
                        <a:rPr lang="en-US" sz="1800" b="1" kern="0" dirty="0"/>
                        <a:t>20%</a:t>
                      </a:r>
                      <a:r>
                        <a:rPr lang="zh-CN" sz="1800" b="1" kern="0" dirty="0"/>
                        <a:t>）注：含市政项目</a:t>
                      </a:r>
                      <a:endParaRPr lang="zh-CN" sz="1800" b="1" kern="100" dirty="0">
                        <a:latin typeface="Calibri"/>
                        <a:ea typeface="宋体"/>
                        <a:cs typeface="Times New Roman"/>
                      </a:endParaRPr>
                    </a:p>
                  </a:txBody>
                  <a:tcPr marL="9525" marR="9525" marT="9525" marB="9525" anchor="ctr"/>
                </a:tc>
              </a:tr>
              <a:tr h="452234">
                <a:tc>
                  <a:txBody>
                    <a:bodyPr/>
                    <a:lstStyle/>
                    <a:p>
                      <a:pPr algn="ctr">
                        <a:spcAft>
                          <a:spcPts val="0"/>
                        </a:spcAft>
                      </a:pPr>
                      <a:r>
                        <a:rPr lang="en-US" sz="1800" b="1" kern="0" dirty="0"/>
                        <a:t>3</a:t>
                      </a:r>
                      <a:endParaRPr lang="zh-CN" sz="1800" b="1" kern="100" dirty="0">
                        <a:latin typeface="Calibri"/>
                        <a:ea typeface="宋体"/>
                        <a:cs typeface="Times New Roman"/>
                      </a:endParaRPr>
                    </a:p>
                  </a:txBody>
                  <a:tcPr marL="9525" marR="9525" marT="9525" marB="9525" anchor="ctr"/>
                </a:tc>
                <a:tc>
                  <a:txBody>
                    <a:bodyPr/>
                    <a:lstStyle/>
                    <a:p>
                      <a:pPr algn="l">
                        <a:spcAft>
                          <a:spcPts val="0"/>
                        </a:spcAft>
                      </a:pPr>
                      <a:r>
                        <a:rPr lang="zh-CN" sz="1800" b="1" kern="0" dirty="0"/>
                        <a:t>正常运营的企业（工业、基础设施等），要求设备未抵押</a:t>
                      </a:r>
                      <a:endParaRPr lang="zh-CN" sz="1800" b="1" kern="100" dirty="0">
                        <a:latin typeface="Calibri"/>
                        <a:ea typeface="宋体"/>
                        <a:cs typeface="Times New Roman"/>
                      </a:endParaRPr>
                    </a:p>
                  </a:txBody>
                  <a:tcPr marL="9525" marR="9525" marT="9525" marB="9525" anchor="ctr"/>
                </a:tc>
              </a:tr>
              <a:tr h="452234">
                <a:tc>
                  <a:txBody>
                    <a:bodyPr/>
                    <a:lstStyle/>
                    <a:p>
                      <a:pPr algn="ctr">
                        <a:spcAft>
                          <a:spcPts val="0"/>
                        </a:spcAft>
                      </a:pPr>
                      <a:r>
                        <a:rPr lang="en-US" sz="1800" b="1" kern="0" dirty="0"/>
                        <a:t>4</a:t>
                      </a:r>
                      <a:endParaRPr lang="zh-CN" sz="1800" b="1" kern="100" dirty="0">
                        <a:latin typeface="Calibri"/>
                        <a:ea typeface="宋体"/>
                        <a:cs typeface="Times New Roman"/>
                      </a:endParaRPr>
                    </a:p>
                  </a:txBody>
                  <a:tcPr marL="9525" marR="9525" marT="9525" marB="9525" anchor="ctr"/>
                </a:tc>
                <a:tc>
                  <a:txBody>
                    <a:bodyPr/>
                    <a:lstStyle/>
                    <a:p>
                      <a:pPr algn="l">
                        <a:spcAft>
                          <a:spcPts val="0"/>
                        </a:spcAft>
                      </a:pPr>
                      <a:r>
                        <a:rPr lang="zh-CN" sz="1800" b="1" kern="0" dirty="0"/>
                        <a:t>模式独特的拟引进风险投资资金的项目，可先沟通，看是否可做</a:t>
                      </a:r>
                      <a:endParaRPr lang="zh-CN" sz="1800" b="1" kern="100" dirty="0">
                        <a:latin typeface="Calibri"/>
                        <a:ea typeface="宋体"/>
                        <a:cs typeface="Times New Roman"/>
                      </a:endParaRPr>
                    </a:p>
                  </a:txBody>
                  <a:tcPr marL="9525" marR="9525" marT="9525" marB="9525" anchor="ctr"/>
                </a:tc>
              </a:tr>
              <a:tr h="452234">
                <a:tc>
                  <a:txBody>
                    <a:bodyPr/>
                    <a:lstStyle/>
                    <a:p>
                      <a:pPr algn="ctr">
                        <a:spcAft>
                          <a:spcPts val="0"/>
                        </a:spcAft>
                      </a:pPr>
                      <a:r>
                        <a:rPr lang="en-US" sz="1800" b="1" kern="0" dirty="0"/>
                        <a:t>5</a:t>
                      </a:r>
                      <a:endParaRPr lang="zh-CN" sz="1800" b="1" kern="100" dirty="0">
                        <a:latin typeface="Calibri"/>
                        <a:ea typeface="宋体"/>
                        <a:cs typeface="Times New Roman"/>
                      </a:endParaRPr>
                    </a:p>
                  </a:txBody>
                  <a:tcPr marL="9525" marR="9525" marT="9525" marB="9525" anchor="ctr"/>
                </a:tc>
                <a:tc>
                  <a:txBody>
                    <a:bodyPr/>
                    <a:lstStyle/>
                    <a:p>
                      <a:pPr algn="l">
                        <a:spcAft>
                          <a:spcPts val="0"/>
                        </a:spcAft>
                      </a:pPr>
                      <a:r>
                        <a:rPr lang="zh-CN" sz="1800" b="1" kern="0" dirty="0"/>
                        <a:t>响应国家政策，小微企业银行融资，需有抵质押物</a:t>
                      </a:r>
                      <a:endParaRPr lang="zh-CN" sz="1800" b="1" kern="100" dirty="0">
                        <a:latin typeface="Calibri"/>
                        <a:ea typeface="宋体"/>
                        <a:cs typeface="Times New Roman"/>
                      </a:endParaRPr>
                    </a:p>
                  </a:txBody>
                  <a:tcPr marL="9525" marR="9525" marT="9525" marB="9525" anchor="ctr"/>
                </a:tc>
              </a:tr>
              <a:tr h="452234">
                <a:tc>
                  <a:txBody>
                    <a:bodyPr/>
                    <a:lstStyle/>
                    <a:p>
                      <a:pPr algn="ctr">
                        <a:spcAft>
                          <a:spcPts val="0"/>
                        </a:spcAft>
                      </a:pPr>
                      <a:r>
                        <a:rPr lang="en-US" sz="1800" b="1" kern="0" dirty="0"/>
                        <a:t>6</a:t>
                      </a:r>
                      <a:endParaRPr lang="zh-CN" sz="1800" b="1" kern="100" dirty="0">
                        <a:latin typeface="Calibri"/>
                        <a:ea typeface="宋体"/>
                        <a:cs typeface="Times New Roman"/>
                      </a:endParaRPr>
                    </a:p>
                  </a:txBody>
                  <a:tcPr marL="9525" marR="9525" marT="9525" marB="9525" anchor="ctr"/>
                </a:tc>
                <a:tc>
                  <a:txBody>
                    <a:bodyPr/>
                    <a:lstStyle/>
                    <a:p>
                      <a:pPr algn="l">
                        <a:spcAft>
                          <a:spcPts val="0"/>
                        </a:spcAft>
                      </a:pPr>
                      <a:r>
                        <a:rPr lang="zh-CN" sz="1800" b="1" kern="0" dirty="0"/>
                        <a:t>高新科技、教育培训、节能、环保、新能源、连锁等相关项目</a:t>
                      </a:r>
                      <a:endParaRPr lang="zh-CN" sz="1800" b="1" kern="100" dirty="0">
                        <a:latin typeface="Calibri"/>
                        <a:ea typeface="宋体"/>
                        <a:cs typeface="Times New Roman"/>
                      </a:endParaRPr>
                    </a:p>
                  </a:txBody>
                  <a:tcPr marL="9525" marR="9525" marT="9525" marB="9525" anchor="ctr"/>
                </a:tc>
              </a:tr>
              <a:tr h="452234">
                <a:tc>
                  <a:txBody>
                    <a:bodyPr/>
                    <a:lstStyle/>
                    <a:p>
                      <a:pPr algn="ctr">
                        <a:spcAft>
                          <a:spcPts val="0"/>
                        </a:spcAft>
                      </a:pPr>
                      <a:r>
                        <a:rPr lang="en-US" sz="1800" b="1" kern="0" dirty="0"/>
                        <a:t>7</a:t>
                      </a:r>
                      <a:endParaRPr lang="zh-CN" sz="1800" b="1" kern="100" dirty="0">
                        <a:latin typeface="Calibri"/>
                        <a:ea typeface="宋体"/>
                        <a:cs typeface="Times New Roman"/>
                      </a:endParaRPr>
                    </a:p>
                  </a:txBody>
                  <a:tcPr marL="9525" marR="9525" marT="9525" marB="9525" anchor="ctr"/>
                </a:tc>
                <a:tc>
                  <a:txBody>
                    <a:bodyPr/>
                    <a:lstStyle/>
                    <a:p>
                      <a:pPr algn="l">
                        <a:spcAft>
                          <a:spcPts val="0"/>
                        </a:spcAft>
                      </a:pPr>
                      <a:r>
                        <a:rPr lang="zh-CN" sz="1800" b="1" kern="0" dirty="0"/>
                        <a:t>有房屋抵押的各类融资</a:t>
                      </a:r>
                      <a:endParaRPr lang="zh-CN" sz="1800" b="1" kern="100" dirty="0">
                        <a:latin typeface="Calibri"/>
                        <a:ea typeface="宋体"/>
                        <a:cs typeface="Times New Roman"/>
                      </a:endParaRPr>
                    </a:p>
                  </a:txBody>
                  <a:tcPr marL="9525" marR="9525" marT="9525" marB="9525" anchor="ctr"/>
                </a:tc>
              </a:tr>
              <a:tr h="849318">
                <a:tc>
                  <a:txBody>
                    <a:bodyPr/>
                    <a:lstStyle/>
                    <a:p>
                      <a:pPr algn="ctr">
                        <a:spcAft>
                          <a:spcPts val="0"/>
                        </a:spcAft>
                      </a:pPr>
                      <a:r>
                        <a:rPr lang="en-US" sz="1800" b="1" kern="0" dirty="0"/>
                        <a:t>8</a:t>
                      </a:r>
                      <a:endParaRPr lang="zh-CN" sz="1800" b="1" kern="100" dirty="0">
                        <a:latin typeface="Calibri"/>
                        <a:ea typeface="宋体"/>
                        <a:cs typeface="Times New Roman"/>
                      </a:endParaRPr>
                    </a:p>
                  </a:txBody>
                  <a:tcPr marL="9525" marR="9525" marT="9525" marB="9525" anchor="ctr"/>
                </a:tc>
                <a:tc>
                  <a:txBody>
                    <a:bodyPr/>
                    <a:lstStyle/>
                    <a:p>
                      <a:pPr algn="l">
                        <a:spcAft>
                          <a:spcPts val="0"/>
                        </a:spcAft>
                      </a:pPr>
                      <a:r>
                        <a:rPr lang="zh-CN" sz="1800" b="1" kern="0" dirty="0"/>
                        <a:t>受基金委托，寻找：金融业、新能源、矿产资源、优势制造业、消费品和现代农业、医药等方向项目，单笔投资不低于五千万元</a:t>
                      </a:r>
                      <a:endParaRPr lang="zh-CN" sz="1800" b="1" kern="100" dirty="0">
                        <a:latin typeface="Calibri"/>
                        <a:ea typeface="宋体"/>
                        <a:cs typeface="Times New Roman"/>
                      </a:endParaRPr>
                    </a:p>
                  </a:txBody>
                  <a:tcPr marL="9525" marR="9525" marT="9525" marB="9525" anchor="ctr"/>
                </a:tc>
              </a:tr>
              <a:tr h="608333">
                <a:tc>
                  <a:txBody>
                    <a:bodyPr/>
                    <a:lstStyle/>
                    <a:p>
                      <a:pPr algn="ctr">
                        <a:spcAft>
                          <a:spcPts val="0"/>
                        </a:spcAft>
                      </a:pPr>
                      <a:r>
                        <a:rPr lang="en-US" sz="1800" b="1" kern="0" dirty="0"/>
                        <a:t>9</a:t>
                      </a:r>
                      <a:endParaRPr lang="zh-CN" sz="1800" b="1" kern="100" dirty="0">
                        <a:latin typeface="Calibri"/>
                        <a:ea typeface="宋体"/>
                        <a:cs typeface="Times New Roman"/>
                      </a:endParaRPr>
                    </a:p>
                  </a:txBody>
                  <a:tcPr marL="9525" marR="9525" marT="9525" marB="9525" anchor="ctr"/>
                </a:tc>
                <a:tc>
                  <a:txBody>
                    <a:bodyPr/>
                    <a:lstStyle/>
                    <a:p>
                      <a:pPr algn="l">
                        <a:spcAft>
                          <a:spcPts val="0"/>
                        </a:spcAft>
                      </a:pPr>
                      <a:r>
                        <a:rPr lang="zh-CN" sz="1800" b="1" kern="0" dirty="0"/>
                        <a:t>具有先进技术或独有知识产权的科技类项目，产品已开发成型，急需扩产或扩大市场。</a:t>
                      </a:r>
                      <a:endParaRPr lang="zh-CN" sz="1800" b="1" kern="100" dirty="0">
                        <a:latin typeface="Calibri"/>
                        <a:ea typeface="宋体"/>
                        <a:cs typeface="Times New Roman"/>
                      </a:endParaRPr>
                    </a:p>
                  </a:txBody>
                  <a:tcPr marL="9525" marR="9525" marT="9525" marB="9525" anchor="ctr"/>
                </a:tc>
              </a:tr>
            </a:tbl>
          </a:graphicData>
        </a:graphic>
      </p:graphicFrame>
      <p:pic>
        <p:nvPicPr>
          <p:cNvPr id="9" name="Picture 8" descr="华昱同创logo"/>
          <p:cNvPicPr>
            <a:picLocks noChangeAspect="1" noChangeArrowheads="1"/>
          </p:cNvPicPr>
          <p:nvPr/>
        </p:nvPicPr>
        <p:blipFill>
          <a:blip r:embed="rId2"/>
          <a:srcRect/>
          <a:stretch>
            <a:fillRect/>
          </a:stretch>
        </p:blipFill>
        <p:spPr bwMode="auto">
          <a:xfrm>
            <a:off x="7000892" y="0"/>
            <a:ext cx="2143108" cy="114298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539552" y="332656"/>
            <a:ext cx="7560840" cy="792088"/>
            <a:chOff x="539552" y="332656"/>
            <a:chExt cx="7992888" cy="792088"/>
          </a:xfrm>
        </p:grpSpPr>
        <p:sp>
          <p:nvSpPr>
            <p:cNvPr id="5" name="圆角矩形 4"/>
            <p:cNvSpPr/>
            <p:nvPr/>
          </p:nvSpPr>
          <p:spPr>
            <a:xfrm>
              <a:off x="539552" y="332656"/>
              <a:ext cx="7992888" cy="79208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solidFill>
                  <a:schemeClr val="bg1"/>
                </a:solidFill>
              </a:endParaRPr>
            </a:p>
          </p:txBody>
        </p:sp>
        <p:sp>
          <p:nvSpPr>
            <p:cNvPr id="6" name="圆角矩形 5"/>
            <p:cNvSpPr/>
            <p:nvPr/>
          </p:nvSpPr>
          <p:spPr>
            <a:xfrm>
              <a:off x="611560" y="404664"/>
              <a:ext cx="7848872" cy="648072"/>
            </a:xfrm>
            <a:prstGeom prst="roundRect">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solidFill>
                  <a:schemeClr val="bg1"/>
                </a:solidFill>
              </a:endParaRPr>
            </a:p>
          </p:txBody>
        </p:sp>
      </p:grpSp>
      <p:sp>
        <p:nvSpPr>
          <p:cNvPr id="2" name="标题 1"/>
          <p:cNvSpPr>
            <a:spLocks noGrp="1"/>
          </p:cNvSpPr>
          <p:nvPr>
            <p:ph type="title"/>
          </p:nvPr>
        </p:nvSpPr>
        <p:spPr>
          <a:xfrm>
            <a:off x="899592" y="188640"/>
            <a:ext cx="8229600" cy="1143000"/>
          </a:xfrm>
        </p:spPr>
        <p:txBody>
          <a:bodyPr>
            <a:normAutofit/>
          </a:bodyPr>
          <a:lstStyle/>
          <a:p>
            <a:pPr algn="l"/>
            <a:r>
              <a:rPr lang="en-US" altLang="zh-CN" sz="3600" b="1" dirty="0" smtClean="0">
                <a:solidFill>
                  <a:schemeClr val="bg1"/>
                </a:solidFill>
              </a:rPr>
              <a:t>4.2.</a:t>
            </a:r>
            <a:r>
              <a:rPr lang="zh-CN" altLang="zh-CN" sz="3600" b="1" dirty="0" smtClean="0">
                <a:solidFill>
                  <a:schemeClr val="bg1"/>
                </a:solidFill>
              </a:rPr>
              <a:t>融资主体</a:t>
            </a:r>
            <a:endParaRPr lang="zh-CN" altLang="en-US" sz="3600" dirty="0">
              <a:solidFill>
                <a:schemeClr val="bg1"/>
              </a:solidFill>
            </a:endParaRPr>
          </a:p>
        </p:txBody>
      </p:sp>
      <p:sp>
        <p:nvSpPr>
          <p:cNvPr id="3" name="内容占位符 2"/>
          <p:cNvSpPr>
            <a:spLocks noGrp="1"/>
          </p:cNvSpPr>
          <p:nvPr>
            <p:ph idx="1"/>
          </p:nvPr>
        </p:nvSpPr>
        <p:spPr>
          <a:xfrm>
            <a:off x="683568" y="1268760"/>
            <a:ext cx="8003232" cy="5069160"/>
          </a:xfrm>
        </p:spPr>
        <p:txBody>
          <a:bodyPr>
            <a:noAutofit/>
          </a:bodyPr>
          <a:lstStyle/>
          <a:p>
            <a:pPr marL="0" indent="0">
              <a:lnSpc>
                <a:spcPct val="150000"/>
              </a:lnSpc>
              <a:buNone/>
            </a:pPr>
            <a:r>
              <a:rPr lang="en-US" altLang="zh-CN" sz="2600" dirty="0" smtClean="0"/>
              <a:t>         </a:t>
            </a:r>
            <a:r>
              <a:rPr lang="zh-CN" altLang="zh-CN" sz="2600" b="1" dirty="0" smtClean="0"/>
              <a:t>从事合法生产经营的中小民营企业，或该企业的法人代表、股东及高管个人，以及个体工商户的业主个人（以制造业为主，不排除服务业）。</a:t>
            </a:r>
            <a:endParaRPr lang="en-US" altLang="zh-CN" sz="2600" b="1" dirty="0" smtClean="0"/>
          </a:p>
          <a:p>
            <a:pPr marL="0" indent="715963">
              <a:lnSpc>
                <a:spcPct val="150000"/>
              </a:lnSpc>
              <a:buNone/>
            </a:pPr>
            <a:r>
              <a:rPr lang="zh-CN" altLang="zh-CN" sz="2600" b="1" dirty="0" smtClean="0"/>
              <a:t>企业经营者或实际控制人从业经历在</a:t>
            </a:r>
            <a:r>
              <a:rPr lang="en-US" altLang="zh-CN" sz="2600" b="1" dirty="0" smtClean="0"/>
              <a:t> 3</a:t>
            </a:r>
            <a:r>
              <a:rPr lang="zh-CN" altLang="zh-CN" sz="2600" b="1" dirty="0" smtClean="0"/>
              <a:t>年以上，素质良好、无不良个人信用记录； 企业经营情况稳定，成立年限原则上在</a:t>
            </a:r>
            <a:r>
              <a:rPr lang="en-US" altLang="zh-CN" sz="2600" b="1" dirty="0" smtClean="0"/>
              <a:t> 2</a:t>
            </a:r>
            <a:r>
              <a:rPr lang="zh-CN" altLang="zh-CN" sz="2600" b="1" dirty="0" smtClean="0"/>
              <a:t>年</a:t>
            </a:r>
            <a:r>
              <a:rPr lang="en-US" altLang="zh-CN" sz="2600" b="1" dirty="0" smtClean="0"/>
              <a:t> (</a:t>
            </a:r>
            <a:r>
              <a:rPr lang="zh-CN" altLang="zh-CN" sz="2600" b="1" dirty="0" smtClean="0"/>
              <a:t>含</a:t>
            </a:r>
            <a:r>
              <a:rPr lang="en-US" altLang="zh-CN" sz="2600" b="1" dirty="0" smtClean="0"/>
              <a:t>)</a:t>
            </a:r>
            <a:r>
              <a:rPr lang="zh-CN" altLang="zh-CN" sz="2600" b="1" dirty="0" smtClean="0"/>
              <a:t>以上，且有一个及以上会计年度财务报告，连续</a:t>
            </a:r>
            <a:r>
              <a:rPr lang="en-US" altLang="zh-CN" sz="2600" b="1" dirty="0" smtClean="0"/>
              <a:t>2</a:t>
            </a:r>
            <a:r>
              <a:rPr lang="zh-CN" altLang="zh-CN" sz="2600" b="1" dirty="0" smtClean="0"/>
              <a:t>年销售毛利润为正值；资产结构合理，资产负债率原则上要求制造业在</a:t>
            </a:r>
            <a:r>
              <a:rPr lang="en-US" altLang="zh-CN" sz="2600" b="1" dirty="0" smtClean="0"/>
              <a:t> 70%</a:t>
            </a:r>
            <a:r>
              <a:rPr lang="zh-CN" altLang="zh-CN" sz="2600" b="1" dirty="0" smtClean="0"/>
              <a:t>以内，批发零售业在</a:t>
            </a:r>
            <a:r>
              <a:rPr lang="en-US" altLang="zh-CN" sz="2600" b="1" dirty="0" smtClean="0"/>
              <a:t>80</a:t>
            </a:r>
            <a:r>
              <a:rPr lang="zh-CN" altLang="zh-CN" sz="2600" b="1" dirty="0" smtClean="0"/>
              <a:t>％以内；</a:t>
            </a:r>
            <a:endParaRPr lang="zh-CN" altLang="en-US" sz="2600" b="1" dirty="0"/>
          </a:p>
        </p:txBody>
      </p:sp>
      <p:pic>
        <p:nvPicPr>
          <p:cNvPr id="8" name="Picture 8" descr="华昱同创logo"/>
          <p:cNvPicPr>
            <a:picLocks noChangeAspect="1" noChangeArrowheads="1"/>
          </p:cNvPicPr>
          <p:nvPr/>
        </p:nvPicPr>
        <p:blipFill>
          <a:blip r:embed="rId2"/>
          <a:srcRect/>
          <a:stretch>
            <a:fillRect/>
          </a:stretch>
        </p:blipFill>
        <p:spPr bwMode="auto">
          <a:xfrm>
            <a:off x="7000892" y="0"/>
            <a:ext cx="2143108" cy="114298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539552" y="332656"/>
            <a:ext cx="7560840" cy="792088"/>
            <a:chOff x="539552" y="332656"/>
            <a:chExt cx="7992888" cy="792088"/>
          </a:xfrm>
        </p:grpSpPr>
        <p:sp>
          <p:nvSpPr>
            <p:cNvPr id="5" name="圆角矩形 4"/>
            <p:cNvSpPr/>
            <p:nvPr/>
          </p:nvSpPr>
          <p:spPr>
            <a:xfrm>
              <a:off x="539552" y="332656"/>
              <a:ext cx="7992888" cy="79208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solidFill>
                  <a:schemeClr val="bg1"/>
                </a:solidFill>
              </a:endParaRPr>
            </a:p>
          </p:txBody>
        </p:sp>
        <p:sp>
          <p:nvSpPr>
            <p:cNvPr id="6" name="圆角矩形 5"/>
            <p:cNvSpPr/>
            <p:nvPr/>
          </p:nvSpPr>
          <p:spPr>
            <a:xfrm>
              <a:off x="611560" y="404664"/>
              <a:ext cx="7848872" cy="648072"/>
            </a:xfrm>
            <a:prstGeom prst="roundRect">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solidFill>
                  <a:schemeClr val="bg1"/>
                </a:solidFill>
              </a:endParaRPr>
            </a:p>
          </p:txBody>
        </p:sp>
      </p:grpSp>
      <p:sp>
        <p:nvSpPr>
          <p:cNvPr id="2" name="标题 1"/>
          <p:cNvSpPr>
            <a:spLocks noGrp="1"/>
          </p:cNvSpPr>
          <p:nvPr>
            <p:ph type="title"/>
          </p:nvPr>
        </p:nvSpPr>
        <p:spPr>
          <a:xfrm>
            <a:off x="889248" y="274638"/>
            <a:ext cx="7499176" cy="922114"/>
          </a:xfrm>
        </p:spPr>
        <p:txBody>
          <a:bodyPr>
            <a:normAutofit/>
          </a:bodyPr>
          <a:lstStyle/>
          <a:p>
            <a:pPr algn="l"/>
            <a:r>
              <a:rPr lang="en-US" altLang="zh-CN" sz="3600" b="1" dirty="0" smtClean="0">
                <a:solidFill>
                  <a:schemeClr val="bg1"/>
                </a:solidFill>
              </a:rPr>
              <a:t>4.</a:t>
            </a:r>
            <a:r>
              <a:rPr lang="zh-CN" altLang="zh-CN" sz="3600" b="1" dirty="0" smtClean="0">
                <a:solidFill>
                  <a:schemeClr val="bg1"/>
                </a:solidFill>
              </a:rPr>
              <a:t>我们的目标客户是谁？</a:t>
            </a:r>
            <a:endParaRPr lang="zh-CN" altLang="en-US" sz="3600" dirty="0"/>
          </a:p>
        </p:txBody>
      </p:sp>
      <p:sp>
        <p:nvSpPr>
          <p:cNvPr id="3" name="内容占位符 2"/>
          <p:cNvSpPr>
            <a:spLocks noGrp="1"/>
          </p:cNvSpPr>
          <p:nvPr>
            <p:ph idx="1"/>
          </p:nvPr>
        </p:nvSpPr>
        <p:spPr>
          <a:xfrm>
            <a:off x="611560" y="1600200"/>
            <a:ext cx="8075240" cy="4525963"/>
          </a:xfrm>
        </p:spPr>
        <p:txBody>
          <a:bodyPr>
            <a:normAutofit fontScale="85000" lnSpcReduction="20000"/>
          </a:bodyPr>
          <a:lstStyle/>
          <a:p>
            <a:pPr marL="0" lvl="0" indent="0">
              <a:lnSpc>
                <a:spcPct val="150000"/>
              </a:lnSpc>
              <a:buNone/>
            </a:pPr>
            <a:r>
              <a:rPr lang="en-US" altLang="zh-CN" sz="3000" b="1" dirty="0" smtClean="0"/>
              <a:t>4.3.</a:t>
            </a:r>
            <a:r>
              <a:rPr lang="zh-CN" altLang="zh-CN" sz="3000" b="1" dirty="0" smtClean="0"/>
              <a:t>融资用途</a:t>
            </a:r>
            <a:endParaRPr lang="en-US" altLang="zh-CN" sz="3000" b="1" dirty="0" smtClean="0"/>
          </a:p>
          <a:p>
            <a:pPr marL="0" lvl="0" indent="715963">
              <a:lnSpc>
                <a:spcPct val="150000"/>
              </a:lnSpc>
              <a:buNone/>
            </a:pPr>
            <a:r>
              <a:rPr lang="zh-CN" altLang="zh-CN" sz="3000" dirty="0" smtClean="0"/>
              <a:t>用于中小企业或个体工商户的生产经营流动资金需求及其他合理的资金用途。</a:t>
            </a:r>
          </a:p>
          <a:p>
            <a:pPr marL="0" lvl="0" indent="0">
              <a:lnSpc>
                <a:spcPct val="150000"/>
              </a:lnSpc>
              <a:buNone/>
            </a:pPr>
            <a:r>
              <a:rPr lang="en-US" altLang="zh-CN" sz="3000" b="1" dirty="0" smtClean="0"/>
              <a:t>4.4.</a:t>
            </a:r>
            <a:r>
              <a:rPr lang="zh-CN" altLang="zh-CN" sz="3000" b="1" dirty="0" smtClean="0"/>
              <a:t>融资金额</a:t>
            </a:r>
            <a:endParaRPr lang="en-US" altLang="zh-CN" sz="3000" b="1" dirty="0" smtClean="0"/>
          </a:p>
          <a:p>
            <a:pPr marL="0" lvl="0" indent="715963">
              <a:lnSpc>
                <a:spcPct val="150000"/>
              </a:lnSpc>
              <a:buNone/>
            </a:pPr>
            <a:r>
              <a:rPr lang="zh-CN" altLang="zh-CN" sz="3000" dirty="0" smtClean="0"/>
              <a:t>企业融资金额一般在</a:t>
            </a:r>
            <a:r>
              <a:rPr lang="en-US" altLang="zh-CN" sz="3000" dirty="0" smtClean="0"/>
              <a:t>500</a:t>
            </a:r>
            <a:r>
              <a:rPr lang="zh-CN" altLang="zh-CN" sz="3000" dirty="0" smtClean="0"/>
              <a:t>—</a:t>
            </a:r>
            <a:r>
              <a:rPr lang="en-US" altLang="zh-CN" sz="3000" dirty="0" smtClean="0"/>
              <a:t>3000</a:t>
            </a:r>
            <a:r>
              <a:rPr lang="zh-CN" altLang="zh-CN" sz="3000" dirty="0" smtClean="0"/>
              <a:t>万元（企业资产</a:t>
            </a:r>
            <a:r>
              <a:rPr lang="en-US" altLang="zh-CN" sz="3000" dirty="0" smtClean="0"/>
              <a:t>/</a:t>
            </a:r>
            <a:r>
              <a:rPr lang="zh-CN" altLang="zh-CN" sz="3000" dirty="0" smtClean="0"/>
              <a:t>经营规模大，则融资金额可以进一步增加）；若以个人为融资主体，则每个人申请金额一般在</a:t>
            </a:r>
            <a:r>
              <a:rPr lang="en-US" altLang="zh-CN" sz="3000" dirty="0" smtClean="0"/>
              <a:t>100</a:t>
            </a:r>
            <a:r>
              <a:rPr lang="zh-CN" altLang="zh-CN" sz="3000" dirty="0" smtClean="0"/>
              <a:t>万—</a:t>
            </a:r>
            <a:r>
              <a:rPr lang="en-US" altLang="zh-CN" sz="3000" dirty="0" smtClean="0"/>
              <a:t>500</a:t>
            </a:r>
            <a:r>
              <a:rPr lang="zh-CN" altLang="zh-CN" sz="3000" dirty="0" smtClean="0"/>
              <a:t>万之间，每家企业申请人不超过</a:t>
            </a:r>
            <a:r>
              <a:rPr lang="en-US" altLang="zh-CN" sz="3000" dirty="0" smtClean="0"/>
              <a:t>3</a:t>
            </a:r>
            <a:r>
              <a:rPr lang="zh-CN" altLang="zh-CN" sz="3000" dirty="0" smtClean="0"/>
              <a:t>人。</a:t>
            </a:r>
          </a:p>
          <a:p>
            <a:endParaRPr lang="zh-CN" altLang="en-US" dirty="0"/>
          </a:p>
        </p:txBody>
      </p:sp>
      <p:pic>
        <p:nvPicPr>
          <p:cNvPr id="8" name="Picture 8" descr="华昱同创logo"/>
          <p:cNvPicPr>
            <a:picLocks noChangeAspect="1" noChangeArrowheads="1"/>
          </p:cNvPicPr>
          <p:nvPr/>
        </p:nvPicPr>
        <p:blipFill>
          <a:blip r:embed="rId2"/>
          <a:srcRect/>
          <a:stretch>
            <a:fillRect/>
          </a:stretch>
        </p:blipFill>
        <p:spPr bwMode="auto">
          <a:xfrm>
            <a:off x="7000892" y="0"/>
            <a:ext cx="2143108" cy="114298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539552" y="332656"/>
            <a:ext cx="7560840" cy="792088"/>
            <a:chOff x="539552" y="332656"/>
            <a:chExt cx="7992888" cy="792088"/>
          </a:xfrm>
        </p:grpSpPr>
        <p:sp>
          <p:nvSpPr>
            <p:cNvPr id="5" name="圆角矩形 4"/>
            <p:cNvSpPr/>
            <p:nvPr/>
          </p:nvSpPr>
          <p:spPr>
            <a:xfrm>
              <a:off x="539552" y="332656"/>
              <a:ext cx="7992888" cy="79208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solidFill>
                  <a:schemeClr val="bg1"/>
                </a:solidFill>
              </a:endParaRPr>
            </a:p>
          </p:txBody>
        </p:sp>
        <p:sp>
          <p:nvSpPr>
            <p:cNvPr id="6" name="圆角矩形 5"/>
            <p:cNvSpPr/>
            <p:nvPr/>
          </p:nvSpPr>
          <p:spPr>
            <a:xfrm>
              <a:off x="611560" y="404664"/>
              <a:ext cx="7848872" cy="648072"/>
            </a:xfrm>
            <a:prstGeom prst="roundRect">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solidFill>
                  <a:schemeClr val="bg1"/>
                </a:solidFill>
              </a:endParaRPr>
            </a:p>
          </p:txBody>
        </p:sp>
      </p:grpSp>
      <p:sp>
        <p:nvSpPr>
          <p:cNvPr id="2" name="标题 1"/>
          <p:cNvSpPr>
            <a:spLocks noGrp="1"/>
          </p:cNvSpPr>
          <p:nvPr>
            <p:ph type="title"/>
          </p:nvPr>
        </p:nvSpPr>
        <p:spPr>
          <a:xfrm>
            <a:off x="950912" y="197768"/>
            <a:ext cx="7221488" cy="1143000"/>
          </a:xfrm>
        </p:spPr>
        <p:txBody>
          <a:bodyPr>
            <a:normAutofit/>
          </a:bodyPr>
          <a:lstStyle/>
          <a:p>
            <a:pPr algn="l"/>
            <a:r>
              <a:rPr lang="en-US" altLang="zh-CN" sz="3600" b="1" dirty="0" smtClean="0">
                <a:solidFill>
                  <a:schemeClr val="bg1"/>
                </a:solidFill>
              </a:rPr>
              <a:t>4.</a:t>
            </a:r>
            <a:r>
              <a:rPr lang="zh-CN" altLang="zh-CN" sz="3600" b="1" dirty="0" smtClean="0">
                <a:solidFill>
                  <a:schemeClr val="bg1"/>
                </a:solidFill>
              </a:rPr>
              <a:t>我们的目标客户是谁？</a:t>
            </a:r>
            <a:endParaRPr lang="zh-CN" altLang="en-US" sz="3600" dirty="0"/>
          </a:p>
        </p:txBody>
      </p:sp>
      <p:sp>
        <p:nvSpPr>
          <p:cNvPr id="3" name="内容占位符 2"/>
          <p:cNvSpPr>
            <a:spLocks noGrp="1"/>
          </p:cNvSpPr>
          <p:nvPr>
            <p:ph idx="1"/>
          </p:nvPr>
        </p:nvSpPr>
        <p:spPr>
          <a:xfrm>
            <a:off x="683568" y="1412776"/>
            <a:ext cx="8003232" cy="5184576"/>
          </a:xfrm>
        </p:spPr>
        <p:txBody>
          <a:bodyPr>
            <a:normAutofit fontScale="92500" lnSpcReduction="20000"/>
          </a:bodyPr>
          <a:lstStyle/>
          <a:p>
            <a:pPr marL="0" lvl="1" indent="0">
              <a:lnSpc>
                <a:spcPct val="150000"/>
              </a:lnSpc>
              <a:buNone/>
            </a:pPr>
            <a:r>
              <a:rPr lang="en-US" altLang="zh-CN" b="1" dirty="0" smtClean="0"/>
              <a:t>4.5.</a:t>
            </a:r>
            <a:r>
              <a:rPr lang="zh-CN" altLang="zh-CN" b="1" dirty="0" smtClean="0"/>
              <a:t>担保措施</a:t>
            </a:r>
            <a:endParaRPr lang="en-US" altLang="zh-CN" b="1" dirty="0" smtClean="0"/>
          </a:p>
          <a:p>
            <a:pPr marL="0" lvl="1" indent="0">
              <a:lnSpc>
                <a:spcPct val="150000"/>
              </a:lnSpc>
              <a:buNone/>
            </a:pPr>
            <a:r>
              <a:rPr lang="en-US" altLang="zh-CN" dirty="0" smtClean="0"/>
              <a:t>        </a:t>
            </a:r>
            <a:r>
              <a:rPr lang="zh-CN" altLang="zh-CN" dirty="0" smtClean="0"/>
              <a:t>不动产抵押</a:t>
            </a:r>
            <a:r>
              <a:rPr lang="zh-CN" altLang="en-US" dirty="0" smtClean="0"/>
              <a:t>：</a:t>
            </a:r>
            <a:r>
              <a:rPr lang="zh-CN" altLang="zh-CN" dirty="0" smtClean="0"/>
              <a:t>可以有产权不清晰或没有产权证、银行难以认可的物业等。</a:t>
            </a:r>
            <a:endParaRPr lang="zh-CN" altLang="zh-CN" sz="3600" dirty="0" smtClean="0"/>
          </a:p>
          <a:p>
            <a:pPr marL="0" lvl="1" indent="0">
              <a:lnSpc>
                <a:spcPct val="150000"/>
              </a:lnSpc>
              <a:buNone/>
            </a:pPr>
            <a:r>
              <a:rPr lang="en-US" altLang="zh-CN" dirty="0" smtClean="0"/>
              <a:t>         </a:t>
            </a:r>
            <a:r>
              <a:rPr lang="zh-CN" altLang="zh-CN" dirty="0" smtClean="0"/>
              <a:t>动产质押 </a:t>
            </a:r>
            <a:r>
              <a:rPr lang="zh-CN" altLang="en-US" dirty="0" smtClean="0"/>
              <a:t>：</a:t>
            </a:r>
            <a:r>
              <a:rPr lang="zh-CN" altLang="zh-CN" dirty="0" smtClean="0"/>
              <a:t>主要是指车辆、设备等。</a:t>
            </a:r>
          </a:p>
          <a:p>
            <a:pPr marL="0" lvl="1" indent="0">
              <a:lnSpc>
                <a:spcPct val="150000"/>
              </a:lnSpc>
              <a:buNone/>
            </a:pPr>
            <a:r>
              <a:rPr lang="en-US" altLang="zh-CN" dirty="0" smtClean="0"/>
              <a:t>         </a:t>
            </a:r>
            <a:r>
              <a:rPr lang="zh-CN" altLang="zh-CN" dirty="0" smtClean="0"/>
              <a:t>股权质押 </a:t>
            </a:r>
            <a:r>
              <a:rPr lang="zh-CN" altLang="en-US" dirty="0" smtClean="0"/>
              <a:t>：</a:t>
            </a:r>
            <a:r>
              <a:rPr lang="zh-CN" altLang="zh-CN" dirty="0" smtClean="0"/>
              <a:t>主要是指融资企业的股权（由于非上市公司的股权难以得到中立第三方的有效监管，故银行一般不接受公司股权作为担保措施，但担保公司可以接受）。</a:t>
            </a:r>
            <a:endParaRPr lang="en-US" altLang="zh-CN" dirty="0" smtClean="0"/>
          </a:p>
          <a:p>
            <a:pPr marL="0" lvl="1" indent="0">
              <a:lnSpc>
                <a:spcPct val="150000"/>
              </a:lnSpc>
              <a:buNone/>
            </a:pPr>
            <a:r>
              <a:rPr lang="en-US" altLang="zh-CN" b="1" dirty="0" smtClean="0"/>
              <a:t>4.6.</a:t>
            </a:r>
            <a:r>
              <a:rPr lang="zh-CN" altLang="zh-CN" b="1" dirty="0" smtClean="0"/>
              <a:t>贷款期限</a:t>
            </a:r>
            <a:r>
              <a:rPr lang="zh-CN" altLang="en-US" b="1" dirty="0" smtClean="0"/>
              <a:t>：</a:t>
            </a:r>
            <a:r>
              <a:rPr lang="en-US" altLang="zh-CN" dirty="0" smtClean="0"/>
              <a:t>1</a:t>
            </a:r>
            <a:r>
              <a:rPr lang="zh-CN" altLang="zh-CN" dirty="0" smtClean="0"/>
              <a:t>—</a:t>
            </a:r>
            <a:r>
              <a:rPr lang="en-US" altLang="zh-CN" dirty="0" smtClean="0"/>
              <a:t>3</a:t>
            </a:r>
            <a:r>
              <a:rPr lang="zh-CN" altLang="zh-CN" dirty="0" smtClean="0"/>
              <a:t>年</a:t>
            </a:r>
          </a:p>
          <a:p>
            <a:pPr lvl="1">
              <a:buNone/>
            </a:pPr>
            <a:endParaRPr lang="zh-CN" altLang="zh-CN" dirty="0" smtClean="0"/>
          </a:p>
          <a:p>
            <a:endParaRPr lang="zh-CN" altLang="en-US" dirty="0"/>
          </a:p>
        </p:txBody>
      </p:sp>
      <p:pic>
        <p:nvPicPr>
          <p:cNvPr id="8" name="Picture 8" descr="华昱同创logo"/>
          <p:cNvPicPr>
            <a:picLocks noChangeAspect="1" noChangeArrowheads="1"/>
          </p:cNvPicPr>
          <p:nvPr/>
        </p:nvPicPr>
        <p:blipFill>
          <a:blip r:embed="rId2"/>
          <a:srcRect/>
          <a:stretch>
            <a:fillRect/>
          </a:stretch>
        </p:blipFill>
        <p:spPr bwMode="auto">
          <a:xfrm>
            <a:off x="7000892" y="0"/>
            <a:ext cx="2143108" cy="114298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539552" y="332656"/>
            <a:ext cx="7560840" cy="792088"/>
            <a:chOff x="539552" y="332656"/>
            <a:chExt cx="7992888" cy="792088"/>
          </a:xfrm>
        </p:grpSpPr>
        <p:sp>
          <p:nvSpPr>
            <p:cNvPr id="5" name="圆角矩形 4"/>
            <p:cNvSpPr/>
            <p:nvPr/>
          </p:nvSpPr>
          <p:spPr>
            <a:xfrm>
              <a:off x="539552" y="332656"/>
              <a:ext cx="7992888" cy="79208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3600">
                <a:solidFill>
                  <a:schemeClr val="bg1"/>
                </a:solidFill>
              </a:endParaRPr>
            </a:p>
          </p:txBody>
        </p:sp>
        <p:sp>
          <p:nvSpPr>
            <p:cNvPr id="6" name="圆角矩形 5"/>
            <p:cNvSpPr/>
            <p:nvPr/>
          </p:nvSpPr>
          <p:spPr>
            <a:xfrm>
              <a:off x="611560" y="404664"/>
              <a:ext cx="7848872" cy="648072"/>
            </a:xfrm>
            <a:prstGeom prst="roundRect">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3600">
                <a:solidFill>
                  <a:schemeClr val="bg1"/>
                </a:solidFill>
              </a:endParaRPr>
            </a:p>
          </p:txBody>
        </p:sp>
      </p:grpSp>
      <p:sp>
        <p:nvSpPr>
          <p:cNvPr id="2" name="标题 1"/>
          <p:cNvSpPr>
            <a:spLocks noGrp="1"/>
          </p:cNvSpPr>
          <p:nvPr>
            <p:ph type="title"/>
          </p:nvPr>
        </p:nvSpPr>
        <p:spPr>
          <a:xfrm>
            <a:off x="878904" y="188640"/>
            <a:ext cx="8229600" cy="1143000"/>
          </a:xfrm>
        </p:spPr>
        <p:txBody>
          <a:bodyPr>
            <a:normAutofit/>
          </a:bodyPr>
          <a:lstStyle/>
          <a:p>
            <a:pPr algn="l"/>
            <a:r>
              <a:rPr lang="en-US" altLang="zh-CN" sz="3600" b="1" dirty="0" smtClean="0">
                <a:solidFill>
                  <a:schemeClr val="bg1"/>
                </a:solidFill>
              </a:rPr>
              <a:t>5.</a:t>
            </a:r>
            <a:r>
              <a:rPr lang="zh-CN" altLang="zh-CN" sz="3600" b="1" dirty="0" smtClean="0">
                <a:solidFill>
                  <a:schemeClr val="bg1"/>
                </a:solidFill>
              </a:rPr>
              <a:t>我们的目标客户怎么找？</a:t>
            </a:r>
            <a:endParaRPr lang="zh-CN" altLang="en-US" sz="3600" dirty="0">
              <a:solidFill>
                <a:schemeClr val="bg1"/>
              </a:solidFill>
            </a:endParaRPr>
          </a:p>
        </p:txBody>
      </p:sp>
      <p:sp>
        <p:nvSpPr>
          <p:cNvPr id="3" name="内容占位符 2"/>
          <p:cNvSpPr>
            <a:spLocks noGrp="1"/>
          </p:cNvSpPr>
          <p:nvPr>
            <p:ph idx="1"/>
          </p:nvPr>
        </p:nvSpPr>
        <p:spPr>
          <a:xfrm>
            <a:off x="6804248" y="5229200"/>
            <a:ext cx="1872208" cy="1152128"/>
          </a:xfrm>
        </p:spPr>
        <p:txBody>
          <a:bodyPr>
            <a:normAutofit/>
          </a:bodyPr>
          <a:lstStyle/>
          <a:p>
            <a:pPr>
              <a:buNone/>
            </a:pPr>
            <a:r>
              <a:rPr lang="zh-CN" altLang="zh-CN" sz="2800" b="1" dirty="0" smtClean="0"/>
              <a:t>自身人脉</a:t>
            </a:r>
            <a:endParaRPr lang="en-US" altLang="zh-CN" sz="2800" b="1" dirty="0" smtClean="0"/>
          </a:p>
          <a:p>
            <a:pPr>
              <a:buNone/>
            </a:pPr>
            <a:r>
              <a:rPr lang="zh-CN" altLang="zh-CN" sz="2800" b="1" dirty="0" smtClean="0"/>
              <a:t>朋友圈子</a:t>
            </a:r>
          </a:p>
        </p:txBody>
      </p:sp>
      <p:grpSp>
        <p:nvGrpSpPr>
          <p:cNvPr id="33" name="组合 32"/>
          <p:cNvGrpSpPr/>
          <p:nvPr/>
        </p:nvGrpSpPr>
        <p:grpSpPr>
          <a:xfrm>
            <a:off x="899592" y="2564904"/>
            <a:ext cx="7704856" cy="3816424"/>
            <a:chOff x="1043608" y="1988840"/>
            <a:chExt cx="7560840" cy="4248472"/>
          </a:xfrm>
        </p:grpSpPr>
        <p:cxnSp>
          <p:nvCxnSpPr>
            <p:cNvPr id="10" name="肘形连接符 9"/>
            <p:cNvCxnSpPr/>
            <p:nvPr/>
          </p:nvCxnSpPr>
          <p:spPr>
            <a:xfrm>
              <a:off x="1043608" y="1988840"/>
              <a:ext cx="3744416" cy="1368152"/>
            </a:xfrm>
            <a:prstGeom prst="bentConnector3">
              <a:avLst>
                <a:gd name="adj1" fmla="val 50000"/>
              </a:avLst>
            </a:prstGeom>
          </p:spPr>
          <p:style>
            <a:lnRef idx="3">
              <a:schemeClr val="accent4"/>
            </a:lnRef>
            <a:fillRef idx="0">
              <a:schemeClr val="accent4"/>
            </a:fillRef>
            <a:effectRef idx="2">
              <a:schemeClr val="accent4"/>
            </a:effectRef>
            <a:fontRef idx="minor">
              <a:schemeClr val="tx1"/>
            </a:fontRef>
          </p:style>
        </p:cxnSp>
        <p:cxnSp>
          <p:nvCxnSpPr>
            <p:cNvPr id="11" name="肘形连接符 10"/>
            <p:cNvCxnSpPr/>
            <p:nvPr/>
          </p:nvCxnSpPr>
          <p:spPr>
            <a:xfrm>
              <a:off x="4788024" y="4869160"/>
              <a:ext cx="3816424" cy="1368152"/>
            </a:xfrm>
            <a:prstGeom prst="bentConnector3">
              <a:avLst>
                <a:gd name="adj1" fmla="val 50000"/>
              </a:avLst>
            </a:prstGeom>
          </p:spPr>
          <p:style>
            <a:lnRef idx="3">
              <a:schemeClr val="accent4"/>
            </a:lnRef>
            <a:fillRef idx="0">
              <a:schemeClr val="accent4"/>
            </a:fillRef>
            <a:effectRef idx="2">
              <a:schemeClr val="accent4"/>
            </a:effectRef>
            <a:fontRef idx="minor">
              <a:schemeClr val="tx1"/>
            </a:fontRef>
          </p:style>
        </p:cxnSp>
        <p:cxnSp>
          <p:nvCxnSpPr>
            <p:cNvPr id="18" name="直接连接符 17"/>
            <p:cNvCxnSpPr/>
            <p:nvPr/>
          </p:nvCxnSpPr>
          <p:spPr>
            <a:xfrm>
              <a:off x="4788024" y="3356992"/>
              <a:ext cx="0" cy="1512168"/>
            </a:xfrm>
            <a:prstGeom prst="line">
              <a:avLst/>
            </a:prstGeom>
          </p:spPr>
          <p:style>
            <a:lnRef idx="3">
              <a:schemeClr val="accent4"/>
            </a:lnRef>
            <a:fillRef idx="0">
              <a:schemeClr val="accent4"/>
            </a:fillRef>
            <a:effectRef idx="2">
              <a:schemeClr val="accent4"/>
            </a:effectRef>
            <a:fontRef idx="minor">
              <a:schemeClr val="tx1"/>
            </a:fontRef>
          </p:style>
        </p:cxnSp>
      </p:grpSp>
      <p:sp>
        <p:nvSpPr>
          <p:cNvPr id="34" name="内容占位符 2"/>
          <p:cNvSpPr txBox="1">
            <a:spLocks/>
          </p:cNvSpPr>
          <p:nvPr/>
        </p:nvSpPr>
        <p:spPr>
          <a:xfrm>
            <a:off x="4788024" y="4437112"/>
            <a:ext cx="1944216" cy="576064"/>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zh-CN" altLang="zh-CN" sz="2800" b="1" i="0" u="none" strike="noStrike" kern="1200" cap="none" spc="0" normalizeH="0" baseline="0" noProof="0" dirty="0" smtClean="0">
                <a:ln>
                  <a:noFill/>
                </a:ln>
                <a:solidFill>
                  <a:schemeClr val="tx1"/>
                </a:solidFill>
                <a:effectLst/>
                <a:uLnTx/>
                <a:uFillTx/>
                <a:latin typeface="+mn-lt"/>
                <a:ea typeface="+mn-ea"/>
                <a:cs typeface="+mn-cs"/>
              </a:rPr>
              <a:t>客户推荐</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zh-CN" altLang="en-US" sz="2800" b="1" i="0" u="none" strike="noStrike" kern="1200" cap="none" spc="0" normalizeH="0" baseline="0" noProof="0" dirty="0">
              <a:ln>
                <a:noFill/>
              </a:ln>
              <a:solidFill>
                <a:schemeClr val="tx1"/>
              </a:solidFill>
              <a:effectLst/>
              <a:uLnTx/>
              <a:uFillTx/>
              <a:latin typeface="+mn-lt"/>
              <a:ea typeface="+mn-ea"/>
              <a:cs typeface="+mn-cs"/>
            </a:endParaRPr>
          </a:p>
        </p:txBody>
      </p:sp>
      <p:sp>
        <p:nvSpPr>
          <p:cNvPr id="35" name="内容占位符 2"/>
          <p:cNvSpPr txBox="1">
            <a:spLocks/>
          </p:cNvSpPr>
          <p:nvPr/>
        </p:nvSpPr>
        <p:spPr>
          <a:xfrm>
            <a:off x="611560" y="1844824"/>
            <a:ext cx="2664296" cy="576064"/>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zh-CN" altLang="zh-CN" sz="2800" b="1" i="0" u="none" strike="noStrike" kern="1200" cap="none" spc="0" normalizeH="0" baseline="0" noProof="0" dirty="0" smtClean="0">
                <a:ln>
                  <a:noFill/>
                </a:ln>
                <a:solidFill>
                  <a:schemeClr val="tx1"/>
                </a:solidFill>
                <a:effectLst/>
                <a:uLnTx/>
                <a:uFillTx/>
                <a:latin typeface="+mn-lt"/>
                <a:ea typeface="+mn-ea"/>
                <a:cs typeface="+mn-cs"/>
              </a:rPr>
              <a:t>交易会</a:t>
            </a:r>
            <a:r>
              <a:rPr lang="en-US" altLang="zh-CN" sz="2800" b="1" noProof="0" dirty="0" smtClean="0"/>
              <a:t>,</a:t>
            </a:r>
            <a:r>
              <a:rPr kumimoji="0" lang="zh-CN" altLang="zh-CN" sz="2800" b="1" i="0" u="none" strike="noStrike" kern="1200" cap="none" spc="0" normalizeH="0" baseline="0" noProof="0" dirty="0" smtClean="0">
                <a:ln>
                  <a:noFill/>
                </a:ln>
                <a:solidFill>
                  <a:schemeClr val="tx1"/>
                </a:solidFill>
                <a:effectLst/>
                <a:uLnTx/>
                <a:uFillTx/>
                <a:latin typeface="+mn-lt"/>
                <a:ea typeface="+mn-ea"/>
                <a:cs typeface="+mn-cs"/>
              </a:rPr>
              <a:t>博览会</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zh-CN" altLang="en-US" sz="3200" b="1" i="0" u="none" strike="noStrike" kern="1200" cap="none" spc="0" normalizeH="0" baseline="0" noProof="0" dirty="0">
              <a:ln>
                <a:noFill/>
              </a:ln>
              <a:solidFill>
                <a:schemeClr val="tx1"/>
              </a:solidFill>
              <a:effectLst/>
              <a:uLnTx/>
              <a:uFillTx/>
              <a:latin typeface="+mn-lt"/>
              <a:ea typeface="+mn-ea"/>
              <a:cs typeface="+mn-cs"/>
            </a:endParaRPr>
          </a:p>
        </p:txBody>
      </p:sp>
      <p:sp>
        <p:nvSpPr>
          <p:cNvPr id="36" name="内容占位符 2"/>
          <p:cNvSpPr txBox="1">
            <a:spLocks/>
          </p:cNvSpPr>
          <p:nvPr/>
        </p:nvSpPr>
        <p:spPr>
          <a:xfrm>
            <a:off x="2987824" y="2996952"/>
            <a:ext cx="1800200" cy="648072"/>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zh-CN" altLang="zh-CN" sz="2800" b="1" i="0" u="none" strike="noStrike" kern="1200" cap="none" spc="0" normalizeH="0" baseline="0" noProof="0" dirty="0" smtClean="0">
                <a:ln>
                  <a:noFill/>
                </a:ln>
                <a:solidFill>
                  <a:schemeClr val="tx1"/>
                </a:solidFill>
                <a:effectLst/>
                <a:uLnTx/>
                <a:uFillTx/>
                <a:latin typeface="+mn-lt"/>
                <a:ea typeface="+mn-ea"/>
                <a:cs typeface="+mn-cs"/>
              </a:rPr>
              <a:t>行业协会</a:t>
            </a:r>
          </a:p>
        </p:txBody>
      </p:sp>
      <p:pic>
        <p:nvPicPr>
          <p:cNvPr id="15" name="Picture 8" descr="华昱同创logo"/>
          <p:cNvPicPr>
            <a:picLocks noChangeAspect="1" noChangeArrowheads="1"/>
          </p:cNvPicPr>
          <p:nvPr/>
        </p:nvPicPr>
        <p:blipFill>
          <a:blip r:embed="rId2"/>
          <a:srcRect/>
          <a:stretch>
            <a:fillRect/>
          </a:stretch>
        </p:blipFill>
        <p:spPr bwMode="auto">
          <a:xfrm>
            <a:off x="7000892" y="0"/>
            <a:ext cx="2143108" cy="114298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539552" y="332656"/>
            <a:ext cx="7560840" cy="792088"/>
            <a:chOff x="539552" y="332656"/>
            <a:chExt cx="7992888" cy="792088"/>
          </a:xfrm>
        </p:grpSpPr>
        <p:sp>
          <p:nvSpPr>
            <p:cNvPr id="7" name="圆角矩形 6"/>
            <p:cNvSpPr/>
            <p:nvPr/>
          </p:nvSpPr>
          <p:spPr>
            <a:xfrm>
              <a:off x="539552" y="332656"/>
              <a:ext cx="7992888" cy="79208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solidFill>
                  <a:schemeClr val="bg1"/>
                </a:solidFill>
              </a:endParaRPr>
            </a:p>
          </p:txBody>
        </p:sp>
        <p:sp>
          <p:nvSpPr>
            <p:cNvPr id="8" name="圆角矩形 7"/>
            <p:cNvSpPr/>
            <p:nvPr/>
          </p:nvSpPr>
          <p:spPr>
            <a:xfrm>
              <a:off x="611560" y="404664"/>
              <a:ext cx="7848872" cy="648072"/>
            </a:xfrm>
            <a:prstGeom prst="roundRect">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solidFill>
                  <a:schemeClr val="bg1"/>
                </a:solidFill>
              </a:endParaRPr>
            </a:p>
          </p:txBody>
        </p:sp>
      </p:grpSp>
      <p:sp>
        <p:nvSpPr>
          <p:cNvPr id="2" name="标题 1"/>
          <p:cNvSpPr>
            <a:spLocks noGrp="1"/>
          </p:cNvSpPr>
          <p:nvPr>
            <p:ph type="title"/>
          </p:nvPr>
        </p:nvSpPr>
        <p:spPr>
          <a:xfrm>
            <a:off x="878904" y="188640"/>
            <a:ext cx="8229600" cy="1143000"/>
          </a:xfrm>
        </p:spPr>
        <p:txBody>
          <a:bodyPr>
            <a:normAutofit/>
          </a:bodyPr>
          <a:lstStyle/>
          <a:p>
            <a:pPr algn="l"/>
            <a:r>
              <a:rPr lang="en-US" altLang="zh-CN" sz="3600" b="1" dirty="0" smtClean="0">
                <a:solidFill>
                  <a:schemeClr val="bg1"/>
                </a:solidFill>
              </a:rPr>
              <a:t>6.</a:t>
            </a:r>
            <a:r>
              <a:rPr lang="zh-CN" altLang="zh-CN" sz="3600" b="1" dirty="0" smtClean="0">
                <a:solidFill>
                  <a:schemeClr val="bg1"/>
                </a:solidFill>
              </a:rPr>
              <a:t>中小企业融资</a:t>
            </a:r>
            <a:endParaRPr lang="zh-CN" altLang="en-US" sz="3600" b="1" dirty="0">
              <a:solidFill>
                <a:schemeClr val="bg1"/>
              </a:solidFill>
            </a:endParaRPr>
          </a:p>
        </p:txBody>
      </p:sp>
      <p:sp>
        <p:nvSpPr>
          <p:cNvPr id="3" name="内容占位符 2"/>
          <p:cNvSpPr>
            <a:spLocks noGrp="1"/>
          </p:cNvSpPr>
          <p:nvPr>
            <p:ph idx="1"/>
          </p:nvPr>
        </p:nvSpPr>
        <p:spPr>
          <a:xfrm>
            <a:off x="899592" y="1567333"/>
            <a:ext cx="7787208" cy="4525963"/>
          </a:xfrm>
        </p:spPr>
        <p:txBody>
          <a:bodyPr/>
          <a:lstStyle/>
          <a:p>
            <a:pPr>
              <a:lnSpc>
                <a:spcPct val="150000"/>
              </a:lnSpc>
              <a:buNone/>
            </a:pPr>
            <a:r>
              <a:rPr lang="zh-CN" altLang="en-US" sz="2800" dirty="0" smtClean="0"/>
              <a:t>详情见 </a:t>
            </a:r>
            <a:r>
              <a:rPr lang="zh-CN" altLang="en-US" sz="2800" dirty="0" smtClean="0">
                <a:hlinkClick r:id="rId2" action="ppaction://hlinkfile"/>
              </a:rPr>
              <a:t> 附表</a:t>
            </a:r>
            <a:r>
              <a:rPr lang="en-US" altLang="zh-CN" sz="2800" dirty="0" smtClean="0">
                <a:hlinkClick r:id="rId2" action="ppaction://hlinkfile"/>
              </a:rPr>
              <a:t>.</a:t>
            </a:r>
            <a:r>
              <a:rPr lang="en-US" altLang="zh-CN" sz="2800" dirty="0" err="1" smtClean="0">
                <a:hlinkClick r:id="rId2" action="ppaction://hlinkfile"/>
              </a:rPr>
              <a:t>docx</a:t>
            </a:r>
            <a:r>
              <a:rPr lang="en-US" altLang="zh-CN" sz="2800" dirty="0" smtClean="0"/>
              <a:t>	</a:t>
            </a:r>
          </a:p>
          <a:p>
            <a:pPr>
              <a:lnSpc>
                <a:spcPct val="150000"/>
              </a:lnSpc>
              <a:buNone/>
            </a:pPr>
            <a:r>
              <a:rPr lang="en-US" altLang="zh-CN" sz="2800" dirty="0" smtClean="0"/>
              <a:t>6.1.</a:t>
            </a:r>
            <a:r>
              <a:rPr lang="zh-CN" altLang="zh-CN" sz="2800" dirty="0" smtClean="0"/>
              <a:t>中小企业融资顾问操作流程</a:t>
            </a:r>
            <a:r>
              <a:rPr lang="en-US" altLang="zh-CN" sz="2800" dirty="0" smtClean="0"/>
              <a:t>             P1</a:t>
            </a:r>
          </a:p>
          <a:p>
            <a:pPr>
              <a:lnSpc>
                <a:spcPct val="150000"/>
              </a:lnSpc>
              <a:buNone/>
            </a:pPr>
            <a:r>
              <a:rPr lang="en-US" altLang="zh-CN" sz="2800" dirty="0" smtClean="0"/>
              <a:t>6.2.</a:t>
            </a:r>
            <a:r>
              <a:rPr lang="zh-CN" altLang="zh-CN" sz="2800" dirty="0" smtClean="0"/>
              <a:t>中小企业融资项目实施时间统筹</a:t>
            </a:r>
            <a:r>
              <a:rPr lang="en-US" altLang="zh-CN" sz="2800" dirty="0" smtClean="0"/>
              <a:t>    P3</a:t>
            </a:r>
          </a:p>
          <a:p>
            <a:pPr>
              <a:lnSpc>
                <a:spcPct val="150000"/>
              </a:lnSpc>
              <a:buNone/>
            </a:pPr>
            <a:r>
              <a:rPr lang="en-US" altLang="zh-CN" sz="2800" dirty="0" smtClean="0"/>
              <a:t>6.3.</a:t>
            </a:r>
            <a:r>
              <a:rPr lang="zh-CN" altLang="zh-CN" sz="2800" dirty="0" smtClean="0"/>
              <a:t>中小企业融资成本</a:t>
            </a:r>
            <a:r>
              <a:rPr lang="en-US" altLang="zh-CN" sz="2800" dirty="0" smtClean="0"/>
              <a:t>                               P4</a:t>
            </a:r>
          </a:p>
          <a:p>
            <a:pPr>
              <a:lnSpc>
                <a:spcPct val="150000"/>
              </a:lnSpc>
              <a:buNone/>
            </a:pPr>
            <a:r>
              <a:rPr lang="en-US" altLang="zh-CN" sz="2800" dirty="0" smtClean="0"/>
              <a:t>6.4.</a:t>
            </a:r>
            <a:r>
              <a:rPr lang="zh-CN" altLang="zh-CN" sz="2800" dirty="0" smtClean="0"/>
              <a:t>申请中小企业融资提供资料清单</a:t>
            </a:r>
            <a:r>
              <a:rPr lang="en-US" altLang="zh-CN" sz="2800" dirty="0" smtClean="0"/>
              <a:t>     P5</a:t>
            </a:r>
            <a:endParaRPr lang="zh-CN" altLang="zh-CN" sz="2800" dirty="0" smtClean="0"/>
          </a:p>
          <a:p>
            <a:pPr>
              <a:lnSpc>
                <a:spcPct val="150000"/>
              </a:lnSpc>
            </a:pPr>
            <a:endParaRPr lang="en-US" altLang="zh-CN" sz="2800" dirty="0" smtClean="0"/>
          </a:p>
          <a:p>
            <a:endParaRPr lang="zh-CN" altLang="en-US" dirty="0"/>
          </a:p>
        </p:txBody>
      </p:sp>
      <p:pic>
        <p:nvPicPr>
          <p:cNvPr id="10" name="Picture 8" descr="华昱同创logo"/>
          <p:cNvPicPr>
            <a:picLocks noChangeAspect="1" noChangeArrowheads="1"/>
          </p:cNvPicPr>
          <p:nvPr/>
        </p:nvPicPr>
        <p:blipFill>
          <a:blip r:embed="rId3"/>
          <a:srcRect/>
          <a:stretch>
            <a:fillRect/>
          </a:stretch>
        </p:blipFill>
        <p:spPr bwMode="auto">
          <a:xfrm>
            <a:off x="7000892" y="0"/>
            <a:ext cx="2143108" cy="114298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34000"/>
            <a:lum/>
          </a:blip>
          <a:srcRect/>
          <a:stretch>
            <a:fillRect l="-6000" r="-6000"/>
          </a:stretch>
        </a:blipFill>
        <a:effectLst/>
      </p:bgPr>
    </p:bg>
    <p:spTree>
      <p:nvGrpSpPr>
        <p:cNvPr id="1" name=""/>
        <p:cNvGrpSpPr/>
        <p:nvPr/>
      </p:nvGrpSpPr>
      <p:grpSpPr>
        <a:xfrm>
          <a:off x="0" y="0"/>
          <a:ext cx="0" cy="0"/>
          <a:chOff x="0" y="0"/>
          <a:chExt cx="0" cy="0"/>
        </a:xfrm>
      </p:grpSpPr>
      <p:pic>
        <p:nvPicPr>
          <p:cNvPr id="2051" name="Picture 3" descr="F:\PPT\联系我们.png"/>
          <p:cNvPicPr>
            <a:picLocks noChangeAspect="1" noChangeArrowheads="1"/>
          </p:cNvPicPr>
          <p:nvPr/>
        </p:nvPicPr>
        <p:blipFill>
          <a:blip r:embed="rId3" cstate="print"/>
          <a:srcRect/>
          <a:stretch>
            <a:fillRect/>
          </a:stretch>
        </p:blipFill>
        <p:spPr bwMode="auto">
          <a:xfrm>
            <a:off x="251520" y="3068960"/>
            <a:ext cx="2376264" cy="3498054"/>
          </a:xfrm>
          <a:prstGeom prst="rect">
            <a:avLst/>
          </a:prstGeom>
          <a:noFill/>
        </p:spPr>
      </p:pic>
      <p:sp>
        <p:nvSpPr>
          <p:cNvPr id="14" name="TextBox 13"/>
          <p:cNvSpPr txBox="1"/>
          <p:nvPr/>
        </p:nvSpPr>
        <p:spPr>
          <a:xfrm>
            <a:off x="1928794" y="1714488"/>
            <a:ext cx="5400600" cy="1446550"/>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altLang="zh-CN" sz="8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mj-ea"/>
                <a:ea typeface="+mj-ea"/>
              </a:rPr>
              <a:t>Thanks!</a:t>
            </a:r>
            <a:endParaRPr lang="zh-CN" altLang="en-US" sz="88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mj-ea"/>
              <a:ea typeface="+mj-ea"/>
            </a:endParaRPr>
          </a:p>
        </p:txBody>
      </p:sp>
      <p:pic>
        <p:nvPicPr>
          <p:cNvPr id="5" name="Picture 8" descr="华昱同创logo"/>
          <p:cNvPicPr>
            <a:picLocks noChangeAspect="1" noChangeArrowheads="1"/>
          </p:cNvPicPr>
          <p:nvPr/>
        </p:nvPicPr>
        <p:blipFill>
          <a:blip r:embed="rId4"/>
          <a:srcRect/>
          <a:stretch>
            <a:fillRect/>
          </a:stretch>
        </p:blipFill>
        <p:spPr bwMode="auto">
          <a:xfrm>
            <a:off x="7000892" y="0"/>
            <a:ext cx="2143108" cy="114298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39552" y="332656"/>
            <a:ext cx="7560840" cy="792088"/>
            <a:chOff x="539552" y="332656"/>
            <a:chExt cx="7992888" cy="792088"/>
          </a:xfrm>
        </p:grpSpPr>
        <p:sp>
          <p:nvSpPr>
            <p:cNvPr id="18" name="圆角矩形 17"/>
            <p:cNvSpPr/>
            <p:nvPr/>
          </p:nvSpPr>
          <p:spPr>
            <a:xfrm>
              <a:off x="539552" y="332656"/>
              <a:ext cx="7992888" cy="79208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solidFill>
                  <a:schemeClr val="bg1"/>
                </a:solidFill>
              </a:endParaRPr>
            </a:p>
          </p:txBody>
        </p:sp>
        <p:sp>
          <p:nvSpPr>
            <p:cNvPr id="19" name="圆角矩形 18"/>
            <p:cNvSpPr/>
            <p:nvPr/>
          </p:nvSpPr>
          <p:spPr>
            <a:xfrm>
              <a:off x="611560" y="404664"/>
              <a:ext cx="7848872" cy="648072"/>
            </a:xfrm>
            <a:prstGeom prst="roundRect">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solidFill>
                  <a:schemeClr val="bg1"/>
                </a:solidFill>
              </a:endParaRPr>
            </a:p>
          </p:txBody>
        </p:sp>
      </p:grpSp>
      <p:grpSp>
        <p:nvGrpSpPr>
          <p:cNvPr id="15" name="组合 14"/>
          <p:cNvGrpSpPr/>
          <p:nvPr/>
        </p:nvGrpSpPr>
        <p:grpSpPr>
          <a:xfrm>
            <a:off x="971600" y="1628800"/>
            <a:ext cx="5904656" cy="4320480"/>
            <a:chOff x="323528" y="1772816"/>
            <a:chExt cx="5904656" cy="4320480"/>
          </a:xfrm>
        </p:grpSpPr>
        <p:sp>
          <p:nvSpPr>
            <p:cNvPr id="7" name="圆角矩形 6"/>
            <p:cNvSpPr/>
            <p:nvPr/>
          </p:nvSpPr>
          <p:spPr>
            <a:xfrm>
              <a:off x="323528" y="1772816"/>
              <a:ext cx="504056" cy="432048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9" name="圆角矩形 8"/>
            <p:cNvSpPr/>
            <p:nvPr/>
          </p:nvSpPr>
          <p:spPr>
            <a:xfrm>
              <a:off x="683568" y="2204864"/>
              <a:ext cx="5544616" cy="504056"/>
            </a:xfrm>
            <a:prstGeom prst="roundRect">
              <a:avLst/>
            </a:prstGeom>
            <a:solidFill>
              <a:srgbClr val="C5C84C"/>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p>
          </p:txBody>
        </p:sp>
        <p:sp>
          <p:nvSpPr>
            <p:cNvPr id="10" name="圆角矩形 9"/>
            <p:cNvSpPr/>
            <p:nvPr/>
          </p:nvSpPr>
          <p:spPr>
            <a:xfrm>
              <a:off x="683568" y="2780928"/>
              <a:ext cx="5544616" cy="504056"/>
            </a:xfrm>
            <a:prstGeom prst="roundRect">
              <a:avLst/>
            </a:prstGeom>
            <a:solidFill>
              <a:srgbClr val="C5C84C"/>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p>
          </p:txBody>
        </p:sp>
        <p:sp>
          <p:nvSpPr>
            <p:cNvPr id="11" name="圆角矩形 10"/>
            <p:cNvSpPr/>
            <p:nvPr/>
          </p:nvSpPr>
          <p:spPr>
            <a:xfrm>
              <a:off x="683568" y="3356992"/>
              <a:ext cx="5544616" cy="504056"/>
            </a:xfrm>
            <a:prstGeom prst="roundRect">
              <a:avLst/>
            </a:prstGeom>
            <a:solidFill>
              <a:srgbClr val="C5C84C"/>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p>
          </p:txBody>
        </p:sp>
        <p:sp>
          <p:nvSpPr>
            <p:cNvPr id="12" name="圆角矩形 11"/>
            <p:cNvSpPr/>
            <p:nvPr/>
          </p:nvSpPr>
          <p:spPr>
            <a:xfrm>
              <a:off x="683568" y="3933056"/>
              <a:ext cx="5544616" cy="504056"/>
            </a:xfrm>
            <a:prstGeom prst="roundRect">
              <a:avLst/>
            </a:prstGeom>
            <a:solidFill>
              <a:srgbClr val="C5C84C"/>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p>
          </p:txBody>
        </p:sp>
        <p:sp>
          <p:nvSpPr>
            <p:cNvPr id="13" name="圆角矩形 12"/>
            <p:cNvSpPr/>
            <p:nvPr/>
          </p:nvSpPr>
          <p:spPr>
            <a:xfrm>
              <a:off x="683568" y="4509120"/>
              <a:ext cx="5544616" cy="504056"/>
            </a:xfrm>
            <a:prstGeom prst="roundRect">
              <a:avLst/>
            </a:prstGeom>
            <a:solidFill>
              <a:srgbClr val="C5C84C"/>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p>
          </p:txBody>
        </p:sp>
        <p:sp>
          <p:nvSpPr>
            <p:cNvPr id="14" name="圆角矩形 13"/>
            <p:cNvSpPr/>
            <p:nvPr/>
          </p:nvSpPr>
          <p:spPr>
            <a:xfrm>
              <a:off x="683568" y="5085184"/>
              <a:ext cx="5544616" cy="504056"/>
            </a:xfrm>
            <a:prstGeom prst="roundRect">
              <a:avLst/>
            </a:prstGeom>
            <a:solidFill>
              <a:srgbClr val="C5C84C"/>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p>
          </p:txBody>
        </p:sp>
      </p:grpSp>
      <p:sp>
        <p:nvSpPr>
          <p:cNvPr id="3" name="内容占位符 2"/>
          <p:cNvSpPr>
            <a:spLocks noGrp="1"/>
          </p:cNvSpPr>
          <p:nvPr>
            <p:ph idx="1"/>
          </p:nvPr>
        </p:nvSpPr>
        <p:spPr>
          <a:xfrm>
            <a:off x="1166936" y="2071389"/>
            <a:ext cx="8229600" cy="4525963"/>
          </a:xfrm>
        </p:spPr>
        <p:txBody>
          <a:bodyPr>
            <a:normAutofit/>
          </a:bodyPr>
          <a:lstStyle/>
          <a:p>
            <a:pPr>
              <a:spcBef>
                <a:spcPts val="1200"/>
              </a:spcBef>
              <a:buNone/>
            </a:pPr>
            <a:r>
              <a:rPr lang="en-US" altLang="zh-CN" sz="2800" b="1" dirty="0" smtClean="0"/>
              <a:t>    1.</a:t>
            </a:r>
            <a:r>
              <a:rPr lang="zh-CN" altLang="zh-CN" sz="2800" b="1" dirty="0" smtClean="0"/>
              <a:t>我们是一家什么样的公司？</a:t>
            </a:r>
            <a:endParaRPr lang="en-US" altLang="zh-CN" sz="2800" b="1" dirty="0" smtClean="0"/>
          </a:p>
          <a:p>
            <a:pPr>
              <a:spcBef>
                <a:spcPts val="1200"/>
              </a:spcBef>
              <a:buNone/>
            </a:pPr>
            <a:r>
              <a:rPr lang="en-US" altLang="zh-CN" sz="2800" b="1" dirty="0" smtClean="0"/>
              <a:t>    2.</a:t>
            </a:r>
            <a:r>
              <a:rPr lang="zh-CN" altLang="zh-CN" sz="2800" b="1" dirty="0" smtClean="0"/>
              <a:t>我们的价值观是什么？</a:t>
            </a:r>
            <a:endParaRPr lang="zh-CN" altLang="zh-CN" sz="2800" dirty="0" smtClean="0"/>
          </a:p>
          <a:p>
            <a:pPr>
              <a:spcBef>
                <a:spcPts val="1200"/>
              </a:spcBef>
              <a:buNone/>
            </a:pPr>
            <a:r>
              <a:rPr lang="en-US" altLang="zh-CN" sz="2800" b="1" dirty="0" smtClean="0"/>
              <a:t>    3.</a:t>
            </a:r>
            <a:r>
              <a:rPr lang="zh-CN" altLang="zh-CN" sz="2800" b="1" dirty="0" smtClean="0"/>
              <a:t>我们的愿景是什么？</a:t>
            </a:r>
            <a:endParaRPr lang="zh-CN" altLang="zh-CN" sz="2800" dirty="0" smtClean="0"/>
          </a:p>
          <a:p>
            <a:pPr>
              <a:spcBef>
                <a:spcPts val="1200"/>
              </a:spcBef>
              <a:buNone/>
            </a:pPr>
            <a:r>
              <a:rPr lang="en-US" altLang="zh-CN" sz="2800" b="1" dirty="0" smtClean="0"/>
              <a:t>    4.</a:t>
            </a:r>
            <a:r>
              <a:rPr lang="zh-CN" altLang="zh-CN" sz="2800" b="1" dirty="0" smtClean="0"/>
              <a:t>我们的目标客户是谁？</a:t>
            </a:r>
            <a:endParaRPr lang="zh-CN" altLang="zh-CN" sz="2800" dirty="0" smtClean="0"/>
          </a:p>
          <a:p>
            <a:pPr>
              <a:spcBef>
                <a:spcPts val="1200"/>
              </a:spcBef>
              <a:buNone/>
            </a:pPr>
            <a:r>
              <a:rPr lang="en-US" altLang="zh-CN" sz="2800" b="1" dirty="0" smtClean="0"/>
              <a:t>    5.</a:t>
            </a:r>
            <a:r>
              <a:rPr lang="zh-CN" altLang="zh-CN" sz="2800" b="1" dirty="0" smtClean="0"/>
              <a:t>我们的目标客户怎么找？</a:t>
            </a:r>
            <a:endParaRPr lang="zh-CN" altLang="zh-CN" sz="2800" dirty="0" smtClean="0"/>
          </a:p>
          <a:p>
            <a:pPr>
              <a:spcBef>
                <a:spcPts val="1200"/>
              </a:spcBef>
              <a:buNone/>
            </a:pPr>
            <a:r>
              <a:rPr lang="en-US" altLang="zh-CN" sz="2800" b="1" dirty="0" smtClean="0"/>
              <a:t>    6.</a:t>
            </a:r>
            <a:r>
              <a:rPr lang="zh-CN" altLang="zh-CN" sz="2800" b="1" dirty="0" smtClean="0"/>
              <a:t>中小企业融资</a:t>
            </a:r>
            <a:endParaRPr lang="zh-CN" altLang="en-US" sz="2800" b="1" dirty="0"/>
          </a:p>
        </p:txBody>
      </p:sp>
      <p:sp>
        <p:nvSpPr>
          <p:cNvPr id="17" name="标题 16"/>
          <p:cNvSpPr>
            <a:spLocks noGrp="1"/>
          </p:cNvSpPr>
          <p:nvPr>
            <p:ph type="title"/>
          </p:nvPr>
        </p:nvSpPr>
        <p:spPr>
          <a:xfrm>
            <a:off x="806896" y="197768"/>
            <a:ext cx="8229600" cy="1143000"/>
          </a:xfrm>
        </p:spPr>
        <p:txBody>
          <a:bodyPr>
            <a:normAutofit/>
          </a:bodyPr>
          <a:lstStyle/>
          <a:p>
            <a:pPr algn="l"/>
            <a:r>
              <a:rPr lang="zh-CN" altLang="en-US" sz="3600" b="1" dirty="0" smtClean="0">
                <a:solidFill>
                  <a:schemeClr val="bg1"/>
                </a:solidFill>
              </a:rPr>
              <a:t>目录</a:t>
            </a:r>
            <a:endParaRPr lang="zh-CN" altLang="en-US" sz="3600" b="1" dirty="0">
              <a:solidFill>
                <a:schemeClr val="bg1"/>
              </a:solidFill>
            </a:endParaRPr>
          </a:p>
        </p:txBody>
      </p:sp>
      <p:pic>
        <p:nvPicPr>
          <p:cNvPr id="16" name="Picture 8" descr="华昱同创logo"/>
          <p:cNvPicPr>
            <a:picLocks noChangeAspect="1" noChangeArrowheads="1"/>
          </p:cNvPicPr>
          <p:nvPr/>
        </p:nvPicPr>
        <p:blipFill>
          <a:blip r:embed="rId2"/>
          <a:srcRect/>
          <a:stretch>
            <a:fillRect/>
          </a:stretch>
        </p:blipFill>
        <p:spPr bwMode="auto">
          <a:xfrm>
            <a:off x="7000892" y="0"/>
            <a:ext cx="2143108" cy="114298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539552" y="332656"/>
            <a:ext cx="7560840" cy="864096"/>
            <a:chOff x="539552" y="332656"/>
            <a:chExt cx="7992888" cy="792088"/>
          </a:xfrm>
        </p:grpSpPr>
        <p:sp>
          <p:nvSpPr>
            <p:cNvPr id="6" name="圆角矩形 5"/>
            <p:cNvSpPr/>
            <p:nvPr/>
          </p:nvSpPr>
          <p:spPr>
            <a:xfrm>
              <a:off x="539552" y="332656"/>
              <a:ext cx="7992888" cy="79208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solidFill>
                  <a:schemeClr val="bg1"/>
                </a:solidFill>
              </a:endParaRPr>
            </a:p>
          </p:txBody>
        </p:sp>
        <p:sp>
          <p:nvSpPr>
            <p:cNvPr id="7" name="圆角矩形 6"/>
            <p:cNvSpPr/>
            <p:nvPr/>
          </p:nvSpPr>
          <p:spPr>
            <a:xfrm>
              <a:off x="611560" y="404664"/>
              <a:ext cx="7848872" cy="648072"/>
            </a:xfrm>
            <a:prstGeom prst="roundRect">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solidFill>
                  <a:schemeClr val="bg1"/>
                </a:solidFill>
              </a:endParaRPr>
            </a:p>
          </p:txBody>
        </p:sp>
      </p:grpSp>
      <p:sp>
        <p:nvSpPr>
          <p:cNvPr id="2" name="标题 1"/>
          <p:cNvSpPr>
            <a:spLocks noGrp="1"/>
          </p:cNvSpPr>
          <p:nvPr>
            <p:ph type="title"/>
          </p:nvPr>
        </p:nvSpPr>
        <p:spPr>
          <a:xfrm>
            <a:off x="899592" y="197768"/>
            <a:ext cx="8229600" cy="1143000"/>
          </a:xfrm>
        </p:spPr>
        <p:txBody>
          <a:bodyPr>
            <a:normAutofit/>
          </a:bodyPr>
          <a:lstStyle/>
          <a:p>
            <a:pPr algn="l"/>
            <a:r>
              <a:rPr lang="en-US" altLang="zh-CN" sz="3600" b="1" dirty="0" smtClean="0">
                <a:solidFill>
                  <a:schemeClr val="bg1"/>
                </a:solidFill>
              </a:rPr>
              <a:t>1.</a:t>
            </a:r>
            <a:r>
              <a:rPr lang="zh-CN" altLang="zh-CN" sz="3600" b="1" dirty="0" smtClean="0">
                <a:solidFill>
                  <a:schemeClr val="bg1"/>
                </a:solidFill>
              </a:rPr>
              <a:t>我们是一家什么样的公司？</a:t>
            </a:r>
            <a:endParaRPr lang="zh-CN" altLang="en-US" sz="3600" dirty="0">
              <a:solidFill>
                <a:schemeClr val="bg1"/>
              </a:solidFill>
            </a:endParaRPr>
          </a:p>
        </p:txBody>
      </p:sp>
      <p:sp>
        <p:nvSpPr>
          <p:cNvPr id="3" name="内容占位符 2"/>
          <p:cNvSpPr>
            <a:spLocks noGrp="1"/>
          </p:cNvSpPr>
          <p:nvPr>
            <p:ph idx="1"/>
          </p:nvPr>
        </p:nvSpPr>
        <p:spPr>
          <a:xfrm>
            <a:off x="611560" y="1783357"/>
            <a:ext cx="8075240" cy="4525963"/>
          </a:xfrm>
        </p:spPr>
        <p:txBody>
          <a:bodyPr/>
          <a:lstStyle/>
          <a:p>
            <a:pPr marL="0" indent="0">
              <a:lnSpc>
                <a:spcPct val="150000"/>
              </a:lnSpc>
              <a:buNone/>
            </a:pPr>
            <a:r>
              <a:rPr lang="en-US" altLang="zh-CN" sz="2800" dirty="0" smtClean="0"/>
              <a:t>        </a:t>
            </a:r>
            <a:endParaRPr lang="en-US" altLang="zh-CN" sz="2800" dirty="0" smtClean="0"/>
          </a:p>
          <a:p>
            <a:pPr marL="0" indent="0">
              <a:lnSpc>
                <a:spcPct val="150000"/>
              </a:lnSpc>
              <a:buNone/>
            </a:pPr>
            <a:r>
              <a:rPr lang="en-US" altLang="zh-CN" sz="2800" dirty="0" smtClean="0"/>
              <a:t> </a:t>
            </a:r>
            <a:r>
              <a:rPr lang="en-US" altLang="zh-CN" sz="2800" dirty="0" smtClean="0"/>
              <a:t>       </a:t>
            </a:r>
            <a:r>
              <a:rPr lang="en-US" altLang="zh-CN" sz="2800" dirty="0" smtClean="0"/>
              <a:t> </a:t>
            </a:r>
            <a:r>
              <a:rPr lang="zh-CN" altLang="zh-CN" sz="2800" b="1" dirty="0" smtClean="0"/>
              <a:t>华昱投资是一家</a:t>
            </a:r>
            <a:r>
              <a:rPr lang="zh-CN" altLang="zh-CN" sz="2800" b="1" dirty="0" smtClean="0"/>
              <a:t>以</a:t>
            </a:r>
            <a:r>
              <a:rPr lang="zh-CN" altLang="en-US" sz="2800" b="1" dirty="0" smtClean="0"/>
              <a:t>融资</a:t>
            </a:r>
            <a:r>
              <a:rPr lang="zh-CN" altLang="zh-CN" sz="2800" b="1" dirty="0" smtClean="0"/>
              <a:t>顾问</a:t>
            </a:r>
            <a:r>
              <a:rPr lang="zh-CN" altLang="zh-CN" sz="2800" b="1" dirty="0" smtClean="0"/>
              <a:t>业务为核心，资产管理业务为延伸，债权型基金为主，兼做股权投资基金的投资银行。</a:t>
            </a:r>
            <a:endParaRPr lang="en-US" altLang="zh-CN" sz="2800" b="1" dirty="0" smtClean="0"/>
          </a:p>
          <a:p>
            <a:pPr marL="0" indent="0">
              <a:lnSpc>
                <a:spcPct val="150000"/>
              </a:lnSpc>
              <a:buNone/>
            </a:pPr>
            <a:endParaRPr lang="zh-CN" altLang="zh-CN" sz="2800" dirty="0" smtClean="0"/>
          </a:p>
          <a:p>
            <a:pPr>
              <a:lnSpc>
                <a:spcPct val="150000"/>
              </a:lnSpc>
            </a:pPr>
            <a:endParaRPr lang="zh-CN" altLang="en-US" dirty="0"/>
          </a:p>
        </p:txBody>
      </p:sp>
      <p:pic>
        <p:nvPicPr>
          <p:cNvPr id="9" name="Picture 8" descr="华昱同创logo"/>
          <p:cNvPicPr>
            <a:picLocks noChangeAspect="1" noChangeArrowheads="1"/>
          </p:cNvPicPr>
          <p:nvPr/>
        </p:nvPicPr>
        <p:blipFill>
          <a:blip r:embed="rId2"/>
          <a:srcRect/>
          <a:stretch>
            <a:fillRect/>
          </a:stretch>
        </p:blipFill>
        <p:spPr bwMode="auto">
          <a:xfrm>
            <a:off x="7000892" y="0"/>
            <a:ext cx="2143108" cy="114298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539552" y="332656"/>
            <a:ext cx="7560840" cy="792088"/>
            <a:chOff x="539552" y="332656"/>
            <a:chExt cx="7992888" cy="792088"/>
          </a:xfrm>
        </p:grpSpPr>
        <p:sp>
          <p:nvSpPr>
            <p:cNvPr id="5" name="圆角矩形 4"/>
            <p:cNvSpPr/>
            <p:nvPr/>
          </p:nvSpPr>
          <p:spPr>
            <a:xfrm>
              <a:off x="539552" y="332656"/>
              <a:ext cx="7992888" cy="79208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solidFill>
                  <a:schemeClr val="bg1"/>
                </a:solidFill>
              </a:endParaRPr>
            </a:p>
          </p:txBody>
        </p:sp>
        <p:sp>
          <p:nvSpPr>
            <p:cNvPr id="6" name="圆角矩形 5"/>
            <p:cNvSpPr/>
            <p:nvPr/>
          </p:nvSpPr>
          <p:spPr>
            <a:xfrm>
              <a:off x="611560" y="404664"/>
              <a:ext cx="7848872" cy="648072"/>
            </a:xfrm>
            <a:prstGeom prst="roundRect">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solidFill>
                  <a:schemeClr val="bg1"/>
                </a:solidFill>
              </a:endParaRPr>
            </a:p>
          </p:txBody>
        </p:sp>
      </p:grpSp>
      <p:sp>
        <p:nvSpPr>
          <p:cNvPr id="2" name="标题 1"/>
          <p:cNvSpPr>
            <a:spLocks noGrp="1"/>
          </p:cNvSpPr>
          <p:nvPr>
            <p:ph type="title"/>
          </p:nvPr>
        </p:nvSpPr>
        <p:spPr>
          <a:xfrm>
            <a:off x="878904" y="188640"/>
            <a:ext cx="8229600" cy="1143000"/>
          </a:xfrm>
        </p:spPr>
        <p:txBody>
          <a:bodyPr>
            <a:normAutofit/>
          </a:bodyPr>
          <a:lstStyle/>
          <a:p>
            <a:pPr algn="l"/>
            <a:r>
              <a:rPr lang="en-US" altLang="zh-CN" sz="3600" b="1" dirty="0" smtClean="0">
                <a:solidFill>
                  <a:schemeClr val="bg1"/>
                </a:solidFill>
              </a:rPr>
              <a:t>2.</a:t>
            </a:r>
            <a:r>
              <a:rPr lang="zh-CN" altLang="zh-CN" sz="3600" b="1" dirty="0" smtClean="0">
                <a:solidFill>
                  <a:schemeClr val="bg1"/>
                </a:solidFill>
              </a:rPr>
              <a:t>我们的价值观是什么？</a:t>
            </a:r>
            <a:endParaRPr lang="zh-CN" altLang="en-US" sz="3600" dirty="0">
              <a:solidFill>
                <a:schemeClr val="bg1"/>
              </a:solidFill>
            </a:endParaRPr>
          </a:p>
        </p:txBody>
      </p:sp>
      <p:sp>
        <p:nvSpPr>
          <p:cNvPr id="3" name="内容占位符 2"/>
          <p:cNvSpPr>
            <a:spLocks noGrp="1"/>
          </p:cNvSpPr>
          <p:nvPr>
            <p:ph idx="1"/>
          </p:nvPr>
        </p:nvSpPr>
        <p:spPr>
          <a:xfrm>
            <a:off x="1547664" y="2752328"/>
            <a:ext cx="3240360" cy="532656"/>
          </a:xfrm>
        </p:spPr>
        <p:txBody>
          <a:bodyPr/>
          <a:lstStyle/>
          <a:p>
            <a:pPr>
              <a:buNone/>
            </a:pPr>
            <a:r>
              <a:rPr lang="zh-CN" altLang="zh-CN" sz="2800" b="1" dirty="0" smtClean="0"/>
              <a:t>客户是我们的核心</a:t>
            </a:r>
          </a:p>
          <a:p>
            <a:endParaRPr lang="zh-CN" altLang="en-US" dirty="0"/>
          </a:p>
        </p:txBody>
      </p:sp>
      <p:grpSp>
        <p:nvGrpSpPr>
          <p:cNvPr id="13" name="组合 12"/>
          <p:cNvGrpSpPr/>
          <p:nvPr/>
        </p:nvGrpSpPr>
        <p:grpSpPr>
          <a:xfrm rot="2611051">
            <a:off x="1109266" y="1743499"/>
            <a:ext cx="6696744" cy="4176464"/>
            <a:chOff x="467550" y="1746034"/>
            <a:chExt cx="6696744" cy="4176464"/>
          </a:xfrm>
        </p:grpSpPr>
        <p:cxnSp>
          <p:nvCxnSpPr>
            <p:cNvPr id="9" name="直接连接符 8"/>
            <p:cNvCxnSpPr/>
            <p:nvPr/>
          </p:nvCxnSpPr>
          <p:spPr>
            <a:xfrm rot="18988949" flipH="1">
              <a:off x="3524152" y="1746034"/>
              <a:ext cx="1296144" cy="4176464"/>
            </a:xfrm>
            <a:prstGeom prst="line">
              <a:avLst/>
            </a:prstGeom>
          </p:spPr>
          <p:style>
            <a:lnRef idx="3">
              <a:schemeClr val="accent1"/>
            </a:lnRef>
            <a:fillRef idx="0">
              <a:schemeClr val="accent1"/>
            </a:fillRef>
            <a:effectRef idx="2">
              <a:schemeClr val="accent1"/>
            </a:effectRef>
            <a:fontRef idx="minor">
              <a:schemeClr val="tx1"/>
            </a:fontRef>
          </p:style>
        </p:cxnSp>
        <p:cxnSp>
          <p:nvCxnSpPr>
            <p:cNvPr id="12" name="直接连接符 11"/>
            <p:cNvCxnSpPr/>
            <p:nvPr/>
          </p:nvCxnSpPr>
          <p:spPr>
            <a:xfrm rot="18988949" flipH="1" flipV="1">
              <a:off x="467550" y="3356995"/>
              <a:ext cx="6696744" cy="936104"/>
            </a:xfrm>
            <a:prstGeom prst="line">
              <a:avLst/>
            </a:prstGeom>
          </p:spPr>
          <p:style>
            <a:lnRef idx="3">
              <a:schemeClr val="accent1"/>
            </a:lnRef>
            <a:fillRef idx="0">
              <a:schemeClr val="accent1"/>
            </a:fillRef>
            <a:effectRef idx="2">
              <a:schemeClr val="accent1"/>
            </a:effectRef>
            <a:fontRef idx="minor">
              <a:schemeClr val="tx1"/>
            </a:fontRef>
          </p:style>
        </p:cxnSp>
      </p:grpSp>
      <p:sp>
        <p:nvSpPr>
          <p:cNvPr id="15" name="TextBox 14"/>
          <p:cNvSpPr txBox="1"/>
          <p:nvPr/>
        </p:nvSpPr>
        <p:spPr>
          <a:xfrm>
            <a:off x="5364088" y="2752328"/>
            <a:ext cx="2664296" cy="523220"/>
          </a:xfrm>
          <a:prstGeom prst="rect">
            <a:avLst/>
          </a:prstGeom>
          <a:noFill/>
        </p:spPr>
        <p:txBody>
          <a:bodyPr wrap="square" rtlCol="0">
            <a:spAutoFit/>
          </a:bodyPr>
          <a:lstStyle/>
          <a:p>
            <a:r>
              <a:rPr lang="zh-CN" altLang="zh-CN" sz="2800" b="1" dirty="0" smtClean="0"/>
              <a:t>正直，诚实</a:t>
            </a:r>
            <a:endParaRPr lang="zh-CN" altLang="en-US" sz="2800" b="1" dirty="0"/>
          </a:p>
        </p:txBody>
      </p:sp>
      <p:sp>
        <p:nvSpPr>
          <p:cNvPr id="16" name="TextBox 15"/>
          <p:cNvSpPr txBox="1"/>
          <p:nvPr/>
        </p:nvSpPr>
        <p:spPr>
          <a:xfrm>
            <a:off x="5364088" y="4725144"/>
            <a:ext cx="2088232" cy="954107"/>
          </a:xfrm>
          <a:prstGeom prst="rect">
            <a:avLst/>
          </a:prstGeom>
          <a:noFill/>
        </p:spPr>
        <p:txBody>
          <a:bodyPr wrap="square" rtlCol="0">
            <a:spAutoFit/>
          </a:bodyPr>
          <a:lstStyle/>
          <a:p>
            <a:pPr>
              <a:buNone/>
            </a:pPr>
            <a:r>
              <a:rPr lang="zh-CN" altLang="zh-CN" sz="2800" b="1" dirty="0" smtClean="0"/>
              <a:t>勇于创新，追求完美</a:t>
            </a:r>
          </a:p>
        </p:txBody>
      </p:sp>
      <p:sp>
        <p:nvSpPr>
          <p:cNvPr id="17" name="TextBox 16"/>
          <p:cNvSpPr txBox="1"/>
          <p:nvPr/>
        </p:nvSpPr>
        <p:spPr>
          <a:xfrm>
            <a:off x="1763688" y="4149080"/>
            <a:ext cx="2664296" cy="954107"/>
          </a:xfrm>
          <a:prstGeom prst="rect">
            <a:avLst/>
          </a:prstGeom>
          <a:noFill/>
        </p:spPr>
        <p:txBody>
          <a:bodyPr wrap="square" rtlCol="0">
            <a:spAutoFit/>
          </a:bodyPr>
          <a:lstStyle/>
          <a:p>
            <a:pPr>
              <a:buNone/>
            </a:pPr>
            <a:r>
              <a:rPr lang="zh-CN" altLang="zh-CN" sz="2800" b="1" dirty="0" smtClean="0"/>
              <a:t>尊重个人的</a:t>
            </a:r>
            <a:endParaRPr lang="en-US" altLang="zh-CN" sz="2800" b="1" dirty="0" smtClean="0"/>
          </a:p>
          <a:p>
            <a:pPr>
              <a:buNone/>
            </a:pPr>
            <a:r>
              <a:rPr lang="zh-CN" altLang="zh-CN" sz="2800" b="1" dirty="0" smtClean="0"/>
              <a:t>进取心和发展</a:t>
            </a:r>
          </a:p>
        </p:txBody>
      </p:sp>
      <p:pic>
        <p:nvPicPr>
          <p:cNvPr id="14" name="Picture 8" descr="华昱同创logo"/>
          <p:cNvPicPr>
            <a:picLocks noChangeAspect="1" noChangeArrowheads="1"/>
          </p:cNvPicPr>
          <p:nvPr/>
        </p:nvPicPr>
        <p:blipFill>
          <a:blip r:embed="rId2"/>
          <a:srcRect/>
          <a:stretch>
            <a:fillRect/>
          </a:stretch>
        </p:blipFill>
        <p:spPr bwMode="auto">
          <a:xfrm>
            <a:off x="7000892" y="0"/>
            <a:ext cx="2143108" cy="114298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539552" y="332656"/>
            <a:ext cx="7560840" cy="792088"/>
            <a:chOff x="539552" y="332656"/>
            <a:chExt cx="7992888" cy="792088"/>
          </a:xfrm>
        </p:grpSpPr>
        <p:sp>
          <p:nvSpPr>
            <p:cNvPr id="5" name="圆角矩形 4"/>
            <p:cNvSpPr/>
            <p:nvPr/>
          </p:nvSpPr>
          <p:spPr>
            <a:xfrm>
              <a:off x="539552" y="332656"/>
              <a:ext cx="7992888" cy="79208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solidFill>
                  <a:schemeClr val="bg1"/>
                </a:solidFill>
              </a:endParaRPr>
            </a:p>
          </p:txBody>
        </p:sp>
        <p:sp>
          <p:nvSpPr>
            <p:cNvPr id="6" name="圆角矩形 5"/>
            <p:cNvSpPr/>
            <p:nvPr/>
          </p:nvSpPr>
          <p:spPr>
            <a:xfrm>
              <a:off x="611560" y="404664"/>
              <a:ext cx="7848872" cy="648072"/>
            </a:xfrm>
            <a:prstGeom prst="roundRect">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solidFill>
                  <a:schemeClr val="bg1"/>
                </a:solidFill>
              </a:endParaRPr>
            </a:p>
          </p:txBody>
        </p:sp>
      </p:grpSp>
      <p:sp>
        <p:nvSpPr>
          <p:cNvPr id="2" name="标题 1"/>
          <p:cNvSpPr>
            <a:spLocks noGrp="1"/>
          </p:cNvSpPr>
          <p:nvPr>
            <p:ph type="title"/>
          </p:nvPr>
        </p:nvSpPr>
        <p:spPr>
          <a:xfrm>
            <a:off x="878904" y="188640"/>
            <a:ext cx="8229600" cy="1143000"/>
          </a:xfrm>
        </p:spPr>
        <p:txBody>
          <a:bodyPr>
            <a:normAutofit/>
          </a:bodyPr>
          <a:lstStyle/>
          <a:p>
            <a:pPr algn="l"/>
            <a:r>
              <a:rPr lang="en-US" altLang="zh-CN" sz="3600" b="1" dirty="0" smtClean="0">
                <a:solidFill>
                  <a:schemeClr val="bg1"/>
                </a:solidFill>
              </a:rPr>
              <a:t>3.</a:t>
            </a:r>
            <a:r>
              <a:rPr lang="zh-CN" altLang="zh-CN" sz="3600" b="1" dirty="0" smtClean="0">
                <a:solidFill>
                  <a:schemeClr val="bg1"/>
                </a:solidFill>
              </a:rPr>
              <a:t>我们的愿景是什么？</a:t>
            </a:r>
            <a:endParaRPr lang="zh-CN" altLang="en-US" sz="3600" dirty="0">
              <a:solidFill>
                <a:schemeClr val="bg1"/>
              </a:solidFill>
            </a:endParaRPr>
          </a:p>
        </p:txBody>
      </p:sp>
      <p:sp>
        <p:nvSpPr>
          <p:cNvPr id="3" name="内容占位符 2"/>
          <p:cNvSpPr>
            <a:spLocks noGrp="1"/>
          </p:cNvSpPr>
          <p:nvPr>
            <p:ph idx="1"/>
          </p:nvPr>
        </p:nvSpPr>
        <p:spPr>
          <a:xfrm>
            <a:off x="683568" y="2852936"/>
            <a:ext cx="7632848" cy="1872208"/>
          </a:xfrm>
        </p:spPr>
        <p:txBody>
          <a:bodyPr>
            <a:normAutofit/>
          </a:bodyPr>
          <a:lstStyle/>
          <a:p>
            <a:pPr>
              <a:buNone/>
            </a:pPr>
            <a:r>
              <a:rPr lang="zh-CN" altLang="zh-CN" b="1" dirty="0" smtClean="0"/>
              <a:t>成为国内一流的资本运营价值整合服务商</a:t>
            </a:r>
          </a:p>
          <a:p>
            <a:endParaRPr lang="zh-CN" altLang="en-US" b="1" dirty="0"/>
          </a:p>
        </p:txBody>
      </p:sp>
      <p:pic>
        <p:nvPicPr>
          <p:cNvPr id="8" name="Picture 8" descr="华昱同创logo"/>
          <p:cNvPicPr>
            <a:picLocks noChangeAspect="1" noChangeArrowheads="1"/>
          </p:cNvPicPr>
          <p:nvPr/>
        </p:nvPicPr>
        <p:blipFill>
          <a:blip r:embed="rId2"/>
          <a:srcRect/>
          <a:stretch>
            <a:fillRect/>
          </a:stretch>
        </p:blipFill>
        <p:spPr bwMode="auto">
          <a:xfrm>
            <a:off x="7000892" y="0"/>
            <a:ext cx="2143108" cy="114298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539552" y="332656"/>
            <a:ext cx="7560840" cy="792088"/>
            <a:chOff x="539552" y="332656"/>
            <a:chExt cx="7992888" cy="792088"/>
          </a:xfrm>
        </p:grpSpPr>
        <p:sp>
          <p:nvSpPr>
            <p:cNvPr id="5" name="圆角矩形 4"/>
            <p:cNvSpPr/>
            <p:nvPr/>
          </p:nvSpPr>
          <p:spPr>
            <a:xfrm>
              <a:off x="539552" y="332656"/>
              <a:ext cx="7992888" cy="79208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solidFill>
                  <a:schemeClr val="bg1"/>
                </a:solidFill>
              </a:endParaRPr>
            </a:p>
          </p:txBody>
        </p:sp>
        <p:sp>
          <p:nvSpPr>
            <p:cNvPr id="6" name="圆角矩形 5"/>
            <p:cNvSpPr/>
            <p:nvPr/>
          </p:nvSpPr>
          <p:spPr>
            <a:xfrm>
              <a:off x="611560" y="404664"/>
              <a:ext cx="7848872" cy="648072"/>
            </a:xfrm>
            <a:prstGeom prst="roundRect">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solidFill>
                  <a:schemeClr val="bg1"/>
                </a:solidFill>
              </a:endParaRPr>
            </a:p>
          </p:txBody>
        </p:sp>
      </p:grpSp>
      <p:sp>
        <p:nvSpPr>
          <p:cNvPr id="2" name="标题 1"/>
          <p:cNvSpPr>
            <a:spLocks noGrp="1"/>
          </p:cNvSpPr>
          <p:nvPr>
            <p:ph type="title"/>
          </p:nvPr>
        </p:nvSpPr>
        <p:spPr>
          <a:xfrm>
            <a:off x="878904" y="188640"/>
            <a:ext cx="8229600" cy="1143000"/>
          </a:xfrm>
        </p:spPr>
        <p:txBody>
          <a:bodyPr>
            <a:normAutofit/>
          </a:bodyPr>
          <a:lstStyle/>
          <a:p>
            <a:pPr algn="l"/>
            <a:r>
              <a:rPr lang="en-US" altLang="zh-CN" sz="4000" b="1" dirty="0" smtClean="0">
                <a:solidFill>
                  <a:schemeClr val="bg1"/>
                </a:solidFill>
              </a:rPr>
              <a:t>3.1.</a:t>
            </a:r>
            <a:r>
              <a:rPr lang="zh-CN" altLang="zh-CN" sz="4000" b="1" dirty="0" smtClean="0">
                <a:solidFill>
                  <a:schemeClr val="bg1"/>
                </a:solidFill>
              </a:rPr>
              <a:t>怎么理解？</a:t>
            </a:r>
            <a:endParaRPr lang="zh-CN" altLang="en-US" sz="3600" dirty="0">
              <a:solidFill>
                <a:schemeClr val="bg1"/>
              </a:solidFill>
            </a:endParaRPr>
          </a:p>
        </p:txBody>
      </p:sp>
      <p:sp>
        <p:nvSpPr>
          <p:cNvPr id="3" name="内容占位符 2"/>
          <p:cNvSpPr>
            <a:spLocks noGrp="1"/>
          </p:cNvSpPr>
          <p:nvPr>
            <p:ph idx="1"/>
          </p:nvPr>
        </p:nvSpPr>
        <p:spPr>
          <a:xfrm>
            <a:off x="899592" y="1600200"/>
            <a:ext cx="7920880" cy="4525963"/>
          </a:xfrm>
        </p:spPr>
        <p:txBody>
          <a:bodyPr>
            <a:normAutofit/>
          </a:bodyPr>
          <a:lstStyle/>
          <a:p>
            <a:pPr>
              <a:lnSpc>
                <a:spcPct val="150000"/>
              </a:lnSpc>
              <a:buNone/>
            </a:pPr>
            <a:r>
              <a:rPr lang="zh-CN" altLang="zh-CN" sz="2800" b="1" dirty="0" smtClean="0"/>
              <a:t>我们面对的是资本，我们服务的标的是资本</a:t>
            </a:r>
          </a:p>
          <a:p>
            <a:pPr marL="0" indent="0">
              <a:lnSpc>
                <a:spcPct val="150000"/>
              </a:lnSpc>
              <a:buNone/>
            </a:pPr>
            <a:r>
              <a:rPr lang="zh-CN" altLang="zh-CN" sz="2800" b="1" dirty="0" smtClean="0"/>
              <a:t>我们提供的是资本运营的价值整合服务，这个整合，包括了企业资产与资本的整合，经营模式与资本的整合，未来预期与资本的整合。</a:t>
            </a:r>
          </a:p>
          <a:p>
            <a:pPr>
              <a:lnSpc>
                <a:spcPct val="150000"/>
              </a:lnSpc>
              <a:buNone/>
            </a:pPr>
            <a:r>
              <a:rPr lang="zh-CN" altLang="zh-CN" sz="2800" b="1" dirty="0" smtClean="0"/>
              <a:t>我们要成为国内一流。</a:t>
            </a:r>
          </a:p>
          <a:p>
            <a:endParaRPr lang="zh-CN" altLang="en-US" dirty="0"/>
          </a:p>
        </p:txBody>
      </p:sp>
      <p:sp>
        <p:nvSpPr>
          <p:cNvPr id="9" name="燕尾形 8"/>
          <p:cNvSpPr/>
          <p:nvPr/>
        </p:nvSpPr>
        <p:spPr>
          <a:xfrm>
            <a:off x="539552" y="1844824"/>
            <a:ext cx="360040" cy="216024"/>
          </a:xfrm>
          <a:prstGeom prst="chevron">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solidFill>
                <a:schemeClr val="tx1"/>
              </a:solidFill>
            </a:endParaRPr>
          </a:p>
        </p:txBody>
      </p:sp>
      <p:sp>
        <p:nvSpPr>
          <p:cNvPr id="10" name="燕尾形 9"/>
          <p:cNvSpPr/>
          <p:nvPr/>
        </p:nvSpPr>
        <p:spPr>
          <a:xfrm>
            <a:off x="539552" y="2636912"/>
            <a:ext cx="360040" cy="216024"/>
          </a:xfrm>
          <a:prstGeom prst="chevron">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solidFill>
                <a:schemeClr val="tx1"/>
              </a:solidFill>
            </a:endParaRPr>
          </a:p>
        </p:txBody>
      </p:sp>
      <p:sp>
        <p:nvSpPr>
          <p:cNvPr id="11" name="燕尾形 10"/>
          <p:cNvSpPr/>
          <p:nvPr/>
        </p:nvSpPr>
        <p:spPr>
          <a:xfrm>
            <a:off x="611560" y="4581128"/>
            <a:ext cx="360040" cy="216024"/>
          </a:xfrm>
          <a:prstGeom prst="chevron">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solidFill>
                <a:schemeClr val="tx1"/>
              </a:solidFill>
            </a:endParaRPr>
          </a:p>
        </p:txBody>
      </p:sp>
      <p:pic>
        <p:nvPicPr>
          <p:cNvPr id="12" name="Picture 8" descr="华昱同创logo"/>
          <p:cNvPicPr>
            <a:picLocks noChangeAspect="1" noChangeArrowheads="1"/>
          </p:cNvPicPr>
          <p:nvPr/>
        </p:nvPicPr>
        <p:blipFill>
          <a:blip r:embed="rId2"/>
          <a:srcRect/>
          <a:stretch>
            <a:fillRect/>
          </a:stretch>
        </p:blipFill>
        <p:spPr bwMode="auto">
          <a:xfrm>
            <a:off x="7000892" y="0"/>
            <a:ext cx="2143108" cy="114298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539552" y="332656"/>
            <a:ext cx="7560840" cy="792088"/>
            <a:chOff x="539552" y="332656"/>
            <a:chExt cx="7992888" cy="792088"/>
          </a:xfrm>
        </p:grpSpPr>
        <p:sp>
          <p:nvSpPr>
            <p:cNvPr id="5" name="圆角矩形 4"/>
            <p:cNvSpPr/>
            <p:nvPr/>
          </p:nvSpPr>
          <p:spPr>
            <a:xfrm>
              <a:off x="539552" y="332656"/>
              <a:ext cx="7992888" cy="79208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solidFill>
                  <a:schemeClr val="bg1"/>
                </a:solidFill>
              </a:endParaRPr>
            </a:p>
          </p:txBody>
        </p:sp>
        <p:sp>
          <p:nvSpPr>
            <p:cNvPr id="6" name="圆角矩形 5"/>
            <p:cNvSpPr/>
            <p:nvPr/>
          </p:nvSpPr>
          <p:spPr>
            <a:xfrm>
              <a:off x="611560" y="404664"/>
              <a:ext cx="7848872" cy="648072"/>
            </a:xfrm>
            <a:prstGeom prst="roundRect">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solidFill>
                  <a:schemeClr val="bg1"/>
                </a:solidFill>
              </a:endParaRPr>
            </a:p>
          </p:txBody>
        </p:sp>
      </p:grpSp>
      <p:sp>
        <p:nvSpPr>
          <p:cNvPr id="2" name="标题 1"/>
          <p:cNvSpPr>
            <a:spLocks noGrp="1"/>
          </p:cNvSpPr>
          <p:nvPr>
            <p:ph type="title"/>
          </p:nvPr>
        </p:nvSpPr>
        <p:spPr>
          <a:xfrm>
            <a:off x="878904" y="188640"/>
            <a:ext cx="8229600" cy="1143000"/>
          </a:xfrm>
        </p:spPr>
        <p:txBody>
          <a:bodyPr>
            <a:normAutofit/>
          </a:bodyPr>
          <a:lstStyle/>
          <a:p>
            <a:pPr algn="l"/>
            <a:r>
              <a:rPr lang="en-US" altLang="zh-CN" sz="3600" b="1" dirty="0" smtClean="0">
                <a:solidFill>
                  <a:schemeClr val="bg1"/>
                </a:solidFill>
              </a:rPr>
              <a:t>3.2.</a:t>
            </a:r>
            <a:r>
              <a:rPr lang="zh-CN" altLang="en-US" sz="3600" b="1" dirty="0" smtClean="0">
                <a:solidFill>
                  <a:schemeClr val="bg1"/>
                </a:solidFill>
              </a:rPr>
              <a:t>现状</a:t>
            </a:r>
            <a:endParaRPr lang="zh-CN" altLang="en-US" sz="3600" dirty="0">
              <a:solidFill>
                <a:schemeClr val="bg1"/>
              </a:solidFill>
            </a:endParaRPr>
          </a:p>
        </p:txBody>
      </p:sp>
      <p:sp>
        <p:nvSpPr>
          <p:cNvPr id="3" name="内容占位符 2"/>
          <p:cNvSpPr>
            <a:spLocks noGrp="1"/>
          </p:cNvSpPr>
          <p:nvPr>
            <p:ph idx="1"/>
          </p:nvPr>
        </p:nvSpPr>
        <p:spPr>
          <a:xfrm>
            <a:off x="827584" y="1600200"/>
            <a:ext cx="7859216" cy="4525963"/>
          </a:xfrm>
        </p:spPr>
        <p:txBody>
          <a:bodyPr>
            <a:normAutofit/>
          </a:bodyPr>
          <a:lstStyle/>
          <a:p>
            <a:pPr marL="0" indent="0">
              <a:lnSpc>
                <a:spcPct val="150000"/>
              </a:lnSpc>
              <a:buNone/>
            </a:pPr>
            <a:r>
              <a:rPr lang="en-US" altLang="zh-CN" sz="2800" dirty="0" smtClean="0"/>
              <a:t>         </a:t>
            </a:r>
            <a:r>
              <a:rPr lang="zh-CN" altLang="zh-CN" sz="2800" dirty="0" smtClean="0"/>
              <a:t>目前，我们已经架设了全方位的金融渠道</a:t>
            </a:r>
            <a:r>
              <a:rPr lang="zh-CN" altLang="en-US" sz="2800" dirty="0" smtClean="0"/>
              <a:t>，包括但不限于：</a:t>
            </a:r>
            <a:endParaRPr lang="zh-CN" altLang="zh-CN" sz="2800" dirty="0" smtClean="0"/>
          </a:p>
          <a:p>
            <a:pPr marL="0" indent="0">
              <a:lnSpc>
                <a:spcPct val="150000"/>
              </a:lnSpc>
              <a:buNone/>
            </a:pPr>
            <a:r>
              <a:rPr lang="zh-CN" altLang="zh-CN" sz="2800" b="1" dirty="0" smtClean="0"/>
              <a:t>商业银行</a:t>
            </a:r>
            <a:r>
              <a:rPr lang="zh-CN" altLang="zh-CN" sz="2800" dirty="0" smtClean="0"/>
              <a:t>：光大、民生、赣州、华夏、泉州农商行、泉州银行、厦门银行、建设银行、交通银行、华夏银行……</a:t>
            </a:r>
          </a:p>
          <a:p>
            <a:pPr>
              <a:lnSpc>
                <a:spcPct val="150000"/>
              </a:lnSpc>
              <a:buNone/>
            </a:pPr>
            <a:r>
              <a:rPr lang="zh-CN" altLang="zh-CN" sz="2800" b="1" dirty="0" smtClean="0"/>
              <a:t>融资租赁公司</a:t>
            </a:r>
            <a:r>
              <a:rPr lang="zh-CN" altLang="zh-CN" sz="2800" dirty="0" smtClean="0"/>
              <a:t>：弘信、百应、昌泽</a:t>
            </a:r>
          </a:p>
          <a:p>
            <a:endParaRPr lang="zh-CN" altLang="en-US" dirty="0"/>
          </a:p>
        </p:txBody>
      </p:sp>
      <p:sp>
        <p:nvSpPr>
          <p:cNvPr id="8" name="燕尾形 7"/>
          <p:cNvSpPr/>
          <p:nvPr/>
        </p:nvSpPr>
        <p:spPr>
          <a:xfrm>
            <a:off x="539552" y="3212976"/>
            <a:ext cx="360040" cy="216024"/>
          </a:xfrm>
          <a:prstGeom prst="chevron">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solidFill>
                <a:schemeClr val="tx1"/>
              </a:solidFill>
            </a:endParaRPr>
          </a:p>
        </p:txBody>
      </p:sp>
      <p:sp>
        <p:nvSpPr>
          <p:cNvPr id="9" name="燕尾形 8"/>
          <p:cNvSpPr/>
          <p:nvPr/>
        </p:nvSpPr>
        <p:spPr>
          <a:xfrm>
            <a:off x="539552" y="5229200"/>
            <a:ext cx="360040" cy="216024"/>
          </a:xfrm>
          <a:prstGeom prst="chevron">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solidFill>
                <a:schemeClr val="tx1"/>
              </a:solidFill>
            </a:endParaRPr>
          </a:p>
        </p:txBody>
      </p:sp>
      <p:pic>
        <p:nvPicPr>
          <p:cNvPr id="10" name="Picture 8" descr="华昱同创logo"/>
          <p:cNvPicPr>
            <a:picLocks noChangeAspect="1" noChangeArrowheads="1"/>
          </p:cNvPicPr>
          <p:nvPr/>
        </p:nvPicPr>
        <p:blipFill>
          <a:blip r:embed="rId2"/>
          <a:srcRect/>
          <a:stretch>
            <a:fillRect/>
          </a:stretch>
        </p:blipFill>
        <p:spPr bwMode="auto">
          <a:xfrm>
            <a:off x="7000892" y="0"/>
            <a:ext cx="2143108" cy="114298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539552" y="404664"/>
            <a:ext cx="7560840" cy="792088"/>
            <a:chOff x="539552" y="332656"/>
            <a:chExt cx="7992888" cy="792088"/>
          </a:xfrm>
        </p:grpSpPr>
        <p:sp>
          <p:nvSpPr>
            <p:cNvPr id="5" name="圆角矩形 4"/>
            <p:cNvSpPr/>
            <p:nvPr/>
          </p:nvSpPr>
          <p:spPr>
            <a:xfrm>
              <a:off x="539552" y="332656"/>
              <a:ext cx="7992888" cy="79208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solidFill>
                  <a:schemeClr val="bg1"/>
                </a:solidFill>
              </a:endParaRPr>
            </a:p>
          </p:txBody>
        </p:sp>
        <p:sp>
          <p:nvSpPr>
            <p:cNvPr id="6" name="圆角矩形 5"/>
            <p:cNvSpPr/>
            <p:nvPr/>
          </p:nvSpPr>
          <p:spPr>
            <a:xfrm>
              <a:off x="611560" y="404664"/>
              <a:ext cx="7848872" cy="648072"/>
            </a:xfrm>
            <a:prstGeom prst="roundRect">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solidFill>
                  <a:schemeClr val="bg1"/>
                </a:solidFill>
              </a:endParaRPr>
            </a:p>
          </p:txBody>
        </p:sp>
      </p:grpSp>
      <p:sp>
        <p:nvSpPr>
          <p:cNvPr id="2" name="标题 1"/>
          <p:cNvSpPr>
            <a:spLocks noGrp="1"/>
          </p:cNvSpPr>
          <p:nvPr>
            <p:ph type="title"/>
          </p:nvPr>
        </p:nvSpPr>
        <p:spPr>
          <a:xfrm>
            <a:off x="889248" y="269776"/>
            <a:ext cx="7571184" cy="1143000"/>
          </a:xfrm>
        </p:spPr>
        <p:txBody>
          <a:bodyPr>
            <a:normAutofit/>
          </a:bodyPr>
          <a:lstStyle/>
          <a:p>
            <a:pPr algn="l"/>
            <a:r>
              <a:rPr lang="en-US" altLang="zh-CN" sz="3600" b="1" dirty="0" smtClean="0">
                <a:solidFill>
                  <a:schemeClr val="bg1"/>
                </a:solidFill>
              </a:rPr>
              <a:t>3.2.</a:t>
            </a:r>
            <a:r>
              <a:rPr lang="zh-CN" altLang="en-US" sz="3600" b="1" dirty="0" smtClean="0">
                <a:solidFill>
                  <a:schemeClr val="bg1"/>
                </a:solidFill>
              </a:rPr>
              <a:t>现状</a:t>
            </a:r>
            <a:endParaRPr lang="zh-CN" altLang="en-US" sz="3600" dirty="0"/>
          </a:p>
        </p:txBody>
      </p:sp>
      <p:sp>
        <p:nvSpPr>
          <p:cNvPr id="3" name="内容占位符 2"/>
          <p:cNvSpPr>
            <a:spLocks noGrp="1"/>
          </p:cNvSpPr>
          <p:nvPr>
            <p:ph idx="1"/>
          </p:nvPr>
        </p:nvSpPr>
        <p:spPr>
          <a:xfrm>
            <a:off x="899592" y="1484784"/>
            <a:ext cx="7715200" cy="5112568"/>
          </a:xfrm>
        </p:spPr>
        <p:txBody>
          <a:bodyPr>
            <a:normAutofit fontScale="62500" lnSpcReduction="20000"/>
          </a:bodyPr>
          <a:lstStyle/>
          <a:p>
            <a:pPr marL="0" indent="0">
              <a:lnSpc>
                <a:spcPct val="170000"/>
              </a:lnSpc>
              <a:buNone/>
            </a:pPr>
            <a:r>
              <a:rPr lang="zh-CN" altLang="zh-CN" sz="3800" b="1" dirty="0" smtClean="0"/>
              <a:t>小额贷款公司</a:t>
            </a:r>
            <a:r>
              <a:rPr lang="zh-CN" altLang="zh-CN" sz="3800" dirty="0" smtClean="0"/>
              <a:t>：泉州市丰泽区闽侨小额贷款股份有限公司，龙岩小贷，惠安小贷</a:t>
            </a:r>
          </a:p>
          <a:p>
            <a:pPr>
              <a:lnSpc>
                <a:spcPct val="170000"/>
              </a:lnSpc>
              <a:buNone/>
            </a:pPr>
            <a:r>
              <a:rPr lang="zh-CN" altLang="zh-CN" sz="3800" b="1" dirty="0" smtClean="0"/>
              <a:t>信托</a:t>
            </a:r>
            <a:r>
              <a:rPr lang="zh-CN" altLang="zh-CN" sz="3800" dirty="0" smtClean="0"/>
              <a:t>：新华、四川、中融、长安、平安、华能</a:t>
            </a:r>
          </a:p>
          <a:p>
            <a:pPr>
              <a:lnSpc>
                <a:spcPct val="170000"/>
              </a:lnSpc>
              <a:buNone/>
            </a:pPr>
            <a:r>
              <a:rPr lang="zh-CN" altLang="zh-CN" sz="3800" b="1" dirty="0" smtClean="0"/>
              <a:t>基金资产管理公司</a:t>
            </a:r>
            <a:r>
              <a:rPr lang="zh-CN" altLang="zh-CN" sz="3800" dirty="0" smtClean="0"/>
              <a:t>：博时、新奥、汇商华邦、华昱</a:t>
            </a:r>
          </a:p>
          <a:p>
            <a:pPr marL="0" indent="0">
              <a:lnSpc>
                <a:spcPct val="170000"/>
              </a:lnSpc>
              <a:buNone/>
            </a:pPr>
            <a:r>
              <a:rPr lang="zh-CN" altLang="zh-CN" sz="3800" b="1" dirty="0" smtClean="0"/>
              <a:t>股权投资基金</a:t>
            </a:r>
            <a:r>
              <a:rPr lang="zh-CN" altLang="zh-CN" sz="3800" dirty="0" smtClean="0"/>
              <a:t>：厦门市软件行业产业投资基金，达晨创投，七弦创投</a:t>
            </a:r>
          </a:p>
          <a:p>
            <a:pPr>
              <a:lnSpc>
                <a:spcPct val="170000"/>
              </a:lnSpc>
              <a:buNone/>
            </a:pPr>
            <a:r>
              <a:rPr lang="zh-CN" altLang="zh-CN" sz="3800" b="1" dirty="0" smtClean="0"/>
              <a:t>票据贴现</a:t>
            </a:r>
            <a:r>
              <a:rPr lang="zh-CN" altLang="zh-CN" sz="3800" dirty="0" smtClean="0"/>
              <a:t>：绿承、群畅</a:t>
            </a:r>
          </a:p>
          <a:p>
            <a:pPr>
              <a:lnSpc>
                <a:spcPct val="170000"/>
              </a:lnSpc>
              <a:buNone/>
            </a:pPr>
            <a:r>
              <a:rPr lang="zh-CN" altLang="zh-CN" sz="3800" b="1" dirty="0" smtClean="0"/>
              <a:t>融资担保公司</a:t>
            </a:r>
            <a:r>
              <a:rPr lang="zh-CN" altLang="zh-CN" sz="3800" dirty="0" smtClean="0"/>
              <a:t>：金海峡</a:t>
            </a:r>
            <a:r>
              <a:rPr lang="zh-CN" altLang="zh-CN" sz="3800" dirty="0" smtClean="0"/>
              <a:t>，</a:t>
            </a:r>
            <a:r>
              <a:rPr lang="zh-CN" altLang="en-US" sz="3800" dirty="0" smtClean="0"/>
              <a:t>金原，市担保</a:t>
            </a:r>
            <a:endParaRPr lang="zh-CN" altLang="zh-CN" sz="3800" dirty="0" smtClean="0"/>
          </a:p>
          <a:p>
            <a:endParaRPr lang="zh-CN" altLang="en-US" dirty="0"/>
          </a:p>
        </p:txBody>
      </p:sp>
      <p:sp>
        <p:nvSpPr>
          <p:cNvPr id="8" name="燕尾形 7"/>
          <p:cNvSpPr/>
          <p:nvPr/>
        </p:nvSpPr>
        <p:spPr>
          <a:xfrm>
            <a:off x="539552" y="1700808"/>
            <a:ext cx="360040" cy="216024"/>
          </a:xfrm>
          <a:prstGeom prst="chevron">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solidFill>
                <a:schemeClr val="tx1"/>
              </a:solidFill>
            </a:endParaRPr>
          </a:p>
        </p:txBody>
      </p:sp>
      <p:sp>
        <p:nvSpPr>
          <p:cNvPr id="9" name="燕尾形 8"/>
          <p:cNvSpPr/>
          <p:nvPr/>
        </p:nvSpPr>
        <p:spPr>
          <a:xfrm>
            <a:off x="539552" y="3501008"/>
            <a:ext cx="360040" cy="216024"/>
          </a:xfrm>
          <a:prstGeom prst="chevron">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solidFill>
                <a:schemeClr val="tx1"/>
              </a:solidFill>
            </a:endParaRPr>
          </a:p>
        </p:txBody>
      </p:sp>
      <p:sp>
        <p:nvSpPr>
          <p:cNvPr id="10" name="燕尾形 9"/>
          <p:cNvSpPr/>
          <p:nvPr/>
        </p:nvSpPr>
        <p:spPr>
          <a:xfrm>
            <a:off x="539552" y="2852936"/>
            <a:ext cx="360040" cy="216024"/>
          </a:xfrm>
          <a:prstGeom prst="chevron">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solidFill>
                <a:schemeClr val="tx1"/>
              </a:solidFill>
            </a:endParaRPr>
          </a:p>
        </p:txBody>
      </p:sp>
      <p:sp>
        <p:nvSpPr>
          <p:cNvPr id="11" name="燕尾形 10"/>
          <p:cNvSpPr/>
          <p:nvPr/>
        </p:nvSpPr>
        <p:spPr>
          <a:xfrm>
            <a:off x="539552" y="5877272"/>
            <a:ext cx="360040" cy="216024"/>
          </a:xfrm>
          <a:prstGeom prst="chevron">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solidFill>
                <a:schemeClr val="tx1"/>
              </a:solidFill>
            </a:endParaRPr>
          </a:p>
        </p:txBody>
      </p:sp>
      <p:sp>
        <p:nvSpPr>
          <p:cNvPr id="12" name="燕尾形 11"/>
          <p:cNvSpPr/>
          <p:nvPr/>
        </p:nvSpPr>
        <p:spPr>
          <a:xfrm>
            <a:off x="539552" y="4077072"/>
            <a:ext cx="360040" cy="216024"/>
          </a:xfrm>
          <a:prstGeom prst="chevron">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solidFill>
                <a:schemeClr val="tx1"/>
              </a:solidFill>
            </a:endParaRPr>
          </a:p>
        </p:txBody>
      </p:sp>
      <p:sp>
        <p:nvSpPr>
          <p:cNvPr id="13" name="燕尾形 12"/>
          <p:cNvSpPr/>
          <p:nvPr/>
        </p:nvSpPr>
        <p:spPr>
          <a:xfrm>
            <a:off x="539552" y="5301208"/>
            <a:ext cx="360040" cy="216024"/>
          </a:xfrm>
          <a:prstGeom prst="chevron">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solidFill>
                <a:schemeClr val="tx1"/>
              </a:solidFill>
            </a:endParaRPr>
          </a:p>
        </p:txBody>
      </p:sp>
      <p:pic>
        <p:nvPicPr>
          <p:cNvPr id="14" name="Picture 8" descr="华昱同创logo"/>
          <p:cNvPicPr>
            <a:picLocks noChangeAspect="1" noChangeArrowheads="1"/>
          </p:cNvPicPr>
          <p:nvPr/>
        </p:nvPicPr>
        <p:blipFill>
          <a:blip r:embed="rId2"/>
          <a:srcRect/>
          <a:stretch>
            <a:fillRect/>
          </a:stretch>
        </p:blipFill>
        <p:spPr bwMode="auto">
          <a:xfrm>
            <a:off x="7000892" y="0"/>
            <a:ext cx="2143108" cy="114298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539552" y="332656"/>
            <a:ext cx="7560840" cy="792088"/>
            <a:chOff x="539552" y="332656"/>
            <a:chExt cx="7992888" cy="792088"/>
          </a:xfrm>
        </p:grpSpPr>
        <p:sp>
          <p:nvSpPr>
            <p:cNvPr id="5" name="圆角矩形 4"/>
            <p:cNvSpPr/>
            <p:nvPr/>
          </p:nvSpPr>
          <p:spPr>
            <a:xfrm>
              <a:off x="539552" y="332656"/>
              <a:ext cx="7992888" cy="79208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solidFill>
                  <a:schemeClr val="bg1"/>
                </a:solidFill>
              </a:endParaRPr>
            </a:p>
          </p:txBody>
        </p:sp>
        <p:sp>
          <p:nvSpPr>
            <p:cNvPr id="6" name="圆角矩形 5"/>
            <p:cNvSpPr/>
            <p:nvPr/>
          </p:nvSpPr>
          <p:spPr>
            <a:xfrm>
              <a:off x="611560" y="404664"/>
              <a:ext cx="7848872" cy="648072"/>
            </a:xfrm>
            <a:prstGeom prst="roundRect">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solidFill>
                  <a:schemeClr val="bg1"/>
                </a:solidFill>
              </a:endParaRPr>
            </a:p>
          </p:txBody>
        </p:sp>
      </p:grpSp>
      <p:sp>
        <p:nvSpPr>
          <p:cNvPr id="2" name="标题 1"/>
          <p:cNvSpPr>
            <a:spLocks noGrp="1"/>
          </p:cNvSpPr>
          <p:nvPr>
            <p:ph type="title"/>
          </p:nvPr>
        </p:nvSpPr>
        <p:spPr>
          <a:xfrm>
            <a:off x="878904" y="188640"/>
            <a:ext cx="8229600" cy="1143000"/>
          </a:xfrm>
        </p:spPr>
        <p:txBody>
          <a:bodyPr>
            <a:normAutofit/>
          </a:bodyPr>
          <a:lstStyle/>
          <a:p>
            <a:pPr algn="l"/>
            <a:r>
              <a:rPr lang="en-US" altLang="zh-CN" sz="3600" b="1" dirty="0" smtClean="0">
                <a:solidFill>
                  <a:schemeClr val="bg1"/>
                </a:solidFill>
              </a:rPr>
              <a:t>4.</a:t>
            </a:r>
            <a:r>
              <a:rPr lang="zh-CN" altLang="zh-CN" sz="3600" b="1" dirty="0" smtClean="0">
                <a:solidFill>
                  <a:schemeClr val="bg1"/>
                </a:solidFill>
              </a:rPr>
              <a:t>我们的目标客户是谁？</a:t>
            </a:r>
            <a:endParaRPr lang="zh-CN" altLang="en-US" sz="3600" dirty="0">
              <a:solidFill>
                <a:schemeClr val="bg1"/>
              </a:solidFill>
            </a:endParaRPr>
          </a:p>
        </p:txBody>
      </p:sp>
      <p:sp>
        <p:nvSpPr>
          <p:cNvPr id="3" name="内容占位符 2"/>
          <p:cNvSpPr>
            <a:spLocks noGrp="1"/>
          </p:cNvSpPr>
          <p:nvPr>
            <p:ph idx="1"/>
          </p:nvPr>
        </p:nvSpPr>
        <p:spPr>
          <a:xfrm>
            <a:off x="899592" y="1600200"/>
            <a:ext cx="7715200" cy="4525963"/>
          </a:xfrm>
        </p:spPr>
        <p:txBody>
          <a:bodyPr>
            <a:normAutofit/>
          </a:bodyPr>
          <a:lstStyle/>
          <a:p>
            <a:pPr>
              <a:lnSpc>
                <a:spcPct val="150000"/>
              </a:lnSpc>
              <a:buNone/>
            </a:pPr>
            <a:r>
              <a:rPr lang="zh-CN" altLang="zh-CN" sz="2800" dirty="0" smtClean="0"/>
              <a:t>广大的中小企业，房地产开发商，市政平台</a:t>
            </a:r>
          </a:p>
          <a:p>
            <a:pPr marL="0" indent="0">
              <a:lnSpc>
                <a:spcPct val="150000"/>
              </a:lnSpc>
              <a:buNone/>
            </a:pPr>
            <a:r>
              <a:rPr lang="zh-CN" altLang="zh-CN" sz="2800" dirty="0" smtClean="0"/>
              <a:t>中小企业：制造类：有固定资产，有机器设备</a:t>
            </a:r>
          </a:p>
          <a:p>
            <a:pPr>
              <a:lnSpc>
                <a:spcPct val="150000"/>
              </a:lnSpc>
              <a:buNone/>
            </a:pPr>
            <a:r>
              <a:rPr lang="zh-CN" altLang="zh-CN" sz="2800" dirty="0" smtClean="0"/>
              <a:t>贸易类：业务模式的融资</a:t>
            </a:r>
          </a:p>
          <a:p>
            <a:pPr>
              <a:lnSpc>
                <a:spcPct val="150000"/>
              </a:lnSpc>
              <a:buNone/>
            </a:pPr>
            <a:r>
              <a:rPr lang="zh-CN" altLang="zh-CN" sz="2800" dirty="0" smtClean="0"/>
              <a:t>软件高科技类：股权投资</a:t>
            </a:r>
            <a:endParaRPr lang="zh-CN" altLang="en-US" sz="2800" dirty="0"/>
          </a:p>
        </p:txBody>
      </p:sp>
      <p:sp>
        <p:nvSpPr>
          <p:cNvPr id="9" name="燕尾形 8"/>
          <p:cNvSpPr/>
          <p:nvPr/>
        </p:nvSpPr>
        <p:spPr>
          <a:xfrm>
            <a:off x="539552" y="1916832"/>
            <a:ext cx="360040" cy="216024"/>
          </a:xfrm>
          <a:prstGeom prst="chevron">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solidFill>
                <a:schemeClr val="tx1"/>
              </a:solidFill>
            </a:endParaRPr>
          </a:p>
        </p:txBody>
      </p:sp>
      <p:sp>
        <p:nvSpPr>
          <p:cNvPr id="10" name="燕尾形 9"/>
          <p:cNvSpPr/>
          <p:nvPr/>
        </p:nvSpPr>
        <p:spPr>
          <a:xfrm>
            <a:off x="539552" y="3284984"/>
            <a:ext cx="360040" cy="216024"/>
          </a:xfrm>
          <a:prstGeom prst="chevron">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solidFill>
                <a:schemeClr val="tx1"/>
              </a:solidFill>
            </a:endParaRPr>
          </a:p>
        </p:txBody>
      </p:sp>
      <p:sp>
        <p:nvSpPr>
          <p:cNvPr id="11" name="燕尾形 10"/>
          <p:cNvSpPr/>
          <p:nvPr/>
        </p:nvSpPr>
        <p:spPr>
          <a:xfrm>
            <a:off x="539552" y="4005064"/>
            <a:ext cx="360040" cy="216024"/>
          </a:xfrm>
          <a:prstGeom prst="chevron">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solidFill>
                <a:schemeClr val="tx1"/>
              </a:solidFill>
            </a:endParaRPr>
          </a:p>
        </p:txBody>
      </p:sp>
      <p:sp>
        <p:nvSpPr>
          <p:cNvPr id="12" name="燕尾形 11"/>
          <p:cNvSpPr/>
          <p:nvPr/>
        </p:nvSpPr>
        <p:spPr>
          <a:xfrm>
            <a:off x="539552" y="2636912"/>
            <a:ext cx="360040" cy="216024"/>
          </a:xfrm>
          <a:prstGeom prst="chevron">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solidFill>
                <a:schemeClr val="tx1"/>
              </a:solidFill>
            </a:endParaRPr>
          </a:p>
        </p:txBody>
      </p:sp>
      <p:pic>
        <p:nvPicPr>
          <p:cNvPr id="13" name="Picture 8" descr="华昱同创logo"/>
          <p:cNvPicPr>
            <a:picLocks noChangeAspect="1" noChangeArrowheads="1"/>
          </p:cNvPicPr>
          <p:nvPr/>
        </p:nvPicPr>
        <p:blipFill>
          <a:blip r:embed="rId2"/>
          <a:srcRect/>
          <a:stretch>
            <a:fillRect/>
          </a:stretch>
        </p:blipFill>
        <p:spPr bwMode="auto">
          <a:xfrm>
            <a:off x="7000892" y="0"/>
            <a:ext cx="2143108" cy="114298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210</TotalTime>
  <Words>934</Words>
  <Application>Microsoft Office PowerPoint</Application>
  <PresentationFormat>全屏显示(4:3)</PresentationFormat>
  <Paragraphs>87</Paragraphs>
  <Slides>16</Slides>
  <Notes>0</Notes>
  <HiddenSlides>0</HiddenSlides>
  <MMClips>0</MMClips>
  <ScaleCrop>false</ScaleCrop>
  <HeadingPairs>
    <vt:vector size="4" baseType="variant">
      <vt:variant>
        <vt:lpstr>主题</vt:lpstr>
      </vt:variant>
      <vt:variant>
        <vt:i4>1</vt:i4>
      </vt:variant>
      <vt:variant>
        <vt:lpstr>幻灯片标题</vt:lpstr>
      </vt:variant>
      <vt:variant>
        <vt:i4>16</vt:i4>
      </vt:variant>
    </vt:vector>
  </HeadingPairs>
  <TitlesOfParts>
    <vt:vector size="17" baseType="lpstr">
      <vt:lpstr>Office 主题</vt:lpstr>
      <vt:lpstr>新员工培训</vt:lpstr>
      <vt:lpstr>目录</vt:lpstr>
      <vt:lpstr>1.我们是一家什么样的公司？</vt:lpstr>
      <vt:lpstr>2.我们的价值观是什么？</vt:lpstr>
      <vt:lpstr>3.我们的愿景是什么？</vt:lpstr>
      <vt:lpstr>3.1.怎么理解？</vt:lpstr>
      <vt:lpstr>3.2.现状</vt:lpstr>
      <vt:lpstr>3.2.现状</vt:lpstr>
      <vt:lpstr>4.我们的目标客户是谁？</vt:lpstr>
      <vt:lpstr>4.1.重点融资服务方向</vt:lpstr>
      <vt:lpstr>4.2.融资主体</vt:lpstr>
      <vt:lpstr>4.我们的目标客户是谁？</vt:lpstr>
      <vt:lpstr>4.我们的目标客户是谁？</vt:lpstr>
      <vt:lpstr>5.我们的目标客户怎么找？</vt:lpstr>
      <vt:lpstr>6.中小企业融资</vt:lpstr>
      <vt:lpstr>幻灯片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华昱同创（厦门）投资管理有限公司</dc:title>
  <cp:lastModifiedBy>apple</cp:lastModifiedBy>
  <cp:revision>24</cp:revision>
  <dcterms:modified xsi:type="dcterms:W3CDTF">2014-04-28T10:00:00Z</dcterms:modified>
</cp:coreProperties>
</file>