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257" r:id="rId2"/>
    <p:sldId id="263" r:id="rId3"/>
    <p:sldId id="264" r:id="rId4"/>
    <p:sldId id="265" r:id="rId5"/>
    <p:sldId id="266" r:id="rId6"/>
    <p:sldId id="261" r:id="rId7"/>
    <p:sldId id="267" r:id="rId8"/>
    <p:sldId id="268" r:id="rId9"/>
    <p:sldId id="262" r:id="rId10"/>
    <p:sldId id="269" r:id="rId11"/>
    <p:sldId id="270" r:id="rId12"/>
    <p:sldId id="271" r:id="rId13"/>
    <p:sldId id="273" r:id="rId14"/>
    <p:sldId id="274" r:id="rId15"/>
    <p:sldId id="272" r:id="rId16"/>
    <p:sldId id="275" r:id="rId17"/>
    <p:sldId id="276" r:id="rId18"/>
    <p:sldId id="277" r:id="rId19"/>
    <p:sldId id="279" r:id="rId20"/>
    <p:sldId id="280" r:id="rId21"/>
    <p:sldId id="278" r:id="rId22"/>
    <p:sldId id="281" r:id="rId23"/>
    <p:sldId id="282" r:id="rId24"/>
    <p:sldId id="284" r:id="rId25"/>
    <p:sldId id="283" r:id="rId26"/>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FFFE"/>
    <a:srgbClr val="36ABFF"/>
    <a:srgbClr val="0D0A27"/>
    <a:srgbClr val="37ABFF"/>
    <a:srgbClr val="F1FEFE"/>
    <a:srgbClr val="85A0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45" autoAdjust="0"/>
    <p:restoredTop sz="94660"/>
  </p:normalViewPr>
  <p:slideViewPr>
    <p:cSldViewPr snapToGrid="0" showGuides="1">
      <p:cViewPr varScale="1">
        <p:scale>
          <a:sx n="33" d="100"/>
          <a:sy n="33" d="100"/>
        </p:scale>
        <p:origin x="2472" y="54"/>
      </p:cViewPr>
      <p:guideLst>
        <p:guide orient="horz" pos="4032"/>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98B089FE-5646-9CF7-A0CD-D9371092F7B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78ADF765-FF2C-6672-30DF-4E02B0FCB8E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E237D1-EB3E-42ED-8017-A3E0F540A544}" type="datetimeFigureOut">
              <a:rPr lang="pt-BR" smtClean="0"/>
              <a:t>27/06/2023</a:t>
            </a:fld>
            <a:endParaRPr lang="pt-BR"/>
          </a:p>
        </p:txBody>
      </p:sp>
      <p:sp>
        <p:nvSpPr>
          <p:cNvPr id="4" name="Espaço Reservado para Rodapé 3">
            <a:extLst>
              <a:ext uri="{FF2B5EF4-FFF2-40B4-BE49-F238E27FC236}">
                <a16:creationId xmlns:a16="http://schemas.microsoft.com/office/drawing/2014/main" id="{83EF68CF-250A-55FC-E1E4-D9C6F5A555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512F9274-313E-B987-AB97-907ACC11A21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893A92-22D6-4927-AF67-7D3B866A4AC7}" type="slidenum">
              <a:rPr lang="pt-BR" smtClean="0"/>
              <a:t>‹nº›</a:t>
            </a:fld>
            <a:endParaRPr lang="pt-BR"/>
          </a:p>
        </p:txBody>
      </p:sp>
    </p:spTree>
    <p:extLst>
      <p:ext uri="{BB962C8B-B14F-4D97-AF65-F5344CB8AC3E}">
        <p14:creationId xmlns:p14="http://schemas.microsoft.com/office/powerpoint/2010/main" val="2969333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8E0544-B9E7-47A8-ABD7-B3CFDECA6595}" type="datetimeFigureOut">
              <a:rPr lang="pt-BR" smtClean="0"/>
              <a:t>27/06/2023</a:t>
            </a:fld>
            <a:endParaRPr lang="pt-BR"/>
          </a:p>
        </p:txBody>
      </p:sp>
      <p:sp>
        <p:nvSpPr>
          <p:cNvPr id="4" name="Espaço Reservado para Imagem de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0A01F6-44E6-448B-9319-3BC869F75E03}" type="slidenum">
              <a:rPr lang="pt-BR" smtClean="0"/>
              <a:t>‹nº›</a:t>
            </a:fld>
            <a:endParaRPr lang="pt-BR"/>
          </a:p>
        </p:txBody>
      </p:sp>
    </p:spTree>
    <p:extLst>
      <p:ext uri="{BB962C8B-B14F-4D97-AF65-F5344CB8AC3E}">
        <p14:creationId xmlns:p14="http://schemas.microsoft.com/office/powerpoint/2010/main" val="2542810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CCC30072-6D31-42F3-B5CC-185B6D0A6822}" type="datetime1">
              <a:rPr lang="pt-BR" smtClean="0"/>
              <a:t>27/06/2023</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2765406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DF6D1A7-EFFC-4966-822B-4C00AB2CB4F1}" type="datetime1">
              <a:rPr lang="pt-BR" smtClean="0"/>
              <a:t>27/06/2023</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2945203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6FB7C60-0DA7-42D4-A820-E1D03EB49949}" type="datetime1">
              <a:rPr lang="pt-BR" smtClean="0"/>
              <a:t>27/06/2023</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4073176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A95A0BC-388F-4CA7-BE51-03B9510F86C7}" type="datetime1">
              <a:rPr lang="pt-BR" smtClean="0"/>
              <a:t>27/06/2023</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938109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920B0A53-1723-472B-8809-AF93A93C6B7D}" type="datetime1">
              <a:rPr lang="pt-BR" smtClean="0"/>
              <a:t>27/06/2023</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268498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F473D0C2-0B29-4E63-8862-AEF7CD2FD74C}" type="datetime1">
              <a:rPr lang="pt-BR" smtClean="0"/>
              <a:t>27/06/2023</a:t>
            </a:fld>
            <a:endParaRPr lang="pt-BR"/>
          </a:p>
        </p:txBody>
      </p:sp>
      <p:sp>
        <p:nvSpPr>
          <p:cNvPr id="6" name="Footer Placeholder 5"/>
          <p:cNvSpPr>
            <a:spLocks noGrp="1"/>
          </p:cNvSpPr>
          <p:nvPr>
            <p:ph type="ftr" sz="quarter" idx="11"/>
          </p:nvPr>
        </p:nvSpPr>
        <p:spPr/>
        <p:txBody>
          <a:bodyPr/>
          <a:lstStyle/>
          <a:p>
            <a:r>
              <a:rPr lang="pt-BR"/>
              <a:t>SELETORES CSS PARA JEDIS - FELIPE AGUIAR</a:t>
            </a:r>
          </a:p>
        </p:txBody>
      </p:sp>
      <p:sp>
        <p:nvSpPr>
          <p:cNvPr id="7" name="Slide Number Placeholder 6"/>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570938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4" name="Content Placeholder 3"/>
          <p:cNvSpPr>
            <a:spLocks noGrp="1"/>
          </p:cNvSpPr>
          <p:nvPr>
            <p:ph sz="half" idx="2"/>
          </p:nvPr>
        </p:nvSpPr>
        <p:spPr>
          <a:xfrm>
            <a:off x="661334" y="4676140"/>
            <a:ext cx="4061757"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6" name="Content Placeholder 5"/>
          <p:cNvSpPr>
            <a:spLocks noGrp="1"/>
          </p:cNvSpPr>
          <p:nvPr>
            <p:ph sz="quarter" idx="4"/>
          </p:nvPr>
        </p:nvSpPr>
        <p:spPr>
          <a:xfrm>
            <a:off x="4860608" y="4676140"/>
            <a:ext cx="4081761"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10B68ADD-7F35-4AEB-BEB1-AD3CCDF011CE}" type="datetime1">
              <a:rPr lang="pt-BR" smtClean="0"/>
              <a:t>27/06/2023</a:t>
            </a:fld>
            <a:endParaRPr lang="pt-BR"/>
          </a:p>
        </p:txBody>
      </p:sp>
      <p:sp>
        <p:nvSpPr>
          <p:cNvPr id="8" name="Footer Placeholder 7"/>
          <p:cNvSpPr>
            <a:spLocks noGrp="1"/>
          </p:cNvSpPr>
          <p:nvPr>
            <p:ph type="ftr" sz="quarter" idx="11"/>
          </p:nvPr>
        </p:nvSpPr>
        <p:spPr/>
        <p:txBody>
          <a:bodyPr/>
          <a:lstStyle/>
          <a:p>
            <a:r>
              <a:rPr lang="pt-BR"/>
              <a:t>SELETORES CSS PARA JEDIS - FELIPE AGUIAR</a:t>
            </a:r>
          </a:p>
        </p:txBody>
      </p:sp>
      <p:sp>
        <p:nvSpPr>
          <p:cNvPr id="9" name="Slide Number Placeholder 8"/>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1725751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ABF6779A-9BC4-4AC0-8880-1B792DDACBDD}" type="datetime1">
              <a:rPr lang="pt-BR" smtClean="0"/>
              <a:t>27/06/2023</a:t>
            </a:fld>
            <a:endParaRPr lang="pt-BR"/>
          </a:p>
        </p:txBody>
      </p:sp>
      <p:sp>
        <p:nvSpPr>
          <p:cNvPr id="4" name="Footer Placeholder 3"/>
          <p:cNvSpPr>
            <a:spLocks noGrp="1"/>
          </p:cNvSpPr>
          <p:nvPr>
            <p:ph type="ftr" sz="quarter" idx="11"/>
          </p:nvPr>
        </p:nvSpPr>
        <p:spPr/>
        <p:txBody>
          <a:bodyPr/>
          <a:lstStyle/>
          <a:p>
            <a:r>
              <a:rPr lang="pt-BR"/>
              <a:t>SELETORES CSS PARA JEDIS - FELIPE AGUIAR</a:t>
            </a:r>
          </a:p>
        </p:txBody>
      </p:sp>
      <p:sp>
        <p:nvSpPr>
          <p:cNvPr id="5" name="Slide Number Placeholder 4"/>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985468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175754-B528-45A3-9A7A-655123E17D0E}" type="datetime1">
              <a:rPr lang="pt-BR" smtClean="0"/>
              <a:t>27/06/2023</a:t>
            </a:fld>
            <a:endParaRPr lang="pt-BR"/>
          </a:p>
        </p:txBody>
      </p:sp>
      <p:sp>
        <p:nvSpPr>
          <p:cNvPr id="3" name="Footer Placeholder 2"/>
          <p:cNvSpPr>
            <a:spLocks noGrp="1"/>
          </p:cNvSpPr>
          <p:nvPr>
            <p:ph type="ftr" sz="quarter" idx="11"/>
          </p:nvPr>
        </p:nvSpPr>
        <p:spPr/>
        <p:txBody>
          <a:bodyPr/>
          <a:lstStyle/>
          <a:p>
            <a:r>
              <a:rPr lang="pt-BR"/>
              <a:t>SELETORES CSS PARA JEDIS - FELIPE AGUIAR</a:t>
            </a:r>
          </a:p>
        </p:txBody>
      </p:sp>
      <p:sp>
        <p:nvSpPr>
          <p:cNvPr id="4" name="Slide Number Placeholder 3"/>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2368948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02BC77C-1A26-4515-863F-461CD234F563}" type="datetime1">
              <a:rPr lang="pt-BR" smtClean="0"/>
              <a:t>27/06/2023</a:t>
            </a:fld>
            <a:endParaRPr lang="pt-BR"/>
          </a:p>
        </p:txBody>
      </p:sp>
      <p:sp>
        <p:nvSpPr>
          <p:cNvPr id="6" name="Footer Placeholder 5"/>
          <p:cNvSpPr>
            <a:spLocks noGrp="1"/>
          </p:cNvSpPr>
          <p:nvPr>
            <p:ph type="ftr" sz="quarter" idx="11"/>
          </p:nvPr>
        </p:nvSpPr>
        <p:spPr/>
        <p:txBody>
          <a:bodyPr/>
          <a:lstStyle/>
          <a:p>
            <a:r>
              <a:rPr lang="pt-BR"/>
              <a:t>SELETORES CSS PARA JEDIS - FELIPE AGUIAR</a:t>
            </a:r>
          </a:p>
        </p:txBody>
      </p:sp>
      <p:sp>
        <p:nvSpPr>
          <p:cNvPr id="7" name="Slide Number Placeholder 6"/>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1220915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2CE6D11F-A570-44DC-98A9-9E7070BCD645}" type="datetime1">
              <a:rPr lang="pt-BR" smtClean="0"/>
              <a:t>27/06/2023</a:t>
            </a:fld>
            <a:endParaRPr lang="pt-BR"/>
          </a:p>
        </p:txBody>
      </p:sp>
      <p:sp>
        <p:nvSpPr>
          <p:cNvPr id="6" name="Footer Placeholder 5"/>
          <p:cNvSpPr>
            <a:spLocks noGrp="1"/>
          </p:cNvSpPr>
          <p:nvPr>
            <p:ph type="ftr" sz="quarter" idx="11"/>
          </p:nvPr>
        </p:nvSpPr>
        <p:spPr/>
        <p:txBody>
          <a:bodyPr/>
          <a:lstStyle/>
          <a:p>
            <a:r>
              <a:rPr lang="pt-BR"/>
              <a:t>SELETORES CSS PARA JEDIS - FELIPE AGUIAR</a:t>
            </a:r>
          </a:p>
        </p:txBody>
      </p:sp>
      <p:sp>
        <p:nvSpPr>
          <p:cNvPr id="7" name="Slide Number Placeholder 6"/>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3086099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925CAA1B-DFB8-467D-A20E-1BF5C572C99B}" type="datetime1">
              <a:rPr lang="pt-BR" smtClean="0"/>
              <a:t>27/06/2023</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r>
              <a:rPr lang="pt-BR"/>
              <a:t>SELETORES CSS PARA JEDIS - FELIPE AGUIAR</a:t>
            </a: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9BB46D60-96CE-4402-8D7C-2F4B1C382689}" type="slidenum">
              <a:rPr lang="pt-BR" smtClean="0"/>
              <a:t>‹nº›</a:t>
            </a:fld>
            <a:endParaRPr lang="pt-BR"/>
          </a:p>
        </p:txBody>
      </p:sp>
    </p:spTree>
    <p:extLst>
      <p:ext uri="{BB962C8B-B14F-4D97-AF65-F5344CB8AC3E}">
        <p14:creationId xmlns:p14="http://schemas.microsoft.com/office/powerpoint/2010/main" val="38439204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hyperlink" Target="https://github.com/felipeAguiarCode/prompts-recipe-to-create-a-ebook" TargetMode="Externa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C59D0F3-0831-BB4F-5869-4C89A7608B75}"/>
              </a:ext>
            </a:extLst>
          </p:cNvPr>
          <p:cNvSpPr/>
          <p:nvPr/>
        </p:nvSpPr>
        <p:spPr>
          <a:xfrm>
            <a:off x="0" y="0"/>
            <a:ext cx="9601200" cy="12801600"/>
          </a:xfrm>
          <a:prstGeom prst="rect">
            <a:avLst/>
          </a:prstGeom>
          <a:solidFill>
            <a:srgbClr val="0D0A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5" name="jedi_img" descr="Homem de camisa azul em fundo escuro&#10;&#10;Descrição gerada automaticamente com confiança baixa">
            <a:extLst>
              <a:ext uri="{FF2B5EF4-FFF2-40B4-BE49-F238E27FC236}">
                <a16:creationId xmlns:a16="http://schemas.microsoft.com/office/drawing/2014/main" id="{37B0524B-3D93-0DB0-4816-D121B4197E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35131"/>
            <a:ext cx="9601200" cy="9601200"/>
          </a:xfrm>
          <a:prstGeom prst="rect">
            <a:avLst/>
          </a:prstGeom>
        </p:spPr>
      </p:pic>
      <p:sp>
        <p:nvSpPr>
          <p:cNvPr id="14" name="fundo_subtitulo">
            <a:extLst>
              <a:ext uri="{FF2B5EF4-FFF2-40B4-BE49-F238E27FC236}">
                <a16:creationId xmlns:a16="http://schemas.microsoft.com/office/drawing/2014/main" id="{CECE1AD7-AD65-2877-B848-F4A38CF96147}"/>
              </a:ext>
            </a:extLst>
          </p:cNvPr>
          <p:cNvSpPr/>
          <p:nvPr/>
        </p:nvSpPr>
        <p:spPr>
          <a:xfrm>
            <a:off x="0" y="2446960"/>
            <a:ext cx="9601200" cy="830997"/>
          </a:xfrm>
          <a:prstGeom prst="rect">
            <a:avLst/>
          </a:prstGeom>
          <a:solidFill>
            <a:srgbClr val="36A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logo_css" descr="Ícone&#10;&#10;Descrição gerada automaticamente">
            <a:extLst>
              <a:ext uri="{FF2B5EF4-FFF2-40B4-BE49-F238E27FC236}">
                <a16:creationId xmlns:a16="http://schemas.microsoft.com/office/drawing/2014/main" id="{EA26D580-CAFF-82C8-5A63-D0CFDDFA665B}"/>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t="16575"/>
          <a:stretch/>
        </p:blipFill>
        <p:spPr>
          <a:xfrm>
            <a:off x="1838231" y="7203543"/>
            <a:ext cx="5924736" cy="2797577"/>
          </a:xfrm>
          <a:prstGeom prst="rect">
            <a:avLst/>
          </a:prstGeom>
        </p:spPr>
      </p:pic>
      <p:sp>
        <p:nvSpPr>
          <p:cNvPr id="10" name="CaixaDeTexto 9">
            <a:extLst>
              <a:ext uri="{FF2B5EF4-FFF2-40B4-BE49-F238E27FC236}">
                <a16:creationId xmlns:a16="http://schemas.microsoft.com/office/drawing/2014/main" id="{87405FB1-0AFE-DF6D-4838-8755D3F2C988}"/>
              </a:ext>
            </a:extLst>
          </p:cNvPr>
          <p:cNvSpPr txBox="1"/>
          <p:nvPr/>
        </p:nvSpPr>
        <p:spPr>
          <a:xfrm>
            <a:off x="553133" y="337942"/>
            <a:ext cx="10124699" cy="1569660"/>
          </a:xfrm>
          <a:prstGeom prst="rect">
            <a:avLst/>
          </a:prstGeom>
          <a:noFill/>
          <a:effectLst>
            <a:glow rad="1092200">
              <a:schemeClr val="accent1">
                <a:alpha val="28000"/>
              </a:schemeClr>
            </a:glow>
            <a:outerShdw blurRad="50800" dist="50800" dir="5400000" algn="ctr" rotWithShape="0">
              <a:srgbClr val="000000"/>
            </a:outerShdw>
          </a:effectLst>
        </p:spPr>
        <p:txBody>
          <a:bodyPr wrap="square" rtlCol="0">
            <a:spAutoFit/>
          </a:bodyPr>
          <a:lstStyle/>
          <a:p>
            <a:r>
              <a:rPr lang="pt-BR" sz="9600" dirty="0">
                <a:solidFill>
                  <a:schemeClr val="bg1"/>
                </a:solidFill>
                <a:effectLst>
                  <a:glow rad="342900">
                    <a:srgbClr val="37ABFF"/>
                  </a:glow>
                </a:effectLst>
                <a:latin typeface="8BIT WONDER" panose="00000400000000000000" pitchFamily="2" charset="0"/>
              </a:rPr>
              <a:t>CSS JEDI</a:t>
            </a:r>
          </a:p>
        </p:txBody>
      </p:sp>
      <p:sp>
        <p:nvSpPr>
          <p:cNvPr id="13" name="subtitulo">
            <a:extLst>
              <a:ext uri="{FF2B5EF4-FFF2-40B4-BE49-F238E27FC236}">
                <a16:creationId xmlns:a16="http://schemas.microsoft.com/office/drawing/2014/main" id="{429024B7-8E30-E5DB-74CA-5CCE07B84C5A}"/>
              </a:ext>
            </a:extLst>
          </p:cNvPr>
          <p:cNvSpPr txBox="1"/>
          <p:nvPr/>
        </p:nvSpPr>
        <p:spPr>
          <a:xfrm>
            <a:off x="1133243" y="2446960"/>
            <a:ext cx="7967117" cy="830997"/>
          </a:xfrm>
          <a:prstGeom prst="rect">
            <a:avLst/>
          </a:prstGeom>
          <a:noFill/>
        </p:spPr>
        <p:txBody>
          <a:bodyPr wrap="none" rtlCol="0">
            <a:spAutoFit/>
          </a:bodyPr>
          <a:lstStyle/>
          <a:p>
            <a:r>
              <a:rPr lang="pt-BR" sz="4800" dirty="0">
                <a:solidFill>
                  <a:schemeClr val="bg1"/>
                </a:solidFill>
                <a:latin typeface="Impact" panose="020B0806030902050204" pitchFamily="34" charset="0"/>
              </a:rPr>
              <a:t>DOMINE A FORÇA DOS SELETORES</a:t>
            </a:r>
          </a:p>
        </p:txBody>
      </p:sp>
      <p:sp>
        <p:nvSpPr>
          <p:cNvPr id="16" name="fundo_rodape">
            <a:extLst>
              <a:ext uri="{FF2B5EF4-FFF2-40B4-BE49-F238E27FC236}">
                <a16:creationId xmlns:a16="http://schemas.microsoft.com/office/drawing/2014/main" id="{8A5EDDAD-04F3-2FDC-9612-B1EBD47701CD}"/>
              </a:ext>
            </a:extLst>
          </p:cNvPr>
          <p:cNvSpPr/>
          <p:nvPr/>
        </p:nvSpPr>
        <p:spPr>
          <a:xfrm>
            <a:off x="2612571" y="11632661"/>
            <a:ext cx="4378164" cy="830997"/>
          </a:xfrm>
          <a:prstGeom prst="rect">
            <a:avLst/>
          </a:prstGeom>
          <a:solidFill>
            <a:srgbClr val="36AB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odape">
            <a:extLst>
              <a:ext uri="{FF2B5EF4-FFF2-40B4-BE49-F238E27FC236}">
                <a16:creationId xmlns:a16="http://schemas.microsoft.com/office/drawing/2014/main" id="{6275A980-272E-6995-30C1-C7DA34BD34F2}"/>
              </a:ext>
            </a:extLst>
          </p:cNvPr>
          <p:cNvSpPr txBox="1"/>
          <p:nvPr/>
        </p:nvSpPr>
        <p:spPr>
          <a:xfrm>
            <a:off x="3008282" y="11632661"/>
            <a:ext cx="3584636" cy="830997"/>
          </a:xfrm>
          <a:prstGeom prst="rect">
            <a:avLst/>
          </a:prstGeom>
          <a:noFill/>
        </p:spPr>
        <p:txBody>
          <a:bodyPr wrap="square" rtlCol="0">
            <a:spAutoFit/>
          </a:bodyPr>
          <a:lstStyle/>
          <a:p>
            <a:r>
              <a:rPr lang="pt-BR" sz="4800" dirty="0">
                <a:solidFill>
                  <a:srgbClr val="0D0A27"/>
                </a:solidFill>
                <a:latin typeface="Impact" panose="020B0806030902050204" pitchFamily="34" charset="0"/>
              </a:rPr>
              <a:t>FELIPE AGUIAR</a:t>
            </a:r>
          </a:p>
        </p:txBody>
      </p:sp>
      <p:sp>
        <p:nvSpPr>
          <p:cNvPr id="15" name="subtitulo_componente">
            <a:extLst>
              <a:ext uri="{FF2B5EF4-FFF2-40B4-BE49-F238E27FC236}">
                <a16:creationId xmlns:a16="http://schemas.microsoft.com/office/drawing/2014/main" id="{4AC64B63-F496-F80D-2DF0-D95D155A98DB}"/>
              </a:ext>
            </a:extLst>
          </p:cNvPr>
          <p:cNvSpPr txBox="1"/>
          <p:nvPr/>
        </p:nvSpPr>
        <p:spPr>
          <a:xfrm>
            <a:off x="250420" y="10217501"/>
            <a:ext cx="9100360" cy="1077218"/>
          </a:xfrm>
          <a:prstGeom prst="rect">
            <a:avLst/>
          </a:prstGeom>
          <a:noFill/>
        </p:spPr>
        <p:txBody>
          <a:bodyPr wrap="square" rtlCol="0">
            <a:spAutoFit/>
          </a:bodyPr>
          <a:lstStyle/>
          <a:p>
            <a:pPr algn="ctr"/>
            <a:r>
              <a:rPr lang="pt-BR" sz="3200" dirty="0">
                <a:solidFill>
                  <a:schemeClr val="bg1"/>
                </a:solidFill>
                <a:latin typeface="+mj-lt"/>
              </a:rPr>
              <a:t>Aprenda quais são os principais tipos de seletores mais utilizadas na hora de construir páginas web</a:t>
            </a:r>
          </a:p>
        </p:txBody>
      </p:sp>
    </p:spTree>
    <p:extLst>
      <p:ext uri="{BB962C8B-B14F-4D97-AF65-F5344CB8AC3E}">
        <p14:creationId xmlns:p14="http://schemas.microsoft.com/office/powerpoint/2010/main" val="2060185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938992"/>
          </a:xfrm>
          <a:prstGeom prst="rect">
            <a:avLst/>
          </a:prstGeom>
          <a:noFill/>
        </p:spPr>
        <p:txBody>
          <a:bodyPr wrap="square" rtlCol="0">
            <a:spAutoFit/>
          </a:bodyPr>
          <a:lstStyle/>
          <a:p>
            <a:pPr algn="ctr"/>
            <a:r>
              <a:rPr lang="pt-BR" sz="2400" dirty="0"/>
              <a:t>O seletor de descendente permite que você selecione elementos dentro de outros elementos. Por exemplo, para estilizar todas as listas não ordenadas dentro de uma </a:t>
            </a:r>
            <a:r>
              <a:rPr lang="pt-BR" sz="2400" dirty="0" err="1"/>
              <a:t>div</a:t>
            </a:r>
            <a:r>
              <a:rPr lang="pt-BR" sz="2400" dirty="0"/>
              <a:t> com a classe "container", você pode usar o seletor .container </a:t>
            </a:r>
            <a:r>
              <a:rPr lang="pt-BR" sz="2400" dirty="0" err="1"/>
              <a:t>ul</a:t>
            </a:r>
            <a:r>
              <a:rPr lang="pt-BR" sz="2400" dirty="0"/>
              <a:t>.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2493094" y="777781"/>
            <a:ext cx="7816645" cy="707886"/>
          </a:xfrm>
          <a:prstGeom prst="rect">
            <a:avLst/>
          </a:prstGeom>
          <a:noFill/>
        </p:spPr>
        <p:txBody>
          <a:bodyPr wrap="square" rtlCol="0">
            <a:spAutoFit/>
          </a:bodyPr>
          <a:lstStyle/>
          <a:p>
            <a:r>
              <a:rPr lang="pt-BR" sz="4000" dirty="0">
                <a:latin typeface="Impact" panose="020B0806030902050204" pitchFamily="34" charset="0"/>
              </a:rPr>
              <a:t>SELETOR DE DESCENDENTE</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a:extLst>
              <a:ext uri="{FF2B5EF4-FFF2-40B4-BE49-F238E27FC236}">
                <a16:creationId xmlns:a16="http://schemas.microsoft.com/office/drawing/2014/main" id="{A95D5724-24DA-ADC3-C379-B601C7A51FD0}"/>
              </a:ext>
            </a:extLst>
          </p:cNvPr>
          <p:cNvPicPr>
            <a:picLocks noChangeAspect="1"/>
          </p:cNvPicPr>
          <p:nvPr/>
        </p:nvPicPr>
        <p:blipFill>
          <a:blip r:embed="rId2"/>
          <a:stretch>
            <a:fillRect/>
          </a:stretch>
        </p:blipFill>
        <p:spPr>
          <a:xfrm>
            <a:off x="-21510" y="5329404"/>
            <a:ext cx="9601200" cy="4384548"/>
          </a:xfrm>
          <a:prstGeom prst="rect">
            <a:avLst/>
          </a:prstGeom>
        </p:spPr>
      </p:pic>
      <p:sp>
        <p:nvSpPr>
          <p:cNvPr id="11" name="Espaço Reservado para Rodapé 10">
            <a:extLst>
              <a:ext uri="{FF2B5EF4-FFF2-40B4-BE49-F238E27FC236}">
                <a16:creationId xmlns:a16="http://schemas.microsoft.com/office/drawing/2014/main" id="{16565A60-9FB1-1F97-0762-8DE359BBB925}"/>
              </a:ext>
            </a:extLst>
          </p:cNvPr>
          <p:cNvSpPr>
            <a:spLocks noGrp="1"/>
          </p:cNvSpPr>
          <p:nvPr>
            <p:ph type="ftr" sz="quarter" idx="11"/>
          </p:nvPr>
        </p:nvSpPr>
        <p:spPr/>
        <p:txBody>
          <a:bodyPr/>
          <a:lstStyle/>
          <a:p>
            <a:r>
              <a:rPr lang="pt-BR"/>
              <a:t>SELETORES CSS PARA JEDIS - FELIPE AGUIAR</a:t>
            </a:r>
          </a:p>
        </p:txBody>
      </p:sp>
      <p:sp>
        <p:nvSpPr>
          <p:cNvPr id="12" name="Espaço Reservado para Número de Slide 11">
            <a:extLst>
              <a:ext uri="{FF2B5EF4-FFF2-40B4-BE49-F238E27FC236}">
                <a16:creationId xmlns:a16="http://schemas.microsoft.com/office/drawing/2014/main" id="{30BC083C-9C5F-F316-D781-2502741E52CB}"/>
              </a:ext>
            </a:extLst>
          </p:cNvPr>
          <p:cNvSpPr>
            <a:spLocks noGrp="1"/>
          </p:cNvSpPr>
          <p:nvPr>
            <p:ph type="sldNum" sz="quarter" idx="12"/>
          </p:nvPr>
        </p:nvSpPr>
        <p:spPr/>
        <p:txBody>
          <a:bodyPr/>
          <a:lstStyle/>
          <a:p>
            <a:fld id="{9BB46D60-96CE-4402-8D7C-2F4B1C382689}" type="slidenum">
              <a:rPr lang="pt-BR" smtClean="0"/>
              <a:t>10</a:t>
            </a:fld>
            <a:endParaRPr lang="pt-BR"/>
          </a:p>
        </p:txBody>
      </p:sp>
      <p:pic>
        <p:nvPicPr>
          <p:cNvPr id="13" name="Picture 8" descr="Would you like to see new lightsaber variants in the future? | Fandom">
            <a:extLst>
              <a:ext uri="{FF2B5EF4-FFF2-40B4-BE49-F238E27FC236}">
                <a16:creationId xmlns:a16="http://schemas.microsoft.com/office/drawing/2014/main" id="{562CDC66-64EC-BBA5-302D-9A56F562002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4" name="logo_css" descr="Ícone&#10;&#10;Descrição gerada automaticamente">
            <a:extLst>
              <a:ext uri="{FF2B5EF4-FFF2-40B4-BE49-F238E27FC236}">
                <a16:creationId xmlns:a16="http://schemas.microsoft.com/office/drawing/2014/main" id="{48CEEBD9-BF75-49F8-2AA7-2B759F4CF8ED}"/>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3797347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2308324"/>
          </a:xfrm>
          <a:prstGeom prst="rect">
            <a:avLst/>
          </a:prstGeom>
          <a:noFill/>
        </p:spPr>
        <p:txBody>
          <a:bodyPr wrap="square" rtlCol="0">
            <a:spAutoFit/>
          </a:bodyPr>
          <a:lstStyle/>
          <a:p>
            <a:pPr algn="ctr"/>
            <a:r>
              <a:rPr lang="pt-BR" sz="2400" dirty="0"/>
              <a:t>O seletor de filho direto é semelhante ao seletor de descendente, mas seleciona apenas os elementos filhos diretos de um elemento pai. Por exemplo, para estilizar apenas os parágrafos que são filhos diretos de uma </a:t>
            </a:r>
            <a:r>
              <a:rPr lang="pt-BR" sz="2400" dirty="0" err="1"/>
              <a:t>div</a:t>
            </a:r>
            <a:r>
              <a:rPr lang="pt-BR" sz="2400" dirty="0"/>
              <a:t> com a classe "destaque", você pode usar o seletor .destaque &gt; p.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2286612" y="777781"/>
            <a:ext cx="7816645" cy="707886"/>
          </a:xfrm>
          <a:prstGeom prst="rect">
            <a:avLst/>
          </a:prstGeom>
          <a:noFill/>
        </p:spPr>
        <p:txBody>
          <a:bodyPr wrap="square" rtlCol="0">
            <a:spAutoFit/>
          </a:bodyPr>
          <a:lstStyle/>
          <a:p>
            <a:r>
              <a:rPr lang="pt-BR" sz="4000" dirty="0">
                <a:latin typeface="Impact" panose="020B0806030902050204" pitchFamily="34" charset="0"/>
              </a:rPr>
              <a:t> SELETOR DE FILHO DIRETO</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E37A2726-DEDE-D6F8-5606-6CD681A8B339}"/>
              </a:ext>
            </a:extLst>
          </p:cNvPr>
          <p:cNvPicPr>
            <a:picLocks noChangeAspect="1"/>
          </p:cNvPicPr>
          <p:nvPr/>
        </p:nvPicPr>
        <p:blipFill>
          <a:blip r:embed="rId2"/>
          <a:stretch>
            <a:fillRect/>
          </a:stretch>
        </p:blipFill>
        <p:spPr>
          <a:xfrm>
            <a:off x="0" y="4916449"/>
            <a:ext cx="9601200" cy="4384548"/>
          </a:xfrm>
          <a:prstGeom prst="rect">
            <a:avLst/>
          </a:prstGeom>
        </p:spPr>
      </p:pic>
      <p:sp>
        <p:nvSpPr>
          <p:cNvPr id="11" name="Espaço Reservado para Rodapé 10">
            <a:extLst>
              <a:ext uri="{FF2B5EF4-FFF2-40B4-BE49-F238E27FC236}">
                <a16:creationId xmlns:a16="http://schemas.microsoft.com/office/drawing/2014/main" id="{1C2FB977-C576-929A-11F8-065104F07336}"/>
              </a:ext>
            </a:extLst>
          </p:cNvPr>
          <p:cNvSpPr>
            <a:spLocks noGrp="1"/>
          </p:cNvSpPr>
          <p:nvPr>
            <p:ph type="ftr" sz="quarter" idx="11"/>
          </p:nvPr>
        </p:nvSpPr>
        <p:spPr/>
        <p:txBody>
          <a:bodyPr/>
          <a:lstStyle/>
          <a:p>
            <a:r>
              <a:rPr lang="pt-BR"/>
              <a:t>SELETORES CSS PARA JEDIS - FELIPE AGUIAR</a:t>
            </a:r>
          </a:p>
        </p:txBody>
      </p:sp>
      <p:sp>
        <p:nvSpPr>
          <p:cNvPr id="12" name="Espaço Reservado para Número de Slide 11">
            <a:extLst>
              <a:ext uri="{FF2B5EF4-FFF2-40B4-BE49-F238E27FC236}">
                <a16:creationId xmlns:a16="http://schemas.microsoft.com/office/drawing/2014/main" id="{C0112A6A-8045-BDE1-CBCD-30BA39BF33D2}"/>
              </a:ext>
            </a:extLst>
          </p:cNvPr>
          <p:cNvSpPr>
            <a:spLocks noGrp="1"/>
          </p:cNvSpPr>
          <p:nvPr>
            <p:ph type="sldNum" sz="quarter" idx="12"/>
          </p:nvPr>
        </p:nvSpPr>
        <p:spPr/>
        <p:txBody>
          <a:bodyPr/>
          <a:lstStyle/>
          <a:p>
            <a:fld id="{9BB46D60-96CE-4402-8D7C-2F4B1C382689}" type="slidenum">
              <a:rPr lang="pt-BR" smtClean="0"/>
              <a:t>11</a:t>
            </a:fld>
            <a:endParaRPr lang="pt-BR"/>
          </a:p>
        </p:txBody>
      </p:sp>
      <p:pic>
        <p:nvPicPr>
          <p:cNvPr id="13" name="Picture 8" descr="Would you like to see new lightsaber variants in the future? | Fandom">
            <a:extLst>
              <a:ext uri="{FF2B5EF4-FFF2-40B4-BE49-F238E27FC236}">
                <a16:creationId xmlns:a16="http://schemas.microsoft.com/office/drawing/2014/main" id="{4E14F219-994E-D2D9-CDB3-F00CFDFF661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4" name="logo_css" descr="Ícone&#10;&#10;Descrição gerada automaticamente">
            <a:extLst>
              <a:ext uri="{FF2B5EF4-FFF2-40B4-BE49-F238E27FC236}">
                <a16:creationId xmlns:a16="http://schemas.microsoft.com/office/drawing/2014/main" id="{EBCB20CD-08E1-2EC3-7810-0B62B57993E6}"/>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4049074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6388320"/>
            <a:ext cx="7816645" cy="2308324"/>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rPr>
              <a:t>SELETORES DE ATRIBUTO</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11FFFE"/>
                  </a:solidFill>
                </a:ln>
                <a:noFill/>
                <a:latin typeface="Impact" panose="020B0806030902050204" pitchFamily="34" charset="0"/>
              </a:rPr>
              <a:t>04</a:t>
            </a:r>
          </a:p>
        </p:txBody>
      </p:sp>
      <p:sp>
        <p:nvSpPr>
          <p:cNvPr id="5" name="Retângulo 4">
            <a:extLst>
              <a:ext uri="{FF2B5EF4-FFF2-40B4-BE49-F238E27FC236}">
                <a16:creationId xmlns:a16="http://schemas.microsoft.com/office/drawing/2014/main" id="{FA80E993-76DA-56CE-427C-CE1D83BD30C1}"/>
              </a:ext>
            </a:extLst>
          </p:cNvPr>
          <p:cNvSpPr/>
          <p:nvPr/>
        </p:nvSpPr>
        <p:spPr>
          <a:xfrm>
            <a:off x="976944" y="8776129"/>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1A38D318-280C-0E99-2186-7D919CA59191}"/>
              </a:ext>
            </a:extLst>
          </p:cNvPr>
          <p:cNvSpPr txBox="1"/>
          <p:nvPr/>
        </p:nvSpPr>
        <p:spPr>
          <a:xfrm>
            <a:off x="870768" y="9340866"/>
            <a:ext cx="7816645" cy="1569660"/>
          </a:xfrm>
          <a:prstGeom prst="rect">
            <a:avLst/>
          </a:prstGeom>
          <a:noFill/>
        </p:spPr>
        <p:txBody>
          <a:bodyPr wrap="square" rtlCol="0">
            <a:spAutoFit/>
          </a:bodyPr>
          <a:lstStyle/>
          <a:p>
            <a:pPr algn="ctr"/>
            <a:r>
              <a:rPr lang="pt-BR" sz="2400" dirty="0">
                <a:solidFill>
                  <a:schemeClr val="bg1"/>
                </a:solidFill>
              </a:rPr>
              <a:t>Os seletores de atributo permitem que você selecione elementos com base em seus atributos HTML. Eles são úteis quando você precisa estilizar elementos com atributos específicos. Veja os exemplos abaixo</a:t>
            </a:r>
          </a:p>
        </p:txBody>
      </p:sp>
      <p:sp>
        <p:nvSpPr>
          <p:cNvPr id="10" name="Espaço Reservado para Rodapé 9">
            <a:extLst>
              <a:ext uri="{FF2B5EF4-FFF2-40B4-BE49-F238E27FC236}">
                <a16:creationId xmlns:a16="http://schemas.microsoft.com/office/drawing/2014/main" id="{5CF477FF-E9CE-427E-324B-E4F18DF07049}"/>
              </a:ext>
            </a:extLst>
          </p:cNvPr>
          <p:cNvSpPr>
            <a:spLocks noGrp="1"/>
          </p:cNvSpPr>
          <p:nvPr>
            <p:ph type="ftr" sz="quarter" idx="11"/>
          </p:nvPr>
        </p:nvSpPr>
        <p:spPr/>
        <p:txBody>
          <a:bodyPr/>
          <a:lstStyle/>
          <a:p>
            <a:r>
              <a:rPr lang="pt-BR"/>
              <a:t>SELETORES CSS PARA JEDIS - FELIPE AGUIAR</a:t>
            </a:r>
          </a:p>
        </p:txBody>
      </p:sp>
      <p:sp>
        <p:nvSpPr>
          <p:cNvPr id="11" name="Espaço Reservado para Número de Slide 10">
            <a:extLst>
              <a:ext uri="{FF2B5EF4-FFF2-40B4-BE49-F238E27FC236}">
                <a16:creationId xmlns:a16="http://schemas.microsoft.com/office/drawing/2014/main" id="{A26FB245-ED35-8115-4128-B27CC5C397F6}"/>
              </a:ext>
            </a:extLst>
          </p:cNvPr>
          <p:cNvSpPr>
            <a:spLocks noGrp="1"/>
          </p:cNvSpPr>
          <p:nvPr>
            <p:ph type="sldNum" sz="quarter" idx="12"/>
          </p:nvPr>
        </p:nvSpPr>
        <p:spPr/>
        <p:txBody>
          <a:bodyPr/>
          <a:lstStyle/>
          <a:p>
            <a:fld id="{9BB46D60-96CE-4402-8D7C-2F4B1C382689}" type="slidenum">
              <a:rPr lang="pt-BR" smtClean="0"/>
              <a:t>12</a:t>
            </a:fld>
            <a:endParaRPr lang="pt-BR"/>
          </a:p>
        </p:txBody>
      </p:sp>
    </p:spTree>
    <p:extLst>
      <p:ext uri="{BB962C8B-B14F-4D97-AF65-F5344CB8AC3E}">
        <p14:creationId xmlns:p14="http://schemas.microsoft.com/office/powerpoint/2010/main" val="2338376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938992"/>
          </a:xfrm>
          <a:prstGeom prst="rect">
            <a:avLst/>
          </a:prstGeom>
          <a:noFill/>
        </p:spPr>
        <p:txBody>
          <a:bodyPr wrap="square" rtlCol="0">
            <a:spAutoFit/>
          </a:bodyPr>
          <a:lstStyle/>
          <a:p>
            <a:pPr algn="ctr"/>
            <a:r>
              <a:rPr lang="pt-BR" sz="2400" dirty="0"/>
              <a:t>O seletor de atributo existente permite selecionar elementos que possuem um determinado atributo, independentemente de seu valor. Por exemplo, para estilizar todos os elementos que possuem o atributo target, você pode usar o seletor [target].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755676" y="777781"/>
            <a:ext cx="7816645" cy="707886"/>
          </a:xfrm>
          <a:prstGeom prst="rect">
            <a:avLst/>
          </a:prstGeom>
          <a:noFill/>
        </p:spPr>
        <p:txBody>
          <a:bodyPr wrap="square" rtlCol="0">
            <a:spAutoFit/>
          </a:bodyPr>
          <a:lstStyle/>
          <a:p>
            <a:r>
              <a:rPr lang="pt-BR" sz="4000" dirty="0">
                <a:latin typeface="Impact" panose="020B0806030902050204" pitchFamily="34" charset="0"/>
              </a:rPr>
              <a:t>SELETOR DE ATRIBUTO EXISTENTE</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89ACEA64-FFEE-2FE8-BAA7-33FF738ED09F}"/>
              </a:ext>
            </a:extLst>
          </p:cNvPr>
          <p:cNvPicPr>
            <a:picLocks noChangeAspect="1"/>
          </p:cNvPicPr>
          <p:nvPr/>
        </p:nvPicPr>
        <p:blipFill>
          <a:blip r:embed="rId2"/>
          <a:stretch>
            <a:fillRect/>
          </a:stretch>
        </p:blipFill>
        <p:spPr>
          <a:xfrm>
            <a:off x="206478" y="4761070"/>
            <a:ext cx="9601200" cy="4384548"/>
          </a:xfrm>
          <a:prstGeom prst="rect">
            <a:avLst/>
          </a:prstGeom>
        </p:spPr>
      </p:pic>
      <p:sp>
        <p:nvSpPr>
          <p:cNvPr id="11" name="Espaço Reservado para Rodapé 10">
            <a:extLst>
              <a:ext uri="{FF2B5EF4-FFF2-40B4-BE49-F238E27FC236}">
                <a16:creationId xmlns:a16="http://schemas.microsoft.com/office/drawing/2014/main" id="{68AAFF6A-760E-55AD-CF3D-CC5D88DC4B24}"/>
              </a:ext>
            </a:extLst>
          </p:cNvPr>
          <p:cNvSpPr>
            <a:spLocks noGrp="1"/>
          </p:cNvSpPr>
          <p:nvPr>
            <p:ph type="ftr" sz="quarter" idx="11"/>
          </p:nvPr>
        </p:nvSpPr>
        <p:spPr/>
        <p:txBody>
          <a:bodyPr/>
          <a:lstStyle/>
          <a:p>
            <a:r>
              <a:rPr lang="pt-BR"/>
              <a:t>SELETORES CSS PARA JEDIS - FELIPE AGUIAR</a:t>
            </a:r>
          </a:p>
        </p:txBody>
      </p:sp>
      <p:sp>
        <p:nvSpPr>
          <p:cNvPr id="12" name="Espaço Reservado para Número de Slide 11">
            <a:extLst>
              <a:ext uri="{FF2B5EF4-FFF2-40B4-BE49-F238E27FC236}">
                <a16:creationId xmlns:a16="http://schemas.microsoft.com/office/drawing/2014/main" id="{B63FA121-A564-460E-9CA1-4990FBE50974}"/>
              </a:ext>
            </a:extLst>
          </p:cNvPr>
          <p:cNvSpPr>
            <a:spLocks noGrp="1"/>
          </p:cNvSpPr>
          <p:nvPr>
            <p:ph type="sldNum" sz="quarter" idx="12"/>
          </p:nvPr>
        </p:nvSpPr>
        <p:spPr/>
        <p:txBody>
          <a:bodyPr/>
          <a:lstStyle/>
          <a:p>
            <a:fld id="{9BB46D60-96CE-4402-8D7C-2F4B1C382689}" type="slidenum">
              <a:rPr lang="pt-BR" smtClean="0"/>
              <a:t>13</a:t>
            </a:fld>
            <a:endParaRPr lang="pt-BR"/>
          </a:p>
        </p:txBody>
      </p:sp>
      <p:pic>
        <p:nvPicPr>
          <p:cNvPr id="14" name="Picture 8" descr="Would you like to see new lightsaber variants in the future? | Fandom">
            <a:extLst>
              <a:ext uri="{FF2B5EF4-FFF2-40B4-BE49-F238E27FC236}">
                <a16:creationId xmlns:a16="http://schemas.microsoft.com/office/drawing/2014/main" id="{4FB6B5F6-D9AE-C542-98C4-5DA710DF700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5" name="logo_css" descr="Ícone&#10;&#10;Descrição gerada automaticamente">
            <a:extLst>
              <a:ext uri="{FF2B5EF4-FFF2-40B4-BE49-F238E27FC236}">
                <a16:creationId xmlns:a16="http://schemas.microsoft.com/office/drawing/2014/main" id="{FF240750-F9D4-4FC8-D708-5DC2067695A6}"/>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817067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938992"/>
          </a:xfrm>
          <a:prstGeom prst="rect">
            <a:avLst/>
          </a:prstGeom>
          <a:noFill/>
        </p:spPr>
        <p:txBody>
          <a:bodyPr wrap="square" rtlCol="0">
            <a:spAutoFit/>
          </a:bodyPr>
          <a:lstStyle/>
          <a:p>
            <a:pPr algn="ctr"/>
            <a:r>
              <a:rPr lang="pt-BR" sz="2400" dirty="0"/>
              <a:t>O seletor de atributo com valor permite selecionar elementos que possuem um determinado atributo com um valor específico. Por exemplo, para estilizar links com o atributo target="_</a:t>
            </a:r>
            <a:r>
              <a:rPr lang="pt-BR" sz="2400" dirty="0" err="1"/>
              <a:t>blank</a:t>
            </a:r>
            <a:r>
              <a:rPr lang="pt-BR" sz="2400" dirty="0"/>
              <a:t>", você pode usar o seletor [target="_</a:t>
            </a:r>
            <a:r>
              <a:rPr lang="pt-BR" sz="2400" dirty="0" err="1"/>
              <a:t>blank</a:t>
            </a:r>
            <a:r>
              <a:rPr lang="pt-BR" sz="2400" dirty="0"/>
              <a:t>"].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873660" y="777781"/>
            <a:ext cx="7816645" cy="707886"/>
          </a:xfrm>
          <a:prstGeom prst="rect">
            <a:avLst/>
          </a:prstGeom>
          <a:noFill/>
        </p:spPr>
        <p:txBody>
          <a:bodyPr wrap="square" rtlCol="0">
            <a:spAutoFit/>
          </a:bodyPr>
          <a:lstStyle/>
          <a:p>
            <a:r>
              <a:rPr lang="pt-BR" sz="4000" dirty="0">
                <a:latin typeface="Impact" panose="020B0806030902050204" pitchFamily="34" charset="0"/>
              </a:rPr>
              <a:t>SELETOR DE ATRIBUTO COM VALOR</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a:extLst>
              <a:ext uri="{FF2B5EF4-FFF2-40B4-BE49-F238E27FC236}">
                <a16:creationId xmlns:a16="http://schemas.microsoft.com/office/drawing/2014/main" id="{68987B24-9DDF-4663-F088-33B3F5C3143D}"/>
              </a:ext>
            </a:extLst>
          </p:cNvPr>
          <p:cNvPicPr>
            <a:picLocks noChangeAspect="1"/>
          </p:cNvPicPr>
          <p:nvPr/>
        </p:nvPicPr>
        <p:blipFill>
          <a:blip r:embed="rId2"/>
          <a:stretch>
            <a:fillRect/>
          </a:stretch>
        </p:blipFill>
        <p:spPr>
          <a:xfrm>
            <a:off x="-21510" y="4908555"/>
            <a:ext cx="9601200" cy="4384548"/>
          </a:xfrm>
          <a:prstGeom prst="rect">
            <a:avLst/>
          </a:prstGeom>
        </p:spPr>
      </p:pic>
      <p:sp>
        <p:nvSpPr>
          <p:cNvPr id="11" name="Espaço Reservado para Rodapé 10">
            <a:extLst>
              <a:ext uri="{FF2B5EF4-FFF2-40B4-BE49-F238E27FC236}">
                <a16:creationId xmlns:a16="http://schemas.microsoft.com/office/drawing/2014/main" id="{EBBD7D6B-A7D1-64E1-F39F-726E19D7A31B}"/>
              </a:ext>
            </a:extLst>
          </p:cNvPr>
          <p:cNvSpPr>
            <a:spLocks noGrp="1"/>
          </p:cNvSpPr>
          <p:nvPr>
            <p:ph type="ftr" sz="quarter" idx="11"/>
          </p:nvPr>
        </p:nvSpPr>
        <p:spPr/>
        <p:txBody>
          <a:bodyPr/>
          <a:lstStyle/>
          <a:p>
            <a:r>
              <a:rPr lang="pt-BR"/>
              <a:t>SELETORES CSS PARA JEDIS - FELIPE AGUIAR</a:t>
            </a:r>
          </a:p>
        </p:txBody>
      </p:sp>
      <p:sp>
        <p:nvSpPr>
          <p:cNvPr id="12" name="Espaço Reservado para Número de Slide 11">
            <a:extLst>
              <a:ext uri="{FF2B5EF4-FFF2-40B4-BE49-F238E27FC236}">
                <a16:creationId xmlns:a16="http://schemas.microsoft.com/office/drawing/2014/main" id="{77C0DBF8-7774-E6C9-AF39-A8AF77ABF1B9}"/>
              </a:ext>
            </a:extLst>
          </p:cNvPr>
          <p:cNvSpPr>
            <a:spLocks noGrp="1"/>
          </p:cNvSpPr>
          <p:nvPr>
            <p:ph type="sldNum" sz="quarter" idx="12"/>
          </p:nvPr>
        </p:nvSpPr>
        <p:spPr/>
        <p:txBody>
          <a:bodyPr/>
          <a:lstStyle/>
          <a:p>
            <a:fld id="{9BB46D60-96CE-4402-8D7C-2F4B1C382689}" type="slidenum">
              <a:rPr lang="pt-BR" smtClean="0"/>
              <a:t>14</a:t>
            </a:fld>
            <a:endParaRPr lang="pt-BR"/>
          </a:p>
        </p:txBody>
      </p:sp>
      <p:pic>
        <p:nvPicPr>
          <p:cNvPr id="13" name="Picture 8" descr="Would you like to see new lightsaber variants in the future? | Fandom">
            <a:extLst>
              <a:ext uri="{FF2B5EF4-FFF2-40B4-BE49-F238E27FC236}">
                <a16:creationId xmlns:a16="http://schemas.microsoft.com/office/drawing/2014/main" id="{8A9C1BCB-88AB-2FBF-D77C-4AE8D9240B0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4" name="logo_css" descr="Ícone&#10;&#10;Descrição gerada automaticamente">
            <a:extLst>
              <a:ext uri="{FF2B5EF4-FFF2-40B4-BE49-F238E27FC236}">
                <a16:creationId xmlns:a16="http://schemas.microsoft.com/office/drawing/2014/main" id="{6EC815F2-8914-BD35-2029-E0A5D3C6F67C}"/>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1848873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6388320"/>
            <a:ext cx="7816645" cy="2308324"/>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rPr>
              <a:t>SELETORES DE PSEUDO-CLASSES</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11FFFE"/>
                  </a:solidFill>
                </a:ln>
                <a:noFill/>
                <a:latin typeface="Impact" panose="020B0806030902050204" pitchFamily="34" charset="0"/>
              </a:rPr>
              <a:t>05</a:t>
            </a:r>
          </a:p>
        </p:txBody>
      </p:sp>
      <p:sp>
        <p:nvSpPr>
          <p:cNvPr id="5" name="Retângulo 4">
            <a:extLst>
              <a:ext uri="{FF2B5EF4-FFF2-40B4-BE49-F238E27FC236}">
                <a16:creationId xmlns:a16="http://schemas.microsoft.com/office/drawing/2014/main" id="{FA80E993-76DA-56CE-427C-CE1D83BD30C1}"/>
              </a:ext>
            </a:extLst>
          </p:cNvPr>
          <p:cNvSpPr/>
          <p:nvPr/>
        </p:nvSpPr>
        <p:spPr>
          <a:xfrm>
            <a:off x="976944" y="8776129"/>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1A38D318-280C-0E99-2186-7D919CA59191}"/>
              </a:ext>
            </a:extLst>
          </p:cNvPr>
          <p:cNvSpPr txBox="1"/>
          <p:nvPr/>
        </p:nvSpPr>
        <p:spPr>
          <a:xfrm>
            <a:off x="870768" y="9340866"/>
            <a:ext cx="7816645" cy="1569660"/>
          </a:xfrm>
          <a:prstGeom prst="rect">
            <a:avLst/>
          </a:prstGeom>
          <a:noFill/>
        </p:spPr>
        <p:txBody>
          <a:bodyPr wrap="square" rtlCol="0">
            <a:spAutoFit/>
          </a:bodyPr>
          <a:lstStyle/>
          <a:p>
            <a:pPr algn="ctr"/>
            <a:r>
              <a:rPr lang="pt-BR" sz="2400" dirty="0">
                <a:solidFill>
                  <a:schemeClr val="bg1"/>
                </a:solidFill>
              </a:rPr>
              <a:t>Os seletores de </a:t>
            </a:r>
            <a:r>
              <a:rPr lang="pt-BR" sz="2400" dirty="0" err="1">
                <a:solidFill>
                  <a:schemeClr val="bg1"/>
                </a:solidFill>
              </a:rPr>
              <a:t>pseudo-classes</a:t>
            </a:r>
            <a:r>
              <a:rPr lang="pt-BR" sz="2400" dirty="0">
                <a:solidFill>
                  <a:schemeClr val="bg1"/>
                </a:solidFill>
              </a:rPr>
              <a:t> permitem selecionar elementos em estados específicos ou com base em ações do usuário. Eles são úteis para estilizar elementos interativos. Veja os exemplos a seguir:</a:t>
            </a:r>
          </a:p>
        </p:txBody>
      </p:sp>
      <p:sp>
        <p:nvSpPr>
          <p:cNvPr id="10" name="Espaço Reservado para Rodapé 9">
            <a:extLst>
              <a:ext uri="{FF2B5EF4-FFF2-40B4-BE49-F238E27FC236}">
                <a16:creationId xmlns:a16="http://schemas.microsoft.com/office/drawing/2014/main" id="{BDF64E93-9F72-3B13-FC04-1CF9FAD873A3}"/>
              </a:ext>
            </a:extLst>
          </p:cNvPr>
          <p:cNvSpPr>
            <a:spLocks noGrp="1"/>
          </p:cNvSpPr>
          <p:nvPr>
            <p:ph type="ftr" sz="quarter" idx="11"/>
          </p:nvPr>
        </p:nvSpPr>
        <p:spPr/>
        <p:txBody>
          <a:bodyPr/>
          <a:lstStyle/>
          <a:p>
            <a:r>
              <a:rPr lang="pt-BR"/>
              <a:t>SELETORES CSS PARA JEDIS - FELIPE AGUIAR</a:t>
            </a:r>
          </a:p>
        </p:txBody>
      </p:sp>
      <p:sp>
        <p:nvSpPr>
          <p:cNvPr id="11" name="Espaço Reservado para Número de Slide 10">
            <a:extLst>
              <a:ext uri="{FF2B5EF4-FFF2-40B4-BE49-F238E27FC236}">
                <a16:creationId xmlns:a16="http://schemas.microsoft.com/office/drawing/2014/main" id="{D0F6146A-7175-FD15-9D6E-9F3335CC0086}"/>
              </a:ext>
            </a:extLst>
          </p:cNvPr>
          <p:cNvSpPr>
            <a:spLocks noGrp="1"/>
          </p:cNvSpPr>
          <p:nvPr>
            <p:ph type="sldNum" sz="quarter" idx="12"/>
          </p:nvPr>
        </p:nvSpPr>
        <p:spPr/>
        <p:txBody>
          <a:bodyPr/>
          <a:lstStyle/>
          <a:p>
            <a:fld id="{9BB46D60-96CE-4402-8D7C-2F4B1C382689}" type="slidenum">
              <a:rPr lang="pt-BR" smtClean="0"/>
              <a:t>15</a:t>
            </a:fld>
            <a:endParaRPr lang="pt-BR"/>
          </a:p>
        </p:txBody>
      </p:sp>
    </p:spTree>
    <p:extLst>
      <p:ext uri="{BB962C8B-B14F-4D97-AF65-F5344CB8AC3E}">
        <p14:creationId xmlns:p14="http://schemas.microsoft.com/office/powerpoint/2010/main" val="4065566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938992"/>
          </a:xfrm>
          <a:prstGeom prst="rect">
            <a:avLst/>
          </a:prstGeom>
          <a:noFill/>
        </p:spPr>
        <p:txBody>
          <a:bodyPr wrap="square" rtlCol="0">
            <a:spAutoFit/>
          </a:bodyPr>
          <a:lstStyle/>
          <a:p>
            <a:pPr algn="ctr"/>
            <a:r>
              <a:rPr lang="pt-BR" sz="2400" dirty="0"/>
              <a:t>O seletor de </a:t>
            </a:r>
            <a:r>
              <a:rPr lang="pt-BR" sz="2400" dirty="0" err="1"/>
              <a:t>pseudo-classe</a:t>
            </a:r>
            <a:r>
              <a:rPr lang="pt-BR" sz="2400" dirty="0"/>
              <a:t> :</a:t>
            </a:r>
            <a:r>
              <a:rPr lang="pt-BR" sz="2400" dirty="0" err="1"/>
              <a:t>hover</a:t>
            </a:r>
            <a:r>
              <a:rPr lang="pt-BR" sz="2400" dirty="0"/>
              <a:t> permite estilizar um elemento quando o cursor do mouse está sobre ele. Por exemplo, para alterar a cor de fundo de um botão quando ele é </a:t>
            </a:r>
            <a:r>
              <a:rPr lang="pt-BR" sz="2400" dirty="0" err="1"/>
              <a:t>hover</a:t>
            </a:r>
            <a:r>
              <a:rPr lang="pt-BR" sz="2400" dirty="0"/>
              <a:t>, você pode usar o seletor .</a:t>
            </a:r>
            <a:r>
              <a:rPr lang="pt-BR" sz="2400" dirty="0" err="1"/>
              <a:t>botão:hover</a:t>
            </a:r>
            <a:r>
              <a:rPr lang="pt-BR" sz="2400" dirty="0"/>
              <a:t>.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401712" y="777781"/>
            <a:ext cx="7816645" cy="707886"/>
          </a:xfrm>
          <a:prstGeom prst="rect">
            <a:avLst/>
          </a:prstGeom>
          <a:noFill/>
        </p:spPr>
        <p:txBody>
          <a:bodyPr wrap="square" rtlCol="0">
            <a:spAutoFit/>
          </a:bodyPr>
          <a:lstStyle/>
          <a:p>
            <a:r>
              <a:rPr lang="pt-BR" sz="4000" dirty="0">
                <a:latin typeface="Impact" panose="020B0806030902050204" pitchFamily="34" charset="0"/>
              </a:rPr>
              <a:t>SELETOR DE PSEUDO-CLASSE :HOVER</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a:extLst>
              <a:ext uri="{FF2B5EF4-FFF2-40B4-BE49-F238E27FC236}">
                <a16:creationId xmlns:a16="http://schemas.microsoft.com/office/drawing/2014/main" id="{FAAB438A-929B-6DAA-A27F-589E3E24E6AB}"/>
              </a:ext>
            </a:extLst>
          </p:cNvPr>
          <p:cNvPicPr>
            <a:picLocks noChangeAspect="1"/>
          </p:cNvPicPr>
          <p:nvPr/>
        </p:nvPicPr>
        <p:blipFill>
          <a:blip r:embed="rId2"/>
          <a:stretch>
            <a:fillRect/>
          </a:stretch>
        </p:blipFill>
        <p:spPr>
          <a:xfrm>
            <a:off x="0" y="4761070"/>
            <a:ext cx="9601200" cy="4384548"/>
          </a:xfrm>
          <a:prstGeom prst="rect">
            <a:avLst/>
          </a:prstGeom>
        </p:spPr>
      </p:pic>
      <p:sp>
        <p:nvSpPr>
          <p:cNvPr id="11" name="Espaço Reservado para Rodapé 10">
            <a:extLst>
              <a:ext uri="{FF2B5EF4-FFF2-40B4-BE49-F238E27FC236}">
                <a16:creationId xmlns:a16="http://schemas.microsoft.com/office/drawing/2014/main" id="{7492E912-C96D-66DF-60F4-0EC19ACDCACC}"/>
              </a:ext>
            </a:extLst>
          </p:cNvPr>
          <p:cNvSpPr>
            <a:spLocks noGrp="1"/>
          </p:cNvSpPr>
          <p:nvPr>
            <p:ph type="ftr" sz="quarter" idx="11"/>
          </p:nvPr>
        </p:nvSpPr>
        <p:spPr/>
        <p:txBody>
          <a:bodyPr/>
          <a:lstStyle/>
          <a:p>
            <a:r>
              <a:rPr lang="pt-BR"/>
              <a:t>SELETORES CSS PARA JEDIS - FELIPE AGUIAR</a:t>
            </a:r>
          </a:p>
        </p:txBody>
      </p:sp>
      <p:sp>
        <p:nvSpPr>
          <p:cNvPr id="12" name="Espaço Reservado para Número de Slide 11">
            <a:extLst>
              <a:ext uri="{FF2B5EF4-FFF2-40B4-BE49-F238E27FC236}">
                <a16:creationId xmlns:a16="http://schemas.microsoft.com/office/drawing/2014/main" id="{6A6DBD76-473B-80B1-4F20-86CD5BF35A61}"/>
              </a:ext>
            </a:extLst>
          </p:cNvPr>
          <p:cNvSpPr>
            <a:spLocks noGrp="1"/>
          </p:cNvSpPr>
          <p:nvPr>
            <p:ph type="sldNum" sz="quarter" idx="12"/>
          </p:nvPr>
        </p:nvSpPr>
        <p:spPr/>
        <p:txBody>
          <a:bodyPr/>
          <a:lstStyle/>
          <a:p>
            <a:fld id="{9BB46D60-96CE-4402-8D7C-2F4B1C382689}" type="slidenum">
              <a:rPr lang="pt-BR" smtClean="0"/>
              <a:t>16</a:t>
            </a:fld>
            <a:endParaRPr lang="pt-BR"/>
          </a:p>
        </p:txBody>
      </p:sp>
      <p:pic>
        <p:nvPicPr>
          <p:cNvPr id="13" name="Picture 8" descr="Would you like to see new lightsaber variants in the future? | Fandom">
            <a:extLst>
              <a:ext uri="{FF2B5EF4-FFF2-40B4-BE49-F238E27FC236}">
                <a16:creationId xmlns:a16="http://schemas.microsoft.com/office/drawing/2014/main" id="{3611B9B7-2B67-22C0-6363-85B87607E62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4" name="logo_css" descr="Ícone&#10;&#10;Descrição gerada automaticamente">
            <a:extLst>
              <a:ext uri="{FF2B5EF4-FFF2-40B4-BE49-F238E27FC236}">
                <a16:creationId xmlns:a16="http://schemas.microsoft.com/office/drawing/2014/main" id="{A1F36D00-6AEF-DAD9-1469-397615F692D3}"/>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3006414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938992"/>
          </a:xfrm>
          <a:prstGeom prst="rect">
            <a:avLst/>
          </a:prstGeom>
          <a:noFill/>
        </p:spPr>
        <p:txBody>
          <a:bodyPr wrap="square" rtlCol="0">
            <a:spAutoFit/>
          </a:bodyPr>
          <a:lstStyle/>
          <a:p>
            <a:pPr algn="ctr"/>
            <a:r>
              <a:rPr lang="pt-BR" sz="2400" dirty="0"/>
              <a:t>O seletor de </a:t>
            </a:r>
            <a:r>
              <a:rPr lang="pt-BR" sz="2400" dirty="0" err="1"/>
              <a:t>pseudo-classe</a:t>
            </a:r>
            <a:r>
              <a:rPr lang="pt-BR" sz="2400" dirty="0"/>
              <a:t> :</a:t>
            </a:r>
            <a:r>
              <a:rPr lang="pt-BR" sz="2400" dirty="0" err="1"/>
              <a:t>nth-child</a:t>
            </a:r>
            <a:r>
              <a:rPr lang="pt-BR" sz="2400" dirty="0"/>
              <a:t>() permite selecionar elementos com base em sua posição em relação a seus irmãos. Por exemplo, para estilizar cada segundo item de uma lista não ordenada, você pode usar o seletor </a:t>
            </a:r>
            <a:r>
              <a:rPr lang="pt-BR" sz="2400" dirty="0" err="1"/>
              <a:t>li:nth-child</a:t>
            </a:r>
            <a:r>
              <a:rPr lang="pt-BR" sz="2400" dirty="0"/>
              <a:t>(2n).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165735" y="777781"/>
            <a:ext cx="8955142" cy="707886"/>
          </a:xfrm>
          <a:prstGeom prst="rect">
            <a:avLst/>
          </a:prstGeom>
          <a:noFill/>
        </p:spPr>
        <p:txBody>
          <a:bodyPr wrap="square" rtlCol="0">
            <a:spAutoFit/>
          </a:bodyPr>
          <a:lstStyle/>
          <a:p>
            <a:r>
              <a:rPr lang="pt-BR" sz="4000" dirty="0">
                <a:latin typeface="Impact" panose="020B0806030902050204" pitchFamily="34" charset="0"/>
              </a:rPr>
              <a:t>SELETOR DE PSEUDO-CLASSE :NTH-CHILD()</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ABE245E4-5C60-4961-8926-F62B5F31C685}"/>
              </a:ext>
            </a:extLst>
          </p:cNvPr>
          <p:cNvPicPr>
            <a:picLocks noChangeAspect="1"/>
          </p:cNvPicPr>
          <p:nvPr/>
        </p:nvPicPr>
        <p:blipFill>
          <a:blip r:embed="rId2"/>
          <a:stretch>
            <a:fillRect/>
          </a:stretch>
        </p:blipFill>
        <p:spPr>
          <a:xfrm>
            <a:off x="-21510" y="4761070"/>
            <a:ext cx="9601200" cy="4384548"/>
          </a:xfrm>
          <a:prstGeom prst="rect">
            <a:avLst/>
          </a:prstGeom>
        </p:spPr>
      </p:pic>
      <p:sp>
        <p:nvSpPr>
          <p:cNvPr id="11" name="Espaço Reservado para Rodapé 10">
            <a:extLst>
              <a:ext uri="{FF2B5EF4-FFF2-40B4-BE49-F238E27FC236}">
                <a16:creationId xmlns:a16="http://schemas.microsoft.com/office/drawing/2014/main" id="{96B4055A-90BC-F5B7-BD11-C561B43A4CCF}"/>
              </a:ext>
            </a:extLst>
          </p:cNvPr>
          <p:cNvSpPr>
            <a:spLocks noGrp="1"/>
          </p:cNvSpPr>
          <p:nvPr>
            <p:ph type="ftr" sz="quarter" idx="11"/>
          </p:nvPr>
        </p:nvSpPr>
        <p:spPr/>
        <p:txBody>
          <a:bodyPr/>
          <a:lstStyle/>
          <a:p>
            <a:r>
              <a:rPr lang="pt-BR"/>
              <a:t>SELETORES CSS PARA JEDIS - FELIPE AGUIAR</a:t>
            </a:r>
          </a:p>
        </p:txBody>
      </p:sp>
      <p:sp>
        <p:nvSpPr>
          <p:cNvPr id="12" name="Espaço Reservado para Número de Slide 11">
            <a:extLst>
              <a:ext uri="{FF2B5EF4-FFF2-40B4-BE49-F238E27FC236}">
                <a16:creationId xmlns:a16="http://schemas.microsoft.com/office/drawing/2014/main" id="{473182F9-777D-1298-4A4B-E5E9A9138028}"/>
              </a:ext>
            </a:extLst>
          </p:cNvPr>
          <p:cNvSpPr>
            <a:spLocks noGrp="1"/>
          </p:cNvSpPr>
          <p:nvPr>
            <p:ph type="sldNum" sz="quarter" idx="12"/>
          </p:nvPr>
        </p:nvSpPr>
        <p:spPr/>
        <p:txBody>
          <a:bodyPr/>
          <a:lstStyle/>
          <a:p>
            <a:fld id="{9BB46D60-96CE-4402-8D7C-2F4B1C382689}" type="slidenum">
              <a:rPr lang="pt-BR" smtClean="0"/>
              <a:t>17</a:t>
            </a:fld>
            <a:endParaRPr lang="pt-BR"/>
          </a:p>
        </p:txBody>
      </p:sp>
      <p:pic>
        <p:nvPicPr>
          <p:cNvPr id="15" name="Picture 8" descr="Would you like to see new lightsaber variants in the future? | Fandom">
            <a:extLst>
              <a:ext uri="{FF2B5EF4-FFF2-40B4-BE49-F238E27FC236}">
                <a16:creationId xmlns:a16="http://schemas.microsoft.com/office/drawing/2014/main" id="{4F3E8E64-18DF-94F8-AB0B-7A5AB522087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6" name="logo_css" descr="Ícone&#10;&#10;Descrição gerada automaticamente">
            <a:extLst>
              <a:ext uri="{FF2B5EF4-FFF2-40B4-BE49-F238E27FC236}">
                <a16:creationId xmlns:a16="http://schemas.microsoft.com/office/drawing/2014/main" id="{677DCDF5-3F67-F5D7-7A61-9CD8F072AACE}"/>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1057121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6388320"/>
            <a:ext cx="7816645" cy="2308324"/>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rPr>
              <a:t>SELETORES DE FILHOS E IRMÃOS</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11FFFE"/>
                  </a:solidFill>
                </a:ln>
                <a:noFill/>
                <a:latin typeface="Impact" panose="020B0806030902050204" pitchFamily="34" charset="0"/>
              </a:rPr>
              <a:t>06</a:t>
            </a:r>
          </a:p>
        </p:txBody>
      </p:sp>
      <p:sp>
        <p:nvSpPr>
          <p:cNvPr id="5" name="Retângulo 4">
            <a:extLst>
              <a:ext uri="{FF2B5EF4-FFF2-40B4-BE49-F238E27FC236}">
                <a16:creationId xmlns:a16="http://schemas.microsoft.com/office/drawing/2014/main" id="{FA80E993-76DA-56CE-427C-CE1D83BD30C1}"/>
              </a:ext>
            </a:extLst>
          </p:cNvPr>
          <p:cNvSpPr/>
          <p:nvPr/>
        </p:nvSpPr>
        <p:spPr>
          <a:xfrm>
            <a:off x="976944" y="8776129"/>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1A38D318-280C-0E99-2186-7D919CA59191}"/>
              </a:ext>
            </a:extLst>
          </p:cNvPr>
          <p:cNvSpPr txBox="1"/>
          <p:nvPr/>
        </p:nvSpPr>
        <p:spPr>
          <a:xfrm>
            <a:off x="870768" y="9340866"/>
            <a:ext cx="7816645" cy="1938992"/>
          </a:xfrm>
          <a:prstGeom prst="rect">
            <a:avLst/>
          </a:prstGeom>
          <a:noFill/>
        </p:spPr>
        <p:txBody>
          <a:bodyPr wrap="square" rtlCol="0">
            <a:spAutoFit/>
          </a:bodyPr>
          <a:lstStyle/>
          <a:p>
            <a:pPr algn="ctr"/>
            <a:r>
              <a:rPr lang="pt-BR" sz="2400" dirty="0">
                <a:solidFill>
                  <a:schemeClr val="bg1"/>
                </a:solidFill>
              </a:rPr>
              <a:t>Os seletores de filhos e irmãos permitem selecionar elementos com base em sua relação com outros elementos. Eles são úteis quando você deseja estilizar elementos específicos em uma estrutura hierárquica. Veja os exemplos a seguir:</a:t>
            </a:r>
          </a:p>
        </p:txBody>
      </p:sp>
      <p:sp>
        <p:nvSpPr>
          <p:cNvPr id="10" name="Espaço Reservado para Rodapé 9">
            <a:extLst>
              <a:ext uri="{FF2B5EF4-FFF2-40B4-BE49-F238E27FC236}">
                <a16:creationId xmlns:a16="http://schemas.microsoft.com/office/drawing/2014/main" id="{EB9DBB56-D673-BFF1-D219-8798ED46F7B3}"/>
              </a:ext>
            </a:extLst>
          </p:cNvPr>
          <p:cNvSpPr>
            <a:spLocks noGrp="1"/>
          </p:cNvSpPr>
          <p:nvPr>
            <p:ph type="ftr" sz="quarter" idx="11"/>
          </p:nvPr>
        </p:nvSpPr>
        <p:spPr/>
        <p:txBody>
          <a:bodyPr/>
          <a:lstStyle/>
          <a:p>
            <a:r>
              <a:rPr lang="pt-BR"/>
              <a:t>SELETORES CSS PARA JEDIS - FELIPE AGUIAR</a:t>
            </a:r>
          </a:p>
        </p:txBody>
      </p:sp>
      <p:sp>
        <p:nvSpPr>
          <p:cNvPr id="11" name="Espaço Reservado para Número de Slide 10">
            <a:extLst>
              <a:ext uri="{FF2B5EF4-FFF2-40B4-BE49-F238E27FC236}">
                <a16:creationId xmlns:a16="http://schemas.microsoft.com/office/drawing/2014/main" id="{981968B5-ADB4-7523-F4E9-54DB02B757A9}"/>
              </a:ext>
            </a:extLst>
          </p:cNvPr>
          <p:cNvSpPr>
            <a:spLocks noGrp="1"/>
          </p:cNvSpPr>
          <p:nvPr>
            <p:ph type="sldNum" sz="quarter" idx="12"/>
          </p:nvPr>
        </p:nvSpPr>
        <p:spPr/>
        <p:txBody>
          <a:bodyPr/>
          <a:lstStyle/>
          <a:p>
            <a:fld id="{9BB46D60-96CE-4402-8D7C-2F4B1C382689}" type="slidenum">
              <a:rPr lang="pt-BR" smtClean="0"/>
              <a:t>18</a:t>
            </a:fld>
            <a:endParaRPr lang="pt-BR"/>
          </a:p>
        </p:txBody>
      </p:sp>
    </p:spTree>
    <p:extLst>
      <p:ext uri="{BB962C8B-B14F-4D97-AF65-F5344CB8AC3E}">
        <p14:creationId xmlns:p14="http://schemas.microsoft.com/office/powerpoint/2010/main" val="3907831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569660"/>
          </a:xfrm>
          <a:prstGeom prst="rect">
            <a:avLst/>
          </a:prstGeom>
          <a:noFill/>
        </p:spPr>
        <p:txBody>
          <a:bodyPr wrap="square" rtlCol="0">
            <a:spAutoFit/>
          </a:bodyPr>
          <a:lstStyle/>
          <a:p>
            <a:pPr algn="ctr"/>
            <a:r>
              <a:rPr lang="pt-BR" sz="2400" dirty="0"/>
              <a:t>O seletor de filho adjacente (+) permite selecionar o primeiro elemento irmão imediatamente após outro elemento. Por exemplo, para estilizar o primeiro parágrafo após um título h2, você pode usar o seletor h2 + p.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784555" y="777781"/>
            <a:ext cx="7816645" cy="707886"/>
          </a:xfrm>
          <a:prstGeom prst="rect">
            <a:avLst/>
          </a:prstGeom>
          <a:noFill/>
        </p:spPr>
        <p:txBody>
          <a:bodyPr wrap="square" rtlCol="0">
            <a:spAutoFit/>
          </a:bodyPr>
          <a:lstStyle/>
          <a:p>
            <a:r>
              <a:rPr lang="pt-BR" sz="4000" dirty="0">
                <a:latin typeface="Impact" panose="020B0806030902050204" pitchFamily="34" charset="0"/>
              </a:rPr>
              <a:t>SELETOR DE FILHO ADJACENTE (+)</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0DFB6260-AABE-15DB-6F26-5599A27F59D2}"/>
              </a:ext>
            </a:extLst>
          </p:cNvPr>
          <p:cNvPicPr>
            <a:picLocks noChangeAspect="1"/>
          </p:cNvPicPr>
          <p:nvPr/>
        </p:nvPicPr>
        <p:blipFill>
          <a:blip r:embed="rId2"/>
          <a:stretch>
            <a:fillRect/>
          </a:stretch>
        </p:blipFill>
        <p:spPr>
          <a:xfrm>
            <a:off x="0" y="4945945"/>
            <a:ext cx="9601200" cy="4384548"/>
          </a:xfrm>
          <a:prstGeom prst="rect">
            <a:avLst/>
          </a:prstGeom>
        </p:spPr>
      </p:pic>
      <p:sp>
        <p:nvSpPr>
          <p:cNvPr id="11" name="Espaço Reservado para Rodapé 10">
            <a:extLst>
              <a:ext uri="{FF2B5EF4-FFF2-40B4-BE49-F238E27FC236}">
                <a16:creationId xmlns:a16="http://schemas.microsoft.com/office/drawing/2014/main" id="{2A3A121B-C21A-B258-DBB8-7B677BDC4E3E}"/>
              </a:ext>
            </a:extLst>
          </p:cNvPr>
          <p:cNvSpPr>
            <a:spLocks noGrp="1"/>
          </p:cNvSpPr>
          <p:nvPr>
            <p:ph type="ftr" sz="quarter" idx="11"/>
          </p:nvPr>
        </p:nvSpPr>
        <p:spPr/>
        <p:txBody>
          <a:bodyPr/>
          <a:lstStyle/>
          <a:p>
            <a:r>
              <a:rPr lang="pt-BR"/>
              <a:t>SELETORES CSS PARA JEDIS - FELIPE AGUIAR</a:t>
            </a:r>
          </a:p>
        </p:txBody>
      </p:sp>
      <p:sp>
        <p:nvSpPr>
          <p:cNvPr id="12" name="Espaço Reservado para Número de Slide 11">
            <a:extLst>
              <a:ext uri="{FF2B5EF4-FFF2-40B4-BE49-F238E27FC236}">
                <a16:creationId xmlns:a16="http://schemas.microsoft.com/office/drawing/2014/main" id="{E6B5828F-4648-B570-E408-7CDFB1A4F9EB}"/>
              </a:ext>
            </a:extLst>
          </p:cNvPr>
          <p:cNvSpPr>
            <a:spLocks noGrp="1"/>
          </p:cNvSpPr>
          <p:nvPr>
            <p:ph type="sldNum" sz="quarter" idx="12"/>
          </p:nvPr>
        </p:nvSpPr>
        <p:spPr/>
        <p:txBody>
          <a:bodyPr/>
          <a:lstStyle/>
          <a:p>
            <a:fld id="{9BB46D60-96CE-4402-8D7C-2F4B1C382689}" type="slidenum">
              <a:rPr lang="pt-BR" smtClean="0"/>
              <a:t>19</a:t>
            </a:fld>
            <a:endParaRPr lang="pt-BR"/>
          </a:p>
        </p:txBody>
      </p:sp>
      <p:pic>
        <p:nvPicPr>
          <p:cNvPr id="13" name="Picture 8" descr="Would you like to see new lightsaber variants in the future? | Fandom">
            <a:extLst>
              <a:ext uri="{FF2B5EF4-FFF2-40B4-BE49-F238E27FC236}">
                <a16:creationId xmlns:a16="http://schemas.microsoft.com/office/drawing/2014/main" id="{6F481612-03DE-6168-DCE6-194169C94AB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4" name="logo_css" descr="Ícone&#10;&#10;Descrição gerada automaticamente">
            <a:extLst>
              <a:ext uri="{FF2B5EF4-FFF2-40B4-BE49-F238E27FC236}">
                <a16:creationId xmlns:a16="http://schemas.microsoft.com/office/drawing/2014/main" id="{B63594D7-68CF-29FC-A0D9-3B7E8A5A1E37}"/>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1027381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999059"/>
            <a:ext cx="7816645" cy="2677656"/>
          </a:xfrm>
          <a:prstGeom prst="rect">
            <a:avLst/>
          </a:prstGeom>
          <a:noFill/>
        </p:spPr>
        <p:txBody>
          <a:bodyPr wrap="square" rtlCol="0">
            <a:spAutoFit/>
          </a:bodyPr>
          <a:lstStyle/>
          <a:p>
            <a:pPr algn="ctr"/>
            <a:r>
              <a:rPr lang="pt-BR" sz="2400" dirty="0"/>
              <a:t>CSS (</a:t>
            </a:r>
            <a:r>
              <a:rPr lang="pt-BR" sz="2400" dirty="0" err="1"/>
              <a:t>Cascading</a:t>
            </a:r>
            <a:r>
              <a:rPr lang="pt-BR" sz="2400" dirty="0"/>
              <a:t> </a:t>
            </a:r>
            <a:r>
              <a:rPr lang="pt-BR" sz="2400" dirty="0" err="1"/>
              <a:t>Style</a:t>
            </a:r>
            <a:r>
              <a:rPr lang="pt-BR" sz="2400" dirty="0"/>
              <a:t> </a:t>
            </a:r>
            <a:r>
              <a:rPr lang="pt-BR" sz="2400" dirty="0" err="1"/>
              <a:t>Sheets</a:t>
            </a:r>
            <a:r>
              <a:rPr lang="pt-BR" sz="2400" b="1" dirty="0"/>
              <a:t>) </a:t>
            </a:r>
            <a:r>
              <a:rPr lang="pt-BR" sz="2400" dirty="0"/>
              <a:t>é uma linguagem essencial para estilizar páginas da web. Com o uso correto dos seletores CSS, podemos direcionar e estilizar elementos específicos de forma eficiente. Neste ebook, exploraremos os principais seletores CSS e forneceremos exemplos de código em contextos reais. Prepare-se para simplificar o estilo dos seus elementos!</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2080135" y="777781"/>
            <a:ext cx="7816645" cy="707886"/>
          </a:xfrm>
          <a:prstGeom prst="rect">
            <a:avLst/>
          </a:prstGeom>
          <a:noFill/>
        </p:spPr>
        <p:txBody>
          <a:bodyPr wrap="square" rtlCol="0">
            <a:spAutoFit/>
          </a:bodyPr>
          <a:lstStyle/>
          <a:p>
            <a:r>
              <a:rPr lang="pt-BR" sz="4000" dirty="0">
                <a:latin typeface="Impact" panose="020B0806030902050204" pitchFamily="34" charset="0"/>
              </a:rPr>
              <a:t>PRINCIPAIS SELETORES CSS</a:t>
            </a:r>
          </a:p>
        </p:txBody>
      </p:sp>
      <p:sp>
        <p:nvSpPr>
          <p:cNvPr id="4" name="subtitulo_componente">
            <a:extLst>
              <a:ext uri="{FF2B5EF4-FFF2-40B4-BE49-F238E27FC236}">
                <a16:creationId xmlns:a16="http://schemas.microsoft.com/office/drawing/2014/main" id="{25CCF5E4-57B1-4237-190B-AC69C1A6536B}"/>
              </a:ext>
            </a:extLst>
          </p:cNvPr>
          <p:cNvSpPr txBox="1"/>
          <p:nvPr/>
        </p:nvSpPr>
        <p:spPr>
          <a:xfrm>
            <a:off x="870768" y="1961917"/>
            <a:ext cx="7816645" cy="584775"/>
          </a:xfrm>
          <a:prstGeom prst="rect">
            <a:avLst/>
          </a:prstGeom>
          <a:noFill/>
        </p:spPr>
        <p:txBody>
          <a:bodyPr wrap="square" rtlCol="0">
            <a:spAutoFit/>
          </a:bodyPr>
          <a:lstStyle/>
          <a:p>
            <a:pPr algn="ctr"/>
            <a:r>
              <a:rPr lang="pt-BR" sz="3200" dirty="0">
                <a:latin typeface="+mj-lt"/>
              </a:rPr>
              <a:t>Simplificando o Estilo dos seus Elementos</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logo_css" descr="Ícone&#10;&#10;Descrição gerada automaticamente">
            <a:extLst>
              <a:ext uri="{FF2B5EF4-FFF2-40B4-BE49-F238E27FC236}">
                <a16:creationId xmlns:a16="http://schemas.microsoft.com/office/drawing/2014/main" id="{A2D9A93F-3803-E8E7-32AC-1BF775A02A77}"/>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16575"/>
          <a:stretch/>
        </p:blipFill>
        <p:spPr>
          <a:xfrm>
            <a:off x="0" y="6472238"/>
            <a:ext cx="9365802" cy="4422400"/>
          </a:xfrm>
          <a:prstGeom prst="rect">
            <a:avLst/>
          </a:prstGeom>
        </p:spPr>
      </p:pic>
      <p:sp>
        <p:nvSpPr>
          <p:cNvPr id="10" name="Espaço Reservado para Rodapé 9">
            <a:extLst>
              <a:ext uri="{FF2B5EF4-FFF2-40B4-BE49-F238E27FC236}">
                <a16:creationId xmlns:a16="http://schemas.microsoft.com/office/drawing/2014/main" id="{D950483A-1B7C-BC8A-AFE0-E5A3B512FCEF}"/>
              </a:ext>
            </a:extLst>
          </p:cNvPr>
          <p:cNvSpPr>
            <a:spLocks noGrp="1"/>
          </p:cNvSpPr>
          <p:nvPr>
            <p:ph type="ftr" sz="quarter" idx="11"/>
          </p:nvPr>
        </p:nvSpPr>
        <p:spPr/>
        <p:txBody>
          <a:bodyPr/>
          <a:lstStyle/>
          <a:p>
            <a:r>
              <a:rPr lang="pt-BR"/>
              <a:t>SELETORES CSS PARA JEDIS - FELIPE AGUIAR</a:t>
            </a:r>
          </a:p>
        </p:txBody>
      </p:sp>
      <p:sp>
        <p:nvSpPr>
          <p:cNvPr id="11" name="Espaço Reservado para Número de Slide 10">
            <a:extLst>
              <a:ext uri="{FF2B5EF4-FFF2-40B4-BE49-F238E27FC236}">
                <a16:creationId xmlns:a16="http://schemas.microsoft.com/office/drawing/2014/main" id="{1966F1B7-35CA-277C-5D23-E67A2444F784}"/>
              </a:ext>
            </a:extLst>
          </p:cNvPr>
          <p:cNvSpPr>
            <a:spLocks noGrp="1"/>
          </p:cNvSpPr>
          <p:nvPr>
            <p:ph type="sldNum" sz="quarter" idx="12"/>
          </p:nvPr>
        </p:nvSpPr>
        <p:spPr/>
        <p:txBody>
          <a:bodyPr/>
          <a:lstStyle/>
          <a:p>
            <a:fld id="{9BB46D60-96CE-4402-8D7C-2F4B1C382689}" type="slidenum">
              <a:rPr lang="pt-BR" smtClean="0"/>
              <a:t>2</a:t>
            </a:fld>
            <a:endParaRPr lang="pt-BR"/>
          </a:p>
        </p:txBody>
      </p:sp>
    </p:spTree>
    <p:extLst>
      <p:ext uri="{BB962C8B-B14F-4D97-AF65-F5344CB8AC3E}">
        <p14:creationId xmlns:p14="http://schemas.microsoft.com/office/powerpoint/2010/main" val="3004000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938992"/>
          </a:xfrm>
          <a:prstGeom prst="rect">
            <a:avLst/>
          </a:prstGeom>
          <a:noFill/>
        </p:spPr>
        <p:txBody>
          <a:bodyPr wrap="square" rtlCol="0">
            <a:spAutoFit/>
          </a:bodyPr>
          <a:lstStyle/>
          <a:p>
            <a:r>
              <a:rPr lang="pt-BR" sz="2400" dirty="0"/>
              <a:t>O seletor de irmão geral () permite selecionar todos os elementos irmãos que ocorrem após outro elemento. Por exemplo, para estilizar todos os parágrafos que ocorrem após um título h2, você pode usar o seletor h2 ~ p.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870768" y="777781"/>
            <a:ext cx="8302729" cy="707886"/>
          </a:xfrm>
          <a:prstGeom prst="rect">
            <a:avLst/>
          </a:prstGeom>
          <a:noFill/>
        </p:spPr>
        <p:txBody>
          <a:bodyPr wrap="square" rtlCol="0">
            <a:spAutoFit/>
          </a:bodyPr>
          <a:lstStyle/>
          <a:p>
            <a:r>
              <a:rPr lang="pt-BR" sz="4000" dirty="0">
                <a:latin typeface="Impact" panose="020B0806030902050204" pitchFamily="34" charset="0"/>
              </a:rPr>
              <a:t>Seletor de Irmão Geral</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a:extLst>
              <a:ext uri="{FF2B5EF4-FFF2-40B4-BE49-F238E27FC236}">
                <a16:creationId xmlns:a16="http://schemas.microsoft.com/office/drawing/2014/main" id="{45481FF4-7154-393B-F01A-AFB505D14CF3}"/>
              </a:ext>
            </a:extLst>
          </p:cNvPr>
          <p:cNvPicPr>
            <a:picLocks noChangeAspect="1"/>
          </p:cNvPicPr>
          <p:nvPr/>
        </p:nvPicPr>
        <p:blipFill>
          <a:blip r:embed="rId2"/>
          <a:stretch>
            <a:fillRect/>
          </a:stretch>
        </p:blipFill>
        <p:spPr>
          <a:xfrm>
            <a:off x="-21510" y="4761070"/>
            <a:ext cx="9601200" cy="4384548"/>
          </a:xfrm>
          <a:prstGeom prst="rect">
            <a:avLst/>
          </a:prstGeom>
        </p:spPr>
      </p:pic>
      <p:sp>
        <p:nvSpPr>
          <p:cNvPr id="11" name="Espaço Reservado para Rodapé 10">
            <a:extLst>
              <a:ext uri="{FF2B5EF4-FFF2-40B4-BE49-F238E27FC236}">
                <a16:creationId xmlns:a16="http://schemas.microsoft.com/office/drawing/2014/main" id="{27E8568A-3DBF-1290-7BC1-1515B5E7B2CB}"/>
              </a:ext>
            </a:extLst>
          </p:cNvPr>
          <p:cNvSpPr>
            <a:spLocks noGrp="1"/>
          </p:cNvSpPr>
          <p:nvPr>
            <p:ph type="ftr" sz="quarter" idx="11"/>
          </p:nvPr>
        </p:nvSpPr>
        <p:spPr/>
        <p:txBody>
          <a:bodyPr/>
          <a:lstStyle/>
          <a:p>
            <a:r>
              <a:rPr lang="pt-BR"/>
              <a:t>SELETORES CSS PARA JEDIS - FELIPE AGUIAR</a:t>
            </a:r>
          </a:p>
        </p:txBody>
      </p:sp>
      <p:sp>
        <p:nvSpPr>
          <p:cNvPr id="12" name="Espaço Reservado para Número de Slide 11">
            <a:extLst>
              <a:ext uri="{FF2B5EF4-FFF2-40B4-BE49-F238E27FC236}">
                <a16:creationId xmlns:a16="http://schemas.microsoft.com/office/drawing/2014/main" id="{231E06DB-B92A-2C78-643A-353DBD2F8BDD}"/>
              </a:ext>
            </a:extLst>
          </p:cNvPr>
          <p:cNvSpPr>
            <a:spLocks noGrp="1"/>
          </p:cNvSpPr>
          <p:nvPr>
            <p:ph type="sldNum" sz="quarter" idx="12"/>
          </p:nvPr>
        </p:nvSpPr>
        <p:spPr/>
        <p:txBody>
          <a:bodyPr/>
          <a:lstStyle/>
          <a:p>
            <a:fld id="{9BB46D60-96CE-4402-8D7C-2F4B1C382689}" type="slidenum">
              <a:rPr lang="pt-BR" smtClean="0"/>
              <a:t>20</a:t>
            </a:fld>
            <a:endParaRPr lang="pt-BR"/>
          </a:p>
        </p:txBody>
      </p:sp>
      <p:pic>
        <p:nvPicPr>
          <p:cNvPr id="13" name="Picture 8" descr="Would you like to see new lightsaber variants in the future? | Fandom">
            <a:extLst>
              <a:ext uri="{FF2B5EF4-FFF2-40B4-BE49-F238E27FC236}">
                <a16:creationId xmlns:a16="http://schemas.microsoft.com/office/drawing/2014/main" id="{FD378AC7-DA50-4D16-8628-D479BB31E6B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4" name="logo_css" descr="Ícone&#10;&#10;Descrição gerada automaticamente">
            <a:extLst>
              <a:ext uri="{FF2B5EF4-FFF2-40B4-BE49-F238E27FC236}">
                <a16:creationId xmlns:a16="http://schemas.microsoft.com/office/drawing/2014/main" id="{A3A73B1F-DE03-7085-D83C-1A54B643CACD}"/>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3934859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6388320"/>
            <a:ext cx="7816645" cy="2308324"/>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rPr>
              <a:t>SELETOR UNIVERSAL E NEGATIVO</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11FFFE"/>
                  </a:solidFill>
                </a:ln>
                <a:noFill/>
                <a:latin typeface="Impact" panose="020B0806030902050204" pitchFamily="34" charset="0"/>
              </a:rPr>
              <a:t>07</a:t>
            </a:r>
          </a:p>
        </p:txBody>
      </p:sp>
      <p:sp>
        <p:nvSpPr>
          <p:cNvPr id="5" name="Retângulo 4">
            <a:extLst>
              <a:ext uri="{FF2B5EF4-FFF2-40B4-BE49-F238E27FC236}">
                <a16:creationId xmlns:a16="http://schemas.microsoft.com/office/drawing/2014/main" id="{FA80E993-76DA-56CE-427C-CE1D83BD30C1}"/>
              </a:ext>
            </a:extLst>
          </p:cNvPr>
          <p:cNvSpPr/>
          <p:nvPr/>
        </p:nvSpPr>
        <p:spPr>
          <a:xfrm>
            <a:off x="976944" y="8776129"/>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1A38D318-280C-0E99-2186-7D919CA59191}"/>
              </a:ext>
            </a:extLst>
          </p:cNvPr>
          <p:cNvSpPr txBox="1"/>
          <p:nvPr/>
        </p:nvSpPr>
        <p:spPr>
          <a:xfrm>
            <a:off x="870768" y="9340866"/>
            <a:ext cx="7816645" cy="1200329"/>
          </a:xfrm>
          <a:prstGeom prst="rect">
            <a:avLst/>
          </a:prstGeom>
          <a:noFill/>
        </p:spPr>
        <p:txBody>
          <a:bodyPr wrap="square" rtlCol="0">
            <a:spAutoFit/>
          </a:bodyPr>
          <a:lstStyle/>
          <a:p>
            <a:pPr algn="ctr"/>
            <a:r>
              <a:rPr lang="pt-BR" sz="2400" dirty="0">
                <a:solidFill>
                  <a:schemeClr val="bg1"/>
                </a:solidFill>
              </a:rPr>
              <a:t>Os seletores universal e negativo oferecem opções adicionais para selecionar elementos específicos ou excluir elementos de um conjunto de seleção. Veja os exemplos abaixo:</a:t>
            </a:r>
          </a:p>
        </p:txBody>
      </p:sp>
      <p:sp>
        <p:nvSpPr>
          <p:cNvPr id="10" name="Espaço Reservado para Rodapé 9">
            <a:extLst>
              <a:ext uri="{FF2B5EF4-FFF2-40B4-BE49-F238E27FC236}">
                <a16:creationId xmlns:a16="http://schemas.microsoft.com/office/drawing/2014/main" id="{15C797C3-6F1E-3AA4-4225-55DBA1A40907}"/>
              </a:ext>
            </a:extLst>
          </p:cNvPr>
          <p:cNvSpPr>
            <a:spLocks noGrp="1"/>
          </p:cNvSpPr>
          <p:nvPr>
            <p:ph type="ftr" sz="quarter" idx="11"/>
          </p:nvPr>
        </p:nvSpPr>
        <p:spPr/>
        <p:txBody>
          <a:bodyPr/>
          <a:lstStyle/>
          <a:p>
            <a:r>
              <a:rPr lang="pt-BR"/>
              <a:t>SELETORES CSS PARA JEDIS - FELIPE AGUIAR</a:t>
            </a:r>
          </a:p>
        </p:txBody>
      </p:sp>
      <p:sp>
        <p:nvSpPr>
          <p:cNvPr id="11" name="Espaço Reservado para Número de Slide 10">
            <a:extLst>
              <a:ext uri="{FF2B5EF4-FFF2-40B4-BE49-F238E27FC236}">
                <a16:creationId xmlns:a16="http://schemas.microsoft.com/office/drawing/2014/main" id="{37204EBB-9793-B1C1-E210-A22022EFF37C}"/>
              </a:ext>
            </a:extLst>
          </p:cNvPr>
          <p:cNvSpPr>
            <a:spLocks noGrp="1"/>
          </p:cNvSpPr>
          <p:nvPr>
            <p:ph type="sldNum" sz="quarter" idx="12"/>
          </p:nvPr>
        </p:nvSpPr>
        <p:spPr/>
        <p:txBody>
          <a:bodyPr/>
          <a:lstStyle/>
          <a:p>
            <a:fld id="{9BB46D60-96CE-4402-8D7C-2F4B1C382689}" type="slidenum">
              <a:rPr lang="pt-BR" smtClean="0"/>
              <a:t>21</a:t>
            </a:fld>
            <a:endParaRPr lang="pt-BR"/>
          </a:p>
        </p:txBody>
      </p:sp>
    </p:spTree>
    <p:extLst>
      <p:ext uri="{BB962C8B-B14F-4D97-AF65-F5344CB8AC3E}">
        <p14:creationId xmlns:p14="http://schemas.microsoft.com/office/powerpoint/2010/main" val="596566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938992"/>
          </a:xfrm>
          <a:prstGeom prst="rect">
            <a:avLst/>
          </a:prstGeom>
          <a:noFill/>
        </p:spPr>
        <p:txBody>
          <a:bodyPr wrap="square" rtlCol="0">
            <a:spAutoFit/>
          </a:bodyPr>
          <a:lstStyle/>
          <a:p>
            <a:pPr algn="ctr"/>
            <a:r>
              <a:rPr lang="pt-BR" sz="2400" dirty="0"/>
              <a:t>O seletor universal () seleciona todos os elementos em um documento. Pode ser usado para aplicar estilos gerais ou fazer seleções mais amplas. Por exemplo, para definir uma margem padrão para todos os elementos, você pode usar o seletor *.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2655992" y="777781"/>
            <a:ext cx="7816645" cy="707886"/>
          </a:xfrm>
          <a:prstGeom prst="rect">
            <a:avLst/>
          </a:prstGeom>
          <a:noFill/>
        </p:spPr>
        <p:txBody>
          <a:bodyPr wrap="square" rtlCol="0">
            <a:spAutoFit/>
          </a:bodyPr>
          <a:lstStyle/>
          <a:p>
            <a:r>
              <a:rPr lang="pt-BR" sz="4000" dirty="0">
                <a:latin typeface="Impact" panose="020B0806030902050204" pitchFamily="34" charset="0"/>
              </a:rPr>
              <a:t>SELETOR UNIVERSAL</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a:extLst>
              <a:ext uri="{FF2B5EF4-FFF2-40B4-BE49-F238E27FC236}">
                <a16:creationId xmlns:a16="http://schemas.microsoft.com/office/drawing/2014/main" id="{CCD9A76A-A688-2642-A8A9-7DA6E3AF5A39}"/>
              </a:ext>
            </a:extLst>
          </p:cNvPr>
          <p:cNvPicPr>
            <a:picLocks noChangeAspect="1"/>
          </p:cNvPicPr>
          <p:nvPr/>
        </p:nvPicPr>
        <p:blipFill>
          <a:blip r:embed="rId2"/>
          <a:stretch>
            <a:fillRect/>
          </a:stretch>
        </p:blipFill>
        <p:spPr>
          <a:xfrm>
            <a:off x="-21510" y="5093429"/>
            <a:ext cx="9601200" cy="4384548"/>
          </a:xfrm>
          <a:prstGeom prst="rect">
            <a:avLst/>
          </a:prstGeom>
        </p:spPr>
      </p:pic>
      <p:sp>
        <p:nvSpPr>
          <p:cNvPr id="12" name="Espaço Reservado para Rodapé 11">
            <a:extLst>
              <a:ext uri="{FF2B5EF4-FFF2-40B4-BE49-F238E27FC236}">
                <a16:creationId xmlns:a16="http://schemas.microsoft.com/office/drawing/2014/main" id="{BC0444D3-0EC5-B6BF-457E-594432B0AA89}"/>
              </a:ext>
            </a:extLst>
          </p:cNvPr>
          <p:cNvSpPr>
            <a:spLocks noGrp="1"/>
          </p:cNvSpPr>
          <p:nvPr>
            <p:ph type="ftr" sz="quarter" idx="11"/>
          </p:nvPr>
        </p:nvSpPr>
        <p:spPr/>
        <p:txBody>
          <a:bodyPr/>
          <a:lstStyle/>
          <a:p>
            <a:r>
              <a:rPr lang="pt-BR"/>
              <a:t>SELETORES CSS PARA JEDIS - FELIPE AGUIAR</a:t>
            </a:r>
          </a:p>
        </p:txBody>
      </p:sp>
      <p:sp>
        <p:nvSpPr>
          <p:cNvPr id="13" name="Espaço Reservado para Número de Slide 12">
            <a:extLst>
              <a:ext uri="{FF2B5EF4-FFF2-40B4-BE49-F238E27FC236}">
                <a16:creationId xmlns:a16="http://schemas.microsoft.com/office/drawing/2014/main" id="{9E86645D-D9EC-62F8-F1F2-F53A1EDE056E}"/>
              </a:ext>
            </a:extLst>
          </p:cNvPr>
          <p:cNvSpPr>
            <a:spLocks noGrp="1"/>
          </p:cNvSpPr>
          <p:nvPr>
            <p:ph type="sldNum" sz="quarter" idx="12"/>
          </p:nvPr>
        </p:nvSpPr>
        <p:spPr/>
        <p:txBody>
          <a:bodyPr/>
          <a:lstStyle/>
          <a:p>
            <a:fld id="{9BB46D60-96CE-4402-8D7C-2F4B1C382689}" type="slidenum">
              <a:rPr lang="pt-BR" smtClean="0"/>
              <a:t>22</a:t>
            </a:fld>
            <a:endParaRPr lang="pt-BR"/>
          </a:p>
        </p:txBody>
      </p:sp>
      <p:pic>
        <p:nvPicPr>
          <p:cNvPr id="14" name="Picture 8" descr="Would you like to see new lightsaber variants in the future? | Fandom">
            <a:extLst>
              <a:ext uri="{FF2B5EF4-FFF2-40B4-BE49-F238E27FC236}">
                <a16:creationId xmlns:a16="http://schemas.microsoft.com/office/drawing/2014/main" id="{C2CFD140-F238-77DD-2472-97AB18333E8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5" name="logo_css" descr="Ícone&#10;&#10;Descrição gerada automaticamente">
            <a:extLst>
              <a:ext uri="{FF2B5EF4-FFF2-40B4-BE49-F238E27FC236}">
                <a16:creationId xmlns:a16="http://schemas.microsoft.com/office/drawing/2014/main" id="{38061373-C656-18C8-69A7-A18A6425252A}"/>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1011731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2308324"/>
          </a:xfrm>
          <a:prstGeom prst="rect">
            <a:avLst/>
          </a:prstGeom>
          <a:noFill/>
        </p:spPr>
        <p:txBody>
          <a:bodyPr wrap="square" rtlCol="0">
            <a:spAutoFit/>
          </a:bodyPr>
          <a:lstStyle/>
          <a:p>
            <a:pPr algn="ctr"/>
            <a:r>
              <a:rPr lang="pt-BR" sz="2400" dirty="0"/>
              <a:t>O seletor negativo (:</a:t>
            </a:r>
            <a:r>
              <a:rPr lang="pt-BR" sz="2400" dirty="0" err="1"/>
              <a:t>not</a:t>
            </a:r>
            <a:r>
              <a:rPr lang="pt-BR" sz="2400" dirty="0"/>
              <a:t>()) permite selecionar elementos que não correspondem a um determinado seletor. Por exemplo, para estilizar todos os parágrafos, exceto aqueles com a classe "destaque", você pode usar o seletor p:not(.destaque). Veja o exemplo:</a:t>
            </a:r>
          </a:p>
          <a:p>
            <a:pPr algn="ctr"/>
            <a:endParaRPr lang="pt-BR" sz="2400" dirty="0"/>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2269438" y="777781"/>
            <a:ext cx="8302729" cy="707886"/>
          </a:xfrm>
          <a:prstGeom prst="rect">
            <a:avLst/>
          </a:prstGeom>
          <a:noFill/>
        </p:spPr>
        <p:txBody>
          <a:bodyPr wrap="square" rtlCol="0">
            <a:spAutoFit/>
          </a:bodyPr>
          <a:lstStyle/>
          <a:p>
            <a:r>
              <a:rPr lang="pt-BR" sz="4000" dirty="0">
                <a:latin typeface="Impact" panose="020B0806030902050204" pitchFamily="34" charset="0"/>
              </a:rPr>
              <a:t>SELETOR NEGATIVO (:NOT())</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3105AEDB-9804-7624-9480-FF098C89FEA4}"/>
              </a:ext>
            </a:extLst>
          </p:cNvPr>
          <p:cNvPicPr>
            <a:picLocks noChangeAspect="1"/>
          </p:cNvPicPr>
          <p:nvPr/>
        </p:nvPicPr>
        <p:blipFill>
          <a:blip r:embed="rId2"/>
          <a:stretch>
            <a:fillRect/>
          </a:stretch>
        </p:blipFill>
        <p:spPr>
          <a:xfrm>
            <a:off x="0" y="4857455"/>
            <a:ext cx="9601200" cy="4384548"/>
          </a:xfrm>
          <a:prstGeom prst="rect">
            <a:avLst/>
          </a:prstGeom>
        </p:spPr>
      </p:pic>
      <p:sp>
        <p:nvSpPr>
          <p:cNvPr id="11" name="Espaço Reservado para Rodapé 10">
            <a:extLst>
              <a:ext uri="{FF2B5EF4-FFF2-40B4-BE49-F238E27FC236}">
                <a16:creationId xmlns:a16="http://schemas.microsoft.com/office/drawing/2014/main" id="{4B80E3D0-EEFE-5ED5-3B8A-29C7805C8F63}"/>
              </a:ext>
            </a:extLst>
          </p:cNvPr>
          <p:cNvSpPr>
            <a:spLocks noGrp="1"/>
          </p:cNvSpPr>
          <p:nvPr>
            <p:ph type="ftr" sz="quarter" idx="11"/>
          </p:nvPr>
        </p:nvSpPr>
        <p:spPr/>
        <p:txBody>
          <a:bodyPr/>
          <a:lstStyle/>
          <a:p>
            <a:r>
              <a:rPr lang="pt-BR"/>
              <a:t>SELETORES CSS PARA JEDIS - FELIPE AGUIAR</a:t>
            </a:r>
          </a:p>
        </p:txBody>
      </p:sp>
      <p:sp>
        <p:nvSpPr>
          <p:cNvPr id="12" name="Espaço Reservado para Número de Slide 11">
            <a:extLst>
              <a:ext uri="{FF2B5EF4-FFF2-40B4-BE49-F238E27FC236}">
                <a16:creationId xmlns:a16="http://schemas.microsoft.com/office/drawing/2014/main" id="{5194B7CE-3343-6082-D5FE-370D98CAEFE8}"/>
              </a:ext>
            </a:extLst>
          </p:cNvPr>
          <p:cNvSpPr>
            <a:spLocks noGrp="1"/>
          </p:cNvSpPr>
          <p:nvPr>
            <p:ph type="sldNum" sz="quarter" idx="12"/>
          </p:nvPr>
        </p:nvSpPr>
        <p:spPr/>
        <p:txBody>
          <a:bodyPr/>
          <a:lstStyle/>
          <a:p>
            <a:fld id="{9BB46D60-96CE-4402-8D7C-2F4B1C382689}" type="slidenum">
              <a:rPr lang="pt-BR" smtClean="0"/>
              <a:t>23</a:t>
            </a:fld>
            <a:endParaRPr lang="pt-BR"/>
          </a:p>
        </p:txBody>
      </p:sp>
      <p:pic>
        <p:nvPicPr>
          <p:cNvPr id="14" name="Picture 8" descr="Would you like to see new lightsaber variants in the future? | Fandom">
            <a:extLst>
              <a:ext uri="{FF2B5EF4-FFF2-40B4-BE49-F238E27FC236}">
                <a16:creationId xmlns:a16="http://schemas.microsoft.com/office/drawing/2014/main" id="{7695C4A0-10A4-51FD-7FCE-43223D6F684A}"/>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5" name="logo_css" descr="Ícone&#10;&#10;Descrição gerada automaticamente">
            <a:extLst>
              <a:ext uri="{FF2B5EF4-FFF2-40B4-BE49-F238E27FC236}">
                <a16:creationId xmlns:a16="http://schemas.microsoft.com/office/drawing/2014/main" id="{235338D6-664D-B03E-FE78-1033D6C90F15}"/>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4077838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6388320"/>
            <a:ext cx="7816645" cy="1200329"/>
          </a:xfrm>
          <a:prstGeom prst="rect">
            <a:avLst/>
          </a:prstGeom>
          <a:noFill/>
        </p:spPr>
        <p:txBody>
          <a:bodyPr wrap="square" rtlCol="0">
            <a:spAutoFit/>
          </a:bodyPr>
          <a:lstStyle/>
          <a:p>
            <a:pPr algn="ctr"/>
            <a:r>
              <a:rPr lang="en-US" sz="7200" dirty="0">
                <a:solidFill>
                  <a:schemeClr val="bg1"/>
                </a:solidFill>
                <a:latin typeface="Impact" panose="020B0806030902050204" pitchFamily="34" charset="0"/>
              </a:rPr>
              <a:t>A</a:t>
            </a:r>
            <a:r>
              <a:rPr lang="pt-BR" sz="7200" dirty="0">
                <a:solidFill>
                  <a:schemeClr val="bg1"/>
                </a:solidFill>
                <a:latin typeface="Impact" panose="020B0806030902050204" pitchFamily="34" charset="0"/>
              </a:rPr>
              <a:t>GRADECIMENTOS</a:t>
            </a:r>
          </a:p>
        </p:txBody>
      </p:sp>
      <p:sp>
        <p:nvSpPr>
          <p:cNvPr id="5" name="Retângulo 4">
            <a:extLst>
              <a:ext uri="{FF2B5EF4-FFF2-40B4-BE49-F238E27FC236}">
                <a16:creationId xmlns:a16="http://schemas.microsoft.com/office/drawing/2014/main" id="{FA80E993-76DA-56CE-427C-CE1D83BD30C1}"/>
              </a:ext>
            </a:extLst>
          </p:cNvPr>
          <p:cNvSpPr/>
          <p:nvPr/>
        </p:nvSpPr>
        <p:spPr>
          <a:xfrm>
            <a:off x="976944" y="8776129"/>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Espaço Reservado para Rodapé 9">
            <a:extLst>
              <a:ext uri="{FF2B5EF4-FFF2-40B4-BE49-F238E27FC236}">
                <a16:creationId xmlns:a16="http://schemas.microsoft.com/office/drawing/2014/main" id="{15C797C3-6F1E-3AA4-4225-55DBA1A40907}"/>
              </a:ext>
            </a:extLst>
          </p:cNvPr>
          <p:cNvSpPr>
            <a:spLocks noGrp="1"/>
          </p:cNvSpPr>
          <p:nvPr>
            <p:ph type="ftr" sz="quarter" idx="11"/>
          </p:nvPr>
        </p:nvSpPr>
        <p:spPr/>
        <p:txBody>
          <a:bodyPr/>
          <a:lstStyle/>
          <a:p>
            <a:r>
              <a:rPr lang="pt-BR"/>
              <a:t>SELETORES CSS PARA JEDIS - FELIPE AGUIAR</a:t>
            </a:r>
          </a:p>
        </p:txBody>
      </p:sp>
      <p:sp>
        <p:nvSpPr>
          <p:cNvPr id="11" name="Espaço Reservado para Número de Slide 10">
            <a:extLst>
              <a:ext uri="{FF2B5EF4-FFF2-40B4-BE49-F238E27FC236}">
                <a16:creationId xmlns:a16="http://schemas.microsoft.com/office/drawing/2014/main" id="{37204EBB-9793-B1C1-E210-A22022EFF37C}"/>
              </a:ext>
            </a:extLst>
          </p:cNvPr>
          <p:cNvSpPr>
            <a:spLocks noGrp="1"/>
          </p:cNvSpPr>
          <p:nvPr>
            <p:ph type="sldNum" sz="quarter" idx="12"/>
          </p:nvPr>
        </p:nvSpPr>
        <p:spPr/>
        <p:txBody>
          <a:bodyPr/>
          <a:lstStyle/>
          <a:p>
            <a:fld id="{9BB46D60-96CE-4402-8D7C-2F4B1C382689}" type="slidenum">
              <a:rPr lang="pt-BR" smtClean="0"/>
              <a:t>24</a:t>
            </a:fld>
            <a:endParaRPr lang="pt-BR"/>
          </a:p>
        </p:txBody>
      </p:sp>
    </p:spTree>
    <p:extLst>
      <p:ext uri="{BB962C8B-B14F-4D97-AF65-F5344CB8AC3E}">
        <p14:creationId xmlns:p14="http://schemas.microsoft.com/office/powerpoint/2010/main" val="2390956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2616101"/>
          </a:xfrm>
          <a:prstGeom prst="rect">
            <a:avLst/>
          </a:prstGeom>
          <a:noFill/>
        </p:spPr>
        <p:txBody>
          <a:bodyPr wrap="square" rtlCol="0">
            <a:spAutoFit/>
          </a:bodyPr>
          <a:lstStyle/>
          <a:p>
            <a:pPr algn="ctr"/>
            <a:r>
              <a:rPr lang="pt-BR" sz="2400" dirty="0"/>
              <a:t>Esse Ebook foi gerado por IA, e diagramado por humano.</a:t>
            </a:r>
            <a:br>
              <a:rPr lang="pt-BR" sz="2400" dirty="0"/>
            </a:br>
            <a:r>
              <a:rPr lang="pt-BR" sz="2400" dirty="0"/>
              <a:t>O passo a passo se encontra no meu </a:t>
            </a:r>
            <a:r>
              <a:rPr lang="pt-BR" sz="2400" dirty="0" err="1"/>
              <a:t>Github</a:t>
            </a:r>
            <a:endParaRPr lang="pt-BR" sz="2400" dirty="0"/>
          </a:p>
          <a:p>
            <a:pPr algn="ctr"/>
            <a:r>
              <a:rPr lang="pt-BR" sz="4400" dirty="0"/>
              <a:t>.</a:t>
            </a:r>
            <a:br>
              <a:rPr lang="pt-BR" sz="2400" dirty="0"/>
            </a:br>
            <a:r>
              <a:rPr lang="pt-BR" sz="2400" dirty="0"/>
              <a:t>Esse conteúdo foi gerado com fins didáticos de construção, não foi realizado uma validação cuidadosa humana no conteúdo e pode conter erros gerados por uma IA.</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2269438" y="777781"/>
            <a:ext cx="8302729" cy="707886"/>
          </a:xfrm>
          <a:prstGeom prst="rect">
            <a:avLst/>
          </a:prstGeom>
          <a:noFill/>
        </p:spPr>
        <p:txBody>
          <a:bodyPr wrap="square" rtlCol="0">
            <a:spAutoFit/>
          </a:bodyPr>
          <a:lstStyle/>
          <a:p>
            <a:r>
              <a:rPr lang="pt-BR" sz="4000" dirty="0">
                <a:latin typeface="Impact" panose="020B0806030902050204" pitchFamily="34" charset="0"/>
              </a:rPr>
              <a:t>OBRIGADO POR LER ATÉ AQUI</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Espaço Reservado para Rodapé 10">
            <a:extLst>
              <a:ext uri="{FF2B5EF4-FFF2-40B4-BE49-F238E27FC236}">
                <a16:creationId xmlns:a16="http://schemas.microsoft.com/office/drawing/2014/main" id="{4B80E3D0-EEFE-5ED5-3B8A-29C7805C8F63}"/>
              </a:ext>
            </a:extLst>
          </p:cNvPr>
          <p:cNvSpPr>
            <a:spLocks noGrp="1"/>
          </p:cNvSpPr>
          <p:nvPr>
            <p:ph type="ftr" sz="quarter" idx="11"/>
          </p:nvPr>
        </p:nvSpPr>
        <p:spPr/>
        <p:txBody>
          <a:bodyPr/>
          <a:lstStyle/>
          <a:p>
            <a:r>
              <a:rPr lang="pt-BR"/>
              <a:t>SELETORES CSS PARA JEDIS - FELIPE AGUIAR</a:t>
            </a:r>
          </a:p>
        </p:txBody>
      </p:sp>
      <p:sp>
        <p:nvSpPr>
          <p:cNvPr id="12" name="Espaço Reservado para Número de Slide 11">
            <a:extLst>
              <a:ext uri="{FF2B5EF4-FFF2-40B4-BE49-F238E27FC236}">
                <a16:creationId xmlns:a16="http://schemas.microsoft.com/office/drawing/2014/main" id="{5194B7CE-3343-6082-D5FE-370D98CAEFE8}"/>
              </a:ext>
            </a:extLst>
          </p:cNvPr>
          <p:cNvSpPr>
            <a:spLocks noGrp="1"/>
          </p:cNvSpPr>
          <p:nvPr>
            <p:ph type="sldNum" sz="quarter" idx="12"/>
          </p:nvPr>
        </p:nvSpPr>
        <p:spPr/>
        <p:txBody>
          <a:bodyPr/>
          <a:lstStyle/>
          <a:p>
            <a:fld id="{9BB46D60-96CE-4402-8D7C-2F4B1C382689}" type="slidenum">
              <a:rPr lang="pt-BR" smtClean="0"/>
              <a:t>25</a:t>
            </a:fld>
            <a:endParaRPr lang="pt-BR"/>
          </a:p>
        </p:txBody>
      </p:sp>
      <p:pic>
        <p:nvPicPr>
          <p:cNvPr id="14" name="Picture 8" descr="Would you like to see new lightsaber variants in the future? | Fandom">
            <a:extLst>
              <a:ext uri="{FF2B5EF4-FFF2-40B4-BE49-F238E27FC236}">
                <a16:creationId xmlns:a16="http://schemas.microsoft.com/office/drawing/2014/main" id="{7695C4A0-10A4-51FD-7FCE-43223D6F684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2874115"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Would you like to see new lightsaber variants in the future? | Fandom">
            <a:extLst>
              <a:ext uri="{FF2B5EF4-FFF2-40B4-BE49-F238E27FC236}">
                <a16:creationId xmlns:a16="http://schemas.microsoft.com/office/drawing/2014/main" id="{4CCAA8B8-6479-A21B-B3AF-4D0014CE7FB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2874115" y="10006110"/>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m 6">
            <a:extLst>
              <a:ext uri="{FF2B5EF4-FFF2-40B4-BE49-F238E27FC236}">
                <a16:creationId xmlns:a16="http://schemas.microsoft.com/office/drawing/2014/main" id="{5ED159E2-8571-206E-9E7A-2DF40D16BA3A}"/>
              </a:ext>
            </a:extLst>
          </p:cNvPr>
          <p:cNvPicPr>
            <a:picLocks noChangeAspect="1"/>
          </p:cNvPicPr>
          <p:nvPr/>
        </p:nvPicPr>
        <p:blipFill>
          <a:blip r:embed="rId4"/>
          <a:stretch>
            <a:fillRect/>
          </a:stretch>
        </p:blipFill>
        <p:spPr>
          <a:xfrm>
            <a:off x="997620" y="8092106"/>
            <a:ext cx="7816645" cy="2299795"/>
          </a:xfrm>
          <a:prstGeom prst="roundRect">
            <a:avLst>
              <a:gd name="adj" fmla="val 8384"/>
            </a:avLst>
          </a:prstGeom>
        </p:spPr>
      </p:pic>
      <p:sp>
        <p:nvSpPr>
          <p:cNvPr id="8" name="Retângulo 7">
            <a:extLst>
              <a:ext uri="{FF2B5EF4-FFF2-40B4-BE49-F238E27FC236}">
                <a16:creationId xmlns:a16="http://schemas.microsoft.com/office/drawing/2014/main" id="{300835EE-A170-C4AE-5EE7-9322E1BA6163}"/>
              </a:ext>
            </a:extLst>
          </p:cNvPr>
          <p:cNvSpPr/>
          <p:nvPr/>
        </p:nvSpPr>
        <p:spPr>
          <a:xfrm>
            <a:off x="870768" y="7097501"/>
            <a:ext cx="7562940" cy="6464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hlinkClick r:id="rId5"/>
              </a:rPr>
              <a:t>https://github.com/felipeAguiarCode/prompts-recipe-to-create-a-ebook</a:t>
            </a:r>
            <a:endParaRPr lang="pt-BR" b="1" dirty="0"/>
          </a:p>
        </p:txBody>
      </p:sp>
      <p:pic>
        <p:nvPicPr>
          <p:cNvPr id="1026" name="Picture 2" descr="GitHub Logos and Usage · GitHub">
            <a:extLst>
              <a:ext uri="{FF2B5EF4-FFF2-40B4-BE49-F238E27FC236}">
                <a16:creationId xmlns:a16="http://schemas.microsoft.com/office/drawing/2014/main" id="{1EF46656-CC8F-7EC9-456E-5D0A6CD02BBC}"/>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813953" y="5587726"/>
            <a:ext cx="1676570" cy="1676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0495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6004859"/>
            <a:ext cx="7816645" cy="2800767"/>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rPr>
              <a:t>SELETORES DE ELEMENTO</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11FFFE"/>
                  </a:solidFill>
                </a:ln>
                <a:noFill/>
                <a:latin typeface="Impact" panose="020B0806030902050204" pitchFamily="34" charset="0"/>
              </a:rPr>
              <a:t>01</a:t>
            </a:r>
          </a:p>
        </p:txBody>
      </p:sp>
      <p:sp>
        <p:nvSpPr>
          <p:cNvPr id="5" name="Retângulo 4">
            <a:extLst>
              <a:ext uri="{FF2B5EF4-FFF2-40B4-BE49-F238E27FC236}">
                <a16:creationId xmlns:a16="http://schemas.microsoft.com/office/drawing/2014/main" id="{FA80E993-76DA-56CE-427C-CE1D83BD30C1}"/>
              </a:ext>
            </a:extLst>
          </p:cNvPr>
          <p:cNvSpPr/>
          <p:nvPr/>
        </p:nvSpPr>
        <p:spPr>
          <a:xfrm>
            <a:off x="976944" y="8776129"/>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A8281A8C-F51B-8070-EE7F-AC4CBC315387}"/>
              </a:ext>
            </a:extLst>
          </p:cNvPr>
          <p:cNvSpPr txBox="1"/>
          <p:nvPr/>
        </p:nvSpPr>
        <p:spPr>
          <a:xfrm>
            <a:off x="870768" y="9340866"/>
            <a:ext cx="7816645" cy="1200329"/>
          </a:xfrm>
          <a:prstGeom prst="rect">
            <a:avLst/>
          </a:prstGeom>
          <a:noFill/>
        </p:spPr>
        <p:txBody>
          <a:bodyPr wrap="square" rtlCol="0">
            <a:spAutoFit/>
          </a:bodyPr>
          <a:lstStyle/>
          <a:p>
            <a:pPr algn="ctr"/>
            <a:r>
              <a:rPr lang="pt-BR" sz="2400" dirty="0">
                <a:solidFill>
                  <a:schemeClr val="bg1"/>
                </a:solidFill>
              </a:rPr>
              <a:t>Os seletores de elemento permitem que você direcione um elemento HTML específico com base em seu nome de </a:t>
            </a:r>
            <a:r>
              <a:rPr lang="pt-BR" sz="2400" dirty="0" err="1">
                <a:solidFill>
                  <a:schemeClr val="bg1"/>
                </a:solidFill>
              </a:rPr>
              <a:t>tag</a:t>
            </a:r>
            <a:r>
              <a:rPr lang="pt-BR" sz="2400" dirty="0">
                <a:solidFill>
                  <a:schemeClr val="bg1"/>
                </a:solidFill>
              </a:rPr>
              <a:t>. Eles são simples e diretos. Vamos ver alguns exemplos:</a:t>
            </a:r>
          </a:p>
        </p:txBody>
      </p:sp>
      <p:sp>
        <p:nvSpPr>
          <p:cNvPr id="10" name="Espaço Reservado para Rodapé 9">
            <a:extLst>
              <a:ext uri="{FF2B5EF4-FFF2-40B4-BE49-F238E27FC236}">
                <a16:creationId xmlns:a16="http://schemas.microsoft.com/office/drawing/2014/main" id="{351BD98C-D072-63C9-21C3-E1219F48EB57}"/>
              </a:ext>
            </a:extLst>
          </p:cNvPr>
          <p:cNvSpPr>
            <a:spLocks noGrp="1"/>
          </p:cNvSpPr>
          <p:nvPr>
            <p:ph type="ftr" sz="quarter" idx="11"/>
          </p:nvPr>
        </p:nvSpPr>
        <p:spPr/>
        <p:txBody>
          <a:bodyPr/>
          <a:lstStyle/>
          <a:p>
            <a:r>
              <a:rPr lang="pt-BR"/>
              <a:t>SELETORES CSS PARA JEDIS - FELIPE AGUIAR</a:t>
            </a:r>
          </a:p>
        </p:txBody>
      </p:sp>
      <p:sp>
        <p:nvSpPr>
          <p:cNvPr id="11" name="Espaço Reservado para Número de Slide 10">
            <a:extLst>
              <a:ext uri="{FF2B5EF4-FFF2-40B4-BE49-F238E27FC236}">
                <a16:creationId xmlns:a16="http://schemas.microsoft.com/office/drawing/2014/main" id="{E200A01C-BA5B-3A36-1BF1-0562AE8A16F8}"/>
              </a:ext>
            </a:extLst>
          </p:cNvPr>
          <p:cNvSpPr>
            <a:spLocks noGrp="1"/>
          </p:cNvSpPr>
          <p:nvPr>
            <p:ph type="sldNum" sz="quarter" idx="12"/>
          </p:nvPr>
        </p:nvSpPr>
        <p:spPr/>
        <p:txBody>
          <a:bodyPr/>
          <a:lstStyle/>
          <a:p>
            <a:fld id="{9BB46D60-96CE-4402-8D7C-2F4B1C382689}" type="slidenum">
              <a:rPr lang="pt-BR" smtClean="0"/>
              <a:t>3</a:t>
            </a:fld>
            <a:endParaRPr lang="pt-BR"/>
          </a:p>
        </p:txBody>
      </p:sp>
    </p:spTree>
    <p:extLst>
      <p:ext uri="{BB962C8B-B14F-4D97-AF65-F5344CB8AC3E}">
        <p14:creationId xmlns:p14="http://schemas.microsoft.com/office/powerpoint/2010/main" val="648510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569660"/>
          </a:xfrm>
          <a:prstGeom prst="rect">
            <a:avLst/>
          </a:prstGeom>
          <a:noFill/>
        </p:spPr>
        <p:txBody>
          <a:bodyPr wrap="square" rtlCol="0">
            <a:spAutoFit/>
          </a:bodyPr>
          <a:lstStyle/>
          <a:p>
            <a:pPr algn="ctr"/>
            <a:r>
              <a:rPr lang="pt-BR" sz="2400" dirty="0"/>
              <a:t>O seletor de elemento simples é usado para selecionar elementos com base em seu nome de </a:t>
            </a:r>
            <a:r>
              <a:rPr lang="pt-BR" sz="2400" dirty="0" err="1"/>
              <a:t>tag</a:t>
            </a:r>
            <a:r>
              <a:rPr lang="pt-BR" sz="2400" dirty="0"/>
              <a:t>. Por exemplo, para estilizar todos os parágrafos em seu documento HTML, você pode usar o seletor de elemento p. Veja o exemplo abaixo: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784555" y="832096"/>
            <a:ext cx="7816645" cy="707886"/>
          </a:xfrm>
          <a:prstGeom prst="rect">
            <a:avLst/>
          </a:prstGeom>
          <a:noFill/>
        </p:spPr>
        <p:txBody>
          <a:bodyPr wrap="square" rtlCol="0">
            <a:spAutoFit/>
          </a:bodyPr>
          <a:lstStyle/>
          <a:p>
            <a:r>
              <a:rPr lang="pt-BR" sz="4000" dirty="0">
                <a:latin typeface="Impact" panose="020B0806030902050204" pitchFamily="34" charset="0"/>
              </a:rPr>
              <a:t>SELETOR DE ELEMENTO SIMPLES</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Imagem 14">
            <a:extLst>
              <a:ext uri="{FF2B5EF4-FFF2-40B4-BE49-F238E27FC236}">
                <a16:creationId xmlns:a16="http://schemas.microsoft.com/office/drawing/2014/main" id="{5700C8E0-6626-D7DD-1010-655515E46874}"/>
              </a:ext>
            </a:extLst>
          </p:cNvPr>
          <p:cNvPicPr>
            <a:picLocks noChangeAspect="1"/>
          </p:cNvPicPr>
          <p:nvPr/>
        </p:nvPicPr>
        <p:blipFill>
          <a:blip r:embed="rId2"/>
          <a:stretch>
            <a:fillRect/>
          </a:stretch>
        </p:blipFill>
        <p:spPr>
          <a:xfrm>
            <a:off x="0" y="4916448"/>
            <a:ext cx="9601200" cy="4384548"/>
          </a:xfrm>
          <a:prstGeom prst="rect">
            <a:avLst/>
          </a:prstGeom>
        </p:spPr>
      </p:pic>
      <p:sp>
        <p:nvSpPr>
          <p:cNvPr id="19" name="Espaço Reservado para Rodapé 18">
            <a:extLst>
              <a:ext uri="{FF2B5EF4-FFF2-40B4-BE49-F238E27FC236}">
                <a16:creationId xmlns:a16="http://schemas.microsoft.com/office/drawing/2014/main" id="{106B9400-10F5-C4D9-5FB4-31020CF6081E}"/>
              </a:ext>
            </a:extLst>
          </p:cNvPr>
          <p:cNvSpPr>
            <a:spLocks noGrp="1"/>
          </p:cNvSpPr>
          <p:nvPr>
            <p:ph type="ftr" sz="quarter" idx="11"/>
          </p:nvPr>
        </p:nvSpPr>
        <p:spPr/>
        <p:txBody>
          <a:bodyPr/>
          <a:lstStyle/>
          <a:p>
            <a:r>
              <a:rPr lang="pt-BR" dirty="0"/>
              <a:t>SELETORES CSS PARA JEDIS - FELIPE AGUIAR</a:t>
            </a:r>
          </a:p>
        </p:txBody>
      </p:sp>
      <p:sp>
        <p:nvSpPr>
          <p:cNvPr id="20" name="Espaço Reservado para Número de Slide 19">
            <a:extLst>
              <a:ext uri="{FF2B5EF4-FFF2-40B4-BE49-F238E27FC236}">
                <a16:creationId xmlns:a16="http://schemas.microsoft.com/office/drawing/2014/main" id="{919B02F9-1256-559A-957D-87AA95AA16BE}"/>
              </a:ext>
            </a:extLst>
          </p:cNvPr>
          <p:cNvSpPr>
            <a:spLocks noGrp="1"/>
          </p:cNvSpPr>
          <p:nvPr>
            <p:ph type="sldNum" sz="quarter" idx="12"/>
          </p:nvPr>
        </p:nvSpPr>
        <p:spPr/>
        <p:txBody>
          <a:bodyPr/>
          <a:lstStyle/>
          <a:p>
            <a:fld id="{9BB46D60-96CE-4402-8D7C-2F4B1C382689}" type="slidenum">
              <a:rPr lang="pt-BR" smtClean="0"/>
              <a:t>4</a:t>
            </a:fld>
            <a:endParaRPr lang="pt-BR"/>
          </a:p>
        </p:txBody>
      </p:sp>
      <p:pic>
        <p:nvPicPr>
          <p:cNvPr id="4104" name="Picture 8" descr="Would you like to see new lightsaber variants in the future? | Fandom">
            <a:extLst>
              <a:ext uri="{FF2B5EF4-FFF2-40B4-BE49-F238E27FC236}">
                <a16:creationId xmlns:a16="http://schemas.microsoft.com/office/drawing/2014/main" id="{A393F87C-445A-A984-0A42-8A48C42D1744}"/>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25" name="logo_css" descr="Ícone&#10;&#10;Descrição gerada automaticamente">
            <a:extLst>
              <a:ext uri="{FF2B5EF4-FFF2-40B4-BE49-F238E27FC236}">
                <a16:creationId xmlns:a16="http://schemas.microsoft.com/office/drawing/2014/main" id="{68D9D51D-79E1-64B4-7B7A-A0A4BFAC6E56}"/>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796699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938992"/>
          </a:xfrm>
          <a:prstGeom prst="rect">
            <a:avLst/>
          </a:prstGeom>
          <a:noFill/>
        </p:spPr>
        <p:txBody>
          <a:bodyPr wrap="square" rtlCol="0">
            <a:spAutoFit/>
          </a:bodyPr>
          <a:lstStyle/>
          <a:p>
            <a:pPr algn="ctr"/>
            <a:r>
              <a:rPr lang="pt-BR" sz="2400" dirty="0"/>
              <a:t>Você também pode usar uma classe em conjunto com o seletor de elemento para direcionar elementos específicos. Por exemplo, para estilizar apenas os parágrafos com a classe "destaque", você pode usar o seletor </a:t>
            </a:r>
            <a:r>
              <a:rPr lang="pt-BR" sz="2400" dirty="0" err="1"/>
              <a:t>p.destaque</a:t>
            </a:r>
            <a:r>
              <a:rPr lang="pt-BR" sz="2400" dirty="0"/>
              <a:t>.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460704" y="806736"/>
            <a:ext cx="7816645" cy="707886"/>
          </a:xfrm>
          <a:prstGeom prst="rect">
            <a:avLst/>
          </a:prstGeom>
          <a:noFill/>
        </p:spPr>
        <p:txBody>
          <a:bodyPr wrap="square" rtlCol="0">
            <a:spAutoFit/>
          </a:bodyPr>
          <a:lstStyle/>
          <a:p>
            <a:r>
              <a:rPr lang="pt-BR" sz="4000" dirty="0">
                <a:latin typeface="Impact" panose="020B0806030902050204" pitchFamily="34" charset="0"/>
              </a:rPr>
              <a:t>SELETOR DE ELEMENTO COM CLASSE</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6FB2751F-08A0-9941-129D-A547A9D0BF5A}"/>
              </a:ext>
            </a:extLst>
          </p:cNvPr>
          <p:cNvPicPr>
            <a:picLocks noChangeAspect="1"/>
          </p:cNvPicPr>
          <p:nvPr/>
        </p:nvPicPr>
        <p:blipFill>
          <a:blip r:embed="rId2"/>
          <a:stretch>
            <a:fillRect/>
          </a:stretch>
        </p:blipFill>
        <p:spPr>
          <a:xfrm>
            <a:off x="0" y="4975442"/>
            <a:ext cx="9601200" cy="4384548"/>
          </a:xfrm>
          <a:prstGeom prst="rect">
            <a:avLst/>
          </a:prstGeom>
        </p:spPr>
      </p:pic>
      <p:sp>
        <p:nvSpPr>
          <p:cNvPr id="10" name="Espaço Reservado para Rodapé 9">
            <a:extLst>
              <a:ext uri="{FF2B5EF4-FFF2-40B4-BE49-F238E27FC236}">
                <a16:creationId xmlns:a16="http://schemas.microsoft.com/office/drawing/2014/main" id="{2C3508E1-2709-5CFF-2270-FDDC6B1B9923}"/>
              </a:ext>
            </a:extLst>
          </p:cNvPr>
          <p:cNvSpPr>
            <a:spLocks noGrp="1"/>
          </p:cNvSpPr>
          <p:nvPr>
            <p:ph type="ftr" sz="quarter" idx="11"/>
          </p:nvPr>
        </p:nvSpPr>
        <p:spPr/>
        <p:txBody>
          <a:bodyPr/>
          <a:lstStyle/>
          <a:p>
            <a:r>
              <a:rPr lang="pt-BR"/>
              <a:t>SELETORES CSS PARA JEDIS - FELIPE AGUIAR</a:t>
            </a:r>
          </a:p>
        </p:txBody>
      </p:sp>
      <p:sp>
        <p:nvSpPr>
          <p:cNvPr id="11" name="Espaço Reservado para Número de Slide 10">
            <a:extLst>
              <a:ext uri="{FF2B5EF4-FFF2-40B4-BE49-F238E27FC236}">
                <a16:creationId xmlns:a16="http://schemas.microsoft.com/office/drawing/2014/main" id="{23368C93-F191-8BB0-76CF-5C194CD192BA}"/>
              </a:ext>
            </a:extLst>
          </p:cNvPr>
          <p:cNvSpPr>
            <a:spLocks noGrp="1"/>
          </p:cNvSpPr>
          <p:nvPr>
            <p:ph type="sldNum" sz="quarter" idx="12"/>
          </p:nvPr>
        </p:nvSpPr>
        <p:spPr/>
        <p:txBody>
          <a:bodyPr/>
          <a:lstStyle/>
          <a:p>
            <a:fld id="{9BB46D60-96CE-4402-8D7C-2F4B1C382689}" type="slidenum">
              <a:rPr lang="pt-BR" smtClean="0"/>
              <a:t>5</a:t>
            </a:fld>
            <a:endParaRPr lang="pt-BR"/>
          </a:p>
        </p:txBody>
      </p:sp>
      <p:pic>
        <p:nvPicPr>
          <p:cNvPr id="13" name="Picture 8" descr="Would you like to see new lightsaber variants in the future? | Fandom">
            <a:extLst>
              <a:ext uri="{FF2B5EF4-FFF2-40B4-BE49-F238E27FC236}">
                <a16:creationId xmlns:a16="http://schemas.microsoft.com/office/drawing/2014/main" id="{4F69F2E5-CDE8-7FB0-C4CB-899ED78E5B3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4" name="logo_css" descr="Ícone&#10;&#10;Descrição gerada automaticamente">
            <a:extLst>
              <a:ext uri="{FF2B5EF4-FFF2-40B4-BE49-F238E27FC236}">
                <a16:creationId xmlns:a16="http://schemas.microsoft.com/office/drawing/2014/main" id="{234D8C20-5D32-6AC9-6FEB-60B98BE564A6}"/>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2185512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6004859"/>
            <a:ext cx="7816645" cy="2800767"/>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rPr>
              <a:t>SELETORES DE CLASSE E ID</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11FFFE"/>
                  </a:solidFill>
                </a:ln>
                <a:noFill/>
                <a:latin typeface="Impact" panose="020B0806030902050204" pitchFamily="34" charset="0"/>
              </a:rPr>
              <a:t>02</a:t>
            </a:r>
          </a:p>
        </p:txBody>
      </p:sp>
      <p:sp>
        <p:nvSpPr>
          <p:cNvPr id="5" name="Retângulo 4">
            <a:extLst>
              <a:ext uri="{FF2B5EF4-FFF2-40B4-BE49-F238E27FC236}">
                <a16:creationId xmlns:a16="http://schemas.microsoft.com/office/drawing/2014/main" id="{FA80E993-76DA-56CE-427C-CE1D83BD30C1}"/>
              </a:ext>
            </a:extLst>
          </p:cNvPr>
          <p:cNvSpPr/>
          <p:nvPr/>
        </p:nvSpPr>
        <p:spPr>
          <a:xfrm>
            <a:off x="976944" y="8776129"/>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4F6127F0-6CC7-2E82-46AB-DF602C5CC776}"/>
              </a:ext>
            </a:extLst>
          </p:cNvPr>
          <p:cNvSpPr txBox="1"/>
          <p:nvPr/>
        </p:nvSpPr>
        <p:spPr>
          <a:xfrm>
            <a:off x="870768" y="9340866"/>
            <a:ext cx="7816645" cy="1569660"/>
          </a:xfrm>
          <a:prstGeom prst="rect">
            <a:avLst/>
          </a:prstGeom>
          <a:noFill/>
        </p:spPr>
        <p:txBody>
          <a:bodyPr wrap="square" rtlCol="0">
            <a:spAutoFit/>
          </a:bodyPr>
          <a:lstStyle/>
          <a:p>
            <a:pPr algn="ctr"/>
            <a:r>
              <a:rPr lang="pt-BR" sz="2400" dirty="0">
                <a:solidFill>
                  <a:schemeClr val="bg1"/>
                </a:solidFill>
              </a:rPr>
              <a:t>Os seletores de classe e ID fornecem uma maneira mais precisa de direcionar elementos. Eles permitem que você atribua identificadores ou classes aos elementos HTML e os estilize de forma independente. Veja os exemplos abaixo</a:t>
            </a:r>
          </a:p>
        </p:txBody>
      </p:sp>
      <p:sp>
        <p:nvSpPr>
          <p:cNvPr id="10" name="Espaço Reservado para Rodapé 9">
            <a:extLst>
              <a:ext uri="{FF2B5EF4-FFF2-40B4-BE49-F238E27FC236}">
                <a16:creationId xmlns:a16="http://schemas.microsoft.com/office/drawing/2014/main" id="{90E6D8A5-1A1A-B921-5118-21A6BD3F4E3D}"/>
              </a:ext>
            </a:extLst>
          </p:cNvPr>
          <p:cNvSpPr>
            <a:spLocks noGrp="1"/>
          </p:cNvSpPr>
          <p:nvPr>
            <p:ph type="ftr" sz="quarter" idx="11"/>
          </p:nvPr>
        </p:nvSpPr>
        <p:spPr/>
        <p:txBody>
          <a:bodyPr/>
          <a:lstStyle/>
          <a:p>
            <a:r>
              <a:rPr lang="pt-BR"/>
              <a:t>SELETORES CSS PARA JEDIS - FELIPE AGUIAR</a:t>
            </a:r>
          </a:p>
        </p:txBody>
      </p:sp>
      <p:sp>
        <p:nvSpPr>
          <p:cNvPr id="11" name="Espaço Reservado para Número de Slide 10">
            <a:extLst>
              <a:ext uri="{FF2B5EF4-FFF2-40B4-BE49-F238E27FC236}">
                <a16:creationId xmlns:a16="http://schemas.microsoft.com/office/drawing/2014/main" id="{ED097E9B-2BDA-D42C-D47C-437D8B79E252}"/>
              </a:ext>
            </a:extLst>
          </p:cNvPr>
          <p:cNvSpPr>
            <a:spLocks noGrp="1"/>
          </p:cNvSpPr>
          <p:nvPr>
            <p:ph type="sldNum" sz="quarter" idx="12"/>
          </p:nvPr>
        </p:nvSpPr>
        <p:spPr/>
        <p:txBody>
          <a:bodyPr/>
          <a:lstStyle/>
          <a:p>
            <a:fld id="{9BB46D60-96CE-4402-8D7C-2F4B1C382689}" type="slidenum">
              <a:rPr lang="pt-BR" smtClean="0"/>
              <a:t>6</a:t>
            </a:fld>
            <a:endParaRPr lang="pt-BR"/>
          </a:p>
        </p:txBody>
      </p:sp>
    </p:spTree>
    <p:extLst>
      <p:ext uri="{BB962C8B-B14F-4D97-AF65-F5344CB8AC3E}">
        <p14:creationId xmlns:p14="http://schemas.microsoft.com/office/powerpoint/2010/main" val="667043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569660"/>
          </a:xfrm>
          <a:prstGeom prst="rect">
            <a:avLst/>
          </a:prstGeom>
          <a:noFill/>
        </p:spPr>
        <p:txBody>
          <a:bodyPr wrap="square" rtlCol="0">
            <a:spAutoFit/>
          </a:bodyPr>
          <a:lstStyle/>
          <a:p>
            <a:pPr algn="ctr"/>
            <a:r>
              <a:rPr lang="pt-BR" sz="2400" dirty="0"/>
              <a:t>O seletor de classe permite que você direcione elementos com base em suas classes. Por exemplo, para estilizar todos os elementos com a classe "botão", você pode usar o seletor .botão.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2799855" y="806736"/>
            <a:ext cx="7816645" cy="707886"/>
          </a:xfrm>
          <a:prstGeom prst="rect">
            <a:avLst/>
          </a:prstGeom>
          <a:noFill/>
        </p:spPr>
        <p:txBody>
          <a:bodyPr wrap="square" rtlCol="0">
            <a:spAutoFit/>
          </a:bodyPr>
          <a:lstStyle/>
          <a:p>
            <a:r>
              <a:rPr lang="pt-BR" sz="4000" dirty="0">
                <a:latin typeface="Impact" panose="020B0806030902050204" pitchFamily="34" charset="0"/>
              </a:rPr>
              <a:t>SELETOR DE CLASSE</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F585F010-8CE1-BD79-782A-7C7F4947DDAE}"/>
              </a:ext>
            </a:extLst>
          </p:cNvPr>
          <p:cNvPicPr>
            <a:picLocks noChangeAspect="1"/>
          </p:cNvPicPr>
          <p:nvPr/>
        </p:nvPicPr>
        <p:blipFill>
          <a:blip r:embed="rId2"/>
          <a:stretch>
            <a:fillRect/>
          </a:stretch>
        </p:blipFill>
        <p:spPr>
          <a:xfrm>
            <a:off x="0" y="5211417"/>
            <a:ext cx="9601200" cy="4384548"/>
          </a:xfrm>
          <a:prstGeom prst="rect">
            <a:avLst/>
          </a:prstGeom>
        </p:spPr>
      </p:pic>
      <p:sp>
        <p:nvSpPr>
          <p:cNvPr id="10" name="Espaço Reservado para Rodapé 9">
            <a:extLst>
              <a:ext uri="{FF2B5EF4-FFF2-40B4-BE49-F238E27FC236}">
                <a16:creationId xmlns:a16="http://schemas.microsoft.com/office/drawing/2014/main" id="{D2798D93-ED72-CD33-880D-2C72AA1C45F0}"/>
              </a:ext>
            </a:extLst>
          </p:cNvPr>
          <p:cNvSpPr>
            <a:spLocks noGrp="1"/>
          </p:cNvSpPr>
          <p:nvPr>
            <p:ph type="ftr" sz="quarter" idx="11"/>
          </p:nvPr>
        </p:nvSpPr>
        <p:spPr/>
        <p:txBody>
          <a:bodyPr/>
          <a:lstStyle/>
          <a:p>
            <a:r>
              <a:rPr lang="pt-BR"/>
              <a:t>SELETORES CSS PARA JEDIS - FELIPE AGUIAR</a:t>
            </a:r>
          </a:p>
        </p:txBody>
      </p:sp>
      <p:sp>
        <p:nvSpPr>
          <p:cNvPr id="11" name="Espaço Reservado para Número de Slide 10">
            <a:extLst>
              <a:ext uri="{FF2B5EF4-FFF2-40B4-BE49-F238E27FC236}">
                <a16:creationId xmlns:a16="http://schemas.microsoft.com/office/drawing/2014/main" id="{51B58DE0-4197-A9DA-3C15-1110405E5E7A}"/>
              </a:ext>
            </a:extLst>
          </p:cNvPr>
          <p:cNvSpPr>
            <a:spLocks noGrp="1"/>
          </p:cNvSpPr>
          <p:nvPr>
            <p:ph type="sldNum" sz="quarter" idx="12"/>
          </p:nvPr>
        </p:nvSpPr>
        <p:spPr/>
        <p:txBody>
          <a:bodyPr/>
          <a:lstStyle/>
          <a:p>
            <a:fld id="{9BB46D60-96CE-4402-8D7C-2F4B1C382689}" type="slidenum">
              <a:rPr lang="pt-BR" smtClean="0"/>
              <a:t>7</a:t>
            </a:fld>
            <a:endParaRPr lang="pt-BR"/>
          </a:p>
        </p:txBody>
      </p:sp>
      <p:pic>
        <p:nvPicPr>
          <p:cNvPr id="13" name="Picture 8" descr="Would you like to see new lightsaber variants in the future? | Fandom">
            <a:extLst>
              <a:ext uri="{FF2B5EF4-FFF2-40B4-BE49-F238E27FC236}">
                <a16:creationId xmlns:a16="http://schemas.microsoft.com/office/drawing/2014/main" id="{A03BE2BD-1CCA-12BC-A40F-EE2A3201B764}"/>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4" name="logo_css" descr="Ícone&#10;&#10;Descrição gerada automaticamente">
            <a:extLst>
              <a:ext uri="{FF2B5EF4-FFF2-40B4-BE49-F238E27FC236}">
                <a16:creationId xmlns:a16="http://schemas.microsoft.com/office/drawing/2014/main" id="{0D3A0626-5486-8A0B-F407-2B7942FBD423}"/>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3385887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569660"/>
          </a:xfrm>
          <a:prstGeom prst="rect">
            <a:avLst/>
          </a:prstGeom>
          <a:noFill/>
        </p:spPr>
        <p:txBody>
          <a:bodyPr wrap="square" rtlCol="0">
            <a:spAutoFit/>
          </a:bodyPr>
          <a:lstStyle/>
          <a:p>
            <a:pPr algn="ctr"/>
            <a:r>
              <a:rPr lang="pt-BR" sz="2400" dirty="0"/>
              <a:t>O seletor de ID é usado para direcionar um elemento específico com base em seu ID exclusivo. Por exemplo, para estilizar um elemento com o ID "cabeçalho", você pode usar o seletor #cabeçalho.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3360293" y="802598"/>
            <a:ext cx="7816645" cy="707886"/>
          </a:xfrm>
          <a:prstGeom prst="rect">
            <a:avLst/>
          </a:prstGeom>
          <a:noFill/>
        </p:spPr>
        <p:txBody>
          <a:bodyPr wrap="square" rtlCol="0">
            <a:spAutoFit/>
          </a:bodyPr>
          <a:lstStyle/>
          <a:p>
            <a:r>
              <a:rPr lang="pt-BR" sz="4000" dirty="0">
                <a:latin typeface="Impact" panose="020B0806030902050204" pitchFamily="34" charset="0"/>
              </a:rPr>
              <a:t>SELETOR DE ID</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a:extLst>
              <a:ext uri="{FF2B5EF4-FFF2-40B4-BE49-F238E27FC236}">
                <a16:creationId xmlns:a16="http://schemas.microsoft.com/office/drawing/2014/main" id="{185CF9CB-4CC1-DE44-FE12-DBFD067567E4}"/>
              </a:ext>
            </a:extLst>
          </p:cNvPr>
          <p:cNvPicPr>
            <a:picLocks noChangeAspect="1"/>
          </p:cNvPicPr>
          <p:nvPr/>
        </p:nvPicPr>
        <p:blipFill>
          <a:blip r:embed="rId2"/>
          <a:stretch>
            <a:fillRect/>
          </a:stretch>
        </p:blipFill>
        <p:spPr>
          <a:xfrm>
            <a:off x="0" y="5093429"/>
            <a:ext cx="9601200" cy="4384548"/>
          </a:xfrm>
          <a:prstGeom prst="rect">
            <a:avLst/>
          </a:prstGeom>
        </p:spPr>
      </p:pic>
      <p:sp>
        <p:nvSpPr>
          <p:cNvPr id="11" name="Espaço Reservado para Rodapé 10">
            <a:extLst>
              <a:ext uri="{FF2B5EF4-FFF2-40B4-BE49-F238E27FC236}">
                <a16:creationId xmlns:a16="http://schemas.microsoft.com/office/drawing/2014/main" id="{13705D91-2830-D276-4CDD-D1D05BFB2A5F}"/>
              </a:ext>
            </a:extLst>
          </p:cNvPr>
          <p:cNvSpPr>
            <a:spLocks noGrp="1"/>
          </p:cNvSpPr>
          <p:nvPr>
            <p:ph type="ftr" sz="quarter" idx="11"/>
          </p:nvPr>
        </p:nvSpPr>
        <p:spPr/>
        <p:txBody>
          <a:bodyPr/>
          <a:lstStyle/>
          <a:p>
            <a:r>
              <a:rPr lang="pt-BR"/>
              <a:t>SELETORES CSS PARA JEDIS - FELIPE AGUIAR</a:t>
            </a:r>
          </a:p>
        </p:txBody>
      </p:sp>
      <p:sp>
        <p:nvSpPr>
          <p:cNvPr id="12" name="Espaço Reservado para Número de Slide 11">
            <a:extLst>
              <a:ext uri="{FF2B5EF4-FFF2-40B4-BE49-F238E27FC236}">
                <a16:creationId xmlns:a16="http://schemas.microsoft.com/office/drawing/2014/main" id="{E74BF1F5-AB5B-FE30-A4A2-5DCD1ECEB8D7}"/>
              </a:ext>
            </a:extLst>
          </p:cNvPr>
          <p:cNvSpPr>
            <a:spLocks noGrp="1"/>
          </p:cNvSpPr>
          <p:nvPr>
            <p:ph type="sldNum" sz="quarter" idx="12"/>
          </p:nvPr>
        </p:nvSpPr>
        <p:spPr/>
        <p:txBody>
          <a:bodyPr/>
          <a:lstStyle/>
          <a:p>
            <a:fld id="{9BB46D60-96CE-4402-8D7C-2F4B1C382689}" type="slidenum">
              <a:rPr lang="pt-BR" smtClean="0"/>
              <a:t>8</a:t>
            </a:fld>
            <a:endParaRPr lang="pt-BR"/>
          </a:p>
        </p:txBody>
      </p:sp>
      <p:pic>
        <p:nvPicPr>
          <p:cNvPr id="13" name="Picture 8" descr="Would you like to see new lightsaber variants in the future? | Fandom">
            <a:extLst>
              <a:ext uri="{FF2B5EF4-FFF2-40B4-BE49-F238E27FC236}">
                <a16:creationId xmlns:a16="http://schemas.microsoft.com/office/drawing/2014/main" id="{4958DF4A-2CF7-9A4E-97F2-AE1C614A2B4A}"/>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4" name="logo_css" descr="Ícone&#10;&#10;Descrição gerada automaticamente">
            <a:extLst>
              <a:ext uri="{FF2B5EF4-FFF2-40B4-BE49-F238E27FC236}">
                <a16:creationId xmlns:a16="http://schemas.microsoft.com/office/drawing/2014/main" id="{9EE0F1E8-A076-473F-33BC-D45EBBA3F9E0}"/>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3136556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6388320"/>
            <a:ext cx="7816645" cy="2308324"/>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rPr>
              <a:t>SELETORES DE DESCENDENTE E FILHO</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11FFFE"/>
                  </a:solidFill>
                </a:ln>
                <a:noFill/>
                <a:latin typeface="Impact" panose="020B0806030902050204" pitchFamily="34" charset="0"/>
              </a:rPr>
              <a:t>03</a:t>
            </a:r>
          </a:p>
        </p:txBody>
      </p:sp>
      <p:sp>
        <p:nvSpPr>
          <p:cNvPr id="5" name="Retângulo 4">
            <a:extLst>
              <a:ext uri="{FF2B5EF4-FFF2-40B4-BE49-F238E27FC236}">
                <a16:creationId xmlns:a16="http://schemas.microsoft.com/office/drawing/2014/main" id="{FA80E993-76DA-56CE-427C-CE1D83BD30C1}"/>
              </a:ext>
            </a:extLst>
          </p:cNvPr>
          <p:cNvSpPr/>
          <p:nvPr/>
        </p:nvSpPr>
        <p:spPr>
          <a:xfrm>
            <a:off x="976944" y="8776129"/>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1A38D318-280C-0E99-2186-7D919CA59191}"/>
              </a:ext>
            </a:extLst>
          </p:cNvPr>
          <p:cNvSpPr txBox="1"/>
          <p:nvPr/>
        </p:nvSpPr>
        <p:spPr>
          <a:xfrm>
            <a:off x="870768" y="9340866"/>
            <a:ext cx="7816645" cy="1938992"/>
          </a:xfrm>
          <a:prstGeom prst="rect">
            <a:avLst/>
          </a:prstGeom>
          <a:noFill/>
        </p:spPr>
        <p:txBody>
          <a:bodyPr wrap="square" rtlCol="0">
            <a:spAutoFit/>
          </a:bodyPr>
          <a:lstStyle/>
          <a:p>
            <a:pPr algn="ctr"/>
            <a:r>
              <a:rPr lang="pt-BR" sz="2400" dirty="0">
                <a:solidFill>
                  <a:schemeClr val="bg1"/>
                </a:solidFill>
              </a:rPr>
              <a:t>Os seletores de descendente e filho permitem que você selecione elementos com base em sua hierarquia dentro do HTML. Eles são úteis para estilizar elementos específicos dentro de um contexto mais amplo. Confira os exemplos a seguir:</a:t>
            </a:r>
          </a:p>
        </p:txBody>
      </p:sp>
      <p:sp>
        <p:nvSpPr>
          <p:cNvPr id="10" name="Espaço Reservado para Rodapé 9">
            <a:extLst>
              <a:ext uri="{FF2B5EF4-FFF2-40B4-BE49-F238E27FC236}">
                <a16:creationId xmlns:a16="http://schemas.microsoft.com/office/drawing/2014/main" id="{ED5FF5DA-5CF2-1E22-3C5B-B6117E870A73}"/>
              </a:ext>
            </a:extLst>
          </p:cNvPr>
          <p:cNvSpPr>
            <a:spLocks noGrp="1"/>
          </p:cNvSpPr>
          <p:nvPr>
            <p:ph type="ftr" sz="quarter" idx="11"/>
          </p:nvPr>
        </p:nvSpPr>
        <p:spPr/>
        <p:txBody>
          <a:bodyPr/>
          <a:lstStyle/>
          <a:p>
            <a:r>
              <a:rPr lang="pt-BR"/>
              <a:t>SELETORES CSS PARA JEDIS - FELIPE AGUIAR</a:t>
            </a:r>
          </a:p>
        </p:txBody>
      </p:sp>
      <p:sp>
        <p:nvSpPr>
          <p:cNvPr id="11" name="Espaço Reservado para Número de Slide 10">
            <a:extLst>
              <a:ext uri="{FF2B5EF4-FFF2-40B4-BE49-F238E27FC236}">
                <a16:creationId xmlns:a16="http://schemas.microsoft.com/office/drawing/2014/main" id="{CFFF15F9-9106-7134-AA2D-FD2E7ED9EEB6}"/>
              </a:ext>
            </a:extLst>
          </p:cNvPr>
          <p:cNvSpPr>
            <a:spLocks noGrp="1"/>
          </p:cNvSpPr>
          <p:nvPr>
            <p:ph type="sldNum" sz="quarter" idx="12"/>
          </p:nvPr>
        </p:nvSpPr>
        <p:spPr/>
        <p:txBody>
          <a:bodyPr/>
          <a:lstStyle/>
          <a:p>
            <a:fld id="{9BB46D60-96CE-4402-8D7C-2F4B1C382689}" type="slidenum">
              <a:rPr lang="pt-BR" smtClean="0"/>
              <a:t>9</a:t>
            </a:fld>
            <a:endParaRPr lang="pt-BR"/>
          </a:p>
        </p:txBody>
      </p:sp>
    </p:spTree>
    <p:extLst>
      <p:ext uri="{BB962C8B-B14F-4D97-AF65-F5344CB8AC3E}">
        <p14:creationId xmlns:p14="http://schemas.microsoft.com/office/powerpoint/2010/main" val="4098851528"/>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5136</TotalTime>
  <Words>1336</Words>
  <Application>Microsoft Office PowerPoint</Application>
  <PresentationFormat>Papel A3 (297 x 420 mm)</PresentationFormat>
  <Paragraphs>109</Paragraphs>
  <Slides>25</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25</vt:i4>
      </vt:variant>
    </vt:vector>
  </HeadingPairs>
  <TitlesOfParts>
    <vt:vector size="31" baseType="lpstr">
      <vt:lpstr>8BIT WONDER</vt:lpstr>
      <vt:lpstr>Arial</vt:lpstr>
      <vt:lpstr>Calibri</vt:lpstr>
      <vt:lpstr>Calibri Light</vt:lpstr>
      <vt:lpstr>Impact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Felipe Silva Aguiar</dc:creator>
  <cp:lastModifiedBy>Felipe Silva Aguiar</cp:lastModifiedBy>
  <cp:revision>15</cp:revision>
  <dcterms:created xsi:type="dcterms:W3CDTF">2023-06-15T14:34:16Z</dcterms:created>
  <dcterms:modified xsi:type="dcterms:W3CDTF">2023-06-27T18:10:10Z</dcterms:modified>
</cp:coreProperties>
</file>