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6"/>
  </p:notesMasterIdLst>
  <p:sldIdLst>
    <p:sldId id="315" r:id="rId5"/>
    <p:sldId id="302" r:id="rId6"/>
    <p:sldId id="316" r:id="rId7"/>
    <p:sldId id="317" r:id="rId8"/>
    <p:sldId id="291" r:id="rId9"/>
    <p:sldId id="266" r:id="rId10"/>
    <p:sldId id="303" r:id="rId11"/>
    <p:sldId id="292" r:id="rId12"/>
    <p:sldId id="304" r:id="rId13"/>
    <p:sldId id="293" r:id="rId14"/>
    <p:sldId id="294" r:id="rId15"/>
    <p:sldId id="295" r:id="rId16"/>
    <p:sldId id="296" r:id="rId17"/>
    <p:sldId id="297" r:id="rId18"/>
    <p:sldId id="305" r:id="rId19"/>
    <p:sldId id="306" r:id="rId20"/>
    <p:sldId id="298" r:id="rId21"/>
    <p:sldId id="307" r:id="rId22"/>
    <p:sldId id="299" r:id="rId23"/>
    <p:sldId id="314" r:id="rId24"/>
    <p:sldId id="272" r:id="rId2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3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4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883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41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545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30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883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474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584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348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220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34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729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846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52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30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060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52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618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64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AZ-900 : Introdução aos Conceitos Básicos do Microsoft Azure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Arial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1: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Nuvem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Nuvem pública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Placeholder 11" descr="Multiple hands hold data up to servers in the clouds.">
            <a:extLst>
              <a:ext uri="{FF2B5EF4-FFF2-40B4-BE49-F238E27FC236}">
                <a16:creationId xmlns:a16="http://schemas.microsoft.com/office/drawing/2014/main" id="{5D8E9D47-84D9-3EAC-2A3F-11449C0720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35" t="-20303" r="-19535" b="-20303"/>
          <a:stretch/>
        </p:blipFill>
        <p:spPr>
          <a:xfrm>
            <a:off x="1896390" y="1481050"/>
            <a:ext cx="5351220" cy="314625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</p:pic>
      <p:sp>
        <p:nvSpPr>
          <p:cNvPr id="4" name="Footer Placeholder 31">
            <a:extLst>
              <a:ext uri="{FF2B5EF4-FFF2-40B4-BE49-F238E27FC236}">
                <a16:creationId xmlns:a16="http://schemas.microsoft.com/office/drawing/2014/main" id="{2F7496A7-EF23-8E6F-9FCB-CC8EFF44D778}"/>
              </a:ext>
            </a:extLst>
          </p:cNvPr>
          <p:cNvSpPr txBox="1">
            <a:spLocks/>
          </p:cNvSpPr>
          <p:nvPr/>
        </p:nvSpPr>
        <p:spPr>
          <a:xfrm>
            <a:off x="561575" y="4627301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26788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178833"/>
            <a:ext cx="819101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-228600" rtl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</a:rPr>
              <a:t>Pertencente a serviços de nuvem ou provedor de hosting.</a:t>
            </a:r>
          </a:p>
          <a:p>
            <a:pPr marL="228600" indent="-228600" rtl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</a:rPr>
              <a:t>Fornece recursos e serviços a várias organizações e usuários.</a:t>
            </a:r>
          </a:p>
          <a:p>
            <a:pPr marL="228600" indent="-228600" rtl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</a:rPr>
              <a:t>Acessada via conexão de rede segura  (geralmente pela Internet).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Nuvem pública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Nuvem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híbrida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Placeholder 11" descr="The public cloud image and private cloud image are connected with a plus sign, demonstrating that a hybrid cloud is a combination of the two.">
            <a:extLst>
              <a:ext uri="{FF2B5EF4-FFF2-40B4-BE49-F238E27FC236}">
                <a16:creationId xmlns:a16="http://schemas.microsoft.com/office/drawing/2014/main" id="{A39A31C7-F4E6-9DA7-7860-5EE99EB3F1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9" t="-211" r="335" b="-211"/>
          <a:stretch/>
        </p:blipFill>
        <p:spPr>
          <a:xfrm>
            <a:off x="1017767" y="1424819"/>
            <a:ext cx="6289482" cy="320953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</p:pic>
      <p:sp>
        <p:nvSpPr>
          <p:cNvPr id="4" name="Footer Placeholder 31">
            <a:extLst>
              <a:ext uri="{FF2B5EF4-FFF2-40B4-BE49-F238E27FC236}">
                <a16:creationId xmlns:a16="http://schemas.microsoft.com/office/drawing/2014/main" id="{DABC3A91-8ED7-67CA-FD07-6EEC46282ED4}"/>
              </a:ext>
            </a:extLst>
          </p:cNvPr>
          <p:cNvSpPr txBox="1">
            <a:spLocks/>
          </p:cNvSpPr>
          <p:nvPr/>
        </p:nvSpPr>
        <p:spPr>
          <a:xfrm>
            <a:off x="561575" y="4627301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8809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272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Combina nuvens públicas e privadas para permitir que os aplicativos sejam executados no local mais adequado.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Nuvem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híbrida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2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4835634" cy="1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Nuvem pública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Comparação de modelos de nuvem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A396269C-15BE-796B-FA1F-2BF7957A4C6B}"/>
              </a:ext>
            </a:extLst>
          </p:cNvPr>
          <p:cNvSpPr txBox="1"/>
          <p:nvPr/>
        </p:nvSpPr>
        <p:spPr>
          <a:xfrm>
            <a:off x="565524" y="2870900"/>
            <a:ext cx="8136773" cy="1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Nenhuma despesa de capital para escalar verticalmente.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aplicativos podem ser provisionados e desprovisionados rapidamente.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organizações pagam apenas pelo que utilizam.</a:t>
            </a:r>
          </a:p>
        </p:txBody>
      </p:sp>
    </p:spTree>
    <p:extLst>
      <p:ext uri="{BB962C8B-B14F-4D97-AF65-F5344CB8AC3E}">
        <p14:creationId xmlns:p14="http://schemas.microsoft.com/office/powerpoint/2010/main" val="115867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4835634" cy="1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Nuvem privada</a:t>
            </a:r>
            <a:endParaRPr lang="pt-BR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Comparação de modelos de nuvem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A396269C-15BE-796B-FA1F-2BF7957A4C6B}"/>
              </a:ext>
            </a:extLst>
          </p:cNvPr>
          <p:cNvSpPr txBox="1"/>
          <p:nvPr/>
        </p:nvSpPr>
        <p:spPr>
          <a:xfrm>
            <a:off x="565525" y="2816656"/>
            <a:ext cx="7454849" cy="1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organizações têm controle total sobre os recursos </a:t>
            </a:r>
            <a:b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a segurança. 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organizações são responsáveis pela manutenção e pelas atualizações de hardware.</a:t>
            </a:r>
          </a:p>
        </p:txBody>
      </p:sp>
    </p:spTree>
    <p:extLst>
      <p:ext uri="{BB962C8B-B14F-4D97-AF65-F5344CB8AC3E}">
        <p14:creationId xmlns:p14="http://schemas.microsoft.com/office/powerpoint/2010/main" val="9771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4835634" cy="1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Nuvem híbrida</a:t>
            </a:r>
            <a:endParaRPr lang="pt-BR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Comparação de modelos de nuvem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A396269C-15BE-796B-FA1F-2BF7957A4C6B}"/>
              </a:ext>
            </a:extLst>
          </p:cNvPr>
          <p:cNvSpPr txBox="1"/>
          <p:nvPr/>
        </p:nvSpPr>
        <p:spPr>
          <a:xfrm>
            <a:off x="565525" y="3033632"/>
            <a:ext cx="8198767" cy="1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organizações determinam onde executar seus aplicativos.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organizações controlam a segurança, a conformidade </a:t>
            </a:r>
            <a:b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os requisitos legais.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Fornece a maior flexibilidade.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0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4006475" cy="60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Despesas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capital (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CapEx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Comparar CapEx e OpEx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B215C1F8-9F53-608B-55B8-201B67E226E5}"/>
              </a:ext>
            </a:extLst>
          </p:cNvPr>
          <p:cNvSpPr txBox="1"/>
          <p:nvPr/>
        </p:nvSpPr>
        <p:spPr>
          <a:xfrm>
            <a:off x="565525" y="2676361"/>
            <a:ext cx="7454848" cy="1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gasto inicial de dinheiro em infraestrutura física.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despesas do CapEx têm um valor que se reduz com o tempo.</a:t>
            </a:r>
          </a:p>
        </p:txBody>
      </p:sp>
      <p:pic>
        <p:nvPicPr>
          <p:cNvPr id="4" name="Picture 3" descr="Two sided graphic to show a larger dollar bill on the left, and several smaller dollar bills on the right.  This represents that CapEx (left) usually results in large bulk expenses; while OpEx (right) results in savings and many smaller expenses.">
            <a:extLst>
              <a:ext uri="{FF2B5EF4-FFF2-40B4-BE49-F238E27FC236}">
                <a16:creationId xmlns:a16="http://schemas.microsoft.com/office/drawing/2014/main" id="{76DD6E3A-F109-96DA-B8CE-0A8EF80C6C31}"/>
              </a:ext>
            </a:extLst>
          </p:cNvPr>
          <p:cNvPicPr>
            <a:picLocks/>
          </p:cNvPicPr>
          <p:nvPr/>
        </p:nvPicPr>
        <p:blipFill rotWithShape="1">
          <a:blip r:embed="rId4">
            <a:alphaModFix amt="20000"/>
          </a:blip>
          <a:srcRect l="-11703" t="-11962" r="-11703" b="-11962"/>
          <a:stretch/>
        </p:blipFill>
        <p:spPr>
          <a:xfrm>
            <a:off x="623789" y="2247254"/>
            <a:ext cx="7396583" cy="189240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3908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4006475" cy="60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Despesas operacionais (OpEx)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Comparar CapEx e OpEx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B215C1F8-9F53-608B-55B8-201B67E226E5}"/>
              </a:ext>
            </a:extLst>
          </p:cNvPr>
          <p:cNvSpPr txBox="1"/>
          <p:nvPr/>
        </p:nvSpPr>
        <p:spPr>
          <a:xfrm>
            <a:off x="565525" y="2676361"/>
            <a:ext cx="7454848" cy="1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Gastar com produtos e serviços conforme necessário, pagamento conforme o uso. 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Seja cobrado imediatamente.</a:t>
            </a:r>
          </a:p>
        </p:txBody>
      </p:sp>
      <p:pic>
        <p:nvPicPr>
          <p:cNvPr id="4" name="Picture 3" descr="Two sided graphic to show a larger dollar bill on the left, and several smaller dollar bills on the right.  This represents that CapEx (left) usually results in large bulk expenses; while OpEx (right) results in savings and many smaller expenses.">
            <a:extLst>
              <a:ext uri="{FF2B5EF4-FFF2-40B4-BE49-F238E27FC236}">
                <a16:creationId xmlns:a16="http://schemas.microsoft.com/office/drawing/2014/main" id="{76DD6E3A-F109-96DA-B8CE-0A8EF80C6C31}"/>
              </a:ext>
            </a:extLst>
          </p:cNvPr>
          <p:cNvPicPr>
            <a:picLocks/>
          </p:cNvPicPr>
          <p:nvPr/>
        </p:nvPicPr>
        <p:blipFill rotWithShape="1">
          <a:blip r:embed="rId4">
            <a:alphaModFix amt="20000"/>
          </a:blip>
          <a:srcRect l="-11703" t="-11962" r="-11703" b="-11962"/>
          <a:stretch/>
        </p:blipFill>
        <p:spPr>
          <a:xfrm>
            <a:off x="623790" y="2275511"/>
            <a:ext cx="7396583" cy="189240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7013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provedores de serviços em nuvem operam em um modelo baseado no consumo,  o que significa que os usuários finais pagam somente pelos recursos que usam.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 baseado em consumo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9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6726428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Computação em nuvem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computação em nuvem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Responsabilidade compartilhada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Modelos de nuvem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Custo de capital versus custo operacional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 previsão de custos.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fornecidos preços para recursos e serviços individuais.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cobrança é feita com base no seu uso real.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 baseado em consumo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0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Arial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21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4" name="Picture 3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337BF9DC-62C8-4BE5-FFFE-3A5C35804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800" y="1442174"/>
            <a:ext cx="5477250" cy="3045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AZ-900 : Introdução aos Conceitos Básicos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Nuvem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2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6726428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computação em nuvem.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modelos de nuvem, incluindo público, privado e híbrido.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Identificar os casos de uso apropriados para cada modelo de nuvem.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Computação em nuvem: domínio do objetivo 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4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7431600" cy="238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o modelo baseado no consumo.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Comparar os modelos de preços de nuvem.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Computação em nuvem: domínio do objetivo 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581789"/>
            <a:ext cx="8016900" cy="186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 em nuvem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o fornecimento de serviços de computação pela Internet, habilitando inovações mais rápidas, recursos flexíveis e economias de escala.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é a computação em nuvem?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é a computação em nuvem?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9BD1DA-2D74-8411-0455-4B797EA6D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31" y="1923181"/>
            <a:ext cx="6871190" cy="2051025"/>
          </a:xfrm>
          <a:prstGeom prst="rect">
            <a:avLst/>
          </a:prstGeom>
        </p:spPr>
      </p:pic>
      <p:sp>
        <p:nvSpPr>
          <p:cNvPr id="14" name="Footer Placeholder 31">
            <a:extLst>
              <a:ext uri="{FF2B5EF4-FFF2-40B4-BE49-F238E27FC236}">
                <a16:creationId xmlns:a16="http://schemas.microsoft.com/office/drawing/2014/main" id="{D2CA0443-0E66-FBD9-456B-836AF1F5A309}"/>
              </a:ext>
            </a:extLst>
          </p:cNvPr>
          <p:cNvSpPr txBox="1">
            <a:spLocks/>
          </p:cNvSpPr>
          <p:nvPr/>
        </p:nvSpPr>
        <p:spPr>
          <a:xfrm>
            <a:off x="584200" y="4059655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9FCC37-ECA4-4B24-7A7C-A7DA9E151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84200" y="1875295"/>
            <a:ext cx="6925252" cy="2146799"/>
          </a:xfrm>
          <a:prstGeom prst="rect">
            <a:avLst/>
          </a:prstGeom>
          <a:noFill/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rtl="0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2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Nuvem privada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Placeholder 13">
            <a:extLst>
              <a:ext uri="{FF2B5EF4-FFF2-40B4-BE49-F238E27FC236}">
                <a16:creationId xmlns:a16="http://schemas.microsoft.com/office/drawing/2014/main" id="{7D5F2372-65AC-894E-8529-26F4EA6D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533" t="-3425" r="-116533" b="-3425"/>
          <a:stretch/>
        </p:blipFill>
        <p:spPr>
          <a:xfrm>
            <a:off x="1555736" y="1481050"/>
            <a:ext cx="5480495" cy="322225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</p:pic>
      <p:sp>
        <p:nvSpPr>
          <p:cNvPr id="4" name="Footer Placeholder 31">
            <a:extLst>
              <a:ext uri="{FF2B5EF4-FFF2-40B4-BE49-F238E27FC236}">
                <a16:creationId xmlns:a16="http://schemas.microsoft.com/office/drawing/2014/main" id="{1FD811AC-8340-D43B-43C5-F427219DAB06}"/>
              </a:ext>
            </a:extLst>
          </p:cNvPr>
          <p:cNvSpPr txBox="1">
            <a:spLocks/>
          </p:cNvSpPr>
          <p:nvPr/>
        </p:nvSpPr>
        <p:spPr>
          <a:xfrm>
            <a:off x="565525" y="4703309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427336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389197"/>
            <a:ext cx="7454848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organizações criam um ambiente em nuvem em seu datacenter.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organizações são responsáveis por operar </a:t>
            </a:r>
            <a:b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serviços que fornecem.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fornece acesso aos usuários fora da organização.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Nuvem privada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4EF907-B2DD-49F1-898A-B330A3E0FFA7}"/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547</Words>
  <Application>Microsoft Office PowerPoint</Application>
  <PresentationFormat>On-screen Show (16:9)</PresentationFormat>
  <Paragraphs>89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Segoe UI</vt:lpstr>
      <vt:lpstr>Arial</vt:lpstr>
      <vt:lpstr>Calibri Light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61</cp:revision>
  <dcterms:modified xsi:type="dcterms:W3CDTF">2024-01-17T23:02:11Z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900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{"FileActivityType":"9","FileActivityTimeStamp":"2024-02-22T13:41:47.350Z","FileActivityUsersOnPage":[{"DisplayName":"Patrick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