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39"/>
  </p:notesMasterIdLst>
  <p:sldIdLst>
    <p:sldId id="265" r:id="rId5"/>
    <p:sldId id="388" r:id="rId6"/>
    <p:sldId id="455" r:id="rId7"/>
    <p:sldId id="456" r:id="rId8"/>
    <p:sldId id="330" r:id="rId9"/>
    <p:sldId id="266" r:id="rId10"/>
    <p:sldId id="331" r:id="rId11"/>
    <p:sldId id="332" r:id="rId12"/>
    <p:sldId id="440" r:id="rId13"/>
    <p:sldId id="292" r:id="rId14"/>
    <p:sldId id="333" r:id="rId15"/>
    <p:sldId id="441" r:id="rId16"/>
    <p:sldId id="334" r:id="rId17"/>
    <p:sldId id="442" r:id="rId18"/>
    <p:sldId id="443" r:id="rId19"/>
    <p:sldId id="444" r:id="rId20"/>
    <p:sldId id="304" r:id="rId21"/>
    <p:sldId id="336" r:id="rId22"/>
    <p:sldId id="445" r:id="rId23"/>
    <p:sldId id="446" r:id="rId24"/>
    <p:sldId id="447" r:id="rId25"/>
    <p:sldId id="448" r:id="rId26"/>
    <p:sldId id="294" r:id="rId27"/>
    <p:sldId id="449" r:id="rId28"/>
    <p:sldId id="337" r:id="rId29"/>
    <p:sldId id="450" r:id="rId30"/>
    <p:sldId id="326" r:id="rId31"/>
    <p:sldId id="451" r:id="rId32"/>
    <p:sldId id="380" r:id="rId33"/>
    <p:sldId id="452" r:id="rId34"/>
    <p:sldId id="383" r:id="rId35"/>
    <p:sldId id="453" r:id="rId36"/>
    <p:sldId id="454" r:id="rId37"/>
    <p:sldId id="439" r:id="rId3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2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0E3B80-943B-2E24-8996-697493FBEEA0}" v="11" dt="2024-01-23T04:06:54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99" d="100"/>
          <a:sy n="99" d="100"/>
        </p:scale>
        <p:origin x="93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84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8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82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8" Type="http://schemas.openxmlformats.org/officeDocument/2006/relationships/slide" Target="slides/slide4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83" Type="http://schemas.openxmlformats.org/officeDocument/2006/relationships/presProps" Target="presProps.xml"/><Relationship Id="rId88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riafariasn1@gmail.com" userId="S::urn:spo:guest#valeriafariasn1@gmail.com::" providerId="AD" clId="Web-{670E3B80-943B-2E24-8996-697493FBEEA0}"/>
    <pc:docChg chg="modSld">
      <pc:chgData name="valeriafariasn1@gmail.com" userId="S::urn:spo:guest#valeriafariasn1@gmail.com::" providerId="AD" clId="Web-{670E3B80-943B-2E24-8996-697493FBEEA0}" dt="2024-01-23T04:06:54.099" v="8" actId="20577"/>
      <pc:docMkLst>
        <pc:docMk/>
      </pc:docMkLst>
      <pc:sldChg chg="modSp">
        <pc:chgData name="valeriafariasn1@gmail.com" userId="S::urn:spo:guest#valeriafariasn1@gmail.com::" providerId="AD" clId="Web-{670E3B80-943B-2E24-8996-697493FBEEA0}" dt="2024-01-23T04:00:27.554" v="2" actId="1076"/>
        <pc:sldMkLst>
          <pc:docMk/>
          <pc:sldMk cId="0" sldId="266"/>
        </pc:sldMkLst>
        <pc:spChg chg="mod">
          <ac:chgData name="valeriafariasn1@gmail.com" userId="S::urn:spo:guest#valeriafariasn1@gmail.com::" providerId="AD" clId="Web-{670E3B80-943B-2E24-8996-697493FBEEA0}" dt="2024-01-23T04:00:27.554" v="2" actId="1076"/>
          <ac:spMkLst>
            <pc:docMk/>
            <pc:sldMk cId="0" sldId="266"/>
            <ac:spMk id="7" creationId="{C7D13093-D737-7A87-51E5-407922FCF024}"/>
          </ac:spMkLst>
        </pc:spChg>
        <pc:picChg chg="mod">
          <ac:chgData name="valeriafariasn1@gmail.com" userId="S::urn:spo:guest#valeriafariasn1@gmail.com::" providerId="AD" clId="Web-{670E3B80-943B-2E24-8996-697493FBEEA0}" dt="2024-01-23T04:00:24.289" v="1" actId="1076"/>
          <ac:picMkLst>
            <pc:docMk/>
            <pc:sldMk cId="0" sldId="266"/>
            <ac:picMk id="4" creationId="{B311CF16-5C41-86D3-978E-C3C664A95C74}"/>
          </ac:picMkLst>
        </pc:picChg>
      </pc:sldChg>
      <pc:sldChg chg="modSp">
        <pc:chgData name="valeriafariasn1@gmail.com" userId="S::urn:spo:guest#valeriafariasn1@gmail.com::" providerId="AD" clId="Web-{670E3B80-943B-2E24-8996-697493FBEEA0}" dt="2024-01-23T04:03:59.501" v="5" actId="20577"/>
        <pc:sldMkLst>
          <pc:docMk/>
          <pc:sldMk cId="1390655434" sldId="441"/>
        </pc:sldMkLst>
        <pc:spChg chg="mod">
          <ac:chgData name="valeriafariasn1@gmail.com" userId="S::urn:spo:guest#valeriafariasn1@gmail.com::" providerId="AD" clId="Web-{670E3B80-943B-2E24-8996-697493FBEEA0}" dt="2024-01-23T04:03:59.501" v="5" actId="20577"/>
          <ac:spMkLst>
            <pc:docMk/>
            <pc:sldMk cId="1390655434" sldId="441"/>
            <ac:spMk id="2" creationId="{804C36D1-6984-2ADF-C2E9-E29EDC23BC5E}"/>
          </ac:spMkLst>
        </pc:spChg>
      </pc:sldChg>
      <pc:sldChg chg="modSp">
        <pc:chgData name="valeriafariasn1@gmail.com" userId="S::urn:spo:guest#valeriafariasn1@gmail.com::" providerId="AD" clId="Web-{670E3B80-943B-2E24-8996-697493FBEEA0}" dt="2024-01-23T04:06:54.099" v="8" actId="20577"/>
        <pc:sldMkLst>
          <pc:docMk/>
          <pc:sldMk cId="3694295984" sldId="449"/>
        </pc:sldMkLst>
        <pc:spChg chg="mod">
          <ac:chgData name="valeriafariasn1@gmail.com" userId="S::urn:spo:guest#valeriafariasn1@gmail.com::" providerId="AD" clId="Web-{670E3B80-943B-2E24-8996-697493FBEEA0}" dt="2024-01-23T04:06:54.099" v="8" actId="20577"/>
          <ac:spMkLst>
            <pc:docMk/>
            <pc:sldMk cId="3694295984" sldId="449"/>
            <ac:spMk id="20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618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445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439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186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890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294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645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909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324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1948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503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117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7677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419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2286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1892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0555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7501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658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6142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5316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427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3682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0441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8192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4899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130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443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81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58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6191736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AZ-900 : Introdução aos Conceitos Básicos do Microsoft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258621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 2:</a:t>
            </a:r>
          </a:p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e Serviços do Azure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Conjuntos de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disponibilidade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VM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Footer Placeholder 31">
            <a:extLst>
              <a:ext uri="{FF2B5EF4-FFF2-40B4-BE49-F238E27FC236}">
                <a16:creationId xmlns:a16="http://schemas.microsoft.com/office/drawing/2014/main" id="{1FD811AC-8340-D43B-43C5-F427219DAB06}"/>
              </a:ext>
            </a:extLst>
          </p:cNvPr>
          <p:cNvSpPr txBox="1">
            <a:spLocks/>
          </p:cNvSpPr>
          <p:nvPr/>
        </p:nvSpPr>
        <p:spPr>
          <a:xfrm>
            <a:off x="565525" y="4703309"/>
            <a:ext cx="4151312" cy="197976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67">
              <a:defRPr/>
            </a:pPr>
            <a:r>
              <a:rPr lang="pt-br" dirty="0">
                <a:latin typeface="+mn-lt"/>
              </a:rPr>
              <a:t>Fonte: Microsoft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7E3A4-22B7-D4F9-30CF-85ADFD9BA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914" y="1667457"/>
            <a:ext cx="6191476" cy="308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6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Área de Trabalho Virtual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804C36D1-6984-2ADF-C2E9-E29EDC23BC5E}"/>
              </a:ext>
            </a:extLst>
          </p:cNvPr>
          <p:cNvSpPr txBox="1"/>
          <p:nvPr/>
        </p:nvSpPr>
        <p:spPr>
          <a:xfrm>
            <a:off x="2634712" y="2130186"/>
            <a:ext cx="6261315" cy="148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 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Área de Trabalho Virtual do Azure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uma virtualização de área de trabalho e aplicativo executada na nuvem.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CE62AF0-9450-D432-B9F0-3248C0B44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64146" y="1917084"/>
            <a:ext cx="1910996" cy="191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3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439421" y="636550"/>
            <a:ext cx="814300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Área de Trabalho Virtual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804C36D1-6984-2ADF-C2E9-E29EDC23BC5E}"/>
              </a:ext>
            </a:extLst>
          </p:cNvPr>
          <p:cNvSpPr txBox="1"/>
          <p:nvPr/>
        </p:nvSpPr>
        <p:spPr>
          <a:xfrm>
            <a:off x="1999281" y="2440152"/>
            <a:ext cx="6896746" cy="148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Crie um ambiente completo de virtualização da área de trabalho sem precisar executar outros servidores de gateway. 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Reduza o risco de que o recurso seja deixado para trás.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Implantações reais de várias sessões.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CE62AF0-9450-D432-B9F0-3248C0B44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9421" y="1917083"/>
            <a:ext cx="1484791" cy="148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5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Serviços de contêineres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804C36D1-6984-2ADF-C2E9-E29EDC23BC5E}"/>
              </a:ext>
            </a:extLst>
          </p:cNvPr>
          <p:cNvSpPr txBox="1"/>
          <p:nvPr/>
        </p:nvSpPr>
        <p:spPr>
          <a:xfrm>
            <a:off x="964753" y="2343291"/>
            <a:ext cx="746259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 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contêineres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Azure fornecem um ambiente leve e virtualizado que não exige o gerenciamento do sistema operacional e pode responder a alterações sob demanda. </a:t>
            </a:r>
          </a:p>
        </p:txBody>
      </p:sp>
    </p:spTree>
    <p:extLst>
      <p:ext uri="{BB962C8B-B14F-4D97-AF65-F5344CB8AC3E}">
        <p14:creationId xmlns:p14="http://schemas.microsoft.com/office/powerpoint/2010/main" val="27127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Serviços de contêineres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804C36D1-6984-2ADF-C2E9-E29EDC23BC5E}"/>
              </a:ext>
            </a:extLst>
          </p:cNvPr>
          <p:cNvSpPr txBox="1"/>
          <p:nvPr/>
        </p:nvSpPr>
        <p:spPr>
          <a:xfrm>
            <a:off x="1712563" y="2343291"/>
            <a:ext cx="671478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Instâncias de Contêiner do Azure: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 oferta de PaaS que executa um contêiner ou pod de contêineres no Azure.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776CB8A-AC05-6DB7-C454-A1923B446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65525" y="2343291"/>
            <a:ext cx="1058587" cy="10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5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Serviços de contêineres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804C36D1-6984-2ADF-C2E9-E29EDC23BC5E}"/>
              </a:ext>
            </a:extLst>
          </p:cNvPr>
          <p:cNvSpPr txBox="1"/>
          <p:nvPr/>
        </p:nvSpPr>
        <p:spPr>
          <a:xfrm>
            <a:off x="1841997" y="2422457"/>
            <a:ext cx="671478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Aplicativos de Contêiner do Azure: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 oferta de PaaS, como instâncias de contêineres, que pode balancear a carga e escalar.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DAC1306-EBE7-0112-AF26-AFBF6B03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82723" y="2279788"/>
            <a:ext cx="1129839" cy="112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1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Serviços de contêineres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804C36D1-6984-2ADF-C2E9-E29EDC23BC5E}"/>
              </a:ext>
            </a:extLst>
          </p:cNvPr>
          <p:cNvSpPr txBox="1"/>
          <p:nvPr/>
        </p:nvSpPr>
        <p:spPr>
          <a:xfrm>
            <a:off x="1841997" y="2360463"/>
            <a:ext cx="6714787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Serviço de Kubernetes do Azure: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 serviço de orquestração para contêineres com arquiteturas distribuídas e grandes volumes de contêineres.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5E57361-7B8D-ACF0-CDCE-59F8A865D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65525" y="2256540"/>
            <a:ext cx="1176334" cy="117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7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1473301" y="1078991"/>
            <a:ext cx="7198001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Azure Functions: 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oferta de PaaS que dá suporte a operações de computação sem servidor. </a:t>
            </a: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código baseado em eventos é executado quando chamado, sem exigir uma infraestrutura de servidor durante períodos inativos.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Azure Functions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6">
            <a:extLst>
              <a:ext uri="{FF2B5EF4-FFF2-40B4-BE49-F238E27FC236}">
                <a16:creationId xmlns:a16="http://schemas.microsoft.com/office/drawing/2014/main" id="{51DF5EE1-9CD5-4157-5018-5BD9A468E90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88261" y="1686710"/>
            <a:ext cx="885040" cy="8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4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92900" y="1820859"/>
            <a:ext cx="8132974" cy="30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Máquinas virtuais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Comparar opções de computação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C845AC69-3191-1563-DAC7-CAC87405EDD0}"/>
              </a:ext>
            </a:extLst>
          </p:cNvPr>
          <p:cNvSpPr txBox="1"/>
          <p:nvPr/>
        </p:nvSpPr>
        <p:spPr>
          <a:xfrm>
            <a:off x="505513" y="3309184"/>
            <a:ext cx="8132974" cy="30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 baseado em nuvem que dá suporte a ambientes Windows ou Linux.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Útil para migrações de lift-and-shift para a nuvem.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Pacote do sistema operacional completo, incluindo </a:t>
            </a: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sistema operacional do host.</a:t>
            </a:r>
          </a:p>
        </p:txBody>
      </p:sp>
    </p:spTree>
    <p:extLst>
      <p:ext uri="{BB962C8B-B14F-4D97-AF65-F5344CB8AC3E}">
        <p14:creationId xmlns:p14="http://schemas.microsoft.com/office/powerpoint/2010/main" val="317624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92900" y="1820859"/>
            <a:ext cx="8132974" cy="30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Área de Trabalho Virtual</a:t>
            </a:r>
            <a:endParaRPr lang="pt-BR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Comparar opções de computação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C845AC69-3191-1563-DAC7-CAC87405EDD0}"/>
              </a:ext>
            </a:extLst>
          </p:cNvPr>
          <p:cNvSpPr txBox="1"/>
          <p:nvPr/>
        </p:nvSpPr>
        <p:spPr>
          <a:xfrm>
            <a:off x="505513" y="3309184"/>
            <a:ext cx="8132974" cy="30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Fornece uma experiência de área de trabalho do Windows baseada em nuvem.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Aplicativos dedicados para conexão e uso ou acessíveis de qualquer navegador moderno.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02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9818" y="923269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Roteiro de Aprendizagem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638383" y="1879565"/>
            <a:ext cx="7867233" cy="226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Computação e rede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de computação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Hospedagem de aplicativos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Redes virtuais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4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930168"/>
            <a:ext cx="8132974" cy="30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Área de Trabalho Virtual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Comparar opções de computação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C845AC69-3191-1563-DAC7-CAC87405EDD0}"/>
              </a:ext>
            </a:extLst>
          </p:cNvPr>
          <p:cNvSpPr txBox="1"/>
          <p:nvPr/>
        </p:nvSpPr>
        <p:spPr>
          <a:xfrm>
            <a:off x="505513" y="3309184"/>
            <a:ext cx="8132974" cy="30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logon de vários clientes permite que vários usuários façam logon no mesmo computador na </a:t>
            </a:r>
            <a:br>
              <a:rPr lang="pt-BR" sz="240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mesmo tempo.</a:t>
            </a:r>
            <a:endParaRPr lang="pt-BR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298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930168"/>
            <a:ext cx="8132974" cy="30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Contêineres</a:t>
            </a:r>
            <a:endParaRPr lang="pt-BR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Comparar opções de computação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C845AC69-3191-1563-DAC7-CAC87405EDD0}"/>
              </a:ext>
            </a:extLst>
          </p:cNvPr>
          <p:cNvSpPr txBox="1"/>
          <p:nvPr/>
        </p:nvSpPr>
        <p:spPr>
          <a:xfrm>
            <a:off x="505513" y="3309184"/>
            <a:ext cx="8132974" cy="30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Ambiente leve e em miniatura adequado para a execução de microsserviços.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Projetado para escalabilidade </a:t>
            </a:r>
            <a:b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resiliência por meio da orquestração.</a:t>
            </a:r>
          </a:p>
        </p:txBody>
      </p:sp>
    </p:spTree>
    <p:extLst>
      <p:ext uri="{BB962C8B-B14F-4D97-AF65-F5344CB8AC3E}">
        <p14:creationId xmlns:p14="http://schemas.microsoft.com/office/powerpoint/2010/main" val="180601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930168"/>
            <a:ext cx="8132974" cy="30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Contêineres</a:t>
            </a:r>
            <a:endParaRPr lang="pt-BR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Comparar opções de computação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C845AC69-3191-1563-DAC7-CAC87405EDD0}"/>
              </a:ext>
            </a:extLst>
          </p:cNvPr>
          <p:cNvSpPr txBox="1"/>
          <p:nvPr/>
        </p:nvSpPr>
        <p:spPr>
          <a:xfrm>
            <a:off x="565525" y="3009227"/>
            <a:ext cx="8132974" cy="30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aplicativos e serviços são empacotados em um contêiner que fica na parte superior do sistema operacional do host. Vários contêineres podem ficar em um sistema operacional do host.</a:t>
            </a:r>
            <a:endParaRPr lang="pt-BR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698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1836549" y="1481049"/>
            <a:ext cx="6916043" cy="278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spcAft>
                <a:spcPts val="1200"/>
              </a:spcAft>
            </a:pPr>
            <a:r>
              <a:rPr lang="pt-BR" sz="2400" dirty="0">
                <a:latin typeface="+mn-lt"/>
              </a:rPr>
              <a:t>Os </a:t>
            </a:r>
            <a:r>
              <a:rPr lang="pt-BR" sz="2400" b="1" dirty="0">
                <a:latin typeface="+mn-lt"/>
              </a:rPr>
              <a:t>Serviços de Aplicativos </a:t>
            </a:r>
            <a:r>
              <a:rPr lang="pt-BR" sz="2400" dirty="0">
                <a:latin typeface="+mn-lt"/>
              </a:rPr>
              <a:t>do Azure consistem em uma plataforma totalmente gerenciada para criar, implantar e dimensionar aplicativos Web e APIs rapidamente. 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Serviços de Aplicativo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Graphic 6" descr="The Azure App Service icon - cloud shape surrounded by several example apps.">
            <a:extLst>
              <a:ext uri="{FF2B5EF4-FFF2-40B4-BE49-F238E27FC236}">
                <a16:creationId xmlns:a16="http://schemas.microsoft.com/office/drawing/2014/main" id="{30F2B474-7BAC-D5F6-3A52-A2248B4DFA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204" t="-3746" r="-2575" b="-1147"/>
          <a:stretch/>
        </p:blipFill>
        <p:spPr>
          <a:xfrm>
            <a:off x="565525" y="2138850"/>
            <a:ext cx="1210881" cy="114679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1950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1836549" y="1481049"/>
            <a:ext cx="6916043" cy="278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rtl="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+mn-lt"/>
              </a:rPr>
              <a:t>Trabalha com .NET, .NET Core, Node.js, Java, Python ou PHP.</a:t>
            </a:r>
          </a:p>
          <a:p>
            <a:pPr marL="342900" indent="-342900" rtl="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+mn-lt"/>
              </a:rPr>
              <a:t>Oferta de PaaS com requisitos de nível corporativo de desempenho, segurança e conformidade. 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Serviços de Aplicativo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Graphic 6" descr="The Azure App Service icon - cloud shape surrounded by several example apps.">
            <a:extLst>
              <a:ext uri="{FF2B5EF4-FFF2-40B4-BE49-F238E27FC236}">
                <a16:creationId xmlns:a16="http://schemas.microsoft.com/office/drawing/2014/main" id="{30F2B474-7BAC-D5F6-3A52-A2248B4DFA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204" t="-3746" r="-2575" b="-1147"/>
          <a:stretch/>
        </p:blipFill>
        <p:spPr>
          <a:xfrm>
            <a:off x="565525" y="2092355"/>
            <a:ext cx="1210881" cy="114679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69429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666151"/>
            <a:ext cx="8191017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spcAft>
                <a:spcPts val="1200"/>
              </a:spcAft>
            </a:pPr>
            <a:r>
              <a:rPr lang="pt-BR" sz="2400" dirty="0">
                <a:latin typeface="+mn-lt"/>
              </a:rPr>
              <a:t>A </a:t>
            </a:r>
            <a:r>
              <a:rPr lang="pt-BR" sz="2400" b="1" dirty="0">
                <a:latin typeface="+mn-lt"/>
              </a:rPr>
              <a:t>Rede Virtual do Azure (VNet) </a:t>
            </a:r>
            <a:r>
              <a:rPr lang="pt-BR" sz="2400" dirty="0">
                <a:latin typeface="+mn-lt"/>
              </a:rPr>
              <a:t>permite que os recursos do Azure se comuniquem uns com os outros, com a Internet e com as redes locais.</a:t>
            </a:r>
          </a:p>
          <a:p>
            <a:pPr rtl="0">
              <a:spcAft>
                <a:spcPts val="1200"/>
              </a:spcAft>
            </a:pPr>
            <a:r>
              <a:rPr lang="pt-BR" sz="2400" dirty="0">
                <a:latin typeface="+mn-lt"/>
              </a:rPr>
              <a:t>Pontos de extremidade públicos, acessíveis de qualquer lugar na Internet.</a:t>
            </a:r>
          </a:p>
          <a:p>
            <a:pPr rtl="0">
              <a:spcAft>
                <a:spcPts val="1200"/>
              </a:spcAft>
            </a:pPr>
            <a:r>
              <a:rPr lang="pt-BR" sz="2400" dirty="0">
                <a:latin typeface="+mn-lt"/>
              </a:rPr>
              <a:t>Pontos de extremidade privados, acessíveis somente </a:t>
            </a:r>
          </a:p>
          <a:p>
            <a:pPr rtl="0">
              <a:spcAft>
                <a:spcPts val="1200"/>
              </a:spcAft>
            </a:pPr>
            <a:r>
              <a:rPr lang="pt-BR" sz="2400" dirty="0">
                <a:latin typeface="+mn-lt"/>
              </a:rPr>
              <a:t>de dentro da sua rede.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Serviços de rede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4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1575" y="1178833"/>
            <a:ext cx="8191017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spcAft>
                <a:spcPts val="1200"/>
              </a:spcAft>
            </a:pPr>
            <a:r>
              <a:rPr lang="pt-BR" sz="2400" dirty="0">
                <a:latin typeface="+mn-lt"/>
              </a:rPr>
              <a:t>As sub-redes virtuais segmentam sua rede para atender às suas necessidades.</a:t>
            </a:r>
          </a:p>
          <a:p>
            <a:pPr rtl="0">
              <a:spcAft>
                <a:spcPts val="1200"/>
              </a:spcAft>
            </a:pPr>
            <a:r>
              <a:rPr lang="pt-BR" sz="2400" dirty="0">
                <a:latin typeface="+mn-lt"/>
              </a:rPr>
              <a:t>O emparelhamento de rede conecta suas redes privadas diretamente.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Serviços de rede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0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Serviços de rede do Azure: Gateway de VPN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D92E8401-DE7B-8EB8-8995-A7E3E141CACD}"/>
              </a:ext>
            </a:extLst>
          </p:cNvPr>
          <p:cNvSpPr txBox="1"/>
          <p:nvPr/>
        </p:nvSpPr>
        <p:spPr>
          <a:xfrm>
            <a:off x="1366627" y="1642336"/>
            <a:ext cx="7215798" cy="186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Gateway de VPN é usado para enviar tráfego criptografado entre uma rede virtual do Azure e uma </a:t>
            </a:r>
            <a:b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 local pela Internet pública.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FF0FCBF-59F6-5EAB-313F-053396AFB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528" y="2116701"/>
            <a:ext cx="910098" cy="91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3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Serviços de rede do Azure: Gateway de VPN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7A8B7D-F5FA-AAF9-ACBF-743683C44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13" y="1981584"/>
            <a:ext cx="7338611" cy="217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1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Serviços de rede do Azure: ExpressRoute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6675B7-EF12-D439-70B0-F0E1A0B33F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75491" y="1794978"/>
            <a:ext cx="6331221" cy="277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4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6191736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AZ-900 : Introdução aos Conceitos Básicos do Microsoft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Computação e Rede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Serviços de rede do Azure: ExpressRoute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05ECE388-0A87-55DC-49CB-9A1B42C194D5}"/>
              </a:ext>
            </a:extLst>
          </p:cNvPr>
          <p:cNvSpPr txBox="1"/>
          <p:nvPr/>
        </p:nvSpPr>
        <p:spPr>
          <a:xfrm>
            <a:off x="1529062" y="2029794"/>
            <a:ext cx="7027722" cy="186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ExpressRoute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estende as redes locais para o Azure por meio de uma conexão privada facilitada por um provedor de conectividade.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1D6C1AF-36AB-793F-EBA8-A4D44D01C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216" y="2423762"/>
            <a:ext cx="941846" cy="9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DNS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D92E8401-DE7B-8EB8-8995-A7E3E141CACD}"/>
              </a:ext>
            </a:extLst>
          </p:cNvPr>
          <p:cNvSpPr txBox="1"/>
          <p:nvPr/>
        </p:nvSpPr>
        <p:spPr>
          <a:xfrm>
            <a:off x="625543" y="2181865"/>
            <a:ext cx="7363833" cy="186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Confiabilidade e desempenho aproveitando uma rede global de servidores de nome DNS usando a rede Anycast.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segurança do DNS do Azure baseia-se no gerenciador de recursos do Azure, habilitando o controle </a:t>
            </a: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de acesso baseado em função e o monitoramento </a:t>
            </a: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e o registro em log.</a:t>
            </a:r>
          </a:p>
        </p:txBody>
      </p:sp>
    </p:spTree>
    <p:extLst>
      <p:ext uri="{BB962C8B-B14F-4D97-AF65-F5344CB8AC3E}">
        <p14:creationId xmlns:p14="http://schemas.microsoft.com/office/powerpoint/2010/main" val="78966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DNS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D92E8401-DE7B-8EB8-8995-A7E3E141CACD}"/>
              </a:ext>
            </a:extLst>
          </p:cNvPr>
          <p:cNvSpPr txBox="1"/>
          <p:nvPr/>
        </p:nvSpPr>
        <p:spPr>
          <a:xfrm>
            <a:off x="565525" y="1933892"/>
            <a:ext cx="7363833" cy="186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Facilidade de uso para gerenciar seus recursos externos e do Azure com um único serviço DNS.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 redes virtuais personalizáveis permitem que você use nomes de domínio privados </a:t>
            </a:r>
            <a:br>
              <a:rPr lang="pt-BR" sz="240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totalmente personalizados em suas redes virtuais privadas.</a:t>
            </a:r>
            <a:endParaRPr lang="pt-BR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263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DNS do Azure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D92E8401-DE7B-8EB8-8995-A7E3E141CACD}"/>
              </a:ext>
            </a:extLst>
          </p:cNvPr>
          <p:cNvSpPr txBox="1"/>
          <p:nvPr/>
        </p:nvSpPr>
        <p:spPr>
          <a:xfrm>
            <a:off x="565525" y="1933892"/>
            <a:ext cx="7363833" cy="186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registros de alias dão suporte a conjuntos de registros de alias para apontar diretamente para um recurso do Azure.</a:t>
            </a:r>
            <a:endParaRPr lang="pt-BR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635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lang="en-US"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pic>
        <p:nvPicPr>
          <p:cNvPr id="4" name="Picture 3" descr="A person sitting at a computer&#10;&#10;Description automatically generated">
            <a:extLst>
              <a:ext uri="{FF2B5EF4-FFF2-40B4-BE49-F238E27FC236}">
                <a16:creationId xmlns:a16="http://schemas.microsoft.com/office/drawing/2014/main" id="{6E4D23CE-92E6-436F-BC5A-BC6D99BA7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101" y="1525210"/>
            <a:ext cx="5492893" cy="306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4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9818" y="923269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Computação e rede : domínio de objetivo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2046738"/>
            <a:ext cx="7867233" cy="226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Comparar tipos de computação, incluindo instâncias de contêiner, máquinas virtuais e funções.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Descrever os recursos exigidos para as máquinas virtuais.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Definir pontos de extremidade públicos e privados.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1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9818" y="923269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Computação e rede : domínio de objetivo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2045775"/>
            <a:ext cx="8126682" cy="226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Descrever as opções de máquina virtual, incluindo VMs (máquinas virtuais), conjuntos de dimensionamento de máquinas virtuais, conjuntos de disponibilidade de máquinas virtuais e a Área </a:t>
            </a:r>
            <a:b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 Trabalho Virtual do Azure.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3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39884" y="1545128"/>
            <a:ext cx="8016900" cy="186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 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Computação do Azure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um serviço sob demanda que fornece recursos de computação, como discos, processadores, memória, rede e sistemas operacionais.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Serviços de computação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11CF16-5C41-86D3-978E-C3C664A95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010" y="3183113"/>
            <a:ext cx="5575515" cy="1322221"/>
          </a:xfrm>
          <a:prstGeom prst="rect">
            <a:avLst/>
          </a:prstGeom>
        </p:spPr>
      </p:pic>
      <p:sp>
        <p:nvSpPr>
          <p:cNvPr id="7" name="Footer Placeholder 31">
            <a:extLst>
              <a:ext uri="{FF2B5EF4-FFF2-40B4-BE49-F238E27FC236}">
                <a16:creationId xmlns:a16="http://schemas.microsoft.com/office/drawing/2014/main" id="{C7D13093-D737-7A87-51E5-407922FCF024}"/>
              </a:ext>
            </a:extLst>
          </p:cNvPr>
          <p:cNvSpPr txBox="1">
            <a:spLocks/>
          </p:cNvSpPr>
          <p:nvPr/>
        </p:nvSpPr>
        <p:spPr>
          <a:xfrm>
            <a:off x="1715878" y="4505933"/>
            <a:ext cx="4151312" cy="197976"/>
          </a:xfrm>
          <a:prstGeom prst="rect">
            <a:avLst/>
          </a:prstGeo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367">
              <a:defRPr/>
            </a:pPr>
            <a:r>
              <a:rPr lang="pt-br" dirty="0">
                <a:latin typeface="+mn-lt"/>
              </a:rPr>
              <a:t>Fonte: Microsoft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Máquinas virtuais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54F91917-EC10-0B72-07CC-894CB0A9C616}"/>
              </a:ext>
            </a:extLst>
          </p:cNvPr>
          <p:cNvSpPr txBox="1"/>
          <p:nvPr/>
        </p:nvSpPr>
        <p:spPr>
          <a:xfrm>
            <a:off x="371877" y="1385003"/>
            <a:ext cx="8400245" cy="31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As máquinas virtuais do Azure (VMs) são emulações de software de computadores físicos. 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Inclui processador virtual, memória, armazenamento e rede. 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Oferta de IaaS que oferece personalização e 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    controle total. 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832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Conjuntos de dimensionamento de VMs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54F91917-EC10-0B72-07CC-894CB0A9C616}"/>
              </a:ext>
            </a:extLst>
          </p:cNvPr>
          <p:cNvSpPr txBox="1"/>
          <p:nvPr/>
        </p:nvSpPr>
        <p:spPr>
          <a:xfrm>
            <a:off x="476582" y="1804208"/>
            <a:ext cx="8190835" cy="186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 conjuntos de dimensionamento oferecem uma oportunidade de balanceamento de carga para dimensionar os recursos automaticamente. </a:t>
            </a:r>
          </a:p>
        </p:txBody>
      </p:sp>
    </p:spTree>
    <p:extLst>
      <p:ext uri="{BB962C8B-B14F-4D97-AF65-F5344CB8AC3E}">
        <p14:creationId xmlns:p14="http://schemas.microsoft.com/office/powerpoint/2010/main" val="15667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Conjuntos de dimensionamento de VMs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54F91917-EC10-0B72-07CC-894CB0A9C616}"/>
              </a:ext>
            </a:extLst>
          </p:cNvPr>
          <p:cNvSpPr txBox="1"/>
          <p:nvPr/>
        </p:nvSpPr>
        <p:spPr>
          <a:xfrm>
            <a:off x="476582" y="1804208"/>
            <a:ext cx="8190835" cy="186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Escalar horizontalmente quando o recurso precisar aumentar.</a:t>
            </a:r>
          </a:p>
          <a:p>
            <a:pPr marL="342900" indent="-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Reduzir horizontalmente quando o recurso precisar diminuir.</a:t>
            </a:r>
          </a:p>
        </p:txBody>
      </p:sp>
    </p:spTree>
    <p:extLst>
      <p:ext uri="{BB962C8B-B14F-4D97-AF65-F5344CB8AC3E}">
        <p14:creationId xmlns:p14="http://schemas.microsoft.com/office/powerpoint/2010/main" val="19472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SharedWithUsers xmlns="19483571-f922-4e8e-9c1c-26f0a2252132">
      <UserInfo>
        <DisplayName/>
        <AccountId xsi:nil="true"/>
        <AccountType/>
      </UserInfo>
    </SharedWithUsers>
    <MediaLengthInSeconds xmlns="b16f2981-ed04-4161-848e-037de0af3ee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A8E2D9-049B-4B0F-A98D-A8A1103357D2}"/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1290</Words>
  <Application>Microsoft Office PowerPoint</Application>
  <PresentationFormat>Apresentação na tela (16:9)</PresentationFormat>
  <Paragraphs>137</Paragraphs>
  <Slides>34</Slides>
  <Notes>34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Mestieri</dc:creator>
  <cp:lastModifiedBy>Valéria Baptista</cp:lastModifiedBy>
  <cp:revision>68</cp:revision>
  <dcterms:modified xsi:type="dcterms:W3CDTF">2024-01-23T04:07:02Z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MediaServiceImageTags">
    <vt:lpwstr/>
  </property>
  <property fmtid="{D5CDD505-2E9C-101B-9397-08002B2CF9AE}" pid="4" name="Order">
    <vt:r8>3000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{"FileActivityType":"9","FileActivityTimeStamp":"2024-02-22T14:30:01.803Z","FileActivityUsersOnPage":[{"DisplayName":"Patrick Lima","Id":"patrick.lima@dio.me"}],"FileActivityNavigationId":null}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