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30"/>
  </p:notesMasterIdLst>
  <p:sldIdLst>
    <p:sldId id="315" r:id="rId5"/>
    <p:sldId id="388" r:id="rId6"/>
    <p:sldId id="328" r:id="rId7"/>
    <p:sldId id="451" r:id="rId8"/>
    <p:sldId id="440" r:id="rId9"/>
    <p:sldId id="441" r:id="rId10"/>
    <p:sldId id="266" r:id="rId11"/>
    <p:sldId id="303" r:id="rId12"/>
    <p:sldId id="442" r:id="rId13"/>
    <p:sldId id="331" r:id="rId14"/>
    <p:sldId id="443" r:id="rId15"/>
    <p:sldId id="444" r:id="rId16"/>
    <p:sldId id="445" r:id="rId17"/>
    <p:sldId id="446" r:id="rId18"/>
    <p:sldId id="332" r:id="rId19"/>
    <p:sldId id="292" r:id="rId20"/>
    <p:sldId id="333" r:id="rId21"/>
    <p:sldId id="334" r:id="rId22"/>
    <p:sldId id="304" r:id="rId23"/>
    <p:sldId id="447" r:id="rId24"/>
    <p:sldId id="448" r:id="rId25"/>
    <p:sldId id="336" r:id="rId26"/>
    <p:sldId id="449" r:id="rId27"/>
    <p:sldId id="450" r:id="rId28"/>
    <p:sldId id="439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47A86-3ED2-A60F-7300-1B7707B57F2B}" v="2" dt="2024-01-29T02:31:37.465"/>
    <p1510:client id="{9AC892AF-8B73-431E-148C-D8088E571B3E}" v="14" dt="2024-01-28T05:48:51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255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84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8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82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AC892AF-8B73-431E-148C-D8088E571B3E}"/>
    <pc:docChg chg="modSld">
      <pc:chgData name="" userId="" providerId="" clId="Web-{9AC892AF-8B73-431E-148C-D8088E571B3E}" dt="2024-01-28T05:48:41.804" v="0" actId="20577"/>
      <pc:docMkLst>
        <pc:docMk/>
      </pc:docMkLst>
      <pc:sldChg chg="modSp">
        <pc:chgData name="" userId="" providerId="" clId="Web-{9AC892AF-8B73-431E-148C-D8088E571B3E}" dt="2024-01-28T05:48:41.804" v="0" actId="20577"/>
        <pc:sldMkLst>
          <pc:docMk/>
          <pc:sldMk cId="2144056986" sldId="315"/>
        </pc:sldMkLst>
        <pc:spChg chg="mod">
          <ac:chgData name="" userId="" providerId="" clId="Web-{9AC892AF-8B73-431E-148C-D8088E571B3E}" dt="2024-01-28T05:48:41.804" v="0" actId="20577"/>
          <ac:spMkLst>
            <pc:docMk/>
            <pc:sldMk cId="2144056986" sldId="315"/>
            <ac:spMk id="196" creationId="{00000000-0000-0000-0000-000000000000}"/>
          </ac:spMkLst>
        </pc:spChg>
      </pc:sldChg>
    </pc:docChg>
  </pc:docChgLst>
  <pc:docChgLst>
    <pc:chgData name="valeriafariasn1@gmail.com" userId="S::urn:spo:guest#valeriafariasn1@gmail.com::" providerId="AD" clId="Web-{9AC892AF-8B73-431E-148C-D8088E571B3E}"/>
    <pc:docChg chg="modSld">
      <pc:chgData name="valeriafariasn1@gmail.com" userId="S::urn:spo:guest#valeriafariasn1@gmail.com::" providerId="AD" clId="Web-{9AC892AF-8B73-431E-148C-D8088E571B3E}" dt="2024-01-28T05:48:51.351" v="12" actId="1076"/>
      <pc:docMkLst>
        <pc:docMk/>
      </pc:docMkLst>
      <pc:sldChg chg="modSp">
        <pc:chgData name="valeriafariasn1@gmail.com" userId="S::urn:spo:guest#valeriafariasn1@gmail.com::" providerId="AD" clId="Web-{9AC892AF-8B73-431E-148C-D8088E571B3E}" dt="2024-01-28T05:48:51.351" v="12" actId="1076"/>
        <pc:sldMkLst>
          <pc:docMk/>
          <pc:sldMk cId="2144056986" sldId="315"/>
        </pc:sldMkLst>
        <pc:spChg chg="mod">
          <ac:chgData name="valeriafariasn1@gmail.com" userId="S::urn:spo:guest#valeriafariasn1@gmail.com::" providerId="AD" clId="Web-{9AC892AF-8B73-431E-148C-D8088E571B3E}" dt="2024-01-28T05:48:51.351" v="12" actId="1076"/>
          <ac:spMkLst>
            <pc:docMk/>
            <pc:sldMk cId="2144056986" sldId="315"/>
            <ac:spMk id="196" creationId="{00000000-0000-0000-0000-000000000000}"/>
          </ac:spMkLst>
        </pc:spChg>
      </pc:sldChg>
    </pc:docChg>
  </pc:docChgLst>
  <pc:docChgLst>
    <pc:chgData name="valeriafariasn1@gmail.com" userId="S::urn:spo:guest#valeriafariasn1@gmail.com::" providerId="AD" clId="Web-{6A047A86-3ED2-A60F-7300-1B7707B57F2B}"/>
    <pc:docChg chg="modSld">
      <pc:chgData name="valeriafariasn1@gmail.com" userId="S::urn:spo:guest#valeriafariasn1@gmail.com::" providerId="AD" clId="Web-{6A047A86-3ED2-A60F-7300-1B7707B57F2B}" dt="2024-01-29T02:31:37.465" v="1" actId="20577"/>
      <pc:docMkLst>
        <pc:docMk/>
      </pc:docMkLst>
      <pc:sldChg chg="modSp">
        <pc:chgData name="valeriafariasn1@gmail.com" userId="S::urn:spo:guest#valeriafariasn1@gmail.com::" providerId="AD" clId="Web-{6A047A86-3ED2-A60F-7300-1B7707B57F2B}" dt="2024-01-29T02:31:37.465" v="1" actId="20577"/>
        <pc:sldMkLst>
          <pc:docMk/>
          <pc:sldMk cId="3378339802" sldId="333"/>
        </pc:sldMkLst>
        <pc:spChg chg="mod">
          <ac:chgData name="valeriafariasn1@gmail.com" userId="S::urn:spo:guest#valeriafariasn1@gmail.com::" providerId="AD" clId="Web-{6A047A86-3ED2-A60F-7300-1B7707B57F2B}" dt="2024-01-29T02:31:37.465" v="1" actId="20577"/>
          <ac:spMkLst>
            <pc:docMk/>
            <pc:sldMk cId="3378339802" sldId="333"/>
            <ac:spMk id="20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13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443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618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829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186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187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81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618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39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64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1948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738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574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909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486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654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819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783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7951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682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1864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52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84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19173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AZ-900 : Introdução aos Conceitos Básicos do Microsoft Azure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Arial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578394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Módulo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2:</a:t>
            </a:r>
            <a:endParaRPr lang="pt-BR" dirty="0">
              <a:sym typeface="Century Gothic"/>
            </a:endParaRPr>
          </a:p>
          <a:p>
            <a:pPr>
              <a:defRPr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Arquitetura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serviços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do Azure</a:t>
            </a:r>
            <a:endParaRPr lang="en-US" dirty="0">
              <a:sym typeface="Century Gothic"/>
            </a:endParaRPr>
          </a:p>
          <a:p>
            <a:pPr marL="0" marR="0" lvl="0" indent="0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tabLst/>
              <a:defRPr/>
            </a:pPr>
            <a:endParaRPr lang="en-US" sz="4000" b="1" i="0" u="none" strike="noStrike" kern="0" cap="none" spc="0" normalizeH="0" baseline="0" noProof="0" dirty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 armazenamento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54F91917-EC10-0B72-07CC-894CB0A9C616}"/>
              </a:ext>
            </a:extLst>
          </p:cNvPr>
          <p:cNvSpPr txBox="1"/>
          <p:nvPr/>
        </p:nvSpPr>
        <p:spPr>
          <a:xfrm>
            <a:off x="1549831" y="1914041"/>
            <a:ext cx="7032594" cy="153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Blob do Azure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otimizado para o armazenamento de quantidades massivas de dados não estruturados, como texto ou dados binários.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A1E88E5-D10C-4B4D-9829-7389F084B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035" y="2101352"/>
            <a:ext cx="940796" cy="9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2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 armazenamento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54F91917-EC10-0B72-07CC-894CB0A9C616}"/>
              </a:ext>
            </a:extLst>
          </p:cNvPr>
          <p:cNvSpPr txBox="1"/>
          <p:nvPr/>
        </p:nvSpPr>
        <p:spPr>
          <a:xfrm>
            <a:off x="1549831" y="1991374"/>
            <a:ext cx="7032594" cy="153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Disco do Azure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fornece discos para máquinas virtuais, aplicativos e outros serviços acessarem e utilizarem.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93E76C6-91B6-9819-3389-5C8F0F2EA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14362" y="2367687"/>
            <a:ext cx="844499" cy="84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9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 armazenamento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54F91917-EC10-0B72-07CC-894CB0A9C616}"/>
              </a:ext>
            </a:extLst>
          </p:cNvPr>
          <p:cNvSpPr txBox="1"/>
          <p:nvPr/>
        </p:nvSpPr>
        <p:spPr>
          <a:xfrm>
            <a:off x="1406074" y="1991374"/>
            <a:ext cx="7176351" cy="153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Fila do Azure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serviço de armazenamento de mensagens que fornece armazenamento e recuperação para grandes quantidades de mensagens, cada uma com até 64 KB.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93E76C6-91B6-9819-3389-5C8F0F2EA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1575" y="2073219"/>
            <a:ext cx="844499" cy="84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 armazenamento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54F91917-EC10-0B72-07CC-894CB0A9C616}"/>
              </a:ext>
            </a:extLst>
          </p:cNvPr>
          <p:cNvSpPr txBox="1"/>
          <p:nvPr/>
        </p:nvSpPr>
        <p:spPr>
          <a:xfrm>
            <a:off x="1406074" y="1991374"/>
            <a:ext cx="7176351" cy="153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Arquivos do Azure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configura um compartilhamento de arquivos de rede altamente disponível que pode ser utilizado usando o protocolo Bloco de Mensagens do Servidor.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474C804-AD55-2463-6709-A4933469B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1574" y="2043468"/>
            <a:ext cx="844499" cy="84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9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 armazenamento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54F91917-EC10-0B72-07CC-894CB0A9C616}"/>
              </a:ext>
            </a:extLst>
          </p:cNvPr>
          <p:cNvSpPr txBox="1"/>
          <p:nvPr/>
        </p:nvSpPr>
        <p:spPr>
          <a:xfrm>
            <a:off x="1406074" y="1991374"/>
            <a:ext cx="7288475" cy="153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Tabelas do Azure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fornece uma opção de chave/atributo para o armazenamento de dados estruturados não relacionais com um design sem esquema.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FF3DC4F-206D-036A-A1BE-88DBFC61B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3545" y="2215210"/>
            <a:ext cx="713080" cy="7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7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363955" y="721791"/>
            <a:ext cx="829184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Pontos de extremidade públicos do serviço de armazenamento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989B32-73ED-72C9-83D4-7A5F53312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48" y="1886091"/>
            <a:ext cx="7005234" cy="21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433953" y="636550"/>
            <a:ext cx="8148472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Camadas de acesso de armazenamento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BA30EC-6769-2A75-2EE3-EE374FD8B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53" y="1963582"/>
            <a:ext cx="6873498" cy="17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6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Migrações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para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804C36D1-6984-2ADF-C2E9-E29EDC23BC5E}"/>
              </a:ext>
            </a:extLst>
          </p:cNvPr>
          <p:cNvSpPr txBox="1"/>
          <p:nvPr/>
        </p:nvSpPr>
        <p:spPr>
          <a:xfrm>
            <a:off x="565524" y="1715609"/>
            <a:ext cx="7462597" cy="149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Plataforma de migração unificada.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Intervalo de ferramentas integradas e autônomas.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Avaliação e migração.</a:t>
            </a:r>
          </a:p>
        </p:txBody>
      </p:sp>
    </p:spTree>
    <p:extLst>
      <p:ext uri="{BB962C8B-B14F-4D97-AF65-F5344CB8AC3E}">
        <p14:creationId xmlns:p14="http://schemas.microsoft.com/office/powerpoint/2010/main" val="337833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Azure Data Box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7" name="Picture 6" descr="A white and grey computer box&#10;&#10;Description automatically generated">
            <a:extLst>
              <a:ext uri="{FF2B5EF4-FFF2-40B4-BE49-F238E27FC236}">
                <a16:creationId xmlns:a16="http://schemas.microsoft.com/office/drawing/2014/main" id="{9F0B6E83-5159-8111-AFB1-8E22B9BE6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311" y="1340989"/>
            <a:ext cx="5215402" cy="3408862"/>
          </a:xfrm>
          <a:prstGeom prst="rect">
            <a:avLst/>
          </a:prstGeom>
        </p:spPr>
      </p:pic>
      <p:sp>
        <p:nvSpPr>
          <p:cNvPr id="8" name="Footer Placeholder 31">
            <a:extLst>
              <a:ext uri="{FF2B5EF4-FFF2-40B4-BE49-F238E27FC236}">
                <a16:creationId xmlns:a16="http://schemas.microsoft.com/office/drawing/2014/main" id="{3F386359-13FB-8B46-D292-CFD7A3749EAD}"/>
              </a:ext>
            </a:extLst>
          </p:cNvPr>
          <p:cNvSpPr txBox="1">
            <a:spLocks/>
          </p:cNvSpPr>
          <p:nvPr/>
        </p:nvSpPr>
        <p:spPr>
          <a:xfrm>
            <a:off x="565525" y="4407962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27127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1078991"/>
            <a:ext cx="8109727" cy="281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Armazenar até 80 terabytes de dados.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Mova os backups de recuperação de desastre para o Azure.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Proteja seus dados em uma caixa robusta durante o trânsito.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Azure Data Box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9818" y="923269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Roteiro de Aprendizagem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638383" y="1879565"/>
            <a:ext cx="7867233" cy="22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Armazenamento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Serviços de armazenamento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Opções de redundância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e migração de arquivos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4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1078991"/>
            <a:ext cx="8109727" cy="281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Migre dados do Azure para conformidade ou necessidades regulatórias.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Migre dados para o Azure de locais remotos com conectividade limitada ou sem conectividade.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Azure Data Box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Azure Data Box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 descr="A diagram of data flow&#10;&#10;Description automatically generated">
            <a:extLst>
              <a:ext uri="{FF2B5EF4-FFF2-40B4-BE49-F238E27FC236}">
                <a16:creationId xmlns:a16="http://schemas.microsoft.com/office/drawing/2014/main" id="{89B8D04E-D6E1-7B0A-39C8-2EC5080F7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341" y="1326527"/>
            <a:ext cx="5808361" cy="3533420"/>
          </a:xfrm>
          <a:prstGeom prst="rect">
            <a:avLst/>
          </a:prstGeom>
        </p:spPr>
      </p:pic>
      <p:sp>
        <p:nvSpPr>
          <p:cNvPr id="6" name="Footer Placeholder 31">
            <a:extLst>
              <a:ext uri="{FF2B5EF4-FFF2-40B4-BE49-F238E27FC236}">
                <a16:creationId xmlns:a16="http://schemas.microsoft.com/office/drawing/2014/main" id="{5FFB0F1A-9C90-3089-F740-C36744E9ED2D}"/>
              </a:ext>
            </a:extLst>
          </p:cNvPr>
          <p:cNvSpPr txBox="1">
            <a:spLocks/>
          </p:cNvSpPr>
          <p:nvPr/>
        </p:nvSpPr>
        <p:spPr>
          <a:xfrm>
            <a:off x="565525" y="4788217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241529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1875295"/>
            <a:ext cx="8132974" cy="287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AzCopy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Utilitário de linha de comando.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Copiar blobs ou arquivos de ou para sua conta de armazenamento.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Sincronização em uma direção.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Opções de gerenciamento de arquivos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4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1875295"/>
            <a:ext cx="8132974" cy="287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Gerenciador de Armazenamento do Azure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gráfica do usuário (de modo semelhante ao Windows Explorer).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Compatível com o Windows, MacOS e Linux.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Opções de gerenciamento de arquivos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1875295"/>
            <a:ext cx="8132974" cy="287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Sincronização de Arquivos do Azure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Sincroniza os arquivos do Azure e locais de forma bidirecional.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camada de nuvem mantém </a:t>
            </a:r>
            <a:b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arquivos acessados com frequência no local, enquanto libera espaço.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Opções de gerenciamento de arquivos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4" name="Picture 3" descr="Cartoon person with orange hair and red hair&#10;&#10;Description automatically generated">
            <a:extLst>
              <a:ext uri="{FF2B5EF4-FFF2-40B4-BE49-F238E27FC236}">
                <a16:creationId xmlns:a16="http://schemas.microsoft.com/office/drawing/2014/main" id="{F9EF8CFD-A0C2-ED84-F070-9A68F87EC6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77"/>
          <a:stretch/>
        </p:blipFill>
        <p:spPr>
          <a:xfrm>
            <a:off x="1809427" y="1355575"/>
            <a:ext cx="4839346" cy="351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4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19173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AZ-900 : Introdução aos Conceitos Básicos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Armazenamento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9818" y="923269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Armazenamento: domínio de objetivo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0117" y="2138765"/>
            <a:ext cx="7867233" cy="22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Comparar os serviços de armazenamento do Azure.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as camadas de armazenamento.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as opções de redundância.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9818" y="923269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Armazenamento: domínio de objetivo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449451" y="2138765"/>
            <a:ext cx="7977899" cy="22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as opções de conta de armazenamento e os tipos de armazenamento.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Identificar opções para mover arquivos, incluindo o AzCopy, o Gerenciador de Armazenamento </a:t>
            </a:r>
            <a:b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 Azure e a Sincronização de Arquivos do Azure.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4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9818" y="923269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Armazenamento: domínio de objetivo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449451" y="2138765"/>
            <a:ext cx="7977899" cy="22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as opções de migração, incluindo as Migrações para Azure e o Azure Data Box.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638458"/>
            <a:ext cx="7588977" cy="186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 ter um globalmente nome exclusivo.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Fornecer acesso à Internet em todo o mundo.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Determinar os serviços de armazenamento e 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    as opções de redundância.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Contas de Armazenamento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CB3E2ADF-9183-706A-9390-6F72161FA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0985" y="1481050"/>
            <a:ext cx="1725146" cy="1725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399077" y="537562"/>
            <a:ext cx="884616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Redundância de armazenamento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4" name="Footer Placeholder 31">
            <a:extLst>
              <a:ext uri="{FF2B5EF4-FFF2-40B4-BE49-F238E27FC236}">
                <a16:creationId xmlns:a16="http://schemas.microsoft.com/office/drawing/2014/main" id="{D2CA0443-0E66-FBD9-456B-836AF1F5A309}"/>
              </a:ext>
            </a:extLst>
          </p:cNvPr>
          <p:cNvSpPr txBox="1">
            <a:spLocks/>
          </p:cNvSpPr>
          <p:nvPr/>
        </p:nvSpPr>
        <p:spPr>
          <a:xfrm>
            <a:off x="476568" y="3761439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30C3AA-FFDB-67AC-38BE-3D48ED9E2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68" y="1381217"/>
            <a:ext cx="7016862" cy="238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399077" y="537562"/>
            <a:ext cx="884616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Redundância de armazenamento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4" name="Footer Placeholder 31">
            <a:extLst>
              <a:ext uri="{FF2B5EF4-FFF2-40B4-BE49-F238E27FC236}">
                <a16:creationId xmlns:a16="http://schemas.microsoft.com/office/drawing/2014/main" id="{D2CA0443-0E66-FBD9-456B-836AF1F5A309}"/>
              </a:ext>
            </a:extLst>
          </p:cNvPr>
          <p:cNvSpPr txBox="1">
            <a:spLocks/>
          </p:cNvSpPr>
          <p:nvPr/>
        </p:nvSpPr>
        <p:spPr>
          <a:xfrm>
            <a:off x="420688" y="4308430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DDF90-2736-A246-B0A7-11A5A338A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7" y="1435349"/>
            <a:ext cx="2734057" cy="2819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0E2F1E-5141-6D3F-B075-E4B663B5C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92" y="1435349"/>
            <a:ext cx="3451067" cy="343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2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E37982-1694-415A-9570-7E5C0917B4B7}"/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840</Words>
  <Application>Microsoft Office PowerPoint</Application>
  <PresentationFormat>Apresentação na tela (16:9)</PresentationFormat>
  <Paragraphs>99</Paragraphs>
  <Slides>25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lastModifiedBy>Valéria Baptista</cp:lastModifiedBy>
  <cp:revision>61</cp:revision>
  <dcterms:modified xsi:type="dcterms:W3CDTF">2024-01-29T02:31:37Z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3100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{"FileActivityType":"9","FileActivityTimeStamp":"2024-02-22T14:33:16.337Z","FileActivityUsersOnPage":[{"DisplayName":"Patrick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