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34"/>
  </p:notesMasterIdLst>
  <p:sldIdLst>
    <p:sldId id="328" r:id="rId5"/>
    <p:sldId id="456" r:id="rId6"/>
    <p:sldId id="265" r:id="rId7"/>
    <p:sldId id="454" r:id="rId8"/>
    <p:sldId id="440" r:id="rId9"/>
    <p:sldId id="441" r:id="rId10"/>
    <p:sldId id="266" r:id="rId11"/>
    <p:sldId id="442" r:id="rId12"/>
    <p:sldId id="303" r:id="rId13"/>
    <p:sldId id="443" r:id="rId14"/>
    <p:sldId id="444" r:id="rId15"/>
    <p:sldId id="331" r:id="rId16"/>
    <p:sldId id="445" r:id="rId17"/>
    <p:sldId id="332" r:id="rId18"/>
    <p:sldId id="453" r:id="rId19"/>
    <p:sldId id="292" r:id="rId20"/>
    <p:sldId id="447" r:id="rId21"/>
    <p:sldId id="333" r:id="rId22"/>
    <p:sldId id="448" r:id="rId23"/>
    <p:sldId id="449" r:id="rId24"/>
    <p:sldId id="334" r:id="rId25"/>
    <p:sldId id="450" r:id="rId26"/>
    <p:sldId id="304" r:id="rId27"/>
    <p:sldId id="336" r:id="rId28"/>
    <p:sldId id="451" r:id="rId29"/>
    <p:sldId id="294" r:id="rId30"/>
    <p:sldId id="452" r:id="rId31"/>
    <p:sldId id="326" r:id="rId32"/>
    <p:sldId id="439" r:id="rId3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FF2EA-6327-129B-ED65-45C0DB8345C0}" v="3" dt="2024-01-23T04:38:43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5033" autoAdjust="0"/>
  </p:normalViewPr>
  <p:slideViewPr>
    <p:cSldViewPr snapToGrid="0">
      <p:cViewPr varScale="1">
        <p:scale>
          <a:sx n="141" d="100"/>
          <a:sy n="141" d="100"/>
        </p:scale>
        <p:origin x="231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84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8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82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8" Type="http://schemas.openxmlformats.org/officeDocument/2006/relationships/slide" Target="slides/slide4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20" Type="http://schemas.openxmlformats.org/officeDocument/2006/relationships/slide" Target="slides/slide16.xml"/><Relationship Id="rId83" Type="http://schemas.openxmlformats.org/officeDocument/2006/relationships/presProps" Target="presProps.xml"/><Relationship Id="rId8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afariasn1@gmail.com" userId="S::urn:spo:guest#valeriafariasn1@gmail.com::" providerId="AD" clId="Web-{278FF2EA-6327-129B-ED65-45C0DB8345C0}"/>
    <pc:docChg chg="modSld">
      <pc:chgData name="valeriafariasn1@gmail.com" userId="S::urn:spo:guest#valeriafariasn1@gmail.com::" providerId="AD" clId="Web-{278FF2EA-6327-129B-ED65-45C0DB8345C0}" dt="2024-01-23T04:38:43.021" v="1" actId="20577"/>
      <pc:docMkLst>
        <pc:docMk/>
      </pc:docMkLst>
      <pc:sldChg chg="modSp">
        <pc:chgData name="valeriafariasn1@gmail.com" userId="S::urn:spo:guest#valeriafariasn1@gmail.com::" providerId="AD" clId="Web-{278FF2EA-6327-129B-ED65-45C0DB8345C0}" dt="2024-01-23T04:38:43.021" v="1" actId="20577"/>
        <pc:sldMkLst>
          <pc:docMk/>
          <pc:sldMk cId="1518324424" sldId="331"/>
        </pc:sldMkLst>
        <pc:spChg chg="mod">
          <ac:chgData name="valeriafariasn1@gmail.com" userId="S::urn:spo:guest#valeriafariasn1@gmail.com::" providerId="AD" clId="Web-{278FF2EA-6327-129B-ED65-45C0DB8345C0}" dt="2024-01-23T04:38:43.021" v="1" actId="20577"/>
          <ac:spMkLst>
            <pc:docMk/>
            <pc:sldMk cId="1518324424" sldId="331"/>
            <ac:spMk id="20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783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097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973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443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130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81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555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618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393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40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9805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067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439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736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645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909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04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419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232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0555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819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853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51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320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26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52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19173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AZ-900 : Introdução aos Conceitos Básicos do Microsoft Azure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Arial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289617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Módulo 2: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Arquitetura e serviços do Azure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Microsoft Entra Domain Services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184;p17">
            <a:extLst>
              <a:ext uri="{FF2B5EF4-FFF2-40B4-BE49-F238E27FC236}">
                <a16:creationId xmlns:a16="http://schemas.microsoft.com/office/drawing/2014/main" id="{BEC42A6E-E794-154F-9CEE-86043190DE23}"/>
              </a:ext>
            </a:extLst>
          </p:cNvPr>
          <p:cNvSpPr/>
          <p:nvPr/>
        </p:nvSpPr>
        <p:spPr>
          <a:xfrm>
            <a:off x="447639" y="1844298"/>
            <a:ext cx="7867233" cy="226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Obtenha os benefícios dos serviços de domínio baseados em nuvem sem gerenciar os controladores de domínio.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Execute aplicativos herdados (que não podem utilizar os padrões de autenticação modernos) na nuvem.</a:t>
            </a:r>
          </a:p>
          <a:p>
            <a:pPr>
              <a:lnSpc>
                <a:spcPct val="150000"/>
              </a:lnSpc>
              <a:buSzPts val="2400"/>
            </a:pP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8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Microsoft Entra Domain Services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184;p17">
            <a:extLst>
              <a:ext uri="{FF2B5EF4-FFF2-40B4-BE49-F238E27FC236}">
                <a16:creationId xmlns:a16="http://schemas.microsoft.com/office/drawing/2014/main" id="{BEC42A6E-E794-154F-9CEE-86043190DE23}"/>
              </a:ext>
            </a:extLst>
          </p:cNvPr>
          <p:cNvSpPr/>
          <p:nvPr/>
        </p:nvSpPr>
        <p:spPr>
          <a:xfrm>
            <a:off x="447639" y="1844298"/>
            <a:ext cx="7867233" cy="226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Sincronizar automaticamente a partir do Microsoft Entra ID.</a:t>
            </a:r>
          </a:p>
          <a:p>
            <a:pPr>
              <a:lnSpc>
                <a:spcPct val="150000"/>
              </a:lnSpc>
              <a:buSzPts val="2400"/>
            </a:pP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513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Comparar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autenticação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autorização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54F91917-EC10-0B72-07CC-894CB0A9C616}"/>
              </a:ext>
            </a:extLst>
          </p:cNvPr>
          <p:cNvSpPr txBox="1"/>
          <p:nvPr/>
        </p:nvSpPr>
        <p:spPr>
          <a:xfrm>
            <a:off x="565525" y="1715609"/>
            <a:ext cx="8016900" cy="3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Autenticação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Identifica a pessoa ou serviço buscando acesso a um recurso. 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Solicita credenciais de acesso legítimo.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Base para criar princípios de identidade e 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    controle de acesso seguros.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832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Comparar aautenticação e autorização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54F91917-EC10-0B72-07CC-894CB0A9C616}"/>
              </a:ext>
            </a:extLst>
          </p:cNvPr>
          <p:cNvSpPr txBox="1"/>
          <p:nvPr/>
        </p:nvSpPr>
        <p:spPr>
          <a:xfrm>
            <a:off x="565525" y="1715609"/>
            <a:ext cx="8016900" cy="303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Autorização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Determina o nível de acesso de uma pessoa ou serviço autenticado.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Define quais dados eles podem acessar e o que podem fazer com eles.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934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Autenticação multifator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54F91917-EC10-0B72-07CC-894CB0A9C616}"/>
              </a:ext>
            </a:extLst>
          </p:cNvPr>
          <p:cNvSpPr txBox="1"/>
          <p:nvPr/>
        </p:nvSpPr>
        <p:spPr>
          <a:xfrm>
            <a:off x="565525" y="1587658"/>
            <a:ext cx="7314512" cy="186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Fornece segurança adicional para as identidades, exigindo dois ou mais elementos para autenticação completa. </a:t>
            </a:r>
          </a:p>
        </p:txBody>
      </p:sp>
    </p:spTree>
    <p:extLst>
      <p:ext uri="{BB962C8B-B14F-4D97-AF65-F5344CB8AC3E}">
        <p14:creationId xmlns:p14="http://schemas.microsoft.com/office/powerpoint/2010/main" val="15667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Autenticação multifator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54F91917-EC10-0B72-07CC-894CB0A9C616}"/>
              </a:ext>
            </a:extLst>
          </p:cNvPr>
          <p:cNvSpPr txBox="1"/>
          <p:nvPr/>
        </p:nvSpPr>
        <p:spPr>
          <a:xfrm>
            <a:off x="72571" y="1357382"/>
            <a:ext cx="8998858" cy="64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Algo que você sabe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 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Algo que você possui 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 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Algo que você é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04428F-C8C3-EE14-156D-9711297AA5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55908" y="1874582"/>
            <a:ext cx="7249295" cy="185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B2B do Microsoft Entra External ID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Footer Placeholder 31">
            <a:extLst>
              <a:ext uri="{FF2B5EF4-FFF2-40B4-BE49-F238E27FC236}">
                <a16:creationId xmlns:a16="http://schemas.microsoft.com/office/drawing/2014/main" id="{1FD811AC-8340-D43B-43C5-F427219DAB06}"/>
              </a:ext>
            </a:extLst>
          </p:cNvPr>
          <p:cNvSpPr txBox="1">
            <a:spLocks/>
          </p:cNvSpPr>
          <p:nvPr/>
        </p:nvSpPr>
        <p:spPr>
          <a:xfrm>
            <a:off x="565525" y="4703309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5010CB-AEF9-B9CE-779C-3DAA62B0E7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" b="-158"/>
          <a:stretch/>
        </p:blipFill>
        <p:spPr>
          <a:xfrm>
            <a:off x="681039" y="1682596"/>
            <a:ext cx="6597876" cy="3067255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427336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B2C do Identidades Externas do Azure AD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AFA5BB-5BD1-4913-0D78-08CA6B40F28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7497" t="61132" r="6559" b="2893"/>
          <a:stretch/>
        </p:blipFill>
        <p:spPr>
          <a:xfrm>
            <a:off x="565525" y="1845244"/>
            <a:ext cx="6877091" cy="2381981"/>
          </a:xfrm>
          <a:prstGeom prst="rect">
            <a:avLst/>
          </a:prstGeom>
        </p:spPr>
      </p:pic>
      <p:sp>
        <p:nvSpPr>
          <p:cNvPr id="8" name="Footer Placeholder 31">
            <a:extLst>
              <a:ext uri="{FF2B5EF4-FFF2-40B4-BE49-F238E27FC236}">
                <a16:creationId xmlns:a16="http://schemas.microsoft.com/office/drawing/2014/main" id="{6B5DC985-D742-4FCE-28AB-E63E7EE3D536}"/>
              </a:ext>
            </a:extLst>
          </p:cNvPr>
          <p:cNvSpPr txBox="1">
            <a:spLocks/>
          </p:cNvSpPr>
          <p:nvPr/>
        </p:nvSpPr>
        <p:spPr>
          <a:xfrm>
            <a:off x="565525" y="4128237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403413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Acesso Condicional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804C36D1-6984-2ADF-C2E9-E29EDC23BC5E}"/>
              </a:ext>
            </a:extLst>
          </p:cNvPr>
          <p:cNvSpPr txBox="1"/>
          <p:nvPr/>
        </p:nvSpPr>
        <p:spPr>
          <a:xfrm>
            <a:off x="645352" y="2149500"/>
            <a:ext cx="746259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Acesso Condicional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utilizado para reunir sinais, tomar decisões e impor políticas organizacionais.</a:t>
            </a:r>
          </a:p>
        </p:txBody>
      </p:sp>
    </p:spTree>
    <p:extLst>
      <p:ext uri="{BB962C8B-B14F-4D97-AF65-F5344CB8AC3E}">
        <p14:creationId xmlns:p14="http://schemas.microsoft.com/office/powerpoint/2010/main" val="337833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Acesso Condicional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 descr="Fluxo de processo de acesso condicional conceitual">
            <a:extLst>
              <a:ext uri="{FF2B5EF4-FFF2-40B4-BE49-F238E27FC236}">
                <a16:creationId xmlns:a16="http://schemas.microsoft.com/office/drawing/2014/main" id="{B6B1FF7F-5959-8AF9-32CE-F98734AC0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011" y="1481050"/>
            <a:ext cx="6933507" cy="280807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Footer Placeholder 31">
            <a:extLst>
              <a:ext uri="{FF2B5EF4-FFF2-40B4-BE49-F238E27FC236}">
                <a16:creationId xmlns:a16="http://schemas.microsoft.com/office/drawing/2014/main" id="{2FC184B9-E836-9CCD-25B0-58CC02C83EB8}"/>
              </a:ext>
            </a:extLst>
          </p:cNvPr>
          <p:cNvSpPr txBox="1">
            <a:spLocks/>
          </p:cNvSpPr>
          <p:nvPr/>
        </p:nvSpPr>
        <p:spPr>
          <a:xfrm>
            <a:off x="659011" y="4321933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33954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424393" y="644300"/>
            <a:ext cx="8295213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tópicos do roteiro de aprendizagem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447639" y="1844298"/>
            <a:ext cx="7867233" cy="226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Identidade, acesso e segurança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Serviços de diretório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autenticação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Modelos de segurança</a:t>
            </a:r>
            <a:b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5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Acesso Condicional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DF5F004-6C97-E98E-78D8-848884D95A53}"/>
              </a:ext>
            </a:extLst>
          </p:cNvPr>
          <p:cNvSpPr txBox="1"/>
          <p:nvPr/>
        </p:nvSpPr>
        <p:spPr>
          <a:xfrm>
            <a:off x="565525" y="2571750"/>
            <a:ext cx="751684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Associação de usuário ou grupo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Local do IP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Dispositivo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Aplicativo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Detecção de risco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164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Controle de acesso baseado em função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804C36D1-6984-2ADF-C2E9-E29EDC23BC5E}"/>
              </a:ext>
            </a:extLst>
          </p:cNvPr>
          <p:cNvSpPr txBox="1"/>
          <p:nvPr/>
        </p:nvSpPr>
        <p:spPr>
          <a:xfrm>
            <a:off x="565524" y="1715609"/>
            <a:ext cx="7462597" cy="3611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Gerenciamento de acesso de granularidade fina.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Divida as tarefas dentro da equipe e conceda somente a quantidade </a:t>
            </a:r>
            <a:b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</a:b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 acesso de que os usuários precisam para trabalhar.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Habilite o acesso ao portal do Azure </a:t>
            </a:r>
            <a:b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</a:b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 o controle de acesso </a:t>
            </a:r>
            <a:b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</a:b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aos recursos.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27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D7055E-D81C-488F-0D1F-962A73CD2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85" y="1481050"/>
            <a:ext cx="5312230" cy="3344737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Controle de acesso baseado em função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Footer Placeholder 31">
            <a:extLst>
              <a:ext uri="{FF2B5EF4-FFF2-40B4-BE49-F238E27FC236}">
                <a16:creationId xmlns:a16="http://schemas.microsoft.com/office/drawing/2014/main" id="{E195112B-60B0-E9A2-C88B-079D0C32FA65}"/>
              </a:ext>
            </a:extLst>
          </p:cNvPr>
          <p:cNvSpPr txBox="1">
            <a:spLocks/>
          </p:cNvSpPr>
          <p:nvPr/>
        </p:nvSpPr>
        <p:spPr>
          <a:xfrm>
            <a:off x="2030611" y="4308974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83090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Confiança Zero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4AFF730F-4728-FDD8-2268-0F118D8F8B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33289" y="1365594"/>
            <a:ext cx="6310939" cy="3299755"/>
          </a:xfrm>
          <a:prstGeom prst="rect">
            <a:avLst/>
          </a:prstGeom>
        </p:spPr>
      </p:pic>
      <p:sp>
        <p:nvSpPr>
          <p:cNvPr id="4" name="Footer Placeholder 31">
            <a:extLst>
              <a:ext uri="{FF2B5EF4-FFF2-40B4-BE49-F238E27FC236}">
                <a16:creationId xmlns:a16="http://schemas.microsoft.com/office/drawing/2014/main" id="{64DE667C-A697-4415-8F86-762B1FB607BE}"/>
              </a:ext>
            </a:extLst>
          </p:cNvPr>
          <p:cNvSpPr txBox="1">
            <a:spLocks/>
          </p:cNvSpPr>
          <p:nvPr/>
        </p:nvSpPr>
        <p:spPr>
          <a:xfrm>
            <a:off x="1116211" y="4665349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9609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Proteção completa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2" name="Group 1" descr="Defense in depth graphic: data, application, compute, network, perimeter, identity &amp; access, and physical security. ">
            <a:extLst>
              <a:ext uri="{FF2B5EF4-FFF2-40B4-BE49-F238E27FC236}">
                <a16:creationId xmlns:a16="http://schemas.microsoft.com/office/drawing/2014/main" id="{6C494BEF-1BA6-E85C-FF80-0B6EF3FD22F1}"/>
              </a:ext>
            </a:extLst>
          </p:cNvPr>
          <p:cNvGrpSpPr/>
          <p:nvPr/>
        </p:nvGrpSpPr>
        <p:grpSpPr>
          <a:xfrm>
            <a:off x="2333603" y="1481050"/>
            <a:ext cx="4151312" cy="3204080"/>
            <a:chOff x="6366893" y="1369646"/>
            <a:chExt cx="2568045" cy="28162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883336-0A63-E955-30D6-9356235C4582}"/>
                </a:ext>
              </a:extLst>
            </p:cNvPr>
            <p:cNvSpPr/>
            <p:nvPr/>
          </p:nvSpPr>
          <p:spPr>
            <a:xfrm>
              <a:off x="6366893" y="1369646"/>
              <a:ext cx="2568045" cy="28162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/>
              <a:r>
                <a:rPr lang="pt-br" sz="1600">
                  <a:solidFill>
                    <a:schemeClr val="tx1"/>
                  </a:solidFill>
                </a:rPr>
                <a:t>Segurança física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1D1F99-CF33-688A-3E59-E6341CAEA37C}"/>
                </a:ext>
              </a:extLst>
            </p:cNvPr>
            <p:cNvSpPr/>
            <p:nvPr/>
          </p:nvSpPr>
          <p:spPr>
            <a:xfrm>
              <a:off x="6451560" y="1747216"/>
              <a:ext cx="2398711" cy="24386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/>
              <a:r>
                <a:rPr lang="pt-br" sz="1600">
                  <a:solidFill>
                    <a:schemeClr val="tx1"/>
                  </a:solidFill>
                </a:rPr>
                <a:t>Identidade e acesso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FC67CC-FEA3-EC0D-9EAD-4066726EA50F}"/>
                </a:ext>
              </a:extLst>
            </p:cNvPr>
            <p:cNvSpPr/>
            <p:nvPr/>
          </p:nvSpPr>
          <p:spPr>
            <a:xfrm>
              <a:off x="6530405" y="2116393"/>
              <a:ext cx="2235199" cy="206947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/>
              <a:r>
                <a:rPr lang="pt-br" sz="1600">
                  <a:solidFill>
                    <a:schemeClr val="tx1"/>
                  </a:solidFill>
                </a:rPr>
                <a:t>Perímetro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73E33B-6433-1071-9F57-EB3DD26FD484}"/>
                </a:ext>
              </a:extLst>
            </p:cNvPr>
            <p:cNvSpPr/>
            <p:nvPr/>
          </p:nvSpPr>
          <p:spPr>
            <a:xfrm>
              <a:off x="6642586" y="2510743"/>
              <a:ext cx="2021420" cy="167512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/>
              <a:r>
                <a:rPr lang="pt-br" sz="1600">
                  <a:solidFill>
                    <a:schemeClr val="tx1"/>
                  </a:solidFill>
                </a:rPr>
                <a:t>Rede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9821AA-D207-5A99-A3A7-2ACA80193738}"/>
                </a:ext>
              </a:extLst>
            </p:cNvPr>
            <p:cNvSpPr/>
            <p:nvPr/>
          </p:nvSpPr>
          <p:spPr>
            <a:xfrm>
              <a:off x="6767470" y="2910783"/>
              <a:ext cx="1778002" cy="12750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/>
              <a:r>
                <a:rPr lang="pt-br" sz="1600">
                  <a:solidFill>
                    <a:schemeClr val="tx1"/>
                  </a:solidFill>
                </a:rPr>
                <a:t>Computação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314AB5-5C91-732A-2032-C5FFFB4B5785}"/>
                </a:ext>
              </a:extLst>
            </p:cNvPr>
            <p:cNvSpPr/>
            <p:nvPr/>
          </p:nvSpPr>
          <p:spPr>
            <a:xfrm>
              <a:off x="6898703" y="3307833"/>
              <a:ext cx="1515535" cy="87804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/>
              <a:r>
                <a:rPr lang="pt-br" sz="1600">
                  <a:solidFill>
                    <a:schemeClr val="tx1"/>
                  </a:solidFill>
                </a:rPr>
                <a:t>Aplicativo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3E1FB5-EBA5-402F-657E-FEE6F1DE32A3}"/>
                </a:ext>
              </a:extLst>
            </p:cNvPr>
            <p:cNvSpPr/>
            <p:nvPr/>
          </p:nvSpPr>
          <p:spPr>
            <a:xfrm>
              <a:off x="7047929" y="3745184"/>
              <a:ext cx="1210734" cy="44068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6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pt-br" sz="1600">
                  <a:solidFill>
                    <a:schemeClr val="tx1"/>
                  </a:solidFill>
                </a:rPr>
                <a:t>Dados</a:t>
              </a:r>
            </a:p>
          </p:txBody>
        </p:sp>
      </p:grpSp>
      <p:sp>
        <p:nvSpPr>
          <p:cNvPr id="12" name="Footer Placeholder 31">
            <a:extLst>
              <a:ext uri="{FF2B5EF4-FFF2-40B4-BE49-F238E27FC236}">
                <a16:creationId xmlns:a16="http://schemas.microsoft.com/office/drawing/2014/main" id="{336617AB-32C7-849E-701D-28FF92944D32}"/>
              </a:ext>
            </a:extLst>
          </p:cNvPr>
          <p:cNvSpPr txBox="1">
            <a:spLocks/>
          </p:cNvSpPr>
          <p:nvPr/>
        </p:nvSpPr>
        <p:spPr>
          <a:xfrm>
            <a:off x="2196736" y="4717837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17624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Proteção completa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5" name="Google Shape;203;g109ffa863cd_0_328">
            <a:extLst>
              <a:ext uri="{FF2B5EF4-FFF2-40B4-BE49-F238E27FC236}">
                <a16:creationId xmlns:a16="http://schemas.microsoft.com/office/drawing/2014/main" id="{95C2C27F-8D7B-AD07-AF33-C1DF1E30C5F4}"/>
              </a:ext>
            </a:extLst>
          </p:cNvPr>
          <p:cNvSpPr txBox="1"/>
          <p:nvPr/>
        </p:nvSpPr>
        <p:spPr>
          <a:xfrm>
            <a:off x="565524" y="1715609"/>
            <a:ext cx="7462597" cy="223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 abordagem em camadas para proteger sistemas de computador.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Fornece vários níveis de proteção. 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Ataques contra uma camada são isolados das 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camadas subsequentes.</a:t>
            </a:r>
          </a:p>
        </p:txBody>
      </p:sp>
    </p:spTree>
    <p:extLst>
      <p:ext uri="{BB962C8B-B14F-4D97-AF65-F5344CB8AC3E}">
        <p14:creationId xmlns:p14="http://schemas.microsoft.com/office/powerpoint/2010/main" val="100028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1886857"/>
            <a:ext cx="8191017" cy="237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-228600" rtl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</a:rPr>
              <a:t>O </a:t>
            </a:r>
            <a:r>
              <a:rPr lang="pt-BR" sz="2400" b="1" dirty="0">
                <a:latin typeface="+mn-lt"/>
              </a:rPr>
              <a:t>Microsoft Defender para Nuvem </a:t>
            </a:r>
            <a:r>
              <a:rPr lang="pt-BR" sz="2400" dirty="0">
                <a:latin typeface="+mn-lt"/>
              </a:rPr>
              <a:t>é um serviço de monitoramento que fornece proteção contra ameaças nos datacenters do Azure e locais. 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Microsoft Defender para Nuvem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Microsoft Defender para Nuvem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40CB27-D2BB-83F9-C088-D42EE2831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628" y="1671983"/>
            <a:ext cx="4675351" cy="3274668"/>
          </a:xfrm>
          <a:prstGeom prst="rect">
            <a:avLst/>
          </a:prstGeom>
        </p:spPr>
      </p:pic>
      <p:sp>
        <p:nvSpPr>
          <p:cNvPr id="4" name="Footer Placeholder 31">
            <a:extLst>
              <a:ext uri="{FF2B5EF4-FFF2-40B4-BE49-F238E27FC236}">
                <a16:creationId xmlns:a16="http://schemas.microsoft.com/office/drawing/2014/main" id="{1B6786AD-60E6-86E1-6A0C-2470D2539D84}"/>
              </a:ext>
            </a:extLst>
          </p:cNvPr>
          <p:cNvSpPr txBox="1">
            <a:spLocks/>
          </p:cNvSpPr>
          <p:nvPr/>
        </p:nvSpPr>
        <p:spPr>
          <a:xfrm>
            <a:off x="1058153" y="4748675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267839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Recursos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D92E8401-DE7B-8EB8-8995-A7E3E141CACD}"/>
              </a:ext>
            </a:extLst>
          </p:cNvPr>
          <p:cNvSpPr txBox="1"/>
          <p:nvPr/>
        </p:nvSpPr>
        <p:spPr>
          <a:xfrm>
            <a:off x="565525" y="1642335"/>
            <a:ext cx="8016900" cy="244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Fornece recomendações de segurança.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Detectar e bloquear malware.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Analisar e identificar </a:t>
            </a:r>
            <a:b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ataques potenciais.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Controle de acesso just-in-time para portas.</a:t>
            </a:r>
          </a:p>
        </p:txBody>
      </p:sp>
    </p:spTree>
    <p:extLst>
      <p:ext uri="{BB962C8B-B14F-4D97-AF65-F5344CB8AC3E}">
        <p14:creationId xmlns:p14="http://schemas.microsoft.com/office/powerpoint/2010/main" val="393663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4" name="Picture 3" descr="A person sitting at a computer&#10;&#10;Description automatically generated">
            <a:extLst>
              <a:ext uri="{FF2B5EF4-FFF2-40B4-BE49-F238E27FC236}">
                <a16:creationId xmlns:a16="http://schemas.microsoft.com/office/drawing/2014/main" id="{BB85ADF9-B263-9C31-FAE8-3379A1DE0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025" y="1509032"/>
            <a:ext cx="5417568" cy="30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4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19173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AZ-900 : Introdução aos Conceitos Básicos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Identidade, acesso e segurança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424393" y="644300"/>
            <a:ext cx="8295213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Identidade, acesso e segurança: domínio de objetivo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447639" y="1844298"/>
            <a:ext cx="7867233" cy="226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os serviços de diretório no Azure, incluindo o Microsoft Entra ID e o Microsoft Entra Domain Services.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métodos de autenticação no Azure, incluindo SSO (logon único), MFA (autenticação multifator) </a:t>
            </a:r>
            <a:b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sem senha.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3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424393" y="644300"/>
            <a:ext cx="8295213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Identidade, acesso e segurança: domínio de objetivo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447639" y="1844298"/>
            <a:ext cx="7867233" cy="226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as identidades externas e o acesso de convidado no Azure.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o Acesso Condicional do Entra.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o controle de acesso baseado em função (RBAC).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424393" y="644300"/>
            <a:ext cx="8295213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Identidade, acesso e segurança: domínio de objetivo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447639" y="1844298"/>
            <a:ext cx="7867233" cy="226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o conceito de Confiança Zero.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a finalidade do modelo de defesa em profundidade.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a finalidade do Microsoft Defender para Nuvem.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2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53009"/>
            <a:ext cx="5393573" cy="186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Microsoft Entra ID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o serviço de gerenciamento de identidades e acesso baseado em nuvem do Microsoft Azure. 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ID do Microsoft Entra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AC72A4F8-50E9-DCC9-6447-3F3481B4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959098" y="1639536"/>
            <a:ext cx="2293529" cy="22935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53008"/>
            <a:ext cx="8222014" cy="247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Autenticação (os funcionários entram para acessar os recursos).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Logon único (SSO)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Gerenciamento de aplicativos.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Negócios para Negócios (B2B).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Gerenciamento de dispositivos.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ID do Microsoft Entra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9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Microsoft Entra Domain Services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4" name="Footer Placeholder 31">
            <a:extLst>
              <a:ext uri="{FF2B5EF4-FFF2-40B4-BE49-F238E27FC236}">
                <a16:creationId xmlns:a16="http://schemas.microsoft.com/office/drawing/2014/main" id="{D2CA0443-0E66-FBD9-456B-836AF1F5A309}"/>
              </a:ext>
            </a:extLst>
          </p:cNvPr>
          <p:cNvSpPr txBox="1">
            <a:spLocks/>
          </p:cNvSpPr>
          <p:nvPr/>
        </p:nvSpPr>
        <p:spPr>
          <a:xfrm>
            <a:off x="420688" y="3907030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  <p:pic>
        <p:nvPicPr>
          <p:cNvPr id="4" name="Picture Placeholder 13">
            <a:extLst>
              <a:ext uri="{FF2B5EF4-FFF2-40B4-BE49-F238E27FC236}">
                <a16:creationId xmlns:a16="http://schemas.microsoft.com/office/drawing/2014/main" id="{4EDCED4D-04DF-242C-5287-E41622AE57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224" b="2224"/>
          <a:stretch/>
        </p:blipFill>
        <p:spPr>
          <a:xfrm>
            <a:off x="477078" y="1884045"/>
            <a:ext cx="6806317" cy="1923139"/>
          </a:xfrm>
          <a:prstGeom prst="rect">
            <a:avLst/>
          </a:prstGeom>
          <a:solidFill>
            <a:srgbClr val="F8F8F8"/>
          </a:solidFill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54512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Props1.xml><?xml version="1.0" encoding="utf-8"?>
<ds:datastoreItem xmlns:ds="http://schemas.openxmlformats.org/officeDocument/2006/customXml" ds:itemID="{8AFA03B4-B187-40EF-9E0C-E195919B437D}"/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953</Words>
  <Application>Microsoft Office PowerPoint</Application>
  <PresentationFormat>Apresentação na tela (16:9)</PresentationFormat>
  <Paragraphs>130</Paragraphs>
  <Slides>29</Slides>
  <Notes>29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lastModifiedBy>Valéria Baptista</cp:lastModifiedBy>
  <cp:revision>62</cp:revision>
  <dcterms:modified xsi:type="dcterms:W3CDTF">2024-01-23T04:38:50Z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3400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{"FileActivityType":"9","FileActivityTimeStamp":"2024-02-22T14:34:42.867Z","FileActivityUsersOnPage":[{"DisplayName":"Patrick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