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9"/>
  </p:notesMasterIdLst>
  <p:sldIdLst>
    <p:sldId id="316" r:id="rId5"/>
    <p:sldId id="302" r:id="rId6"/>
    <p:sldId id="265" r:id="rId7"/>
    <p:sldId id="317" r:id="rId8"/>
    <p:sldId id="318" r:id="rId9"/>
    <p:sldId id="291" r:id="rId10"/>
    <p:sldId id="319" r:id="rId11"/>
    <p:sldId id="320" r:id="rId12"/>
    <p:sldId id="321" r:id="rId13"/>
    <p:sldId id="322" r:id="rId14"/>
    <p:sldId id="323" r:id="rId15"/>
    <p:sldId id="266" r:id="rId16"/>
    <p:sldId id="324" r:id="rId17"/>
    <p:sldId id="325" r:id="rId18"/>
    <p:sldId id="303" r:id="rId19"/>
    <p:sldId id="326" r:id="rId20"/>
    <p:sldId id="327" r:id="rId21"/>
    <p:sldId id="328" r:id="rId22"/>
    <p:sldId id="292" r:id="rId23"/>
    <p:sldId id="304" r:id="rId24"/>
    <p:sldId id="329" r:id="rId25"/>
    <p:sldId id="293" r:id="rId26"/>
    <p:sldId id="330" r:id="rId27"/>
    <p:sldId id="272" r:id="rId2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55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381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9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09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36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695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52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581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362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304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61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729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645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569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883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490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55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94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060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24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873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27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312864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3: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Governança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2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937300"/>
            <a:ext cx="7431600" cy="15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Estes são alguns dos fatores que afetam os custos: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Fatores que afetam os custos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FF9BAE-87B0-A558-F34A-6EF27AC87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214" y="2087623"/>
            <a:ext cx="4047356" cy="25654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85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937300"/>
            <a:ext cx="7431600" cy="15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Estes são alguns dos fatores que afetam os custos: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Fatores que afetam os custos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4FD91B-6E3E-5575-BFA0-6CBEFDA0C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969" y="2107226"/>
            <a:ext cx="4035274" cy="25237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69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4" y="1481050"/>
            <a:ext cx="7544039" cy="186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Azure Marketplace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 que os clientes encontrem, experimentem, comprem e provisionem aplicativos </a:t>
            </a: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</a:b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serviços de centenas de provedores de serviços líderes, que são todos certificados para execução no Azure.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Explorar o Azure Marketplace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638458"/>
            <a:ext cx="7544039" cy="186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Plataformas de contêiner de software livre.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Imagens da máquina virtual e do banco de dados.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Explorar o Azure Marketplace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 descr="graphic of a shopping bag">
            <a:extLst>
              <a:ext uri="{FF2B5EF4-FFF2-40B4-BE49-F238E27FC236}">
                <a16:creationId xmlns:a16="http://schemas.microsoft.com/office/drawing/2014/main" id="{E8CE1233-B67E-DC3C-CF6D-16C5F81D5CF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013290" y="1366588"/>
            <a:ext cx="2092194" cy="19655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85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638458"/>
            <a:ext cx="7544039" cy="169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Software de compilação </a:t>
            </a: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</a:b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implantação de aplicativos.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Ferramentas para desenvolvedores.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muito mais, com mais de 10.000 itens listados!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Explorar o Azure Marketplace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 descr="graphic of a shopping bag">
            <a:extLst>
              <a:ext uri="{FF2B5EF4-FFF2-40B4-BE49-F238E27FC236}">
                <a16:creationId xmlns:a16="http://schemas.microsoft.com/office/drawing/2014/main" id="{E8CE1233-B67E-DC3C-CF6D-16C5F81D5CF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013290" y="1366588"/>
            <a:ext cx="2092194" cy="19655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9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Calculadora de preços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190664-0D14-01EC-08F6-8EC396806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18" y="1481050"/>
            <a:ext cx="6860484" cy="3014455"/>
          </a:xfrm>
          <a:prstGeom prst="rect">
            <a:avLst/>
          </a:prstGeom>
        </p:spPr>
      </p:pic>
      <p:sp>
        <p:nvSpPr>
          <p:cNvPr id="4" name="Footer Placeholder 31">
            <a:extLst>
              <a:ext uri="{FF2B5EF4-FFF2-40B4-BE49-F238E27FC236}">
                <a16:creationId xmlns:a16="http://schemas.microsoft.com/office/drawing/2014/main" id="{0B39FD32-C077-69A3-2505-6F1B7CB3FBC7}"/>
              </a:ext>
            </a:extLst>
          </p:cNvPr>
          <p:cNvSpPr txBox="1">
            <a:spLocks/>
          </p:cNvSpPr>
          <p:nvPr/>
        </p:nvSpPr>
        <p:spPr>
          <a:xfrm>
            <a:off x="420688" y="4574743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54512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Calculadora de preços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BD1C561-2AAE-5ECC-54CB-B6B1F65E5BDC}"/>
              </a:ext>
            </a:extLst>
          </p:cNvPr>
          <p:cNvSpPr txBox="1"/>
          <p:nvPr/>
        </p:nvSpPr>
        <p:spPr>
          <a:xfrm>
            <a:off x="410542" y="1559753"/>
            <a:ext cx="7544039" cy="202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calculadora de preços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uma ferramenta que ajuda a estimar o custo dos produtos do Azure. 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As opções que você pode configurar na calculadora de preços variam entre os produtos, mas as opções básicas de configuração incluem:</a:t>
            </a:r>
          </a:p>
        </p:txBody>
      </p:sp>
    </p:spTree>
    <p:extLst>
      <p:ext uri="{BB962C8B-B14F-4D97-AF65-F5344CB8AC3E}">
        <p14:creationId xmlns:p14="http://schemas.microsoft.com/office/powerpoint/2010/main" val="39705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Calculadora de preços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BD1C561-2AAE-5ECC-54CB-B6B1F65E5BDC}"/>
              </a:ext>
            </a:extLst>
          </p:cNvPr>
          <p:cNvSpPr txBox="1"/>
          <p:nvPr/>
        </p:nvSpPr>
        <p:spPr>
          <a:xfrm>
            <a:off x="410542" y="1559753"/>
            <a:ext cx="7544039" cy="304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Região</a:t>
            </a:r>
          </a:p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Camada</a:t>
            </a:r>
          </a:p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Opções de cobrança</a:t>
            </a:r>
          </a:p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Opções de suporte</a:t>
            </a:r>
          </a:p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Programas e ofertas</a:t>
            </a:r>
          </a:p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Preço de Desenvolvimento/Teste do Azure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6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Calculadora de custo total de propriedade (TCO)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1C52A41E-BB40-F847-11BB-1B7F910FAAF0}"/>
              </a:ext>
            </a:extLst>
          </p:cNvPr>
          <p:cNvSpPr txBox="1"/>
          <p:nvPr/>
        </p:nvSpPr>
        <p:spPr>
          <a:xfrm>
            <a:off x="565525" y="1550329"/>
            <a:ext cx="7454848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ferramenta para estimar a economia de custos possível ao migrar para o Azure.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relatório compara os custos das infraestruturas locais com os custos de 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produtos e serviços do Azure na nuvem.</a:t>
            </a:r>
          </a:p>
        </p:txBody>
      </p:sp>
    </p:spTree>
    <p:extLst>
      <p:ext uri="{BB962C8B-B14F-4D97-AF65-F5344CB8AC3E}">
        <p14:creationId xmlns:p14="http://schemas.microsoft.com/office/powerpoint/2010/main" val="55855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Calculadora de custo total de propriedade (TCO)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Picture 6" descr="Dois gráficos de pizza do TCO. Um para o custo local total de US$ 30.702.495,00 e um para o custo no Azure de US$ 595.618,00">
            <a:extLst>
              <a:ext uri="{FF2B5EF4-FFF2-40B4-BE49-F238E27FC236}">
                <a16:creationId xmlns:a16="http://schemas.microsoft.com/office/drawing/2014/main" id="{FB78490C-BB21-C11A-BE47-62566D083D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33"/>
          <a:stretch/>
        </p:blipFill>
        <p:spPr>
          <a:xfrm>
            <a:off x="636112" y="1943304"/>
            <a:ext cx="3067984" cy="23214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Dois gráficos de pizza do TCO. Um para o custo local total de US$ 30.702.495,00 e um para o custo no Azure de US$ 595.618,00">
            <a:extLst>
              <a:ext uri="{FF2B5EF4-FFF2-40B4-BE49-F238E27FC236}">
                <a16:creationId xmlns:a16="http://schemas.microsoft.com/office/drawing/2014/main" id="{C0C3B2D0-94E2-2500-53EF-3069F122FF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33"/>
          <a:stretch/>
        </p:blipFill>
        <p:spPr>
          <a:xfrm>
            <a:off x="3881431" y="1943304"/>
            <a:ext cx="3067984" cy="233294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Footer Placeholder 31">
            <a:extLst>
              <a:ext uri="{FF2B5EF4-FFF2-40B4-BE49-F238E27FC236}">
                <a16:creationId xmlns:a16="http://schemas.microsoft.com/office/drawing/2014/main" id="{47B78D0C-35D1-3C27-24CF-FD6B981FBBCD}"/>
              </a:ext>
            </a:extLst>
          </p:cNvPr>
          <p:cNvSpPr txBox="1">
            <a:spLocks/>
          </p:cNvSpPr>
          <p:nvPr/>
        </p:nvSpPr>
        <p:spPr>
          <a:xfrm>
            <a:off x="605116" y="4407962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427336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6726428" cy="212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Custos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Calculadora de custos e preços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custos e marcas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74789" y="2571750"/>
            <a:ext cx="2654322" cy="77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Relatório: relatórios de cobrança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Enriquecimento de dados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Gerenciamento de Custos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 descr="O portal do Gerenciamento de Custos do Azure exibe uma análise de custos da empresa por categoria de medidor, localização de recursos e nome do grupo de recursos.">
            <a:extLst>
              <a:ext uri="{FF2B5EF4-FFF2-40B4-BE49-F238E27FC236}">
                <a16:creationId xmlns:a16="http://schemas.microsoft.com/office/drawing/2014/main" id="{735054BB-A0F5-D9FB-52C8-4C83F9599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877" y="1455985"/>
            <a:ext cx="4212939" cy="3293866"/>
          </a:xfrm>
          <a:prstGeom prst="rect">
            <a:avLst/>
          </a:prstGeom>
        </p:spPr>
      </p:pic>
      <p:sp>
        <p:nvSpPr>
          <p:cNvPr id="4" name="Footer Placeholder 31">
            <a:extLst>
              <a:ext uri="{FF2B5EF4-FFF2-40B4-BE49-F238E27FC236}">
                <a16:creationId xmlns:a16="http://schemas.microsoft.com/office/drawing/2014/main" id="{FFB42A9E-7513-C83B-4AF3-1BC43522CF31}"/>
              </a:ext>
            </a:extLst>
          </p:cNvPr>
          <p:cNvSpPr txBox="1">
            <a:spLocks/>
          </p:cNvSpPr>
          <p:nvPr/>
        </p:nvSpPr>
        <p:spPr>
          <a:xfrm>
            <a:off x="2981877" y="4650863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9609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389197"/>
            <a:ext cx="7454848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Orçamentos: definir orçamento de gastos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Alertas: quando o custo excede os limites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Recomendação: recomendações de custo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Gerenciamento de Custos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Marcas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8DF9EEF9-802E-A994-E243-29C27083CB4B}"/>
              </a:ext>
            </a:extLst>
          </p:cNvPr>
          <p:cNvSpPr txBox="1"/>
          <p:nvPr/>
        </p:nvSpPr>
        <p:spPr>
          <a:xfrm>
            <a:off x="561575" y="1389197"/>
            <a:ext cx="7454848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Fornecem metadados aos recursos do Azure. 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Organizam os recursos em uma taxonomia de maneira lógica. 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Consistem em um par nome-valor.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Muito úteis para reunir informações de cobrança.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788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Marcas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Footer Placeholder 31">
            <a:extLst>
              <a:ext uri="{FF2B5EF4-FFF2-40B4-BE49-F238E27FC236}">
                <a16:creationId xmlns:a16="http://schemas.microsoft.com/office/drawing/2014/main" id="{2F7496A7-EF23-8E6F-9FCB-CC8EFF44D778}"/>
              </a:ext>
            </a:extLst>
          </p:cNvPr>
          <p:cNvSpPr txBox="1">
            <a:spLocks/>
          </p:cNvSpPr>
          <p:nvPr/>
        </p:nvSpPr>
        <p:spPr>
          <a:xfrm>
            <a:off x="2308997" y="4749851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D12B4-474D-25F0-AC01-632533C08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022" y="1331784"/>
            <a:ext cx="4311263" cy="34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Arial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24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337BF9DC-62C8-4BE5-FFFE-3A5C35804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800" y="1442174"/>
            <a:ext cx="5477250" cy="3045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Custos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4" y="1481050"/>
            <a:ext cx="7478095" cy="264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fatores que podem afetar os custos no Azure.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Compare a calculadora de preços e a calculadora de custo total de propriedade (TCO).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Computação em nuvem: domínio do objetivo 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7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4" y="1481050"/>
            <a:ext cx="7478095" cy="274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Descreva a Ferramenta de Gerenciamento de Custos do Azure.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 finalidade das marcas.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Computação em nuvem: domínio do objetivo 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4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279573"/>
            <a:ext cx="7431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Estes são alguns dos fatores que afetam os custos: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Fatores que afetam os custos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CF64A7-5FF4-D969-C1A0-917800246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188" y="2124073"/>
            <a:ext cx="3981594" cy="24876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31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279573"/>
            <a:ext cx="7431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Estes são alguns dos fatores que afetam os custos: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Fatores que afetam os custos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D29E19-44DA-9DC9-607A-B105D6042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422" y="2124073"/>
            <a:ext cx="3909606" cy="24720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4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937300"/>
            <a:ext cx="7431600" cy="15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Estes são alguns dos fatores que afetam os custos: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Fatores que afetam os custos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8F06D5-0D07-1F13-8E62-BFB41B700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946" y="2160436"/>
            <a:ext cx="3819600" cy="24503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556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937300"/>
            <a:ext cx="7431600" cy="155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Estes são alguns dos fatores que afetam os custos: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Fatores que afetam os custos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7F675-FF7A-1741-F218-74E718129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705" y="2139917"/>
            <a:ext cx="3960338" cy="25351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1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MediaLengthInSeconds xmlns="b16f2981-ed04-4161-848e-037de0af3ee7" xsi:nil="true"/>
    <SharedWithUsers xmlns="19483571-f922-4e8e-9c1c-26f0a2252132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ED9190-D208-4823-ACDF-E11CE51E4A63}"/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567</Words>
  <Application>Microsoft Office PowerPoint</Application>
  <PresentationFormat>Apresentação no Ecrã (16:9)</PresentationFormat>
  <Paragraphs>94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64</cp:revision>
  <dcterms:modified xsi:type="dcterms:W3CDTF">2024-02-22T14:44:36Z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activity">
    <vt:lpwstr>{"FileActivityType":"9","FileActivityTimeStamp":"2024-02-22T14:44:41.670Z","FileActivityUsersOnPage":[{"DisplayName":"Patrick Lima","Id":"patrick.lima@dio.me"}],"FileActivityNavigationId":null}</vt:lpwstr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