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32"/>
  </p:notesMasterIdLst>
  <p:sldIdLst>
    <p:sldId id="257" r:id="rId2"/>
    <p:sldId id="259" r:id="rId3"/>
    <p:sldId id="261" r:id="rId4"/>
    <p:sldId id="262" r:id="rId5"/>
    <p:sldId id="286" r:id="rId6"/>
    <p:sldId id="264" r:id="rId7"/>
    <p:sldId id="274" r:id="rId8"/>
    <p:sldId id="275" r:id="rId9"/>
    <p:sldId id="276" r:id="rId10"/>
    <p:sldId id="310" r:id="rId11"/>
    <p:sldId id="277" r:id="rId12"/>
    <p:sldId id="278" r:id="rId13"/>
    <p:sldId id="279" r:id="rId14"/>
    <p:sldId id="280" r:id="rId15"/>
    <p:sldId id="287" r:id="rId16"/>
    <p:sldId id="288" r:id="rId17"/>
    <p:sldId id="265" r:id="rId18"/>
    <p:sldId id="289" r:id="rId19"/>
    <p:sldId id="290" r:id="rId20"/>
    <p:sldId id="266" r:id="rId21"/>
    <p:sldId id="291" r:id="rId22"/>
    <p:sldId id="267" r:id="rId23"/>
    <p:sldId id="270" r:id="rId24"/>
    <p:sldId id="292" r:id="rId25"/>
    <p:sldId id="271" r:id="rId26"/>
    <p:sldId id="311" r:id="rId27"/>
    <p:sldId id="272" r:id="rId28"/>
    <p:sldId id="283" r:id="rId29"/>
    <p:sldId id="285" r:id="rId30"/>
    <p:sldId id="28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314"/>
    <p:restoredTop sz="84821" autoAdjust="0"/>
  </p:normalViewPr>
  <p:slideViewPr>
    <p:cSldViewPr snapToGrid="0">
      <p:cViewPr varScale="1">
        <p:scale>
          <a:sx n="80" d="100"/>
          <a:sy n="80" d="100"/>
        </p:scale>
        <p:origin x="4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D3740D-CE2D-482D-978B-5A25744C60BA}" type="datetimeFigureOut">
              <a:rPr lang="zh-CN" altLang="en-US" smtClean="0"/>
              <a:t>15/12/10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B94647-00AB-412C-A59B-EA9FBE61B55F}" type="slidenum">
              <a:rPr lang="zh-CN" altLang="en-US" smtClean="0"/>
              <a:t>‹#›</a:t>
            </a:fld>
            <a:endParaRPr lang="zh-CN"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很多存储芯片拼在一起使用</a:t>
            </a:r>
            <a:endParaRPr lang="zh-CN" altLang="en-US" dirty="0"/>
          </a:p>
        </p:txBody>
      </p:sp>
      <p:sp>
        <p:nvSpPr>
          <p:cNvPr id="4" name="灯片编号占位符 3"/>
          <p:cNvSpPr>
            <a:spLocks noGrp="1"/>
          </p:cNvSpPr>
          <p:nvPr>
            <p:ph type="sldNum" sz="quarter" idx="10"/>
          </p:nvPr>
        </p:nvSpPr>
        <p:spPr/>
        <p:txBody>
          <a:bodyPr/>
          <a:lstStyle/>
          <a:p>
            <a:fld id="{D7B94647-00AB-412C-A59B-EA9FBE61B55F}" type="slidenum">
              <a:rPr lang="zh-CN" altLang="en-US" smtClean="0"/>
              <a:t>3</a:t>
            </a:fld>
            <a:endParaRPr lang="zh-CN" altLang="en-US"/>
          </a:p>
        </p:txBody>
      </p:sp>
    </p:spTree>
    <p:extLst>
      <p:ext uri="{BB962C8B-B14F-4D97-AF65-F5344CB8AC3E}">
        <p14:creationId xmlns:p14="http://schemas.microsoft.com/office/powerpoint/2010/main" val="846930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LBA</a:t>
            </a:r>
            <a:r>
              <a:rPr lang="zh-CN" altLang="en-US" sz="1200" b="0" i="0" kern="1200" dirty="0" smtClean="0">
                <a:solidFill>
                  <a:schemeClr val="tx1"/>
                </a:solidFill>
                <a:effectLst/>
                <a:latin typeface="+mn-lt"/>
                <a:ea typeface="+mn-ea"/>
                <a:cs typeface="+mn-cs"/>
              </a:rPr>
              <a:t>可以指某个数据区块的地址或者某个地址上所指向的数据区块。打个比方来说，</a:t>
            </a:r>
            <a:r>
              <a:rPr lang="en-US" altLang="zh-CN" sz="1200" b="0" i="0" kern="1200" dirty="0" smtClean="0">
                <a:solidFill>
                  <a:schemeClr val="tx1"/>
                </a:solidFill>
                <a:effectLst/>
                <a:latin typeface="+mn-lt"/>
                <a:ea typeface="+mn-ea"/>
                <a:cs typeface="+mn-cs"/>
              </a:rPr>
              <a:t>LBA</a:t>
            </a:r>
            <a:r>
              <a:rPr lang="zh-CN" altLang="en-US" sz="1200" b="0" i="0" kern="1200" dirty="0" smtClean="0">
                <a:solidFill>
                  <a:schemeClr val="tx1"/>
                </a:solidFill>
                <a:effectLst/>
                <a:latin typeface="+mn-lt"/>
                <a:ea typeface="+mn-ea"/>
                <a:cs typeface="+mn-cs"/>
              </a:rPr>
              <a:t>就等于我们平常使用的门牌地址（如：中华人民共和国广东省广州市中山四路</a:t>
            </a:r>
            <a:r>
              <a:rPr lang="en-US" altLang="zh-CN" sz="1200" b="0" i="0" kern="1200" dirty="0" smtClean="0">
                <a:solidFill>
                  <a:schemeClr val="tx1"/>
                </a:solidFill>
                <a:effectLst/>
                <a:latin typeface="+mn-lt"/>
                <a:ea typeface="+mn-ea"/>
                <a:cs typeface="+mn-cs"/>
              </a:rPr>
              <a:t>26</a:t>
            </a:r>
            <a:r>
              <a:rPr lang="zh-CN" altLang="en-US" sz="1200" b="0" i="0" kern="1200" dirty="0" smtClean="0">
                <a:solidFill>
                  <a:schemeClr val="tx1"/>
                </a:solidFill>
                <a:effectLst/>
                <a:latin typeface="+mn-lt"/>
                <a:ea typeface="+mn-ea"/>
                <a:cs typeface="+mn-cs"/>
              </a:rPr>
              <a:t>号）。而</a:t>
            </a:r>
            <a:r>
              <a:rPr lang="en-US" altLang="zh-CN" sz="1200" b="0" i="0" kern="1200" dirty="0" smtClean="0">
                <a:solidFill>
                  <a:schemeClr val="tx1"/>
                </a:solidFill>
                <a:effectLst/>
                <a:latin typeface="+mn-lt"/>
                <a:ea typeface="+mn-ea"/>
                <a:cs typeface="+mn-cs"/>
              </a:rPr>
              <a:t>PBA</a:t>
            </a:r>
            <a:r>
              <a:rPr lang="zh-CN" altLang="en-US" sz="1200" b="0" i="0" kern="1200" dirty="0" smtClean="0">
                <a:solidFill>
                  <a:schemeClr val="tx1"/>
                </a:solidFill>
                <a:effectLst/>
                <a:latin typeface="+mn-lt"/>
                <a:ea typeface="+mn-ea"/>
                <a:cs typeface="+mn-cs"/>
              </a:rPr>
              <a:t>全称为</a:t>
            </a:r>
            <a:r>
              <a:rPr lang="en-US" altLang="zh-CN" sz="1200" b="0" i="0" kern="1200" dirty="0" smtClean="0">
                <a:solidFill>
                  <a:schemeClr val="tx1"/>
                </a:solidFill>
                <a:effectLst/>
                <a:latin typeface="+mn-lt"/>
                <a:ea typeface="+mn-ea"/>
                <a:cs typeface="+mn-cs"/>
              </a:rPr>
              <a:t>Physics Block Address</a:t>
            </a:r>
            <a:r>
              <a:rPr lang="zh-CN" altLang="en-US" sz="1200" b="0" i="0" kern="1200" dirty="0" smtClean="0">
                <a:solidFill>
                  <a:schemeClr val="tx1"/>
                </a:solidFill>
                <a:effectLst/>
                <a:latin typeface="+mn-lt"/>
                <a:ea typeface="+mn-ea"/>
                <a:cs typeface="+mn-cs"/>
              </a:rPr>
              <a:t>，相对于</a:t>
            </a:r>
            <a:r>
              <a:rPr lang="en-US" altLang="zh-CN" sz="1200" b="0" i="0" kern="1200" dirty="0" smtClean="0">
                <a:solidFill>
                  <a:schemeClr val="tx1"/>
                </a:solidFill>
                <a:effectLst/>
                <a:latin typeface="+mn-lt"/>
                <a:ea typeface="+mn-ea"/>
                <a:cs typeface="+mn-cs"/>
              </a:rPr>
              <a:t>LBA</a:t>
            </a:r>
            <a:r>
              <a:rPr lang="zh-CN" altLang="en-US" sz="1200" b="0" i="0" kern="1200" dirty="0" smtClean="0">
                <a:solidFill>
                  <a:schemeClr val="tx1"/>
                </a:solidFill>
                <a:effectLst/>
                <a:latin typeface="+mn-lt"/>
                <a:ea typeface="+mn-ea"/>
                <a:cs typeface="+mn-cs"/>
              </a:rPr>
              <a:t>来说，它就如</a:t>
            </a:r>
            <a:r>
              <a:rPr lang="en-US" altLang="zh-CN" sz="1200" b="0" i="0" kern="1200" dirty="0" smtClean="0">
                <a:solidFill>
                  <a:schemeClr val="tx1"/>
                </a:solidFill>
                <a:effectLst/>
                <a:latin typeface="+mn-lt"/>
                <a:ea typeface="+mn-ea"/>
                <a:cs typeface="+mn-cs"/>
              </a:rPr>
              <a:t>GPS</a:t>
            </a:r>
            <a:r>
              <a:rPr lang="zh-CN" altLang="en-US" sz="1200" b="0" i="0" kern="1200" dirty="0" smtClean="0">
                <a:solidFill>
                  <a:schemeClr val="tx1"/>
                </a:solidFill>
                <a:effectLst/>
                <a:latin typeface="+mn-lt"/>
                <a:ea typeface="+mn-ea"/>
                <a:cs typeface="+mn-cs"/>
              </a:rPr>
              <a:t>定位所使用的经纬度（如上面地址的经纬度为：东经</a:t>
            </a:r>
            <a:r>
              <a:rPr lang="en-US" altLang="zh-CN" sz="1200" b="0" i="0" kern="1200" dirty="0" smtClean="0">
                <a:solidFill>
                  <a:schemeClr val="tx1"/>
                </a:solidFill>
                <a:effectLst/>
                <a:latin typeface="+mn-lt"/>
                <a:ea typeface="+mn-ea"/>
                <a:cs typeface="+mn-cs"/>
              </a:rPr>
              <a:t>:113°16′40.0621″</a:t>
            </a:r>
            <a:r>
              <a:rPr lang="zh-CN" altLang="en-US" sz="1200" b="0" i="0" kern="1200" dirty="0" smtClean="0">
                <a:solidFill>
                  <a:schemeClr val="tx1"/>
                </a:solidFill>
                <a:effectLst/>
                <a:latin typeface="+mn-lt"/>
                <a:ea typeface="+mn-ea"/>
                <a:cs typeface="+mn-cs"/>
              </a:rPr>
              <a:t>，北纬</a:t>
            </a:r>
            <a:r>
              <a:rPr lang="en-US" altLang="zh-CN" sz="1200" b="0" i="0" kern="1200" dirty="0" smtClean="0">
                <a:solidFill>
                  <a:schemeClr val="tx1"/>
                </a:solidFill>
                <a:effectLst/>
                <a:latin typeface="+mn-lt"/>
                <a:ea typeface="+mn-ea"/>
                <a:cs typeface="+mn-cs"/>
              </a:rPr>
              <a:t>:23°07′37.6129″</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SSD</a:t>
            </a:r>
            <a:r>
              <a:rPr lang="zh-CN" altLang="en-US" sz="1200" b="0" i="0" kern="1200" dirty="0" smtClean="0">
                <a:solidFill>
                  <a:schemeClr val="tx1"/>
                </a:solidFill>
                <a:effectLst/>
                <a:latin typeface="+mn-lt"/>
                <a:ea typeface="+mn-ea"/>
                <a:cs typeface="+mn-cs"/>
              </a:rPr>
              <a:t>使用的存储介质</a:t>
            </a:r>
            <a:r>
              <a:rPr lang="en-US" altLang="zh-CN" sz="1200" b="0" i="0" kern="1200" dirty="0" smtClean="0">
                <a:solidFill>
                  <a:schemeClr val="tx1"/>
                </a:solidFill>
                <a:effectLst/>
                <a:latin typeface="+mn-lt"/>
                <a:ea typeface="+mn-ea"/>
                <a:cs typeface="+mn-cs"/>
              </a:rPr>
              <a:t>NAND</a:t>
            </a:r>
            <a:r>
              <a:rPr lang="zh-CN" altLang="en-US" sz="1200" b="0" i="0" kern="1200" dirty="0" smtClean="0">
                <a:solidFill>
                  <a:schemeClr val="tx1"/>
                </a:solidFill>
                <a:effectLst/>
                <a:latin typeface="+mn-lt"/>
                <a:ea typeface="+mn-ea"/>
                <a:cs typeface="+mn-cs"/>
              </a:rPr>
              <a:t>闪存有需要先擦除才能再写入，和读写以页为单位，擦除以块（多个页组成）为单位的特性，导致</a:t>
            </a:r>
            <a:r>
              <a:rPr lang="en-US" altLang="zh-CN" sz="1200" b="0" i="0" kern="1200" dirty="0" smtClean="0">
                <a:solidFill>
                  <a:schemeClr val="tx1"/>
                </a:solidFill>
                <a:effectLst/>
                <a:latin typeface="+mn-lt"/>
                <a:ea typeface="+mn-ea"/>
                <a:cs typeface="+mn-cs"/>
              </a:rPr>
              <a:t>LBA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PBA</a:t>
            </a:r>
            <a:r>
              <a:rPr lang="zh-CN" altLang="en-US" sz="1200" b="0" i="0" kern="1200" dirty="0" smtClean="0">
                <a:solidFill>
                  <a:schemeClr val="tx1"/>
                </a:solidFill>
                <a:effectLst/>
                <a:latin typeface="+mn-lt"/>
                <a:ea typeface="+mn-ea"/>
                <a:cs typeface="+mn-cs"/>
              </a:rPr>
              <a:t>的关系不再是固定不变的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由于</a:t>
            </a:r>
            <a:r>
              <a:rPr lang="en-US" altLang="zh-CN" sz="1200" b="0" i="0" kern="1200" dirty="0" smtClean="0">
                <a:solidFill>
                  <a:schemeClr val="tx1"/>
                </a:solidFill>
                <a:effectLst/>
                <a:latin typeface="+mn-lt"/>
                <a:ea typeface="+mn-ea"/>
                <a:cs typeface="+mn-cs"/>
              </a:rPr>
              <a:t>NAND</a:t>
            </a:r>
            <a:r>
              <a:rPr lang="zh-CN" altLang="en-US" sz="1200" b="0" i="0" kern="1200" dirty="0" smtClean="0">
                <a:solidFill>
                  <a:schemeClr val="tx1"/>
                </a:solidFill>
                <a:effectLst/>
                <a:latin typeface="+mn-lt"/>
                <a:ea typeface="+mn-ea"/>
                <a:cs typeface="+mn-cs"/>
              </a:rPr>
              <a:t>闪存的特性，</a:t>
            </a:r>
            <a:r>
              <a:rPr lang="en-US" altLang="zh-CN" sz="1200" b="0" i="0" kern="1200" dirty="0" smtClean="0">
                <a:solidFill>
                  <a:schemeClr val="tx1"/>
                </a:solidFill>
                <a:effectLst/>
                <a:latin typeface="+mn-lt"/>
                <a:ea typeface="+mn-ea"/>
                <a:cs typeface="+mn-cs"/>
              </a:rPr>
              <a:t>SSD</a:t>
            </a:r>
            <a:r>
              <a:rPr lang="zh-CN" altLang="en-US" sz="1200" b="0" i="0" kern="1200" dirty="0" smtClean="0">
                <a:solidFill>
                  <a:schemeClr val="tx1"/>
                </a:solidFill>
                <a:effectLst/>
                <a:latin typeface="+mn-lt"/>
                <a:ea typeface="+mn-ea"/>
                <a:cs typeface="+mn-cs"/>
              </a:rPr>
              <a:t>的主控制器是使用</a:t>
            </a:r>
            <a:r>
              <a:rPr lang="en-US" altLang="zh-CN" sz="1200" b="0" i="0" kern="1200" dirty="0" smtClean="0">
                <a:solidFill>
                  <a:schemeClr val="tx1"/>
                </a:solidFill>
                <a:effectLst/>
                <a:latin typeface="+mn-lt"/>
                <a:ea typeface="+mn-ea"/>
                <a:cs typeface="+mn-cs"/>
              </a:rPr>
              <a:t>LBA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PBA</a:t>
            </a:r>
            <a:r>
              <a:rPr lang="zh-CN" altLang="en-US" sz="1200" b="0" i="0" kern="1200" dirty="0" smtClean="0">
                <a:solidFill>
                  <a:schemeClr val="tx1"/>
                </a:solidFill>
                <a:effectLst/>
                <a:latin typeface="+mn-lt"/>
                <a:ea typeface="+mn-ea"/>
                <a:cs typeface="+mn-cs"/>
              </a:rPr>
              <a:t>的映射表来管理闪存的。当有需更新的数据要写入时，主控会把新数据写入到空白的闪存空间（已擦除状态的）内，然后更新映射表数据，把</a:t>
            </a:r>
            <a:r>
              <a:rPr lang="en-US" altLang="zh-CN" sz="1200" b="0" i="0" kern="1200" dirty="0" smtClean="0">
                <a:solidFill>
                  <a:schemeClr val="tx1"/>
                </a:solidFill>
                <a:effectLst/>
                <a:latin typeface="+mn-lt"/>
                <a:ea typeface="+mn-ea"/>
                <a:cs typeface="+mn-cs"/>
              </a:rPr>
              <a:t>LBA</a:t>
            </a:r>
            <a:r>
              <a:rPr lang="zh-CN" altLang="en-US" sz="1200" b="0" i="0" kern="1200" dirty="0" smtClean="0">
                <a:solidFill>
                  <a:schemeClr val="tx1"/>
                </a:solidFill>
                <a:effectLst/>
                <a:latin typeface="+mn-lt"/>
                <a:ea typeface="+mn-ea"/>
                <a:cs typeface="+mn-cs"/>
              </a:rPr>
              <a:t>指向新的</a:t>
            </a:r>
            <a:r>
              <a:rPr lang="en-US" altLang="zh-CN" sz="1200" b="0" i="0" kern="1200" dirty="0" smtClean="0">
                <a:solidFill>
                  <a:schemeClr val="tx1"/>
                </a:solidFill>
                <a:effectLst/>
                <a:latin typeface="+mn-lt"/>
                <a:ea typeface="+mn-ea"/>
                <a:cs typeface="+mn-cs"/>
              </a:rPr>
              <a:t>PBA</a:t>
            </a:r>
            <a:r>
              <a:rPr lang="zh-CN" altLang="en-US" sz="1200" b="0" i="0" kern="1200" dirty="0" smtClean="0">
                <a:solidFill>
                  <a:schemeClr val="tx1"/>
                </a:solidFill>
                <a:effectLst/>
                <a:latin typeface="+mn-lt"/>
                <a:ea typeface="+mn-ea"/>
                <a:cs typeface="+mn-cs"/>
              </a:rPr>
              <a:t>。原来的</a:t>
            </a:r>
            <a:r>
              <a:rPr lang="en-US" altLang="zh-CN" sz="1200" b="0" i="0" kern="1200" dirty="0" smtClean="0">
                <a:solidFill>
                  <a:schemeClr val="tx1"/>
                </a:solidFill>
                <a:effectLst/>
                <a:latin typeface="+mn-lt"/>
                <a:ea typeface="+mn-ea"/>
                <a:cs typeface="+mn-cs"/>
              </a:rPr>
              <a:t>PBA</a:t>
            </a:r>
            <a:r>
              <a:rPr lang="zh-CN" altLang="en-US" sz="1200" b="0" i="0" kern="1200" dirty="0" smtClean="0">
                <a:solidFill>
                  <a:schemeClr val="tx1"/>
                </a:solidFill>
                <a:effectLst/>
                <a:latin typeface="+mn-lt"/>
                <a:ea typeface="+mn-ea"/>
                <a:cs typeface="+mn-cs"/>
              </a:rPr>
              <a:t>就成了无效数据，这个</a:t>
            </a:r>
            <a:r>
              <a:rPr lang="en-US" altLang="zh-CN" sz="1200" b="0" i="0" kern="1200" dirty="0" smtClean="0">
                <a:solidFill>
                  <a:schemeClr val="tx1"/>
                </a:solidFill>
                <a:effectLst/>
                <a:latin typeface="+mn-lt"/>
                <a:ea typeface="+mn-ea"/>
                <a:cs typeface="+mn-cs"/>
              </a:rPr>
              <a:t>PBA</a:t>
            </a:r>
            <a:r>
              <a:rPr lang="zh-CN" altLang="en-US" sz="1200" b="0" i="0" kern="1200" dirty="0" smtClean="0">
                <a:solidFill>
                  <a:schemeClr val="tx1"/>
                </a:solidFill>
                <a:effectLst/>
                <a:latin typeface="+mn-lt"/>
                <a:ea typeface="+mn-ea"/>
                <a:cs typeface="+mn-cs"/>
              </a:rPr>
              <a:t>若要再次写入数据就需先进行擦除的操作。</a:t>
            </a:r>
            <a:endParaRPr lang="zh-CN" altLang="en-US" dirty="0"/>
          </a:p>
        </p:txBody>
      </p:sp>
      <p:sp>
        <p:nvSpPr>
          <p:cNvPr id="4" name="灯片编号占位符 3"/>
          <p:cNvSpPr>
            <a:spLocks noGrp="1"/>
          </p:cNvSpPr>
          <p:nvPr>
            <p:ph type="sldNum" sz="quarter" idx="10"/>
          </p:nvPr>
        </p:nvSpPr>
        <p:spPr/>
        <p:txBody>
          <a:bodyPr/>
          <a:lstStyle/>
          <a:p>
            <a:fld id="{D7B94647-00AB-412C-A59B-EA9FBE61B55F}" type="slidenum">
              <a:rPr lang="zh-CN" altLang="en-US" smtClean="0"/>
              <a:t>17</a:t>
            </a:fld>
            <a:endParaRPr lang="zh-CN" altLang="en-US"/>
          </a:p>
        </p:txBody>
      </p:sp>
    </p:spTree>
    <p:extLst>
      <p:ext uri="{BB962C8B-B14F-4D97-AF65-F5344CB8AC3E}">
        <p14:creationId xmlns:p14="http://schemas.microsoft.com/office/powerpoint/2010/main" val="102520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LBA</a:t>
            </a:r>
            <a:r>
              <a:rPr lang="zh-CN" altLang="en-US" sz="1200" b="0" i="0" kern="1200" dirty="0" smtClean="0">
                <a:solidFill>
                  <a:schemeClr val="tx1"/>
                </a:solidFill>
                <a:effectLst/>
                <a:latin typeface="+mn-lt"/>
                <a:ea typeface="+mn-ea"/>
                <a:cs typeface="+mn-cs"/>
              </a:rPr>
              <a:t>可以指某个数据区块的地址或者某个地址上所指向的数据区块。打个比方来说，</a:t>
            </a:r>
            <a:r>
              <a:rPr lang="en-US" altLang="zh-CN" sz="1200" b="0" i="0" kern="1200" dirty="0" smtClean="0">
                <a:solidFill>
                  <a:schemeClr val="tx1"/>
                </a:solidFill>
                <a:effectLst/>
                <a:latin typeface="+mn-lt"/>
                <a:ea typeface="+mn-ea"/>
                <a:cs typeface="+mn-cs"/>
              </a:rPr>
              <a:t>LBA</a:t>
            </a:r>
            <a:r>
              <a:rPr lang="zh-CN" altLang="en-US" sz="1200" b="0" i="0" kern="1200" dirty="0" smtClean="0">
                <a:solidFill>
                  <a:schemeClr val="tx1"/>
                </a:solidFill>
                <a:effectLst/>
                <a:latin typeface="+mn-lt"/>
                <a:ea typeface="+mn-ea"/>
                <a:cs typeface="+mn-cs"/>
              </a:rPr>
              <a:t>就等于我们平常使用的门牌地址（如：中华人民共和国广东省广州市中山四路</a:t>
            </a:r>
            <a:r>
              <a:rPr lang="en-US" altLang="zh-CN" sz="1200" b="0" i="0" kern="1200" dirty="0" smtClean="0">
                <a:solidFill>
                  <a:schemeClr val="tx1"/>
                </a:solidFill>
                <a:effectLst/>
                <a:latin typeface="+mn-lt"/>
                <a:ea typeface="+mn-ea"/>
                <a:cs typeface="+mn-cs"/>
              </a:rPr>
              <a:t>26</a:t>
            </a:r>
            <a:r>
              <a:rPr lang="zh-CN" altLang="en-US" sz="1200" b="0" i="0" kern="1200" dirty="0" smtClean="0">
                <a:solidFill>
                  <a:schemeClr val="tx1"/>
                </a:solidFill>
                <a:effectLst/>
                <a:latin typeface="+mn-lt"/>
                <a:ea typeface="+mn-ea"/>
                <a:cs typeface="+mn-cs"/>
              </a:rPr>
              <a:t>号）。而</a:t>
            </a:r>
            <a:r>
              <a:rPr lang="en-US" altLang="zh-CN" sz="1200" b="0" i="0" kern="1200" dirty="0" smtClean="0">
                <a:solidFill>
                  <a:schemeClr val="tx1"/>
                </a:solidFill>
                <a:effectLst/>
                <a:latin typeface="+mn-lt"/>
                <a:ea typeface="+mn-ea"/>
                <a:cs typeface="+mn-cs"/>
              </a:rPr>
              <a:t>PBA</a:t>
            </a:r>
            <a:r>
              <a:rPr lang="zh-CN" altLang="en-US" sz="1200" b="0" i="0" kern="1200" dirty="0" smtClean="0">
                <a:solidFill>
                  <a:schemeClr val="tx1"/>
                </a:solidFill>
                <a:effectLst/>
                <a:latin typeface="+mn-lt"/>
                <a:ea typeface="+mn-ea"/>
                <a:cs typeface="+mn-cs"/>
              </a:rPr>
              <a:t>全称为</a:t>
            </a:r>
            <a:r>
              <a:rPr lang="en-US" altLang="zh-CN" sz="1200" b="0" i="0" kern="1200" dirty="0" smtClean="0">
                <a:solidFill>
                  <a:schemeClr val="tx1"/>
                </a:solidFill>
                <a:effectLst/>
                <a:latin typeface="+mn-lt"/>
                <a:ea typeface="+mn-ea"/>
                <a:cs typeface="+mn-cs"/>
              </a:rPr>
              <a:t>Physics Block Address</a:t>
            </a:r>
            <a:r>
              <a:rPr lang="zh-CN" altLang="en-US" sz="1200" b="0" i="0" kern="1200" dirty="0" smtClean="0">
                <a:solidFill>
                  <a:schemeClr val="tx1"/>
                </a:solidFill>
                <a:effectLst/>
                <a:latin typeface="+mn-lt"/>
                <a:ea typeface="+mn-ea"/>
                <a:cs typeface="+mn-cs"/>
              </a:rPr>
              <a:t>，相对于</a:t>
            </a:r>
            <a:r>
              <a:rPr lang="en-US" altLang="zh-CN" sz="1200" b="0" i="0" kern="1200" dirty="0" smtClean="0">
                <a:solidFill>
                  <a:schemeClr val="tx1"/>
                </a:solidFill>
                <a:effectLst/>
                <a:latin typeface="+mn-lt"/>
                <a:ea typeface="+mn-ea"/>
                <a:cs typeface="+mn-cs"/>
              </a:rPr>
              <a:t>LBA</a:t>
            </a:r>
            <a:r>
              <a:rPr lang="zh-CN" altLang="en-US" sz="1200" b="0" i="0" kern="1200" dirty="0" smtClean="0">
                <a:solidFill>
                  <a:schemeClr val="tx1"/>
                </a:solidFill>
                <a:effectLst/>
                <a:latin typeface="+mn-lt"/>
                <a:ea typeface="+mn-ea"/>
                <a:cs typeface="+mn-cs"/>
              </a:rPr>
              <a:t>来说，它就如</a:t>
            </a:r>
            <a:r>
              <a:rPr lang="en-US" altLang="zh-CN" sz="1200" b="0" i="0" kern="1200" dirty="0" smtClean="0">
                <a:solidFill>
                  <a:schemeClr val="tx1"/>
                </a:solidFill>
                <a:effectLst/>
                <a:latin typeface="+mn-lt"/>
                <a:ea typeface="+mn-ea"/>
                <a:cs typeface="+mn-cs"/>
              </a:rPr>
              <a:t>GPS</a:t>
            </a:r>
            <a:r>
              <a:rPr lang="zh-CN" altLang="en-US" sz="1200" b="0" i="0" kern="1200" dirty="0" smtClean="0">
                <a:solidFill>
                  <a:schemeClr val="tx1"/>
                </a:solidFill>
                <a:effectLst/>
                <a:latin typeface="+mn-lt"/>
                <a:ea typeface="+mn-ea"/>
                <a:cs typeface="+mn-cs"/>
              </a:rPr>
              <a:t>定位所使用的经纬度（如上面地址的经纬度为：东经</a:t>
            </a:r>
            <a:r>
              <a:rPr lang="en-US" altLang="zh-CN" sz="1200" b="0" i="0" kern="1200" dirty="0" smtClean="0">
                <a:solidFill>
                  <a:schemeClr val="tx1"/>
                </a:solidFill>
                <a:effectLst/>
                <a:latin typeface="+mn-lt"/>
                <a:ea typeface="+mn-ea"/>
                <a:cs typeface="+mn-cs"/>
              </a:rPr>
              <a:t>:113°16′40.0621″</a:t>
            </a:r>
            <a:r>
              <a:rPr lang="zh-CN" altLang="en-US" sz="1200" b="0" i="0" kern="1200" dirty="0" smtClean="0">
                <a:solidFill>
                  <a:schemeClr val="tx1"/>
                </a:solidFill>
                <a:effectLst/>
                <a:latin typeface="+mn-lt"/>
                <a:ea typeface="+mn-ea"/>
                <a:cs typeface="+mn-cs"/>
              </a:rPr>
              <a:t>，北纬</a:t>
            </a:r>
            <a:r>
              <a:rPr lang="en-US" altLang="zh-CN" sz="1200" b="0" i="0" kern="1200" dirty="0" smtClean="0">
                <a:solidFill>
                  <a:schemeClr val="tx1"/>
                </a:solidFill>
                <a:effectLst/>
                <a:latin typeface="+mn-lt"/>
                <a:ea typeface="+mn-ea"/>
                <a:cs typeface="+mn-cs"/>
              </a:rPr>
              <a:t>:23°07′37.6129″</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SSD</a:t>
            </a:r>
            <a:r>
              <a:rPr lang="zh-CN" altLang="en-US" sz="1200" b="0" i="0" kern="1200" dirty="0" smtClean="0">
                <a:solidFill>
                  <a:schemeClr val="tx1"/>
                </a:solidFill>
                <a:effectLst/>
                <a:latin typeface="+mn-lt"/>
                <a:ea typeface="+mn-ea"/>
                <a:cs typeface="+mn-cs"/>
              </a:rPr>
              <a:t>使用的存储介质</a:t>
            </a:r>
            <a:r>
              <a:rPr lang="en-US" altLang="zh-CN" sz="1200" b="0" i="0" kern="1200" dirty="0" smtClean="0">
                <a:solidFill>
                  <a:schemeClr val="tx1"/>
                </a:solidFill>
                <a:effectLst/>
                <a:latin typeface="+mn-lt"/>
                <a:ea typeface="+mn-ea"/>
                <a:cs typeface="+mn-cs"/>
              </a:rPr>
              <a:t>NAND</a:t>
            </a:r>
            <a:r>
              <a:rPr lang="zh-CN" altLang="en-US" sz="1200" b="0" i="0" kern="1200" dirty="0" smtClean="0">
                <a:solidFill>
                  <a:schemeClr val="tx1"/>
                </a:solidFill>
                <a:effectLst/>
                <a:latin typeface="+mn-lt"/>
                <a:ea typeface="+mn-ea"/>
                <a:cs typeface="+mn-cs"/>
              </a:rPr>
              <a:t>闪存有需要先擦除才能再写入，和读写以页为单位，擦除以块（多个页组成）为单位的特性，导致</a:t>
            </a:r>
            <a:r>
              <a:rPr lang="en-US" altLang="zh-CN" sz="1200" b="0" i="0" kern="1200" dirty="0" smtClean="0">
                <a:solidFill>
                  <a:schemeClr val="tx1"/>
                </a:solidFill>
                <a:effectLst/>
                <a:latin typeface="+mn-lt"/>
                <a:ea typeface="+mn-ea"/>
                <a:cs typeface="+mn-cs"/>
              </a:rPr>
              <a:t>LBA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PBA</a:t>
            </a:r>
            <a:r>
              <a:rPr lang="zh-CN" altLang="en-US" sz="1200" b="0" i="0" kern="1200" dirty="0" smtClean="0">
                <a:solidFill>
                  <a:schemeClr val="tx1"/>
                </a:solidFill>
                <a:effectLst/>
                <a:latin typeface="+mn-lt"/>
                <a:ea typeface="+mn-ea"/>
                <a:cs typeface="+mn-cs"/>
              </a:rPr>
              <a:t>的关系不再是固定不变的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由于</a:t>
            </a:r>
            <a:r>
              <a:rPr lang="en-US" altLang="zh-CN" sz="1200" b="0" i="0" kern="1200" dirty="0" smtClean="0">
                <a:solidFill>
                  <a:schemeClr val="tx1"/>
                </a:solidFill>
                <a:effectLst/>
                <a:latin typeface="+mn-lt"/>
                <a:ea typeface="+mn-ea"/>
                <a:cs typeface="+mn-cs"/>
              </a:rPr>
              <a:t>NAND</a:t>
            </a:r>
            <a:r>
              <a:rPr lang="zh-CN" altLang="en-US" sz="1200" b="0" i="0" kern="1200" dirty="0" smtClean="0">
                <a:solidFill>
                  <a:schemeClr val="tx1"/>
                </a:solidFill>
                <a:effectLst/>
                <a:latin typeface="+mn-lt"/>
                <a:ea typeface="+mn-ea"/>
                <a:cs typeface="+mn-cs"/>
              </a:rPr>
              <a:t>闪存的特性，</a:t>
            </a:r>
            <a:r>
              <a:rPr lang="en-US" altLang="zh-CN" sz="1200" b="0" i="0" kern="1200" dirty="0" smtClean="0">
                <a:solidFill>
                  <a:schemeClr val="tx1"/>
                </a:solidFill>
                <a:effectLst/>
                <a:latin typeface="+mn-lt"/>
                <a:ea typeface="+mn-ea"/>
                <a:cs typeface="+mn-cs"/>
              </a:rPr>
              <a:t>SSD</a:t>
            </a:r>
            <a:r>
              <a:rPr lang="zh-CN" altLang="en-US" sz="1200" b="0" i="0" kern="1200" dirty="0" smtClean="0">
                <a:solidFill>
                  <a:schemeClr val="tx1"/>
                </a:solidFill>
                <a:effectLst/>
                <a:latin typeface="+mn-lt"/>
                <a:ea typeface="+mn-ea"/>
                <a:cs typeface="+mn-cs"/>
              </a:rPr>
              <a:t>的主控制器是使用</a:t>
            </a:r>
            <a:r>
              <a:rPr lang="en-US" altLang="zh-CN" sz="1200" b="0" i="0" kern="1200" dirty="0" smtClean="0">
                <a:solidFill>
                  <a:schemeClr val="tx1"/>
                </a:solidFill>
                <a:effectLst/>
                <a:latin typeface="+mn-lt"/>
                <a:ea typeface="+mn-ea"/>
                <a:cs typeface="+mn-cs"/>
              </a:rPr>
              <a:t>LBA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PBA</a:t>
            </a:r>
            <a:r>
              <a:rPr lang="zh-CN" altLang="en-US" sz="1200" b="0" i="0" kern="1200" dirty="0" smtClean="0">
                <a:solidFill>
                  <a:schemeClr val="tx1"/>
                </a:solidFill>
                <a:effectLst/>
                <a:latin typeface="+mn-lt"/>
                <a:ea typeface="+mn-ea"/>
                <a:cs typeface="+mn-cs"/>
              </a:rPr>
              <a:t>的映射表来管理闪存的。当有需更新的数据要写入时，主控会把新数据写入到空白的闪存空间（已擦除状态的）内，然后更新映射表数据，把</a:t>
            </a:r>
            <a:r>
              <a:rPr lang="en-US" altLang="zh-CN" sz="1200" b="0" i="0" kern="1200" dirty="0" smtClean="0">
                <a:solidFill>
                  <a:schemeClr val="tx1"/>
                </a:solidFill>
                <a:effectLst/>
                <a:latin typeface="+mn-lt"/>
                <a:ea typeface="+mn-ea"/>
                <a:cs typeface="+mn-cs"/>
              </a:rPr>
              <a:t>LBA</a:t>
            </a:r>
            <a:r>
              <a:rPr lang="zh-CN" altLang="en-US" sz="1200" b="0" i="0" kern="1200" dirty="0" smtClean="0">
                <a:solidFill>
                  <a:schemeClr val="tx1"/>
                </a:solidFill>
                <a:effectLst/>
                <a:latin typeface="+mn-lt"/>
                <a:ea typeface="+mn-ea"/>
                <a:cs typeface="+mn-cs"/>
              </a:rPr>
              <a:t>指向新的</a:t>
            </a:r>
            <a:r>
              <a:rPr lang="en-US" altLang="zh-CN" sz="1200" b="0" i="0" kern="1200" dirty="0" smtClean="0">
                <a:solidFill>
                  <a:schemeClr val="tx1"/>
                </a:solidFill>
                <a:effectLst/>
                <a:latin typeface="+mn-lt"/>
                <a:ea typeface="+mn-ea"/>
                <a:cs typeface="+mn-cs"/>
              </a:rPr>
              <a:t>PBA</a:t>
            </a:r>
            <a:r>
              <a:rPr lang="zh-CN" altLang="en-US" sz="1200" b="0" i="0" kern="1200" dirty="0" smtClean="0">
                <a:solidFill>
                  <a:schemeClr val="tx1"/>
                </a:solidFill>
                <a:effectLst/>
                <a:latin typeface="+mn-lt"/>
                <a:ea typeface="+mn-ea"/>
                <a:cs typeface="+mn-cs"/>
              </a:rPr>
              <a:t>。原来的</a:t>
            </a:r>
            <a:r>
              <a:rPr lang="en-US" altLang="zh-CN" sz="1200" b="0" i="0" kern="1200" dirty="0" smtClean="0">
                <a:solidFill>
                  <a:schemeClr val="tx1"/>
                </a:solidFill>
                <a:effectLst/>
                <a:latin typeface="+mn-lt"/>
                <a:ea typeface="+mn-ea"/>
                <a:cs typeface="+mn-cs"/>
              </a:rPr>
              <a:t>PBA</a:t>
            </a:r>
            <a:r>
              <a:rPr lang="zh-CN" altLang="en-US" sz="1200" b="0" i="0" kern="1200" dirty="0" smtClean="0">
                <a:solidFill>
                  <a:schemeClr val="tx1"/>
                </a:solidFill>
                <a:effectLst/>
                <a:latin typeface="+mn-lt"/>
                <a:ea typeface="+mn-ea"/>
                <a:cs typeface="+mn-cs"/>
              </a:rPr>
              <a:t>就成了无效数据，这个</a:t>
            </a:r>
            <a:r>
              <a:rPr lang="en-US" altLang="zh-CN" sz="1200" b="0" i="0" kern="1200" dirty="0" smtClean="0">
                <a:solidFill>
                  <a:schemeClr val="tx1"/>
                </a:solidFill>
                <a:effectLst/>
                <a:latin typeface="+mn-lt"/>
                <a:ea typeface="+mn-ea"/>
                <a:cs typeface="+mn-cs"/>
              </a:rPr>
              <a:t>PBA</a:t>
            </a:r>
            <a:r>
              <a:rPr lang="zh-CN" altLang="en-US" sz="1200" b="0" i="0" kern="1200" dirty="0" smtClean="0">
                <a:solidFill>
                  <a:schemeClr val="tx1"/>
                </a:solidFill>
                <a:effectLst/>
                <a:latin typeface="+mn-lt"/>
                <a:ea typeface="+mn-ea"/>
                <a:cs typeface="+mn-cs"/>
              </a:rPr>
              <a:t>若要再次写入数据就需先进行擦除的操作。</a:t>
            </a:r>
            <a:endParaRPr lang="zh-CN" altLang="en-US" dirty="0"/>
          </a:p>
        </p:txBody>
      </p:sp>
      <p:sp>
        <p:nvSpPr>
          <p:cNvPr id="4" name="灯片编号占位符 3"/>
          <p:cNvSpPr>
            <a:spLocks noGrp="1"/>
          </p:cNvSpPr>
          <p:nvPr>
            <p:ph type="sldNum" sz="quarter" idx="10"/>
          </p:nvPr>
        </p:nvSpPr>
        <p:spPr/>
        <p:txBody>
          <a:bodyPr/>
          <a:lstStyle/>
          <a:p>
            <a:fld id="{D7B94647-00AB-412C-A59B-EA9FBE61B55F}" type="slidenum">
              <a:rPr lang="zh-CN" altLang="en-US" smtClean="0"/>
              <a:t>18</a:t>
            </a:fld>
            <a:endParaRPr lang="zh-CN" altLang="en-US"/>
          </a:p>
        </p:txBody>
      </p:sp>
    </p:spTree>
    <p:extLst>
      <p:ext uri="{BB962C8B-B14F-4D97-AF65-F5344CB8AC3E}">
        <p14:creationId xmlns:p14="http://schemas.microsoft.com/office/powerpoint/2010/main" val="521595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B94647-00AB-412C-A59B-EA9FBE61B55F}" type="slidenum">
              <a:rPr lang="zh-CN" altLang="en-US" smtClean="0"/>
              <a:t>19</a:t>
            </a:fld>
            <a:endParaRPr lang="zh-CN" altLang="en-US"/>
          </a:p>
        </p:txBody>
      </p:sp>
    </p:spTree>
    <p:extLst>
      <p:ext uri="{BB962C8B-B14F-4D97-AF65-F5344CB8AC3E}">
        <p14:creationId xmlns:p14="http://schemas.microsoft.com/office/powerpoint/2010/main" val="294702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因为</a:t>
            </a:r>
            <a:r>
              <a:rPr lang="en-US" altLang="zh-CN" sz="1200" b="0" i="0" kern="1200" dirty="0" smtClean="0">
                <a:solidFill>
                  <a:schemeClr val="tx1"/>
                </a:solidFill>
                <a:effectLst/>
                <a:latin typeface="+mn-lt"/>
                <a:ea typeface="+mn-ea"/>
                <a:cs typeface="+mn-cs"/>
              </a:rPr>
              <a:t>LBA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PBA</a:t>
            </a:r>
            <a:r>
              <a:rPr lang="zh-CN" altLang="en-US" sz="1200" b="0" i="0" kern="1200" dirty="0" smtClean="0">
                <a:solidFill>
                  <a:schemeClr val="tx1"/>
                </a:solidFill>
                <a:effectLst/>
                <a:latin typeface="+mn-lt"/>
                <a:ea typeface="+mn-ea"/>
                <a:cs typeface="+mn-cs"/>
              </a:rPr>
              <a:t>现在不是一一对应的关系，</a:t>
            </a:r>
            <a:r>
              <a:rPr lang="en-US" altLang="zh-CN" sz="1200" b="0" i="0" kern="1200" dirty="0" smtClean="0">
                <a:solidFill>
                  <a:schemeClr val="tx1"/>
                </a:solidFill>
                <a:effectLst/>
                <a:latin typeface="+mn-lt"/>
                <a:ea typeface="+mn-ea"/>
                <a:cs typeface="+mn-cs"/>
              </a:rPr>
              <a:t>SSD</a:t>
            </a:r>
            <a:r>
              <a:rPr lang="zh-CN" altLang="en-US" sz="1200" b="0" i="0" kern="1200" dirty="0" smtClean="0">
                <a:solidFill>
                  <a:schemeClr val="tx1"/>
                </a:solidFill>
                <a:effectLst/>
                <a:latin typeface="+mn-lt"/>
                <a:ea typeface="+mn-ea"/>
                <a:cs typeface="+mn-cs"/>
              </a:rPr>
              <a:t>就需要闪存转换层，来配合现有的文件系统。</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FTL</a:t>
            </a:r>
            <a:r>
              <a:rPr lang="zh-CN" altLang="en-US" sz="1200" b="0" i="0" kern="1200" dirty="0" smtClean="0">
                <a:solidFill>
                  <a:schemeClr val="tx1"/>
                </a:solidFill>
                <a:effectLst/>
                <a:latin typeface="+mn-lt"/>
                <a:ea typeface="+mn-ea"/>
                <a:cs typeface="+mn-cs"/>
              </a:rPr>
              <a:t>算法，其实就是一种</a:t>
            </a:r>
            <a:r>
              <a:rPr lang="en-US" altLang="zh-CN" sz="1200" b="0" i="0" kern="1200" dirty="0" smtClean="0">
                <a:solidFill>
                  <a:schemeClr val="tx1"/>
                </a:solidFill>
                <a:effectLst/>
                <a:latin typeface="+mn-lt"/>
                <a:ea typeface="+mn-ea"/>
                <a:cs typeface="+mn-cs"/>
              </a:rPr>
              <a:t>LBA</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PBA</a:t>
            </a:r>
            <a:r>
              <a:rPr lang="zh-CN" altLang="en-US" sz="1200" b="0" i="0" kern="1200" dirty="0" smtClean="0">
                <a:solidFill>
                  <a:schemeClr val="tx1"/>
                </a:solidFill>
                <a:effectLst/>
                <a:latin typeface="+mn-lt"/>
                <a:ea typeface="+mn-ea"/>
                <a:cs typeface="+mn-cs"/>
              </a:rPr>
              <a:t>的映射。当文件系统发送指令要写入或者更新一个特定的逻辑页时，</a:t>
            </a:r>
            <a:r>
              <a:rPr lang="en-US" altLang="zh-CN" sz="1200" b="0" i="0" kern="1200" dirty="0" smtClean="0">
                <a:solidFill>
                  <a:schemeClr val="tx1"/>
                </a:solidFill>
                <a:effectLst/>
                <a:latin typeface="+mn-lt"/>
                <a:ea typeface="+mn-ea"/>
                <a:cs typeface="+mn-cs"/>
              </a:rPr>
              <a:t>FTL</a:t>
            </a:r>
            <a:r>
              <a:rPr lang="zh-CN" altLang="en-US" sz="1200" b="0" i="0" kern="1200" dirty="0" smtClean="0">
                <a:solidFill>
                  <a:schemeClr val="tx1"/>
                </a:solidFill>
                <a:effectLst/>
                <a:latin typeface="+mn-lt"/>
                <a:ea typeface="+mn-ea"/>
                <a:cs typeface="+mn-cs"/>
              </a:rPr>
              <a:t>实际上是把数据写入到一个不同的空闲物理页并更新映射表（</a:t>
            </a:r>
            <a:r>
              <a:rPr lang="en-US" altLang="zh-CN" sz="1200" b="0" i="0" kern="1200" dirty="0" smtClean="0">
                <a:solidFill>
                  <a:schemeClr val="tx1"/>
                </a:solidFill>
                <a:effectLst/>
                <a:latin typeface="+mn-lt"/>
                <a:ea typeface="+mn-ea"/>
                <a:cs typeface="+mn-cs"/>
              </a:rPr>
              <a:t>LBA</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PBA</a:t>
            </a:r>
            <a:r>
              <a:rPr lang="zh-CN" altLang="en-US" sz="1200" b="0" i="0" kern="1200" dirty="0" smtClean="0">
                <a:solidFill>
                  <a:schemeClr val="tx1"/>
                </a:solidFill>
                <a:effectLst/>
                <a:latin typeface="+mn-lt"/>
                <a:ea typeface="+mn-ea"/>
                <a:cs typeface="+mn-cs"/>
              </a:rPr>
              <a:t>的关联数据），并把这个页上包含的“旧数据”标记为“无效”（更新后的数据已经写入新的</a:t>
            </a:r>
            <a:r>
              <a:rPr lang="en-US" altLang="zh-CN" sz="1200" b="0" i="0" kern="1200" dirty="0" smtClean="0">
                <a:solidFill>
                  <a:schemeClr val="tx1"/>
                </a:solidFill>
                <a:effectLst/>
                <a:latin typeface="+mn-lt"/>
                <a:ea typeface="+mn-ea"/>
                <a:cs typeface="+mn-cs"/>
              </a:rPr>
              <a:t>PBA</a:t>
            </a:r>
            <a:r>
              <a:rPr lang="zh-CN" altLang="en-US" sz="1200" b="0" i="0" kern="1200" dirty="0" smtClean="0">
                <a:solidFill>
                  <a:schemeClr val="tx1"/>
                </a:solidFill>
                <a:effectLst/>
                <a:latin typeface="+mn-lt"/>
                <a:ea typeface="+mn-ea"/>
                <a:cs typeface="+mn-cs"/>
              </a:rPr>
              <a:t>，旧地址的数据自然就失效了）。正是因为</a:t>
            </a:r>
            <a:r>
              <a:rPr lang="en-US" altLang="zh-CN" sz="1200" b="0" i="0" kern="1200" dirty="0" smtClean="0">
                <a:solidFill>
                  <a:schemeClr val="tx1"/>
                </a:solidFill>
                <a:effectLst/>
                <a:latin typeface="+mn-lt"/>
                <a:ea typeface="+mn-ea"/>
                <a:cs typeface="+mn-cs"/>
              </a:rPr>
              <a:t>FTL</a:t>
            </a:r>
            <a:r>
              <a:rPr lang="zh-CN" altLang="en-US" sz="1200" b="0" i="0" kern="1200" dirty="0" smtClean="0">
                <a:solidFill>
                  <a:schemeClr val="tx1"/>
                </a:solidFill>
                <a:effectLst/>
                <a:latin typeface="+mn-lt"/>
                <a:ea typeface="+mn-ea"/>
                <a:cs typeface="+mn-cs"/>
              </a:rPr>
              <a:t>的存在，操作系统才能把</a:t>
            </a:r>
            <a:r>
              <a:rPr lang="en-US" altLang="zh-CN" sz="1200" b="0" i="0" kern="1200" dirty="0" smtClean="0">
                <a:solidFill>
                  <a:schemeClr val="tx1"/>
                </a:solidFill>
                <a:effectLst/>
                <a:latin typeface="+mn-lt"/>
                <a:ea typeface="+mn-ea"/>
                <a:cs typeface="+mn-cs"/>
              </a:rPr>
              <a:t>SSD</a:t>
            </a:r>
            <a:r>
              <a:rPr lang="zh-CN" altLang="en-US" sz="1200" b="0" i="0" kern="1200" dirty="0" smtClean="0">
                <a:solidFill>
                  <a:schemeClr val="tx1"/>
                </a:solidFill>
                <a:effectLst/>
                <a:latin typeface="+mn-lt"/>
                <a:ea typeface="+mn-ea"/>
                <a:cs typeface="+mn-cs"/>
              </a:rPr>
              <a:t>当成</a:t>
            </a:r>
            <a:r>
              <a:rPr lang="en-US" altLang="zh-CN" sz="1200" b="0" i="0" kern="1200" dirty="0" smtClean="0">
                <a:solidFill>
                  <a:schemeClr val="tx1"/>
                </a:solidFill>
                <a:effectLst/>
                <a:latin typeface="+mn-lt"/>
                <a:ea typeface="+mn-ea"/>
                <a:cs typeface="+mn-cs"/>
              </a:rPr>
              <a:t>HDD</a:t>
            </a:r>
            <a:r>
              <a:rPr lang="zh-CN" altLang="en-US" sz="1200" b="0" i="0" kern="1200" dirty="0" smtClean="0">
                <a:solidFill>
                  <a:schemeClr val="tx1"/>
                </a:solidFill>
                <a:effectLst/>
                <a:latin typeface="+mn-lt"/>
                <a:ea typeface="+mn-ea"/>
                <a:cs typeface="+mn-cs"/>
              </a:rPr>
              <a:t>那样操作，因此</a:t>
            </a:r>
            <a:r>
              <a:rPr lang="en-US" altLang="zh-CN" sz="1200" b="0" i="0" kern="1200" dirty="0" smtClean="0">
                <a:solidFill>
                  <a:schemeClr val="tx1"/>
                </a:solidFill>
                <a:effectLst/>
                <a:latin typeface="+mn-lt"/>
                <a:ea typeface="+mn-ea"/>
                <a:cs typeface="+mn-cs"/>
              </a:rPr>
              <a:t>FTL</a:t>
            </a:r>
            <a:r>
              <a:rPr lang="zh-CN" altLang="en-US" sz="1200" b="0" i="0" kern="1200" dirty="0" smtClean="0">
                <a:solidFill>
                  <a:schemeClr val="tx1"/>
                </a:solidFill>
                <a:effectLst/>
                <a:latin typeface="+mn-lt"/>
                <a:ea typeface="+mn-ea"/>
                <a:cs typeface="+mn-cs"/>
              </a:rPr>
              <a:t>转换的性能也就直接影响</a:t>
            </a:r>
            <a:r>
              <a:rPr lang="en-US" altLang="zh-CN" sz="1200" b="0" i="0" kern="1200" dirty="0" smtClean="0">
                <a:solidFill>
                  <a:schemeClr val="tx1"/>
                </a:solidFill>
                <a:effectLst/>
                <a:latin typeface="+mn-lt"/>
                <a:ea typeface="+mn-ea"/>
                <a:cs typeface="+mn-cs"/>
              </a:rPr>
              <a:t>SSD</a:t>
            </a:r>
            <a:r>
              <a:rPr lang="zh-CN" altLang="en-US" sz="1200" b="0" i="0" kern="1200" dirty="0" smtClean="0">
                <a:solidFill>
                  <a:schemeClr val="tx1"/>
                </a:solidFill>
                <a:effectLst/>
                <a:latin typeface="+mn-lt"/>
                <a:ea typeface="+mn-ea"/>
                <a:cs typeface="+mn-cs"/>
              </a:rPr>
              <a:t>的性能表现。</a:t>
            </a:r>
            <a:endParaRPr lang="zh-CN" altLang="en-US" dirty="0"/>
          </a:p>
        </p:txBody>
      </p:sp>
      <p:sp>
        <p:nvSpPr>
          <p:cNvPr id="4" name="灯片编号占位符 3"/>
          <p:cNvSpPr>
            <a:spLocks noGrp="1"/>
          </p:cNvSpPr>
          <p:nvPr>
            <p:ph type="sldNum" sz="quarter" idx="10"/>
          </p:nvPr>
        </p:nvSpPr>
        <p:spPr/>
        <p:txBody>
          <a:bodyPr/>
          <a:lstStyle/>
          <a:p>
            <a:fld id="{D7B94647-00AB-412C-A59B-EA9FBE61B55F}" type="slidenum">
              <a:rPr lang="zh-CN" altLang="en-US" smtClean="0"/>
              <a:t>20</a:t>
            </a:fld>
            <a:endParaRPr lang="zh-CN" altLang="en-US"/>
          </a:p>
        </p:txBody>
      </p:sp>
    </p:spTree>
    <p:extLst>
      <p:ext uri="{BB962C8B-B14F-4D97-AF65-F5344CB8AC3E}">
        <p14:creationId xmlns:p14="http://schemas.microsoft.com/office/powerpoint/2010/main" val="1726956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GC</a:t>
            </a:r>
            <a:r>
              <a:rPr lang="zh-CN" altLang="en-US" sz="1200" b="0" i="0" kern="1200" dirty="0" smtClean="0">
                <a:solidFill>
                  <a:schemeClr val="tx1"/>
                </a:solidFill>
                <a:effectLst/>
                <a:latin typeface="+mn-lt"/>
                <a:ea typeface="+mn-ea"/>
                <a:cs typeface="+mn-cs"/>
              </a:rPr>
              <a:t>就是把一个闪存块里的‘有效’页数据复制到一个‘空白’块里，然后把这个块完全擦除。</a:t>
            </a:r>
            <a:r>
              <a:rPr lang="en-US" altLang="zh-CN" sz="1200" b="0" i="0" kern="1200" dirty="0" smtClean="0">
                <a:solidFill>
                  <a:schemeClr val="tx1"/>
                </a:solidFill>
                <a:effectLst/>
                <a:latin typeface="+mn-lt"/>
                <a:ea typeface="+mn-ea"/>
                <a:cs typeface="+mn-cs"/>
              </a:rPr>
              <a:t>GC</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SSD</a:t>
            </a:r>
            <a:r>
              <a:rPr lang="zh-CN" altLang="en-US" sz="1200" b="0" i="0" kern="1200" dirty="0" smtClean="0">
                <a:solidFill>
                  <a:schemeClr val="tx1"/>
                </a:solidFill>
                <a:effectLst/>
                <a:latin typeface="+mn-lt"/>
                <a:ea typeface="+mn-ea"/>
                <a:cs typeface="+mn-cs"/>
              </a:rPr>
              <a:t>里的一个非常关键的操作，其效率对性能有决定性影响。闪存块里‘有效’页的数量对</a:t>
            </a:r>
            <a:r>
              <a:rPr lang="en-US" altLang="zh-CN" sz="1200" b="0" i="0" kern="1200" dirty="0" smtClean="0">
                <a:solidFill>
                  <a:schemeClr val="tx1"/>
                </a:solidFill>
                <a:effectLst/>
                <a:latin typeface="+mn-lt"/>
                <a:ea typeface="+mn-ea"/>
                <a:cs typeface="+mn-cs"/>
              </a:rPr>
              <a:t>GC</a:t>
            </a:r>
            <a:r>
              <a:rPr lang="zh-CN" altLang="en-US" sz="1200" b="0" i="0" kern="1200" dirty="0" smtClean="0">
                <a:solidFill>
                  <a:schemeClr val="tx1"/>
                </a:solidFill>
                <a:effectLst/>
                <a:latin typeface="+mn-lt"/>
                <a:ea typeface="+mn-ea"/>
                <a:cs typeface="+mn-cs"/>
              </a:rPr>
              <a:t>效率有决定性的影响，因数量越少，需要复制的页就越少， 花费的时间也越少，效率就高了。</a:t>
            </a:r>
            <a:endParaRPr lang="zh-CN" altLang="en-US" dirty="0"/>
          </a:p>
        </p:txBody>
      </p:sp>
      <p:sp>
        <p:nvSpPr>
          <p:cNvPr id="4" name="灯片编号占位符 3"/>
          <p:cNvSpPr>
            <a:spLocks noGrp="1"/>
          </p:cNvSpPr>
          <p:nvPr>
            <p:ph type="sldNum" sz="quarter" idx="10"/>
          </p:nvPr>
        </p:nvSpPr>
        <p:spPr/>
        <p:txBody>
          <a:bodyPr/>
          <a:lstStyle/>
          <a:p>
            <a:fld id="{D7B94647-00AB-412C-A59B-EA9FBE61B55F}" type="slidenum">
              <a:rPr lang="zh-CN" altLang="en-US" smtClean="0"/>
              <a:t>21</a:t>
            </a:fld>
            <a:endParaRPr lang="zh-CN" altLang="en-US"/>
          </a:p>
        </p:txBody>
      </p:sp>
    </p:spTree>
    <p:extLst>
      <p:ext uri="{BB962C8B-B14F-4D97-AF65-F5344CB8AC3E}">
        <p14:creationId xmlns:p14="http://schemas.microsoft.com/office/powerpoint/2010/main" val="336465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动态</a:t>
            </a:r>
            <a:r>
              <a:rPr lang="en-US" altLang="zh-CN" sz="1200" b="0" i="0" kern="1200" dirty="0" smtClean="0">
                <a:solidFill>
                  <a:schemeClr val="tx1"/>
                </a:solidFill>
                <a:effectLst/>
                <a:latin typeface="+mn-lt"/>
                <a:ea typeface="+mn-ea"/>
                <a:cs typeface="+mn-cs"/>
              </a:rPr>
              <a:t>WL</a:t>
            </a:r>
            <a:r>
              <a:rPr lang="zh-CN" altLang="en-US" sz="1200" b="0" i="0" kern="1200" dirty="0" smtClean="0">
                <a:solidFill>
                  <a:schemeClr val="tx1"/>
                </a:solidFill>
                <a:effectLst/>
                <a:latin typeface="+mn-lt"/>
                <a:ea typeface="+mn-ea"/>
                <a:cs typeface="+mn-cs"/>
              </a:rPr>
              <a:t>是每次都挑最年轻的闪存块使用，老闪存块尽量不用。</a:t>
            </a:r>
            <a:endParaRPr lang="en-US" altLang="zh-CN" sz="1200" b="0"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基于动态磨损平衡之上的静态磨损平衡，则是对那些“不经常更新”的文件占用的区块进行优化处理，将他们剔除转移至一个“较老”的区块中。因为这些文件不常被修改，所占用的区块被磨损的次数更少，以此来达到优化的目的，进一步发挥“磨损平衡”的功效。</a:t>
            </a:r>
            <a:endParaRPr lang="zh-CN" altLang="en-US" dirty="0"/>
          </a:p>
        </p:txBody>
      </p:sp>
      <p:sp>
        <p:nvSpPr>
          <p:cNvPr id="4" name="灯片编号占位符 3"/>
          <p:cNvSpPr>
            <a:spLocks noGrp="1"/>
          </p:cNvSpPr>
          <p:nvPr>
            <p:ph type="sldNum" sz="quarter" idx="10"/>
          </p:nvPr>
        </p:nvSpPr>
        <p:spPr/>
        <p:txBody>
          <a:bodyPr/>
          <a:lstStyle/>
          <a:p>
            <a:fld id="{D7B94647-00AB-412C-A59B-EA9FBE61B55F}" type="slidenum">
              <a:rPr lang="zh-CN" altLang="en-US" smtClean="0"/>
              <a:t>22</a:t>
            </a:fld>
            <a:endParaRPr lang="zh-CN" altLang="en-US"/>
          </a:p>
        </p:txBody>
      </p:sp>
    </p:spTree>
    <p:extLst>
      <p:ext uri="{BB962C8B-B14F-4D97-AF65-F5344CB8AC3E}">
        <p14:creationId xmlns:p14="http://schemas.microsoft.com/office/powerpoint/2010/main" val="861021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B94647-00AB-412C-A59B-EA9FBE61B55F}" type="slidenum">
              <a:rPr lang="zh-CN" altLang="en-US" smtClean="0"/>
              <a:t>23</a:t>
            </a:fld>
            <a:endParaRPr lang="zh-CN" altLang="en-US"/>
          </a:p>
        </p:txBody>
      </p:sp>
    </p:spTree>
    <p:extLst>
      <p:ext uri="{BB962C8B-B14F-4D97-AF65-F5344CB8AC3E}">
        <p14:creationId xmlns:p14="http://schemas.microsoft.com/office/powerpoint/2010/main" val="278722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B94647-00AB-412C-A59B-EA9FBE61B55F}" type="slidenum">
              <a:rPr lang="zh-CN" altLang="en-US" smtClean="0"/>
              <a:t>24</a:t>
            </a:fld>
            <a:endParaRPr lang="zh-CN" altLang="en-US"/>
          </a:p>
        </p:txBody>
      </p:sp>
    </p:spTree>
    <p:extLst>
      <p:ext uri="{BB962C8B-B14F-4D97-AF65-F5344CB8AC3E}">
        <p14:creationId xmlns:p14="http://schemas.microsoft.com/office/powerpoint/2010/main" val="233665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latinLnBrk="0" hangingPunct="1">
              <a:spcBef>
                <a:spcPts val="0"/>
              </a:spcBef>
              <a:spcAft>
                <a:spcPts val="0"/>
              </a:spcAft>
              <a:buClrTx/>
              <a:buSzTx/>
              <a:buFontTx/>
              <a:buNone/>
              <a:defRPr/>
            </a:pPr>
            <a:r>
              <a:rPr lang="zh-CN" altLang="en-US" dirty="0" smtClean="0"/>
              <a:t>举个最简单的例子：当要写入一个</a:t>
            </a:r>
            <a:r>
              <a:rPr lang="en-US" altLang="zh-CN" dirty="0" smtClean="0"/>
              <a:t>4KB</a:t>
            </a:r>
            <a:r>
              <a:rPr lang="zh-CN" altLang="en-US" dirty="0" smtClean="0"/>
              <a:t>的数据时，最坏的情况是一个块里已经没有干净空间了，但有无效的数据可以擦除，所以主控就把所有的数据读到缓存，擦除块，缓存里更新整个块的数据，再把新数据写回去，这个操作带来的写入放大就是</a:t>
            </a:r>
            <a:r>
              <a:rPr lang="en-US" altLang="zh-CN" dirty="0" smtClean="0"/>
              <a:t>: </a:t>
            </a:r>
            <a:r>
              <a:rPr lang="zh-CN" altLang="en-US" dirty="0" smtClean="0"/>
              <a:t>实际写</a:t>
            </a:r>
            <a:r>
              <a:rPr lang="en-US" altLang="zh-CN" dirty="0" smtClean="0"/>
              <a:t>4K</a:t>
            </a:r>
            <a:r>
              <a:rPr lang="zh-CN" altLang="en-US" dirty="0" smtClean="0"/>
              <a:t>的数据，造成了整个块（共</a:t>
            </a:r>
            <a:r>
              <a:rPr lang="en-US" altLang="zh-CN" dirty="0" smtClean="0"/>
              <a:t>1024KB</a:t>
            </a:r>
            <a:r>
              <a:rPr lang="zh-CN" altLang="en-US" dirty="0" smtClean="0"/>
              <a:t>）的写入操作，那就是放大了</a:t>
            </a:r>
            <a:r>
              <a:rPr lang="en-US" altLang="zh-CN" dirty="0" smtClean="0"/>
              <a:t>256</a:t>
            </a:r>
            <a:r>
              <a:rPr lang="zh-CN" altLang="en-US" dirty="0" smtClean="0"/>
              <a:t>倍。同时还带来了原本只需要简单一步写入</a:t>
            </a:r>
            <a:r>
              <a:rPr lang="en-US" altLang="zh-CN" dirty="0" smtClean="0"/>
              <a:t>4KB</a:t>
            </a:r>
            <a:r>
              <a:rPr lang="zh-CN" altLang="en-US" dirty="0" smtClean="0"/>
              <a:t>的操作变成：闪存读取 </a:t>
            </a:r>
            <a:r>
              <a:rPr lang="en-US" altLang="zh-CN" dirty="0" smtClean="0"/>
              <a:t>(1024KB)→</a:t>
            </a:r>
            <a:r>
              <a:rPr lang="zh-CN" altLang="en-US" dirty="0" smtClean="0"/>
              <a:t>缓存改（</a:t>
            </a:r>
            <a:r>
              <a:rPr lang="en-US" altLang="zh-CN" dirty="0" smtClean="0"/>
              <a:t>4KB</a:t>
            </a:r>
            <a:r>
              <a:rPr lang="zh-CN" altLang="en-US" dirty="0" smtClean="0"/>
              <a:t>）→闪存擦除（</a:t>
            </a:r>
            <a:r>
              <a:rPr lang="en-US" altLang="zh-CN" dirty="0" smtClean="0"/>
              <a:t>1024KB</a:t>
            </a:r>
            <a:r>
              <a:rPr lang="zh-CN" altLang="en-US" dirty="0" smtClean="0"/>
              <a:t>）→闪存写入（</a:t>
            </a:r>
            <a:r>
              <a:rPr lang="en-US" altLang="zh-CN" dirty="0" smtClean="0"/>
              <a:t>1024KB</a:t>
            </a:r>
            <a:r>
              <a:rPr lang="zh-CN" altLang="en-US" dirty="0" smtClean="0"/>
              <a:t>），共四步操作，造成延迟大大增加，速度变慢。</a:t>
            </a: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fld id="{D7B94647-00AB-412C-A59B-EA9FBE61B55F}" type="slidenum">
              <a:rPr lang="zh-CN" altLang="en-US" smtClean="0"/>
              <a:t>25</a:t>
            </a:fld>
            <a:endParaRPr lang="zh-CN" altLang="en-US"/>
          </a:p>
        </p:txBody>
      </p:sp>
    </p:spTree>
    <p:extLst>
      <p:ext uri="{BB962C8B-B14F-4D97-AF65-F5344CB8AC3E}">
        <p14:creationId xmlns:p14="http://schemas.microsoft.com/office/powerpoint/2010/main" val="2145174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latinLnBrk="0" hangingPunct="1">
              <a:spcBef>
                <a:spcPts val="0"/>
              </a:spcBef>
              <a:spcAft>
                <a:spcPts val="0"/>
              </a:spcAft>
              <a:buClrTx/>
              <a:buSzTx/>
              <a:buFontTx/>
              <a:buNone/>
              <a:defRPr/>
            </a:pPr>
            <a:r>
              <a:rPr lang="zh-CN" altLang="en-US" dirty="0" smtClean="0"/>
              <a:t>举个最简单的例子：当要写入一个</a:t>
            </a:r>
            <a:r>
              <a:rPr lang="en-US" altLang="zh-CN" dirty="0" smtClean="0"/>
              <a:t>4KB</a:t>
            </a:r>
            <a:r>
              <a:rPr lang="zh-CN" altLang="en-US" dirty="0" smtClean="0"/>
              <a:t>的数据时，最坏的情况是一个块里已经没有干净空间了，但有无效的数据可以擦除，所以主控就把所有的数据读到缓存，擦除块，缓存里更新整个块的数据，再把新数据写回去，这个操作带来的写入放大就是</a:t>
            </a:r>
            <a:r>
              <a:rPr lang="en-US" altLang="zh-CN" dirty="0" smtClean="0"/>
              <a:t>: </a:t>
            </a:r>
            <a:r>
              <a:rPr lang="zh-CN" altLang="en-US" dirty="0" smtClean="0"/>
              <a:t>实际写</a:t>
            </a:r>
            <a:r>
              <a:rPr lang="en-US" altLang="zh-CN" dirty="0" smtClean="0"/>
              <a:t>4K</a:t>
            </a:r>
            <a:r>
              <a:rPr lang="zh-CN" altLang="en-US" dirty="0" smtClean="0"/>
              <a:t>的数据，造成了整个块（共</a:t>
            </a:r>
            <a:r>
              <a:rPr lang="en-US" altLang="zh-CN" dirty="0" smtClean="0"/>
              <a:t>1024KB</a:t>
            </a:r>
            <a:r>
              <a:rPr lang="zh-CN" altLang="en-US" dirty="0" smtClean="0"/>
              <a:t>）的写入操作，那就是放大了</a:t>
            </a:r>
            <a:r>
              <a:rPr lang="en-US" altLang="zh-CN" dirty="0" smtClean="0"/>
              <a:t>256</a:t>
            </a:r>
            <a:r>
              <a:rPr lang="zh-CN" altLang="en-US" dirty="0" smtClean="0"/>
              <a:t>倍。同时还带来了原本只需要简单一步写入</a:t>
            </a:r>
            <a:r>
              <a:rPr lang="en-US" altLang="zh-CN" dirty="0" smtClean="0"/>
              <a:t>4KB</a:t>
            </a:r>
            <a:r>
              <a:rPr lang="zh-CN" altLang="en-US" dirty="0" smtClean="0"/>
              <a:t>的操作变成：闪存读取 </a:t>
            </a:r>
            <a:r>
              <a:rPr lang="en-US" altLang="zh-CN" dirty="0" smtClean="0"/>
              <a:t>(1024KB)→</a:t>
            </a:r>
            <a:r>
              <a:rPr lang="zh-CN" altLang="en-US" dirty="0" smtClean="0"/>
              <a:t>缓存改（</a:t>
            </a:r>
            <a:r>
              <a:rPr lang="en-US" altLang="zh-CN" dirty="0" smtClean="0"/>
              <a:t>4KB</a:t>
            </a:r>
            <a:r>
              <a:rPr lang="zh-CN" altLang="en-US" dirty="0" smtClean="0"/>
              <a:t>）→闪存擦除（</a:t>
            </a:r>
            <a:r>
              <a:rPr lang="en-US" altLang="zh-CN" dirty="0" smtClean="0"/>
              <a:t>1024KB</a:t>
            </a:r>
            <a:r>
              <a:rPr lang="zh-CN" altLang="en-US" dirty="0" smtClean="0"/>
              <a:t>）→闪存写入（</a:t>
            </a:r>
            <a:r>
              <a:rPr lang="en-US" altLang="zh-CN" dirty="0" smtClean="0"/>
              <a:t>1024KB</a:t>
            </a:r>
            <a:r>
              <a:rPr lang="zh-CN" altLang="en-US" dirty="0" smtClean="0"/>
              <a:t>），共四步操作，造成延迟大大增加，速度变慢。</a:t>
            </a: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fld id="{D7B94647-00AB-412C-A59B-EA9FBE61B55F}" type="slidenum">
              <a:rPr lang="zh-CN" altLang="en-US" smtClean="0"/>
              <a:t>26</a:t>
            </a:fld>
            <a:endParaRPr lang="zh-CN" altLang="en-US"/>
          </a:p>
        </p:txBody>
      </p:sp>
    </p:spTree>
    <p:extLst>
      <p:ext uri="{BB962C8B-B14F-4D97-AF65-F5344CB8AC3E}">
        <p14:creationId xmlns:p14="http://schemas.microsoft.com/office/powerpoint/2010/main" val="468703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缓存晶片： 目前很多</a:t>
            </a:r>
            <a:r>
              <a:rPr lang="en-US" altLang="zh-CN" sz="1200" b="0" i="0" kern="1200" dirty="0" smtClean="0">
                <a:solidFill>
                  <a:schemeClr val="tx1"/>
                </a:solidFill>
                <a:effectLst/>
                <a:latin typeface="+mn-lt"/>
                <a:ea typeface="+mn-ea"/>
                <a:cs typeface="+mn-cs"/>
              </a:rPr>
              <a:t>SSD</a:t>
            </a:r>
            <a:r>
              <a:rPr lang="zh-CN" altLang="en-US" sz="1200" b="0" i="0" kern="1200" dirty="0" smtClean="0">
                <a:solidFill>
                  <a:schemeClr val="tx1"/>
                </a:solidFill>
                <a:effectLst/>
                <a:latin typeface="+mn-lt"/>
                <a:ea typeface="+mn-ea"/>
                <a:cs typeface="+mn-cs"/>
              </a:rPr>
              <a:t>都带了一定容量的</a:t>
            </a:r>
            <a:r>
              <a:rPr lang="en-US" altLang="zh-CN" sz="1200" b="0" i="0" kern="1200" dirty="0" smtClean="0">
                <a:solidFill>
                  <a:schemeClr val="tx1"/>
                </a:solidFill>
                <a:effectLst/>
                <a:latin typeface="+mn-lt"/>
                <a:ea typeface="+mn-ea"/>
                <a:cs typeface="+mn-cs"/>
              </a:rPr>
              <a:t>DRAM</a:t>
            </a:r>
            <a:r>
              <a:rPr lang="zh-CN" altLang="en-US" sz="1200" b="0" i="0" kern="1200" dirty="0" smtClean="0">
                <a:solidFill>
                  <a:schemeClr val="tx1"/>
                </a:solidFill>
                <a:effectLst/>
                <a:latin typeface="+mn-lt"/>
                <a:ea typeface="+mn-ea"/>
                <a:cs typeface="+mn-cs"/>
              </a:rPr>
              <a:t>作为缓存的。缓存里面可以存放用户数据，也可以存放映射表之类的数据，对于</a:t>
            </a:r>
            <a:r>
              <a:rPr lang="en-US" altLang="zh-CN" sz="1200" b="0" i="0" kern="1200" dirty="0" smtClean="0">
                <a:solidFill>
                  <a:schemeClr val="tx1"/>
                </a:solidFill>
                <a:effectLst/>
                <a:latin typeface="+mn-lt"/>
                <a:ea typeface="+mn-ea"/>
                <a:cs typeface="+mn-cs"/>
              </a:rPr>
              <a:t>SSD</a:t>
            </a:r>
            <a:r>
              <a:rPr lang="zh-CN" altLang="en-US" sz="1200" b="0" i="0" kern="1200" dirty="0" smtClean="0">
                <a:solidFill>
                  <a:schemeClr val="tx1"/>
                </a:solidFill>
                <a:effectLst/>
                <a:latin typeface="+mn-lt"/>
                <a:ea typeface="+mn-ea"/>
                <a:cs typeface="+mn-cs"/>
              </a:rPr>
              <a:t>有没有缓存其实差不多，因为</a:t>
            </a:r>
            <a:r>
              <a:rPr lang="en-US" altLang="zh-CN" sz="1200" b="0" i="0" kern="1200" dirty="0" smtClean="0">
                <a:solidFill>
                  <a:schemeClr val="tx1"/>
                </a:solidFill>
                <a:effectLst/>
                <a:latin typeface="+mn-lt"/>
                <a:ea typeface="+mn-ea"/>
                <a:cs typeface="+mn-cs"/>
              </a:rPr>
              <a:t>SSD</a:t>
            </a:r>
            <a:r>
              <a:rPr lang="zh-CN" altLang="en-US" sz="1200" b="0" i="0" kern="1200" dirty="0" smtClean="0">
                <a:solidFill>
                  <a:schemeClr val="tx1"/>
                </a:solidFill>
                <a:effectLst/>
                <a:latin typeface="+mn-lt"/>
                <a:ea typeface="+mn-ea"/>
                <a:cs typeface="+mn-cs"/>
              </a:rPr>
              <a:t>的速度本来就很快了。</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SSD</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HDD</a:t>
            </a:r>
            <a:r>
              <a:rPr lang="zh-CN" altLang="en-US" sz="1200" b="0" i="0" kern="1200" dirty="0" smtClean="0">
                <a:solidFill>
                  <a:schemeClr val="tx1"/>
                </a:solidFill>
                <a:effectLst/>
                <a:latin typeface="+mn-lt"/>
                <a:ea typeface="+mn-ea"/>
                <a:cs typeface="+mn-cs"/>
              </a:rPr>
              <a:t>最大的不同是它没有马达、盘片、磁头摇臂这些</a:t>
            </a:r>
            <a:r>
              <a:rPr lang="en-US" altLang="zh-CN" sz="1200" b="0" i="0" kern="1200" dirty="0" smtClean="0">
                <a:solidFill>
                  <a:schemeClr val="tx1"/>
                </a:solidFill>
                <a:effectLst/>
                <a:latin typeface="+mn-lt"/>
                <a:ea typeface="+mn-ea"/>
                <a:cs typeface="+mn-cs"/>
              </a:rPr>
              <a:t>HDD</a:t>
            </a:r>
            <a:r>
              <a:rPr lang="zh-CN" altLang="en-US" sz="1200" b="0" i="0" kern="1200" dirty="0" smtClean="0">
                <a:solidFill>
                  <a:schemeClr val="tx1"/>
                </a:solidFill>
                <a:effectLst/>
                <a:latin typeface="+mn-lt"/>
                <a:ea typeface="+mn-ea"/>
                <a:cs typeface="+mn-cs"/>
              </a:rPr>
              <a:t>必需的机械部件，这是由两种硬盘不同的工作原理所决定的。</a:t>
            </a:r>
            <a:r>
              <a:rPr lang="en-US" altLang="zh-CN" sz="1200" b="0" i="0" kern="1200" dirty="0" smtClean="0">
                <a:solidFill>
                  <a:schemeClr val="tx1"/>
                </a:solidFill>
                <a:effectLst/>
                <a:latin typeface="+mn-lt"/>
                <a:ea typeface="+mn-ea"/>
                <a:cs typeface="+mn-cs"/>
              </a:rPr>
              <a:t>SSD</a:t>
            </a:r>
            <a:r>
              <a:rPr lang="zh-CN" altLang="en-US" sz="1200" b="0" i="0" kern="1200" dirty="0" smtClean="0">
                <a:solidFill>
                  <a:schemeClr val="tx1"/>
                </a:solidFill>
                <a:effectLst/>
                <a:latin typeface="+mn-lt"/>
                <a:ea typeface="+mn-ea"/>
                <a:cs typeface="+mn-cs"/>
              </a:rPr>
              <a:t>相比</a:t>
            </a:r>
            <a:r>
              <a:rPr lang="en-US" altLang="zh-CN" sz="1200" b="0" i="0" kern="1200" dirty="0" smtClean="0">
                <a:solidFill>
                  <a:schemeClr val="tx1"/>
                </a:solidFill>
                <a:effectLst/>
                <a:latin typeface="+mn-lt"/>
                <a:ea typeface="+mn-ea"/>
                <a:cs typeface="+mn-cs"/>
              </a:rPr>
              <a:t>HDD</a:t>
            </a:r>
            <a:r>
              <a:rPr lang="zh-CN" altLang="en-US" sz="1200" b="0" i="0" kern="1200" dirty="0" smtClean="0">
                <a:solidFill>
                  <a:schemeClr val="tx1"/>
                </a:solidFill>
                <a:effectLst/>
                <a:latin typeface="+mn-lt"/>
                <a:ea typeface="+mn-ea"/>
                <a:cs typeface="+mn-cs"/>
              </a:rPr>
              <a:t>来说节省了机械部件运动的时间，并且</a:t>
            </a:r>
            <a:r>
              <a:rPr lang="en-US" altLang="zh-CN" sz="1200" b="0" i="0" kern="1200" dirty="0" smtClean="0">
                <a:solidFill>
                  <a:schemeClr val="tx1"/>
                </a:solidFill>
                <a:effectLst/>
                <a:latin typeface="+mn-lt"/>
                <a:ea typeface="+mn-ea"/>
                <a:cs typeface="+mn-cs"/>
              </a:rPr>
              <a:t>SSD</a:t>
            </a:r>
            <a:r>
              <a:rPr lang="zh-CN" altLang="en-US" sz="1200" b="0" i="0" kern="1200" dirty="0" smtClean="0">
                <a:solidFill>
                  <a:schemeClr val="tx1"/>
                </a:solidFill>
                <a:effectLst/>
                <a:latin typeface="+mn-lt"/>
                <a:ea typeface="+mn-ea"/>
                <a:cs typeface="+mn-cs"/>
              </a:rPr>
              <a:t>所使用的主要存储元件</a:t>
            </a:r>
            <a:r>
              <a:rPr lang="en-US" altLang="zh-CN" sz="1200" b="0" i="0" kern="1200" dirty="0" smtClean="0">
                <a:solidFill>
                  <a:schemeClr val="tx1"/>
                </a:solidFill>
                <a:effectLst/>
                <a:latin typeface="+mn-lt"/>
                <a:ea typeface="+mn-ea"/>
                <a:cs typeface="+mn-cs"/>
              </a:rPr>
              <a:t>NAND</a:t>
            </a:r>
            <a:r>
              <a:rPr lang="zh-CN" altLang="en-US" sz="1200" b="0" i="0" kern="1200" dirty="0" smtClean="0">
                <a:solidFill>
                  <a:schemeClr val="tx1"/>
                </a:solidFill>
                <a:effectLst/>
                <a:latin typeface="+mn-lt"/>
                <a:ea typeface="+mn-ea"/>
                <a:cs typeface="+mn-cs"/>
              </a:rPr>
              <a:t>闪存是一种电子元件，因此它的数据传输速度要比</a:t>
            </a:r>
            <a:r>
              <a:rPr lang="en-US" altLang="zh-CN" sz="1200" b="0" i="0" kern="1200" dirty="0" smtClean="0">
                <a:solidFill>
                  <a:schemeClr val="tx1"/>
                </a:solidFill>
                <a:effectLst/>
                <a:latin typeface="+mn-lt"/>
                <a:ea typeface="+mn-ea"/>
                <a:cs typeface="+mn-cs"/>
              </a:rPr>
              <a:t>HDD</a:t>
            </a:r>
            <a:r>
              <a:rPr lang="zh-CN" altLang="en-US" sz="1200" b="0" i="0" kern="1200" dirty="0" smtClean="0">
                <a:solidFill>
                  <a:schemeClr val="tx1"/>
                </a:solidFill>
                <a:effectLst/>
                <a:latin typeface="+mn-lt"/>
                <a:ea typeface="+mn-ea"/>
                <a:cs typeface="+mn-cs"/>
              </a:rPr>
              <a:t>快得多</a:t>
            </a:r>
            <a:endParaRPr lang="zh-CN" altLang="en-US" dirty="0"/>
          </a:p>
        </p:txBody>
      </p:sp>
      <p:sp>
        <p:nvSpPr>
          <p:cNvPr id="4" name="灯片编号占位符 3"/>
          <p:cNvSpPr>
            <a:spLocks noGrp="1"/>
          </p:cNvSpPr>
          <p:nvPr>
            <p:ph type="sldNum" sz="quarter" idx="10"/>
          </p:nvPr>
        </p:nvSpPr>
        <p:spPr/>
        <p:txBody>
          <a:bodyPr/>
          <a:lstStyle/>
          <a:p>
            <a:fld id="{D7B94647-00AB-412C-A59B-EA9FBE61B55F}" type="slidenum">
              <a:rPr lang="zh-CN" altLang="en-US" smtClean="0"/>
              <a:t>4</a:t>
            </a:fld>
            <a:endParaRPr lang="zh-CN" altLang="en-US"/>
          </a:p>
        </p:txBody>
      </p:sp>
    </p:spTree>
    <p:extLst>
      <p:ext uri="{BB962C8B-B14F-4D97-AF65-F5344CB8AC3E}">
        <p14:creationId xmlns:p14="http://schemas.microsoft.com/office/powerpoint/2010/main" val="1681692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刚出厂的颗粒内部已经被完全擦除过（全盘区块数据为</a:t>
            </a:r>
            <a:r>
              <a:rPr lang="en-US" altLang="zh-CN" sz="1200" b="0" i="0" kern="1200" dirty="0" err="1" smtClean="0">
                <a:solidFill>
                  <a:schemeClr val="tx1"/>
                </a:solidFill>
                <a:effectLst/>
                <a:latin typeface="+mn-lt"/>
                <a:ea typeface="+mn-ea"/>
                <a:cs typeface="+mn-cs"/>
              </a:rPr>
              <a:t>FFh</a:t>
            </a:r>
            <a:r>
              <a:rPr lang="zh-CN" altLang="en-US" sz="1200" b="0" i="0" kern="1200" dirty="0" smtClean="0">
                <a:solidFill>
                  <a:schemeClr val="tx1"/>
                </a:solidFill>
                <a:effectLst/>
                <a:latin typeface="+mn-lt"/>
                <a:ea typeface="+mn-ea"/>
                <a:cs typeface="+mn-cs"/>
              </a:rPr>
              <a:t>），所以数据为</a:t>
            </a:r>
            <a:r>
              <a:rPr lang="en-US" altLang="zh-CN" sz="1200" b="0" i="0" kern="1200" dirty="0" err="1" smtClean="0">
                <a:solidFill>
                  <a:schemeClr val="tx1"/>
                </a:solidFill>
                <a:effectLst/>
                <a:latin typeface="+mn-lt"/>
                <a:ea typeface="+mn-ea"/>
                <a:cs typeface="+mn-cs"/>
              </a:rPr>
              <a:t>ffh</a:t>
            </a:r>
            <a:r>
              <a:rPr lang="zh-CN" altLang="en-US" sz="1200" b="0" i="0" kern="1200" dirty="0" smtClean="0">
                <a:solidFill>
                  <a:schemeClr val="tx1"/>
                </a:solidFill>
                <a:effectLst/>
                <a:latin typeface="+mn-lt"/>
                <a:ea typeface="+mn-ea"/>
                <a:cs typeface="+mn-cs"/>
              </a:rPr>
              <a:t>说明是好的，不是坏块</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以MLC来说，颗粒内任何块里最后页的SA区首个字节数据非FFh的话，那就是坏块。</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坏块表中定义的地址是不能被访问的，所以当系统想去访问这个块的地址时，</a:t>
            </a:r>
            <a:r>
              <a:rPr lang="en-US" altLang="zh-CN" sz="1200" b="0" i="0" kern="1200" dirty="0" smtClean="0">
                <a:solidFill>
                  <a:schemeClr val="tx1"/>
                </a:solidFill>
                <a:effectLst/>
                <a:latin typeface="+mn-lt"/>
                <a:ea typeface="+mn-ea"/>
                <a:cs typeface="+mn-cs"/>
              </a:rPr>
              <a:t>FTL</a:t>
            </a:r>
            <a:r>
              <a:rPr lang="zh-CN" altLang="en-US" sz="1200" b="0" i="0" kern="1200" dirty="0" smtClean="0">
                <a:solidFill>
                  <a:schemeClr val="tx1"/>
                </a:solidFill>
                <a:effectLst/>
                <a:latin typeface="+mn-lt"/>
                <a:ea typeface="+mn-ea"/>
                <a:cs typeface="+mn-cs"/>
              </a:rPr>
              <a:t>会重新把它映射到好的块地址上去</a:t>
            </a:r>
            <a:endParaRPr lang="zh-CN" altLang="en-US" dirty="0"/>
          </a:p>
        </p:txBody>
      </p:sp>
      <p:sp>
        <p:nvSpPr>
          <p:cNvPr id="4" name="灯片编号占位符 3"/>
          <p:cNvSpPr>
            <a:spLocks noGrp="1"/>
          </p:cNvSpPr>
          <p:nvPr>
            <p:ph type="sldNum" sz="quarter" idx="10"/>
          </p:nvPr>
        </p:nvSpPr>
        <p:spPr/>
        <p:txBody>
          <a:bodyPr/>
          <a:lstStyle/>
          <a:p>
            <a:fld id="{D7B94647-00AB-412C-A59B-EA9FBE61B55F}" type="slidenum">
              <a:rPr lang="zh-CN" altLang="en-US" smtClean="0"/>
              <a:t>27</a:t>
            </a:fld>
            <a:endParaRPr lang="zh-CN" altLang="en-US"/>
          </a:p>
        </p:txBody>
      </p:sp>
    </p:spTree>
    <p:extLst>
      <p:ext uri="{BB962C8B-B14F-4D97-AF65-F5344CB8AC3E}">
        <p14:creationId xmlns:p14="http://schemas.microsoft.com/office/powerpoint/2010/main" val="1101513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D7B94647-00AB-412C-A59B-EA9FBE61B55F}" type="slidenum">
              <a:rPr lang="zh-CN" altLang="en-US" smtClean="0"/>
              <a:t>28</a:t>
            </a:fld>
            <a:endParaRPr lang="zh-CN" altLang="en-US"/>
          </a:p>
        </p:txBody>
      </p:sp>
    </p:spTree>
    <p:extLst>
      <p:ext uri="{BB962C8B-B14F-4D97-AF65-F5344CB8AC3E}">
        <p14:creationId xmlns:p14="http://schemas.microsoft.com/office/powerpoint/2010/main" val="1801979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SSD盘相对于普通机械硬盘的特点是顺序和随机读取数据性能一样，且响应时间小于1毫秒，无机械部件，可靠性高。通过仔细研究分析测试多个厂家的SSD盘后，H3C为与万兆存储配合使用和发挥最好的性能，选用了高可靠性和高性能的SLC SSD盘，每个盘读性能能达到250MB/s，每个磁盘的写性能能达到170MB/s，在4 KB块读的情况下，每个盘可以达到35KIOPS, 在4 KB块写的情况下，每个盘可以达到3.3KIOPS。</a:t>
            </a:r>
          </a:p>
          <a:p>
            <a:endParaRPr lang="zh-CN" altLang="en-US" dirty="0"/>
          </a:p>
          <a:p>
            <a:r>
              <a:rPr lang="zh-CN" altLang="en-US" dirty="0"/>
              <a:t>SSD盘性能和可靠性都很高，但价格相对也较高，而且容量偏小。这就决定了SSD比较适合随机读比例较高，响应时间有较高要求的应用场合，主要包括如下：</a:t>
            </a:r>
          </a:p>
          <a:p>
            <a:endParaRPr lang="zh-CN" altLang="en-US" dirty="0"/>
          </a:p>
          <a:p>
            <a:r>
              <a:rPr lang="zh-CN" altLang="en-US" dirty="0"/>
              <a:t>l         数据库环境。数据库的数据盘一般是小数据块的随机读写，响应时间要求较高，容量在2TB以下的占绝大多数，采用SSD盘组成的RAID5既可以提供很高的IOPS又最大限度地利用其容量。</a:t>
            </a:r>
          </a:p>
          <a:p>
            <a:endParaRPr lang="zh-CN" altLang="en-US" dirty="0"/>
          </a:p>
          <a:p>
            <a:r>
              <a:rPr lang="zh-CN" altLang="en-US" dirty="0"/>
              <a:t>l         高性能集群系统的共享数据盘。在集群系统中需要共享大量数据，且数据需要被各节点频繁访问，要求响应速度快，在此系统中通过采用SSD盘后，可以极大地减少各节点的访问共享盘的待定时间，提高其性能。</a:t>
            </a:r>
          </a:p>
          <a:p>
            <a:endParaRPr lang="zh-CN" altLang="en-US" dirty="0"/>
          </a:p>
        </p:txBody>
      </p:sp>
      <p:sp>
        <p:nvSpPr>
          <p:cNvPr id="4" name="灯片编号占位符 3"/>
          <p:cNvSpPr>
            <a:spLocks noGrp="1"/>
          </p:cNvSpPr>
          <p:nvPr>
            <p:ph type="sldNum" sz="quarter" idx="10"/>
          </p:nvPr>
        </p:nvSpPr>
        <p:spPr/>
        <p:txBody>
          <a:bodyPr/>
          <a:lstStyle/>
          <a:p>
            <a:fld id="{D7B94647-00AB-412C-A59B-EA9FBE61B55F}" type="slidenum">
              <a:rPr lang="zh-CN" altLang="en-US" smtClean="0"/>
              <a:t>29</a:t>
            </a:fld>
            <a:endParaRPr lang="zh-CN" altLang="en-US"/>
          </a:p>
        </p:txBody>
      </p:sp>
    </p:spTree>
    <p:extLst>
      <p:ext uri="{BB962C8B-B14F-4D97-AF65-F5344CB8AC3E}">
        <p14:creationId xmlns:p14="http://schemas.microsoft.com/office/powerpoint/2010/main" val="1315634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latinLnBrk="0" hangingPunct="1">
              <a:spcBef>
                <a:spcPts val="0"/>
              </a:spcBef>
              <a:spcAft>
                <a:spcPts val="0"/>
              </a:spcAft>
              <a:buClrTx/>
              <a:buSzTx/>
              <a:buFontTx/>
              <a:buNone/>
              <a:defRPr/>
            </a:pPr>
            <a:r>
              <a:rPr lang="zh-CN" altLang="en-US" dirty="0" smtClean="0"/>
              <a:t>在目前HDD机械硬盘容量每年增速较慢，读写速度10年来基本上没有增加，而处理器的速度已经是按莫尔定律成倍的增加，HDD硬盘存储介质已经成为计算系统的瓶颈，而SSD随着半导体工业的发展，Flash集成度愈来愈高，成本不断下降，在采用多通道并行等技术下，SSD盘以其读写速度快、绿色省电和无机械部件可靠性高，在高端服务器、存储和便携机中愈来愈广泛使用。</a:t>
            </a:r>
          </a:p>
          <a:p>
            <a:endParaRPr lang="zh-CN" altLang="en-US" dirty="0"/>
          </a:p>
        </p:txBody>
      </p:sp>
      <p:sp>
        <p:nvSpPr>
          <p:cNvPr id="4" name="灯片编号占位符 3"/>
          <p:cNvSpPr>
            <a:spLocks noGrp="1"/>
          </p:cNvSpPr>
          <p:nvPr>
            <p:ph type="sldNum" sz="quarter" idx="10"/>
          </p:nvPr>
        </p:nvSpPr>
        <p:spPr/>
        <p:txBody>
          <a:bodyPr/>
          <a:lstStyle/>
          <a:p>
            <a:fld id="{D7B94647-00AB-412C-A59B-EA9FBE61B55F}" type="slidenum">
              <a:rPr lang="zh-CN" altLang="en-US" smtClean="0"/>
              <a:t>5</a:t>
            </a:fld>
            <a:endParaRPr lang="zh-CN" altLang="en-US"/>
          </a:p>
        </p:txBody>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B94647-00AB-412C-A59B-EA9FBE61B55F}" type="slidenum">
              <a:rPr lang="zh-CN" altLang="en-US" smtClean="0"/>
              <a:t>6</a:t>
            </a:fld>
            <a:endParaRPr lang="zh-CN" altLang="en-US"/>
          </a:p>
        </p:txBody>
      </p:sp>
    </p:spTree>
    <p:extLst>
      <p:ext uri="{BB962C8B-B14F-4D97-AF65-F5344CB8AC3E}">
        <p14:creationId xmlns:p14="http://schemas.microsoft.com/office/powerpoint/2010/main" val="1957747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txBox="1">
            <a:spLocks noGrp="1"/>
          </p:cNvSpPr>
          <p:nvPr>
            <p:ph type="sldNum" sz="quarter"/>
          </p:nvPr>
        </p:nvSpPr>
        <p:spPr>
          <a:xfrm>
            <a:off x="3884613" y="8685213"/>
            <a:ext cx="2971800" cy="457200"/>
          </a:xfrm>
          <a:prstGeom prst="rect">
            <a:avLst/>
          </a:prstGeom>
          <a:noFill/>
          <a:ln w="9525">
            <a:noFill/>
            <a:miter/>
          </a:ln>
        </p:spPr>
        <p:txBody>
          <a:bodyPr anchor="b"/>
          <a:lstStyle/>
          <a:p>
            <a:pPr lvl="0" algn="r" eaLnBrk="1" hangingPunct="1">
              <a:spcBef>
                <a:spcPct val="0"/>
              </a:spcBef>
            </a:pPr>
            <a:fld id="{9A0DB2DC-4C9A-4742-B13C-FB6460FD3503}" type="slidenum">
              <a:rPr lang="en-US" altLang="zh-CN" dirty="0"/>
              <a:t>7</a:t>
            </a:fld>
            <a:endParaRPr lang="en-US" altLang="zh-CN" dirty="0"/>
          </a:p>
        </p:txBody>
      </p:sp>
      <p:sp>
        <p:nvSpPr>
          <p:cNvPr id="17411" name="Rectangle 2"/>
          <p:cNvSpPr>
            <a:spLocks noGrp="1" noRot="1" noChangeAspect="1" noTextEdit="1"/>
          </p:cNvSpPr>
          <p:nvPr>
            <p:ph type="sldImg"/>
          </p:nvPr>
        </p:nvSpPr>
        <p:spPr/>
        <p:txBody>
          <a:bodyPr/>
          <a:lstStyle/>
          <a:p>
            <a:endParaRPr lang="zh-CN" altLang="en-US"/>
          </a:p>
        </p:txBody>
      </p:sp>
      <p:sp>
        <p:nvSpPr>
          <p:cNvPr id="17412" name="Rectangle 3"/>
          <p:cNvSpPr>
            <a:spLocks noGrp="1"/>
          </p:cNvSpPr>
          <p:nvPr>
            <p:ph type="body" idx="1"/>
          </p:nvPr>
        </p:nvSpPr>
        <p:spPr/>
        <p:txBody>
          <a:bodyPr wrap="square" lIns="91440" tIns="45720" rIns="91440" bIns="45720" anchor="t"/>
          <a:lstStyle/>
          <a:p>
            <a:pPr lvl="0" eaLnBrk="1" hangingPunct="1"/>
            <a:r>
              <a:rPr lang="zh-CN" altLang="en-US" dirty="0" smtClean="0"/>
              <a:t>根据存储的介质可以分为 </a:t>
            </a:r>
            <a:r>
              <a:rPr lang="en-US" altLang="zh-CN" dirty="0" smtClean="0"/>
              <a:t>draw </a:t>
            </a:r>
            <a:r>
              <a:rPr lang="zh-CN" altLang="en-US" dirty="0" smtClean="0"/>
              <a:t>和 </a:t>
            </a:r>
            <a:r>
              <a:rPr lang="en-US" altLang="zh-CN" dirty="0" smtClean="0"/>
              <a:t>flash</a:t>
            </a:r>
          </a:p>
          <a:p>
            <a:pPr lvl="0" eaLnBrk="1" hangingPunct="1"/>
            <a:endParaRPr lang="en-US" altLang="zh-CN" dirty="0" smtClean="0"/>
          </a:p>
          <a:p>
            <a:pPr lvl="0" eaLnBrk="1" hangingPunct="1"/>
            <a:r>
              <a:rPr lang="zh-CN" altLang="en-US" dirty="0" smtClean="0"/>
              <a:t>根据结构可以分为 </a:t>
            </a:r>
            <a:r>
              <a:rPr lang="en-US" altLang="zh-CN" dirty="0" smtClean="0"/>
              <a:t>NAND</a:t>
            </a:r>
            <a:r>
              <a:rPr lang="zh-CN" altLang="en-US" dirty="0" smtClean="0"/>
              <a:t>型 和 </a:t>
            </a:r>
            <a:r>
              <a:rPr lang="en-US" altLang="zh-CN" dirty="0" smtClean="0"/>
              <a:t>NOR</a:t>
            </a:r>
            <a:r>
              <a:rPr lang="zh-CN" altLang="en-US" dirty="0" smtClean="0"/>
              <a:t>型 </a:t>
            </a:r>
            <a:endParaRPr lang="en-US" altLang="zh-CN" dirty="0" smtClean="0"/>
          </a:p>
          <a:p>
            <a:pPr lvl="0" eaLnBrk="1" hangingPunct="1"/>
            <a:endParaRPr lang="en-US" dirty="0" smtClean="0"/>
          </a:p>
          <a:p>
            <a:pPr lvl="0" eaLnBrk="1" hangingPunct="1"/>
            <a:r>
              <a:rPr dirty="0" err="1" smtClean="0"/>
              <a:t>我们常说的固态硬盘分两种</a:t>
            </a:r>
            <a:r>
              <a:rPr dirty="0" err="1"/>
              <a:t>，一种是单层单元</a:t>
            </a:r>
            <a:r>
              <a:rPr dirty="0"/>
              <a:t>(SLC)SSD，一种是多层单元(MLC)SSD，SLC类型的SSD更快，寿命 更长久(每个存储单元大约可以写入10万次)，但价格也更贵，MLC类型的SSD比较便宜，但每个存储单元的写入寿命大约只有1万次，因此不适宜写密集型 的企业应用。</a:t>
            </a:r>
          </a:p>
        </p:txBody>
      </p:sp>
    </p:spTree>
    <p:extLst>
      <p:ext uri="{BB962C8B-B14F-4D97-AF65-F5344CB8AC3E}">
        <p14:creationId xmlns:p14="http://schemas.microsoft.com/office/powerpoint/2010/main" val="424238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p:cNvSpPr>
          <p:nvPr>
            <p:ph type="sldNum" sz="quarter"/>
          </p:nvPr>
        </p:nvSpPr>
        <p:spPr>
          <a:xfrm>
            <a:off x="3884613" y="8685213"/>
            <a:ext cx="2971800" cy="457200"/>
          </a:xfrm>
          <a:prstGeom prst="rect">
            <a:avLst/>
          </a:prstGeom>
          <a:noFill/>
          <a:ln w="9525">
            <a:noFill/>
            <a:miter/>
          </a:ln>
        </p:spPr>
        <p:txBody>
          <a:bodyPr anchor="b"/>
          <a:lstStyle/>
          <a:p>
            <a:pPr lvl="0" algn="r" eaLnBrk="1" hangingPunct="1">
              <a:spcBef>
                <a:spcPct val="0"/>
              </a:spcBef>
            </a:pPr>
            <a:fld id="{9A0DB2DC-4C9A-4742-B13C-FB6460FD3503}" type="slidenum">
              <a:rPr lang="en-US" altLang="zh-CN" dirty="0"/>
              <a:t>9</a:t>
            </a:fld>
            <a:endParaRPr lang="en-US" altLang="zh-CN" dirty="0"/>
          </a:p>
        </p:txBody>
      </p:sp>
      <p:sp>
        <p:nvSpPr>
          <p:cNvPr id="25603" name="Rectangle 2"/>
          <p:cNvSpPr>
            <a:spLocks noGrp="1" noRot="1" noChangeAspect="1" noTextEdit="1"/>
          </p:cNvSpPr>
          <p:nvPr>
            <p:ph type="sldImg"/>
          </p:nvPr>
        </p:nvSpPr>
        <p:spPr/>
        <p:txBody>
          <a:bodyPr/>
          <a:lstStyle/>
          <a:p>
            <a:endParaRPr lang="zh-CN" altLang="en-US"/>
          </a:p>
        </p:txBody>
      </p:sp>
      <p:sp>
        <p:nvSpPr>
          <p:cNvPr id="25604" name="Rectangle 3"/>
          <p:cNvSpPr>
            <a:spLocks noGrp="1"/>
          </p:cNvSpPr>
          <p:nvPr>
            <p:ph type="body" idx="1"/>
          </p:nvPr>
        </p:nvSpPr>
        <p:spPr/>
        <p:txBody>
          <a:bodyPr wrap="square" lIns="91440" tIns="45720" rIns="91440" bIns="45720" anchor="t"/>
          <a:lstStyle/>
          <a:p>
            <a:pPr lvl="0" eaLnBrk="1" hangingPunct="1"/>
            <a:endParaRPr lang="zh-CN" altLang="zh-CN" dirty="0"/>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上图很清楚的说明了，传统</a:t>
            </a:r>
            <a:r>
              <a:rPr lang="en-US" altLang="zh-CN" sz="1200" b="0" i="0" kern="1200" dirty="0" smtClean="0">
                <a:solidFill>
                  <a:schemeClr val="tx1"/>
                </a:solidFill>
                <a:effectLst/>
                <a:latin typeface="+mn-lt"/>
                <a:ea typeface="+mn-ea"/>
                <a:cs typeface="+mn-cs"/>
              </a:rPr>
              <a:t>HDD</a:t>
            </a:r>
            <a:r>
              <a:rPr lang="zh-CN" altLang="en-US" sz="1200" b="0" i="0" kern="1200" dirty="0" smtClean="0">
                <a:solidFill>
                  <a:schemeClr val="tx1"/>
                </a:solidFill>
                <a:effectLst/>
                <a:latin typeface="+mn-lt"/>
                <a:ea typeface="+mn-ea"/>
                <a:cs typeface="+mn-cs"/>
              </a:rPr>
              <a:t>在传输数据时，主要的传输时间都花费到机械部件运动上，而</a:t>
            </a:r>
            <a:r>
              <a:rPr lang="en-US" altLang="zh-CN" sz="1200" b="0" i="0" kern="1200" dirty="0" smtClean="0">
                <a:solidFill>
                  <a:schemeClr val="tx1"/>
                </a:solidFill>
                <a:effectLst/>
                <a:latin typeface="+mn-lt"/>
                <a:ea typeface="+mn-ea"/>
                <a:cs typeface="+mn-cs"/>
              </a:rPr>
              <a:t>SSD</a:t>
            </a:r>
            <a:r>
              <a:rPr lang="zh-CN" altLang="en-US" sz="1200" b="0" i="0" kern="1200" dirty="0" smtClean="0">
                <a:solidFill>
                  <a:schemeClr val="tx1"/>
                </a:solidFill>
                <a:effectLst/>
                <a:latin typeface="+mn-lt"/>
                <a:ea typeface="+mn-ea"/>
                <a:cs typeface="+mn-cs"/>
              </a:rPr>
              <a:t>由于没有这些部件，自然可以节省大量的传输时间。</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SSD</a:t>
            </a:r>
            <a:r>
              <a:rPr lang="zh-CN" altLang="en-US" sz="1200" b="0" i="0" kern="1200" dirty="0" smtClean="0">
                <a:solidFill>
                  <a:schemeClr val="tx1"/>
                </a:solidFill>
                <a:effectLst/>
                <a:latin typeface="+mn-lt"/>
                <a:ea typeface="+mn-ea"/>
                <a:cs typeface="+mn-cs"/>
              </a:rPr>
              <a:t>性能表现优于</a:t>
            </a:r>
            <a:r>
              <a:rPr lang="en-US" altLang="zh-CN" sz="1200" b="0" i="0" kern="1200" dirty="0" smtClean="0">
                <a:solidFill>
                  <a:schemeClr val="tx1"/>
                </a:solidFill>
                <a:effectLst/>
                <a:latin typeface="+mn-lt"/>
                <a:ea typeface="+mn-ea"/>
                <a:cs typeface="+mn-cs"/>
              </a:rPr>
              <a:t>HDD</a:t>
            </a:r>
            <a:r>
              <a:rPr lang="zh-CN" altLang="en-US" sz="1200" b="0" i="0" kern="1200" dirty="0" smtClean="0">
                <a:solidFill>
                  <a:schemeClr val="tx1"/>
                </a:solidFill>
                <a:effectLst/>
                <a:latin typeface="+mn-lt"/>
                <a:ea typeface="+mn-ea"/>
                <a:cs typeface="+mn-cs"/>
              </a:rPr>
              <a:t>的原因正如上面所说，由于没有机械部件，当需要存取不同位置的数据时，不会因为机械部件的运动而浪费时间，而且由于</a:t>
            </a:r>
            <a:r>
              <a:rPr lang="en-US" altLang="zh-CN" sz="1200" b="0" i="0" kern="1200" dirty="0" smtClean="0">
                <a:solidFill>
                  <a:schemeClr val="tx1"/>
                </a:solidFill>
                <a:effectLst/>
                <a:latin typeface="+mn-lt"/>
                <a:ea typeface="+mn-ea"/>
                <a:cs typeface="+mn-cs"/>
              </a:rPr>
              <a:t>SSD</a:t>
            </a:r>
            <a:r>
              <a:rPr lang="zh-CN" altLang="en-US" sz="1200" b="0" i="0" kern="1200" dirty="0" smtClean="0">
                <a:solidFill>
                  <a:schemeClr val="tx1"/>
                </a:solidFill>
                <a:effectLst/>
                <a:latin typeface="+mn-lt"/>
                <a:ea typeface="+mn-ea"/>
                <a:cs typeface="+mn-cs"/>
              </a:rPr>
              <a:t>内部使用了类似磁盘阵列的技术让数据分布于各个闪存颗粒上面，因此</a:t>
            </a:r>
            <a:r>
              <a:rPr lang="en-US" altLang="zh-CN" sz="1200" b="0" i="0" kern="1200" dirty="0" smtClean="0">
                <a:solidFill>
                  <a:schemeClr val="tx1"/>
                </a:solidFill>
                <a:effectLst/>
                <a:latin typeface="+mn-lt"/>
                <a:ea typeface="+mn-ea"/>
                <a:cs typeface="+mn-cs"/>
              </a:rPr>
              <a:t>SSD</a:t>
            </a:r>
            <a:r>
              <a:rPr lang="zh-CN" altLang="en-US" sz="1200" b="0" i="0" kern="1200" dirty="0" smtClean="0">
                <a:solidFill>
                  <a:schemeClr val="tx1"/>
                </a:solidFill>
                <a:effectLst/>
                <a:latin typeface="+mn-lt"/>
                <a:ea typeface="+mn-ea"/>
                <a:cs typeface="+mn-cs"/>
              </a:rPr>
              <a:t>某些方面的性能可达到</a:t>
            </a:r>
            <a:r>
              <a:rPr lang="en-US" altLang="zh-CN" sz="1200" b="0" i="0" kern="1200" dirty="0" smtClean="0">
                <a:solidFill>
                  <a:schemeClr val="tx1"/>
                </a:solidFill>
                <a:effectLst/>
                <a:latin typeface="+mn-lt"/>
                <a:ea typeface="+mn-ea"/>
                <a:cs typeface="+mn-cs"/>
              </a:rPr>
              <a:t>HDD</a:t>
            </a:r>
            <a:r>
              <a:rPr lang="zh-CN" altLang="en-US" sz="1200" b="0" i="0" kern="1200" dirty="0" smtClean="0">
                <a:solidFill>
                  <a:schemeClr val="tx1"/>
                </a:solidFill>
                <a:effectLst/>
                <a:latin typeface="+mn-lt"/>
                <a:ea typeface="+mn-ea"/>
                <a:cs typeface="+mn-cs"/>
              </a:rPr>
              <a:t>的数十甚至数百倍。</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用具体表现来说，测试软件中主流</a:t>
            </a:r>
            <a:r>
              <a:rPr lang="en-US" altLang="zh-CN" sz="1200" b="0" i="0" kern="1200" dirty="0" smtClean="0">
                <a:solidFill>
                  <a:schemeClr val="tx1"/>
                </a:solidFill>
                <a:effectLst/>
                <a:latin typeface="+mn-lt"/>
                <a:ea typeface="+mn-ea"/>
                <a:cs typeface="+mn-cs"/>
              </a:rPr>
              <a:t>SSD</a:t>
            </a:r>
            <a:r>
              <a:rPr lang="zh-CN" altLang="en-US" sz="1200" b="0" i="0" kern="1200" dirty="0" smtClean="0">
                <a:solidFill>
                  <a:schemeClr val="tx1"/>
                </a:solidFill>
                <a:effectLst/>
                <a:latin typeface="+mn-lt"/>
                <a:ea typeface="+mn-ea"/>
                <a:cs typeface="+mn-cs"/>
              </a:rPr>
              <a:t>的随机读写速度可达到</a:t>
            </a:r>
            <a:r>
              <a:rPr lang="en-US" altLang="zh-CN" sz="1200" b="0" i="0" kern="1200" dirty="0" smtClean="0">
                <a:solidFill>
                  <a:schemeClr val="tx1"/>
                </a:solidFill>
                <a:effectLst/>
                <a:latin typeface="+mn-lt"/>
                <a:ea typeface="+mn-ea"/>
                <a:cs typeface="+mn-cs"/>
              </a:rPr>
              <a:t>20M/s</a:t>
            </a:r>
            <a:r>
              <a:rPr lang="zh-CN" altLang="en-US" sz="1200" b="0" i="0" kern="1200" dirty="0" smtClean="0">
                <a:solidFill>
                  <a:schemeClr val="tx1"/>
                </a:solidFill>
                <a:effectLst/>
                <a:latin typeface="+mn-lt"/>
                <a:ea typeface="+mn-ea"/>
                <a:cs typeface="+mn-cs"/>
              </a:rPr>
              <a:t>及</a:t>
            </a:r>
            <a:r>
              <a:rPr lang="en-US" altLang="zh-CN" sz="1200" b="0" i="0" kern="1200" dirty="0" smtClean="0">
                <a:solidFill>
                  <a:schemeClr val="tx1"/>
                </a:solidFill>
                <a:effectLst/>
                <a:latin typeface="+mn-lt"/>
                <a:ea typeface="+mn-ea"/>
                <a:cs typeface="+mn-cs"/>
              </a:rPr>
              <a:t>50M/s</a:t>
            </a:r>
            <a:r>
              <a:rPr lang="zh-CN" altLang="en-US" sz="1200" b="0" i="0" kern="1200" dirty="0" smtClean="0">
                <a:solidFill>
                  <a:schemeClr val="tx1"/>
                </a:solidFill>
                <a:effectLst/>
                <a:latin typeface="+mn-lt"/>
                <a:ea typeface="+mn-ea"/>
                <a:cs typeface="+mn-cs"/>
              </a:rPr>
              <a:t>以上，而</a:t>
            </a:r>
            <a:r>
              <a:rPr lang="en-US" altLang="zh-CN" sz="1200" b="0" i="0" kern="1200" dirty="0" smtClean="0">
                <a:solidFill>
                  <a:schemeClr val="tx1"/>
                </a:solidFill>
                <a:effectLst/>
                <a:latin typeface="+mn-lt"/>
                <a:ea typeface="+mn-ea"/>
                <a:cs typeface="+mn-cs"/>
              </a:rPr>
              <a:t>HDD</a:t>
            </a:r>
            <a:r>
              <a:rPr lang="zh-CN" altLang="en-US" sz="1200" b="0" i="0" kern="1200" dirty="0" smtClean="0">
                <a:solidFill>
                  <a:schemeClr val="tx1"/>
                </a:solidFill>
                <a:effectLst/>
                <a:latin typeface="+mn-lt"/>
                <a:ea typeface="+mn-ea"/>
                <a:cs typeface="+mn-cs"/>
              </a:rPr>
              <a:t>的速度一般则只有个位数。</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7B94647-00AB-412C-A59B-EA9FBE61B55F}" type="slidenum">
              <a:rPr lang="zh-CN" altLang="en-US" smtClean="0"/>
              <a:t>10</a:t>
            </a:fld>
            <a:endParaRPr lang="zh-CN" altLang="en-US"/>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IOPS</a:t>
            </a:r>
            <a:r>
              <a:rPr lang="zh-CN" altLang="zh-CN"/>
              <a:t>每秒进行读写操作的次数</a:t>
            </a:r>
          </a:p>
        </p:txBody>
      </p:sp>
      <p:sp>
        <p:nvSpPr>
          <p:cNvPr id="4" name="灯片编号占位符 3"/>
          <p:cNvSpPr>
            <a:spLocks noGrp="1"/>
          </p:cNvSpPr>
          <p:nvPr>
            <p:ph type="sldNum" sz="quarter" idx="5"/>
          </p:nvPr>
        </p:nvSpPr>
        <p:spPr/>
        <p:txBody>
          <a:bodyPr/>
          <a:lstStyle/>
          <a:p>
            <a:fld id="{D7B94647-00AB-412C-A59B-EA9FBE61B55F}" type="slidenum">
              <a:rPr lang="zh-CN" altLang="en-US" smtClean="0"/>
              <a:t>11</a:t>
            </a:fld>
            <a:endParaRPr lang="zh-CN" altLang="en-US"/>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相比传统的机械硬盘，SSD硬盘拥有如下优点：</a:t>
            </a:r>
          </a:p>
          <a:p>
            <a:endParaRPr lang="zh-CN" altLang="en-US" dirty="0"/>
          </a:p>
          <a:p>
            <a:r>
              <a:rPr lang="zh-CN" altLang="en-US" dirty="0"/>
              <a:t>1、数据存取速度快。因为全部采用了闪存芯片，所以SSD固态存储器内部不存在任何机械部件，SSD在密集的IO读写和低延迟方面与传统硬盘对比性能优异。</a:t>
            </a:r>
          </a:p>
          <a:p>
            <a:endParaRPr lang="zh-CN" altLang="en-US" dirty="0"/>
          </a:p>
          <a:p>
            <a:r>
              <a:rPr lang="zh-CN" altLang="en-US" dirty="0"/>
              <a:t>2、故障率低。防震抗摔是SSD的一个特点之一，因为全部采用了闪存芯片，所以SSD固态存储器内部不存在任何机械部件，这样即使在高速移动甚至伴随翻转倾斜的情况下也不会影响到正常使用，而且在笔记本电脑发生意外掉落或与硬物碰撞时能够将数据丢失的可能性降到最小。</a:t>
            </a:r>
          </a:p>
          <a:p>
            <a:endParaRPr lang="zh-CN" altLang="en-US" dirty="0"/>
          </a:p>
          <a:p>
            <a:r>
              <a:rPr lang="zh-CN" altLang="en-US" dirty="0"/>
              <a:t> 3、绿色环保。固态存储器工作时静音（固态存储器因为没有机械马达和风扇，工作时噪音值为0分贝）、发热量小、散热快。</a:t>
            </a:r>
          </a:p>
          <a:p>
            <a:endParaRPr lang="zh-CN" altLang="en-US" dirty="0"/>
          </a:p>
          <a:p>
            <a:r>
              <a:rPr lang="zh-CN" altLang="en-US" dirty="0"/>
              <a:t>4、重量更轻。固态存储器在重量方面更轻，有利于移动设备的携带。</a:t>
            </a:r>
          </a:p>
          <a:p>
            <a:endParaRPr lang="zh-CN" altLang="en-US" dirty="0"/>
          </a:p>
          <a:p>
            <a:r>
              <a:rPr lang="zh-CN" altLang="en-US" dirty="0"/>
              <a:t>在目前HDD机械硬盘容量每年增速较慢，读写速度10年来基本上没有增加，而处理器的速度已经是按莫尔定律成倍的增加，HDD硬盘存储介质已经成为计算系统的瓶颈，而SSD随着半导体工业的发展，Flash集成度愈来愈高，成本不断下降，在采用多通道并行等技术下，SSD盘以其读写速度快、绿色省电和无机械部件可靠性高，在高端服务器、存储和便携机中愈来愈广泛使用。</a:t>
            </a:r>
          </a:p>
          <a:p>
            <a:endParaRPr lang="zh-CN" altLang="en-US" dirty="0"/>
          </a:p>
        </p:txBody>
      </p:sp>
      <p:sp>
        <p:nvSpPr>
          <p:cNvPr id="4" name="灯片编号占位符 3"/>
          <p:cNvSpPr>
            <a:spLocks noGrp="1"/>
          </p:cNvSpPr>
          <p:nvPr>
            <p:ph type="sldNum" sz="quarter" idx="5"/>
          </p:nvPr>
        </p:nvSpPr>
        <p:spPr/>
        <p:txBody>
          <a:bodyPr/>
          <a:lstStyle/>
          <a:p>
            <a:fld id="{D7B94647-00AB-412C-A59B-EA9FBE61B55F}" type="slidenum">
              <a:rPr lang="zh-CN" altLang="en-US" smtClean="0"/>
              <a:t>12</a:t>
            </a:fld>
            <a:endParaRPr lang="zh-CN" altLang="en-US"/>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5CE3F76-B601-4747-98DD-7F52649A777C}" type="datetimeFigureOut">
              <a:rPr lang="zh-CN" altLang="en-US" smtClean="0"/>
              <a:t>15/12/10</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20824CC-6679-4930-9794-4A4DE5401F2A}"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769113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35CE3F76-B601-4747-98DD-7F52649A777C}" type="datetimeFigureOut">
              <a:rPr lang="zh-CN" altLang="en-US" smtClean="0"/>
              <a:t>15/12/10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0824CC-6679-4930-9794-4A4DE5401F2A}" type="slidenum">
              <a:rPr lang="zh-CN" altLang="en-US" smtClean="0"/>
              <a:t>‹#›</a:t>
            </a:fld>
            <a:endParaRPr lang="zh-CN" altLang="en-US"/>
          </a:p>
        </p:txBody>
      </p:sp>
    </p:spTree>
    <p:extLst>
      <p:ext uri="{BB962C8B-B14F-4D97-AF65-F5344CB8AC3E}">
        <p14:creationId xmlns:p14="http://schemas.microsoft.com/office/powerpoint/2010/main" val="1856669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35CE3F76-B601-4747-98DD-7F52649A777C}" type="datetimeFigureOut">
              <a:rPr lang="zh-CN" altLang="en-US" smtClean="0"/>
              <a:t>15/12/10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0824CC-6679-4930-9794-4A4DE5401F2A}" type="slidenum">
              <a:rPr lang="zh-CN" altLang="en-US" smtClean="0"/>
              <a:t>‹#›</a:t>
            </a:fld>
            <a:endParaRPr lang="zh-CN" altLang="en-US"/>
          </a:p>
        </p:txBody>
      </p:sp>
    </p:spTree>
    <p:extLst>
      <p:ext uri="{BB962C8B-B14F-4D97-AF65-F5344CB8AC3E}">
        <p14:creationId xmlns:p14="http://schemas.microsoft.com/office/powerpoint/2010/main" val="1057418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02784" y="404813"/>
            <a:ext cx="6913033" cy="6477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09600" y="1600200"/>
            <a:ext cx="10972800" cy="4525963"/>
          </a:xfrm>
        </p:spPr>
        <p:txBody>
          <a:bodyPr vert="horz" wrap="square" lIns="91440" tIns="45720" rIns="91440" bIns="45720" numCol="1" anchor="t" anchorCtr="0" compatLnSpc="1"/>
          <a:lstStyle/>
          <a:p>
            <a:pPr marL="342900" marR="0" lvl="0" indent="-342900" algn="l" defTabSz="914400" rtl="0" eaLnBrk="0" fontAlgn="base" latinLnBrk="0" hangingPunct="0">
              <a:spcBef>
                <a:spcPct val="20000"/>
              </a:spcBef>
              <a:spcAft>
                <a:spcPct val="0"/>
              </a:spcAft>
              <a:buClrTx/>
              <a:buSzTx/>
              <a:buFontTx/>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spcBef>
                <a:spcPct val="0"/>
              </a:spcBef>
              <a:spcAft>
                <a:spcPct val="0"/>
              </a:spcAft>
              <a:buClrTx/>
              <a:buSzTx/>
              <a:buFontTx/>
              <a:buNone/>
              <a:defRPr/>
            </a:pPr>
            <a:fld id="{4D7A9AFE-47DB-4FC0-B49D-324B17759C3A}" type="slidenum">
              <a:rPr kumimoji="0" lang="en-US" altLang="zh-CN" sz="1400" b="0" i="0" u="none" strike="noStrike" kern="1200" cap="none" spc="0" normalizeH="0" baseline="0" noProof="0" smtClean="0">
                <a:ln>
                  <a:noFill/>
                </a:ln>
                <a:solidFill>
                  <a:schemeClr val="tx1"/>
                </a:solidFill>
                <a:effectLst/>
                <a:uLnTx/>
                <a:uFillTx/>
                <a:latin typeface="Arial" pitchFamily="34" charset="0"/>
                <a:ea typeface="宋体" pitchFamily="2" charset="-122"/>
                <a:cs typeface="+mn-cs"/>
              </a:rPr>
              <a:t>‹#›</a:t>
            </a:fld>
            <a:endParaRPr kumimoji="0" lang="en-US" altLang="zh-CN" sz="1400" b="0" i="0" u="none" strike="noStrike" kern="1200" cap="none" spc="0" normalizeH="0" baseline="0" noProof="0" smtClean="0">
              <a:ln>
                <a:noFill/>
              </a:ln>
              <a:solidFill>
                <a:schemeClr val="tx1"/>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995706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35CE3F76-B601-4747-98DD-7F52649A777C}" type="datetimeFigureOut">
              <a:rPr lang="zh-CN" altLang="en-US" smtClean="0"/>
              <a:t>15/12/10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20824CC-6679-4930-9794-4A4DE5401F2A}" type="slidenum">
              <a:rPr lang="zh-CN" altLang="en-US" smtClean="0"/>
              <a:t>‹#›</a:t>
            </a:fld>
            <a:endParaRPr lang="zh-CN" altLang="en-US"/>
          </a:p>
        </p:txBody>
      </p:sp>
    </p:spTree>
    <p:extLst>
      <p:ext uri="{BB962C8B-B14F-4D97-AF65-F5344CB8AC3E}">
        <p14:creationId xmlns:p14="http://schemas.microsoft.com/office/powerpoint/2010/main" val="63842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5CE3F76-B601-4747-98DD-7F52649A777C}" type="datetimeFigureOut">
              <a:rPr lang="zh-CN" altLang="en-US" smtClean="0"/>
              <a:t>15/12/10</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20824CC-6679-4930-9794-4A4DE5401F2A}"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9433276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35CE3F76-B601-4747-98DD-7F52649A777C}" type="datetimeFigureOut">
              <a:rPr lang="zh-CN" altLang="en-US" smtClean="0"/>
              <a:t>15/12/10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20824CC-6679-4930-9794-4A4DE5401F2A}" type="slidenum">
              <a:rPr lang="zh-CN" altLang="en-US" smtClean="0"/>
              <a:t>‹#›</a:t>
            </a:fld>
            <a:endParaRPr lang="zh-CN" altLang="en-US"/>
          </a:p>
        </p:txBody>
      </p:sp>
    </p:spTree>
    <p:extLst>
      <p:ext uri="{BB962C8B-B14F-4D97-AF65-F5344CB8AC3E}">
        <p14:creationId xmlns:p14="http://schemas.microsoft.com/office/powerpoint/2010/main" val="195344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35CE3F76-B601-4747-98DD-7F52649A777C}" type="datetimeFigureOut">
              <a:rPr lang="zh-CN" altLang="en-US" smtClean="0"/>
              <a:t>15/12/10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20824CC-6679-4930-9794-4A4DE5401F2A}" type="slidenum">
              <a:rPr lang="zh-CN" altLang="en-US" smtClean="0"/>
              <a:t>‹#›</a:t>
            </a:fld>
            <a:endParaRPr lang="zh-CN" altLang="en-US"/>
          </a:p>
        </p:txBody>
      </p:sp>
    </p:spTree>
    <p:extLst>
      <p:ext uri="{BB962C8B-B14F-4D97-AF65-F5344CB8AC3E}">
        <p14:creationId xmlns:p14="http://schemas.microsoft.com/office/powerpoint/2010/main" val="187685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5CE3F76-B601-4747-98DD-7F52649A777C}" type="datetimeFigureOut">
              <a:rPr lang="zh-CN" altLang="en-US" smtClean="0"/>
              <a:t>15/12/10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20824CC-6679-4930-9794-4A4DE5401F2A}" type="slidenum">
              <a:rPr lang="zh-CN" altLang="en-US" smtClean="0"/>
              <a:t>‹#›</a:t>
            </a:fld>
            <a:endParaRPr lang="zh-CN" altLang="en-US"/>
          </a:p>
        </p:txBody>
      </p:sp>
    </p:spTree>
    <p:extLst>
      <p:ext uri="{BB962C8B-B14F-4D97-AF65-F5344CB8AC3E}">
        <p14:creationId xmlns:p14="http://schemas.microsoft.com/office/powerpoint/2010/main" val="1069755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E3F76-B601-4747-98DD-7F52649A777C}" type="datetimeFigureOut">
              <a:rPr lang="zh-CN" altLang="en-US" smtClean="0"/>
              <a:t>15/12/10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20824CC-6679-4930-9794-4A4DE5401F2A}" type="slidenum">
              <a:rPr lang="zh-CN" altLang="en-US" smtClean="0"/>
              <a:t>‹#›</a:t>
            </a:fld>
            <a:endParaRPr lang="zh-CN" altLang="en-US"/>
          </a:p>
        </p:txBody>
      </p:sp>
    </p:spTree>
    <p:extLst>
      <p:ext uri="{BB962C8B-B14F-4D97-AF65-F5344CB8AC3E}">
        <p14:creationId xmlns:p14="http://schemas.microsoft.com/office/powerpoint/2010/main" val="123737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5CE3F76-B601-4747-98DD-7F52649A777C}" type="datetimeFigureOut">
              <a:rPr lang="zh-CN" altLang="en-US" smtClean="0"/>
              <a:t>15/12/10</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20824CC-6679-4930-9794-4A4DE5401F2A}"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517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5CE3F76-B601-4747-98DD-7F52649A777C}" type="datetimeFigureOut">
              <a:rPr lang="zh-CN" altLang="en-US" smtClean="0"/>
              <a:t>15/12/10</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20824CC-6679-4930-9794-4A4DE5401F2A}"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82197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5CE3F76-B601-4747-98DD-7F52649A777C}" type="datetimeFigureOut">
              <a:rPr lang="zh-CN" altLang="en-US" smtClean="0"/>
              <a:t>15/12/10</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20824CC-6679-4930-9794-4A4DE5401F2A}"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0436508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baike.baidu.com/view/2398.htm" TargetMode="External"/><Relationship Id="rId3" Type="http://schemas.openxmlformats.org/officeDocument/2006/relationships/hyperlink" Target="http://baike.baidu.com/view/424444.ht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baike.baidu.com/view/33738.htm" TargetMode="External"/><Relationship Id="rId4" Type="http://schemas.openxmlformats.org/officeDocument/2006/relationships/hyperlink" Target="http://baike.baidu.com/view/185060.htm" TargetMode="External"/><Relationship Id="rId1" Type="http://schemas.openxmlformats.org/officeDocument/2006/relationships/slideLayout" Target="../slideLayouts/slideLayout7.xml"/><Relationship Id="rId2" Type="http://schemas.openxmlformats.org/officeDocument/2006/relationships/hyperlink" Target="http://baike.baidu.com/view/567639.ht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jpe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normAutofit/>
          </a:bodyPr>
          <a:lstStyle/>
          <a:p>
            <a:pPr eaLnBrk="1" hangingPunct="1"/>
            <a:r>
              <a:rPr lang="en-US" altLang="zh-CN" sz="5400" b="1" dirty="0" smtClean="0"/>
              <a:t>SSD</a:t>
            </a:r>
            <a:r>
              <a:rPr lang="zh-CN" altLang="en-US" sz="5400" b="1" dirty="0" smtClean="0"/>
              <a:t>基础知识及一些技术解析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a:xfrm>
            <a:off x="1620839" y="44450"/>
            <a:ext cx="6130925" cy="922338"/>
          </a:xfrm>
        </p:spPr>
        <p:txBody>
          <a:bodyPr/>
          <a:lstStyle/>
          <a:p>
            <a:pPr algn="l" eaLnBrk="1" hangingPunct="1"/>
            <a:r>
              <a:rPr lang="en-US" altLang="zh-CN" b="1" dirty="0" smtClean="0">
                <a:latin typeface="SimHei" charset="0"/>
                <a:ea typeface="SimHei" charset="0"/>
                <a:cs typeface="SimHei" charset="0"/>
              </a:rPr>
              <a:t>SSD</a:t>
            </a:r>
            <a:r>
              <a:rPr lang="zh-CN" altLang="zh-CN" b="1" dirty="0" smtClean="0">
                <a:latin typeface="SimHei" charset="0"/>
                <a:ea typeface="SimHei" charset="0"/>
                <a:cs typeface="SimHei" charset="0"/>
              </a:rPr>
              <a:t>与</a:t>
            </a:r>
            <a:r>
              <a:rPr lang="en-US" altLang="zh-CN" b="1" dirty="0" smtClean="0">
                <a:latin typeface="SimHei" charset="0"/>
                <a:ea typeface="SimHei" charset="0"/>
                <a:cs typeface="SimHei" charset="0"/>
              </a:rPr>
              <a:t>HDD</a:t>
            </a:r>
            <a:r>
              <a:rPr lang="zh-CN" altLang="en-US" b="1" dirty="0" smtClean="0">
                <a:latin typeface="SimHei" charset="0"/>
                <a:ea typeface="SimHei" charset="0"/>
                <a:cs typeface="SimHei" charset="0"/>
              </a:rPr>
              <a:t>比较</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293345" y="834440"/>
            <a:ext cx="9354601" cy="585196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40"/>
          <p:cNvSpPr txBox="1">
            <a:spLocks noGrp="1"/>
          </p:cNvSpPr>
          <p:nvPr/>
        </p:nvSpPr>
        <p:spPr>
          <a:xfrm>
            <a:off x="10188575" y="6705600"/>
            <a:ext cx="142875" cy="128588"/>
          </a:xfrm>
          <a:prstGeom prst="rect">
            <a:avLst/>
          </a:prstGeom>
          <a:noFill/>
          <a:ln w="9525">
            <a:noFill/>
            <a:miter/>
          </a:ln>
        </p:spPr>
        <p:txBody>
          <a:bodyPr lIns="0" tIns="0" rIns="0" bIns="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fld id="{9A0DB2DC-4C9A-4742-B13C-FB6460FD3503}" type="slidenum">
              <a:rPr lang="en-GB" altLang="zh-CN" sz="900" b="1" dirty="0">
                <a:solidFill>
                  <a:srgbClr val="000000"/>
                </a:solidFill>
              </a:rPr>
              <a:t>11</a:t>
            </a:fld>
            <a:endParaRPr lang="en-GB" altLang="zh-CN" sz="900" b="1" dirty="0">
              <a:solidFill>
                <a:srgbClr val="000000"/>
              </a:solidFill>
            </a:endParaRPr>
          </a:p>
        </p:txBody>
      </p:sp>
      <p:sp>
        <p:nvSpPr>
          <p:cNvPr id="19462" name="矩形 9"/>
          <p:cNvSpPr/>
          <p:nvPr/>
        </p:nvSpPr>
        <p:spPr>
          <a:xfrm>
            <a:off x="1558925" y="4292600"/>
            <a:ext cx="9066213" cy="2490470"/>
          </a:xfrm>
          <a:prstGeom prst="rect">
            <a:avLst/>
          </a:prstGeom>
          <a:noFill/>
          <a:ln w="9525">
            <a:noFill/>
            <a:miter/>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2000" b="1" dirty="0">
                <a:solidFill>
                  <a:srgbClr val="FF0000"/>
                </a:solidFill>
                <a:latin typeface="微软雅黑" pitchFamily="34" charset="-122"/>
                <a:ea typeface="微软雅黑" pitchFamily="34" charset="-122"/>
              </a:rPr>
              <a:t>转速</a:t>
            </a:r>
            <a:r>
              <a:rPr lang="en-US" altLang="zh-CN" sz="1600" b="1" dirty="0">
                <a:solidFill>
                  <a:srgbClr val="000000"/>
                </a:solidFill>
                <a:latin typeface="微软雅黑" pitchFamily="34" charset="-122"/>
                <a:ea typeface="微软雅黑" pitchFamily="34" charset="-122"/>
              </a:rPr>
              <a:t>(Rotational Speed </a:t>
            </a:r>
            <a:r>
              <a:rPr lang="zh-CN" altLang="en-US" sz="1600" b="1" dirty="0">
                <a:solidFill>
                  <a:srgbClr val="000000"/>
                </a:solidFill>
                <a:latin typeface="微软雅黑" pitchFamily="34" charset="-122"/>
                <a:ea typeface="微软雅黑" pitchFamily="34" charset="-122"/>
              </a:rPr>
              <a:t>或</a:t>
            </a:r>
            <a:r>
              <a:rPr lang="en-US" altLang="zh-CN" sz="1600" b="1" dirty="0">
                <a:solidFill>
                  <a:srgbClr val="000000"/>
                </a:solidFill>
                <a:latin typeface="微软雅黑" pitchFamily="34" charset="-122"/>
                <a:ea typeface="微软雅黑" pitchFamily="34" charset="-122"/>
              </a:rPr>
              <a:t>Spindle speed)</a:t>
            </a:r>
            <a:r>
              <a:rPr lang="zh-CN" altLang="en-US" sz="1600" b="1" dirty="0">
                <a:solidFill>
                  <a:srgbClr val="000000"/>
                </a:solidFill>
                <a:latin typeface="微软雅黑" pitchFamily="34" charset="-122"/>
                <a:ea typeface="微软雅黑" pitchFamily="34" charset="-122"/>
              </a:rPr>
              <a:t>，是硬盘内电机主轴的旋转速度，也就是硬盘盘片在一分钟内所能完成的最大转数。</a:t>
            </a:r>
          </a:p>
          <a:p>
            <a:pPr marL="0" lvl="0" indent="0">
              <a:spcBef>
                <a:spcPct val="0"/>
              </a:spcBef>
              <a:buNone/>
            </a:pPr>
            <a:endParaRPr lang="zh-CN" altLang="en-US" sz="1600" b="1" dirty="0">
              <a:solidFill>
                <a:srgbClr val="000000"/>
              </a:solidFill>
              <a:latin typeface="微软雅黑" pitchFamily="34" charset="-122"/>
              <a:ea typeface="微软雅黑" pitchFamily="34" charset="-122"/>
            </a:endParaRPr>
          </a:p>
          <a:p>
            <a:pPr marL="0" lvl="0" indent="0">
              <a:spcBef>
                <a:spcPct val="0"/>
              </a:spcBef>
              <a:buNone/>
            </a:pPr>
            <a:r>
              <a:rPr lang="zh-CN" altLang="en-US" sz="2000" b="1" dirty="0">
                <a:solidFill>
                  <a:srgbClr val="FF0000"/>
                </a:solidFill>
                <a:latin typeface="微软雅黑" pitchFamily="34" charset="-122"/>
                <a:ea typeface="微软雅黑" pitchFamily="34" charset="-122"/>
              </a:rPr>
              <a:t>平均访问时间</a:t>
            </a:r>
            <a:r>
              <a:rPr lang="en-US" altLang="zh-CN" sz="1600" b="1" dirty="0">
                <a:solidFill>
                  <a:srgbClr val="000000"/>
                </a:solidFill>
                <a:latin typeface="微软雅黑" pitchFamily="34" charset="-122"/>
                <a:ea typeface="微软雅黑" pitchFamily="34" charset="-122"/>
              </a:rPr>
              <a:t>(Average Access Time)</a:t>
            </a:r>
            <a:r>
              <a:rPr lang="zh-CN" altLang="en-US" sz="1600" b="1" dirty="0">
                <a:solidFill>
                  <a:srgbClr val="000000"/>
                </a:solidFill>
                <a:latin typeface="微软雅黑" pitchFamily="34" charset="-122"/>
                <a:ea typeface="微软雅黑" pitchFamily="34" charset="-122"/>
              </a:rPr>
              <a:t>是指磁头从起始位置到达目标磁道位置，并且从目标磁道上找到要读写的数据扇区所需的时间。平均访问时间</a:t>
            </a:r>
            <a:r>
              <a:rPr lang="en-US" altLang="zh-CN" sz="1600" b="1" dirty="0">
                <a:solidFill>
                  <a:srgbClr val="000000"/>
                </a:solidFill>
                <a:latin typeface="微软雅黑" pitchFamily="34" charset="-122"/>
                <a:ea typeface="微软雅黑" pitchFamily="34" charset="-122"/>
              </a:rPr>
              <a:t>=</a:t>
            </a:r>
            <a:r>
              <a:rPr lang="zh-CN" altLang="en-US" sz="1600" b="1" dirty="0">
                <a:solidFill>
                  <a:srgbClr val="000000"/>
                </a:solidFill>
                <a:latin typeface="微软雅黑" pitchFamily="34" charset="-122"/>
                <a:ea typeface="微软雅黑" pitchFamily="34" charset="-122"/>
              </a:rPr>
              <a:t>平均寻道时间</a:t>
            </a:r>
            <a:r>
              <a:rPr lang="en-US" altLang="zh-CN" sz="1600" b="1" dirty="0">
                <a:solidFill>
                  <a:srgbClr val="000000"/>
                </a:solidFill>
                <a:latin typeface="微软雅黑" pitchFamily="34" charset="-122"/>
                <a:ea typeface="微软雅黑" pitchFamily="34" charset="-122"/>
              </a:rPr>
              <a:t>+</a:t>
            </a:r>
            <a:r>
              <a:rPr lang="zh-CN" altLang="en-US" sz="1600" b="1" dirty="0">
                <a:solidFill>
                  <a:srgbClr val="000000"/>
                </a:solidFill>
                <a:latin typeface="微软雅黑" pitchFamily="34" charset="-122"/>
                <a:ea typeface="微软雅黑" pitchFamily="34" charset="-122"/>
              </a:rPr>
              <a:t>平均等待时间</a:t>
            </a:r>
          </a:p>
          <a:p>
            <a:pPr marL="0" lvl="0" indent="0">
              <a:spcBef>
                <a:spcPct val="0"/>
              </a:spcBef>
              <a:buNone/>
            </a:pPr>
            <a:endParaRPr lang="zh-CN" altLang="en-US" sz="1600" b="1" dirty="0">
              <a:solidFill>
                <a:srgbClr val="000000"/>
              </a:solidFill>
              <a:latin typeface="微软雅黑" pitchFamily="34" charset="-122"/>
              <a:ea typeface="微软雅黑" pitchFamily="34" charset="-122"/>
            </a:endParaRPr>
          </a:p>
          <a:p>
            <a:pPr marL="0" lvl="0" indent="0">
              <a:spcBef>
                <a:spcPct val="0"/>
              </a:spcBef>
              <a:buNone/>
            </a:pPr>
            <a:r>
              <a:rPr lang="zh-CN" altLang="en-US" sz="2000" b="1" dirty="0">
                <a:solidFill>
                  <a:srgbClr val="FF0000"/>
                </a:solidFill>
                <a:latin typeface="微软雅黑" pitchFamily="34" charset="-122"/>
                <a:ea typeface="微软雅黑" pitchFamily="34" charset="-122"/>
              </a:rPr>
              <a:t>传输速率</a:t>
            </a:r>
            <a:r>
              <a:rPr lang="en-US" altLang="zh-CN" sz="1600" b="1" dirty="0">
                <a:solidFill>
                  <a:srgbClr val="000000"/>
                </a:solidFill>
                <a:latin typeface="微软雅黑" pitchFamily="34" charset="-122"/>
                <a:ea typeface="微软雅黑" pitchFamily="34" charset="-122"/>
              </a:rPr>
              <a:t>(Data Transfer Rate)</a:t>
            </a:r>
            <a:r>
              <a:rPr lang="zh-CN" altLang="en-US" sz="1600" b="1" dirty="0">
                <a:solidFill>
                  <a:srgbClr val="000000"/>
                </a:solidFill>
                <a:latin typeface="微软雅黑" pitchFamily="34" charset="-122"/>
                <a:ea typeface="微软雅黑" pitchFamily="34" charset="-122"/>
              </a:rPr>
              <a:t>， 硬盘的数据传输率是指硬盘读写数据的速度。内部传输率</a:t>
            </a:r>
            <a:r>
              <a:rPr lang="en-US" altLang="zh-CN" sz="1600" b="1" dirty="0">
                <a:solidFill>
                  <a:srgbClr val="000000"/>
                </a:solidFill>
                <a:latin typeface="微软雅黑" pitchFamily="34" charset="-122"/>
                <a:ea typeface="微软雅黑" pitchFamily="34" charset="-122"/>
              </a:rPr>
              <a:t>(Internal Transfer Rate) </a:t>
            </a:r>
            <a:r>
              <a:rPr lang="zh-CN" altLang="en-US" sz="1600" b="1" dirty="0">
                <a:solidFill>
                  <a:srgbClr val="000000"/>
                </a:solidFill>
                <a:latin typeface="微软雅黑" pitchFamily="34" charset="-122"/>
                <a:ea typeface="微软雅黑" pitchFamily="34" charset="-122"/>
              </a:rPr>
              <a:t>亦称持续传输率</a:t>
            </a:r>
            <a:r>
              <a:rPr lang="en-US" altLang="zh-CN" sz="1600" b="1" dirty="0">
                <a:solidFill>
                  <a:srgbClr val="000000"/>
                </a:solidFill>
                <a:latin typeface="微软雅黑" pitchFamily="34" charset="-122"/>
                <a:ea typeface="微软雅黑" pitchFamily="34" charset="-122"/>
              </a:rPr>
              <a:t>(Sustained Transfer Rate)</a:t>
            </a:r>
            <a:r>
              <a:rPr lang="zh-CN" altLang="en-US" sz="1600" b="1" dirty="0">
                <a:solidFill>
                  <a:srgbClr val="000000"/>
                </a:solidFill>
                <a:latin typeface="微软雅黑" pitchFamily="34" charset="-122"/>
                <a:ea typeface="微软雅黑" pitchFamily="34" charset="-122"/>
              </a:rPr>
              <a:t>，反映了硬盘缓冲区未用时的性能。</a:t>
            </a:r>
          </a:p>
        </p:txBody>
      </p:sp>
      <p:pic>
        <p:nvPicPr>
          <p:cNvPr id="26628" name="Picture 7"/>
          <p:cNvPicPr>
            <a:picLocks noChangeAspect="1"/>
          </p:cNvPicPr>
          <p:nvPr/>
        </p:nvPicPr>
        <p:blipFill>
          <a:blip r:embed="rId3"/>
          <a:srcRect/>
          <a:stretch>
            <a:fillRect/>
          </a:stretch>
        </p:blipFill>
        <p:spPr>
          <a:xfrm>
            <a:off x="1703388" y="1196975"/>
            <a:ext cx="8448675" cy="2960688"/>
          </a:xfrm>
          <a:prstGeom prst="rect">
            <a:avLst/>
          </a:prstGeom>
          <a:noFill/>
          <a:ln w="9525">
            <a:noFill/>
            <a:miter/>
          </a:ln>
        </p:spPr>
      </p:pic>
      <p:sp>
        <p:nvSpPr>
          <p:cNvPr id="26629" name="TextBox 502"/>
          <p:cNvSpPr txBox="1"/>
          <p:nvPr/>
        </p:nvSpPr>
        <p:spPr>
          <a:xfrm>
            <a:off x="1501775" y="146050"/>
            <a:ext cx="4698722" cy="769441"/>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4400" b="1" dirty="0">
                <a:solidFill>
                  <a:schemeClr val="tx2"/>
                </a:solidFill>
                <a:latin typeface="SimHei" charset="0"/>
                <a:ea typeface="SimHei" charset="0"/>
                <a:cs typeface="SimHei" charset="0"/>
              </a:rPr>
              <a:t>SSD</a:t>
            </a:r>
            <a:r>
              <a:rPr lang="zh-CN" altLang="en-US" sz="4400" b="1" dirty="0">
                <a:solidFill>
                  <a:schemeClr val="tx2"/>
                </a:solidFill>
                <a:latin typeface="SimHei" charset="0"/>
                <a:ea typeface="SimHei" charset="0"/>
                <a:cs typeface="SimHei" charset="0"/>
              </a:rPr>
              <a:t>与</a:t>
            </a:r>
            <a:r>
              <a:rPr lang="en-US" altLang="zh-CN" sz="4400" b="1" dirty="0">
                <a:solidFill>
                  <a:schemeClr val="tx2"/>
                </a:solidFill>
                <a:latin typeface="SimHei" charset="0"/>
                <a:ea typeface="SimHei" charset="0"/>
                <a:cs typeface="SimHei" charset="0"/>
              </a:rPr>
              <a:t>HDD</a:t>
            </a:r>
            <a:r>
              <a:rPr lang="zh-CN" altLang="en-US" sz="4400" b="1" dirty="0">
                <a:solidFill>
                  <a:srgbClr val="000000"/>
                </a:solidFill>
                <a:latin typeface="SimHei" charset="0"/>
                <a:ea typeface="SimHei" charset="0"/>
                <a:cs typeface="SimHei" charset="0"/>
              </a:rPr>
              <a:t>性能</a:t>
            </a:r>
            <a:r>
              <a:rPr lang="zh-CN" altLang="en-US" sz="4400" b="1" dirty="0">
                <a:solidFill>
                  <a:schemeClr val="tx2"/>
                </a:solidFill>
                <a:latin typeface="SimHei" charset="0"/>
                <a:ea typeface="SimHei" charset="0"/>
                <a:cs typeface="SimHei" charset="0"/>
              </a:rPr>
              <a:t>比较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diamond(in)">
                                      <p:cBhvr>
                                        <p:cTn id="7"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p:cNvSpPr>
          <p:nvPr>
            <p:ph type="title"/>
          </p:nvPr>
        </p:nvSpPr>
        <p:spPr>
          <a:xfrm>
            <a:off x="1630363" y="44450"/>
            <a:ext cx="5834062" cy="792163"/>
          </a:xfrm>
        </p:spPr>
        <p:txBody>
          <a:bodyPr vert="horz" wrap="square" lIns="91440" tIns="45720" rIns="91440" bIns="45720" anchor="ctr"/>
          <a:lstStyle/>
          <a:p>
            <a:pPr algn="l" eaLnBrk="1" hangingPunct="1"/>
            <a:r>
              <a:rPr lang="en-US" altLang="zh-CN" dirty="0">
                <a:latin typeface="SimHei" charset="0"/>
                <a:ea typeface="SimHei" charset="0"/>
                <a:cs typeface="SimHei" charset="0"/>
              </a:rPr>
              <a:t>SSD</a:t>
            </a:r>
            <a:r>
              <a:rPr lang="zh-CN" altLang="en-US" dirty="0">
                <a:latin typeface="SimHei" charset="0"/>
                <a:ea typeface="SimHei" charset="0"/>
                <a:cs typeface="SimHei" charset="0"/>
              </a:rPr>
              <a:t>与</a:t>
            </a:r>
            <a:r>
              <a:rPr lang="en-US" altLang="zh-CN" dirty="0">
                <a:latin typeface="SimHei" charset="0"/>
                <a:ea typeface="SimHei" charset="0"/>
                <a:cs typeface="SimHei" charset="0"/>
              </a:rPr>
              <a:t>HDD</a:t>
            </a:r>
            <a:r>
              <a:rPr lang="zh-CN" altLang="en-US" dirty="0">
                <a:latin typeface="SimHei" charset="0"/>
                <a:ea typeface="SimHei" charset="0"/>
                <a:cs typeface="SimHei" charset="0"/>
              </a:rPr>
              <a:t>其它比较</a:t>
            </a:r>
          </a:p>
        </p:txBody>
      </p:sp>
      <p:graphicFrame>
        <p:nvGraphicFramePr>
          <p:cNvPr id="35952" name="Group 112"/>
          <p:cNvGraphicFramePr>
            <a:graphicFrameLocks noGrp="1"/>
          </p:cNvGraphicFramePr>
          <p:nvPr>
            <p:ph type="tbl" idx="1"/>
          </p:nvPr>
        </p:nvGraphicFramePr>
        <p:xfrm>
          <a:off x="1981200" y="1412875"/>
          <a:ext cx="8229600" cy="2436996"/>
        </p:xfrm>
        <a:graphic>
          <a:graphicData uri="http://schemas.openxmlformats.org/drawingml/2006/table">
            <a:tbl>
              <a:tblPr/>
              <a:tblGrid>
                <a:gridCol w="946150"/>
                <a:gridCol w="3529330"/>
                <a:gridCol w="3754120"/>
              </a:tblGrid>
              <a:tr h="460324">
                <a:tc>
                  <a:txBody>
                    <a:bodyPr/>
                    <a:lstStyle/>
                    <a:p>
                      <a:pPr marL="0" marR="0" lvl="0" indent="0" algn="l" defTabSz="914400" rtl="0" eaLnBrk="1" fontAlgn="base" latinLnBrk="0" hangingPunct="1">
                        <a:spcBef>
                          <a:spcPct val="20000"/>
                        </a:spcBef>
                        <a:spcAft>
                          <a:spcPct val="0"/>
                        </a:spcAft>
                        <a:buClrTx/>
                        <a:buSzTx/>
                        <a:buFontTx/>
                        <a:buNone/>
                      </a:pPr>
                      <a:endParaRPr kumimoji="0" lang="zh-CN" altLang="zh-CN" sz="1600" b="0" i="0" u="none" strike="noStrike" cap="none" normalizeH="0" baseline="0" smtClean="0">
                        <a:ln>
                          <a:noFill/>
                        </a:ln>
                        <a:solidFill>
                          <a:schemeClr val="tx1"/>
                        </a:solidFill>
                        <a:effectLst/>
                        <a:latin typeface="Arial" pitchFamily="34" charset="0"/>
                        <a:ea typeface="宋体"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MemoRight SSD </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Tx/>
                        <a:buSzTx/>
                        <a:buFontTx/>
                        <a:buNone/>
                      </a:pPr>
                      <a:r>
                        <a:rPr kumimoji="0" lang="en-US" altLang="zh-CN" sz="16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Hitachi 7K200 HDD</a:t>
                      </a:r>
                      <a:endParaRPr kumimoji="0" lang="en-US" altLang="zh-CN" sz="1600" b="1" i="0" u="none" strike="noStrike" cap="none" normalizeH="0" baseline="0" smtClean="0">
                        <a:ln>
                          <a:noFill/>
                        </a:ln>
                        <a:solidFill>
                          <a:schemeClr val="tx1"/>
                        </a:solidFill>
                        <a:effectLst/>
                        <a:latin typeface="Arial" pitchFamily="34" charset="0"/>
                        <a:ea typeface="宋体"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056">
                <a:tc>
                  <a:txBody>
                    <a:bodyPr/>
                    <a:lstStyle/>
                    <a:p>
                      <a:pPr marL="342900" marR="0" lvl="0" indent="-342900" algn="l" defTabSz="914400" rtl="0" eaLnBrk="1" fontAlgn="base" latinLnBrk="0" hangingPunct="1">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工作温度</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至</a:t>
                      </a: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70</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度（商业），</a:t>
                      </a: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-40</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至</a:t>
                      </a: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85</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度（工业）</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5</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至</a:t>
                      </a: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55</a:t>
                      </a: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度</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22869">
                <a:tc>
                  <a:txBody>
                    <a:bodyPr/>
                    <a:lstStyle/>
                    <a:p>
                      <a:pPr marL="342900" marR="0" lvl="0" indent="-342900" algn="l" defTabSz="914400" rtl="0" eaLnBrk="1" fontAlgn="base" latinLnBrk="0" hangingPunct="1">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震动</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20G Peak, 10~2000Hz, (12Cycle/Axis) x3 Axis</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Random(RMS) </a:t>
                      </a:r>
                    </a:p>
                    <a:p>
                      <a:pPr marL="342900" marR="0" lvl="0" indent="-342900" algn="l" defTabSz="914400" rtl="0" eaLnBrk="0" fontAlgn="base" latinLnBrk="0" hangingPunct="0">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0.67G for horiontal</a:t>
                      </a:r>
                      <a:r>
                        <a:rPr kumimoji="0" lang="en-US" altLang="zh-CN" sz="1600" b="0" i="0" u="none" strike="noStrike" cap="none" normalizeH="0" baseline="0" smtClean="0">
                          <a:ln>
                            <a:noFill/>
                          </a:ln>
                          <a:solidFill>
                            <a:srgbClr val="000000"/>
                          </a:solidFill>
                          <a:effectLst/>
                          <a:latin typeface="Times New Roman" pitchFamily="18" charset="0"/>
                          <a:ea typeface="Agfa Rotis Semisans Light"/>
                          <a:cs typeface="Agfa Rotis Semisans Light"/>
                        </a:rPr>
                        <a:t> </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0.56G for vertical</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4612">
                <a:tc>
                  <a:txBody>
                    <a:bodyPr/>
                    <a:lstStyle/>
                    <a:p>
                      <a:pPr marL="342900" marR="0" lvl="0" indent="-342900" algn="l" defTabSz="914400" rtl="0" eaLnBrk="1" fontAlgn="base" latinLnBrk="0" hangingPunct="1">
                        <a:spcBef>
                          <a:spcPct val="0"/>
                        </a:spcBef>
                        <a:spcAft>
                          <a:spcPct val="0"/>
                        </a:spcAft>
                        <a:buClrTx/>
                        <a:buSzTx/>
                        <a:buFontTx/>
                        <a:buNone/>
                      </a:pPr>
                      <a:r>
                        <a:rPr kumimoji="0" lang="zh-CN" altLang="en-US"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噪声</a:t>
                      </a:r>
                      <a:endParaRPr kumimoji="0" lang="zh-CN" altLang="en-US" sz="1600" b="0" i="0" u="none" strike="noStrike" cap="none" normalizeH="0" baseline="0" smtClean="0">
                        <a:ln>
                          <a:noFill/>
                        </a:ln>
                        <a:solidFill>
                          <a:schemeClr val="tx1"/>
                        </a:solidFill>
                        <a:effectLst/>
                        <a:latin typeface="Arial" pitchFamily="34" charset="0"/>
                        <a:ea typeface="宋体"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0</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spcBef>
                          <a:spcPct val="0"/>
                        </a:spcBef>
                        <a:spcAft>
                          <a:spcPct val="0"/>
                        </a:spcAft>
                        <a:buClrTx/>
                        <a:buSzTx/>
                        <a:buFontTx/>
                        <a:buNone/>
                      </a:pPr>
                      <a:r>
                        <a:rPr kumimoji="0" lang="en-US" altLang="zh-CN" sz="1600" b="0" i="0" u="none" strike="noStrike" cap="none" normalizeH="0" baseline="0" smtClean="0">
                          <a:ln>
                            <a:noFill/>
                          </a:ln>
                          <a:solidFill>
                            <a:schemeClr val="tx1"/>
                          </a:solidFill>
                          <a:effectLst/>
                          <a:latin typeface="宋体" pitchFamily="2" charset="-122"/>
                          <a:ea typeface="宋体" pitchFamily="2" charset="-122"/>
                          <a:cs typeface="Times New Roman" pitchFamily="18" charset="0"/>
                        </a:rPr>
                        <a:t>Idle: 2.5   Seek:2.9</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0749" name="Rectangle 108"/>
          <p:cNvSpPr/>
          <p:nvPr/>
        </p:nvSpPr>
        <p:spPr>
          <a:xfrm>
            <a:off x="1919288" y="4581049"/>
            <a:ext cx="8208962" cy="916940"/>
          </a:xfrm>
          <a:prstGeom prst="rect">
            <a:avLst/>
          </a:prstGeom>
          <a:noFill/>
          <a:ln w="9525">
            <a:noFill/>
            <a:miter/>
          </a:ln>
        </p:spPr>
        <p:txBody>
          <a:bodyPr anchor="ct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800" dirty="0"/>
              <a:t>SSD</a:t>
            </a:r>
            <a:r>
              <a:rPr lang="zh-CN" altLang="en-US" sz="1800" dirty="0"/>
              <a:t>在较宽的工作温度范围，强烈的抗震动和冲击的特性，使得</a:t>
            </a:r>
            <a:r>
              <a:rPr lang="en-US" altLang="zh-CN" sz="1800" dirty="0"/>
              <a:t>SSD</a:t>
            </a:r>
            <a:r>
              <a:rPr lang="zh-CN" altLang="en-US" sz="1800" dirty="0"/>
              <a:t>成为军事、车载、工控、视频监控、网络监控、网络终端、</a:t>
            </a:r>
            <a:r>
              <a:rPr lang="zh-CN" altLang="en-US" sz="1800" i="1" dirty="0"/>
              <a:t>电力</a:t>
            </a:r>
            <a:r>
              <a:rPr lang="zh-CN" altLang="en-US" sz="1800" dirty="0"/>
              <a:t>、医疗、航空等、 导航设备等数据存储的首选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4"/>
          <p:cNvSpPr>
            <a:spLocks noGrp="1"/>
          </p:cNvSpPr>
          <p:nvPr>
            <p:ph idx="4294967295"/>
          </p:nvPr>
        </p:nvSpPr>
        <p:spPr>
          <a:xfrm>
            <a:off x="1238865" y="1167478"/>
            <a:ext cx="8642350" cy="5184775"/>
          </a:xfrm>
        </p:spPr>
        <p:txBody>
          <a:bodyPr vert="horz" wrap="square" lIns="91440" tIns="45720" rIns="91440" bIns="45720" anchor="t"/>
          <a:lstStyle/>
          <a:p>
            <a:pPr lvl="0" eaLnBrk="1" hangingPunct="1"/>
            <a:r>
              <a:rPr lang="zh-CN" altLang="en-US" sz="2800" b="1" dirty="0">
                <a:latin typeface="KaiTi" charset="0"/>
                <a:ea typeface="KaiTi" charset="0"/>
                <a:cs typeface="KaiTi" charset="0"/>
              </a:rPr>
              <a:t>启动快</a:t>
            </a:r>
          </a:p>
          <a:p>
            <a:pPr lvl="0" eaLnBrk="1" hangingPunct="1">
              <a:buNone/>
            </a:pPr>
            <a:r>
              <a:rPr lang="zh-CN" altLang="en-US" sz="2800" b="1" dirty="0">
                <a:latin typeface="KaiTi" charset="0"/>
                <a:ea typeface="KaiTi" charset="0"/>
                <a:cs typeface="KaiTi" charset="0"/>
              </a:rPr>
              <a:t>  </a:t>
            </a:r>
            <a:r>
              <a:rPr lang="zh-CN" altLang="en-US" sz="2800" dirty="0" smtClean="0">
                <a:latin typeface="KaiTi" charset="0"/>
                <a:ea typeface="KaiTi" charset="0"/>
                <a:cs typeface="KaiTi" charset="0"/>
              </a:rPr>
              <a:t>没有</a:t>
            </a:r>
            <a:r>
              <a:rPr lang="zh-CN" altLang="en-US" sz="2800" dirty="0">
                <a:latin typeface="KaiTi" charset="0"/>
                <a:ea typeface="KaiTi" charset="0"/>
                <a:cs typeface="KaiTi" charset="0"/>
              </a:rPr>
              <a:t>电机加速旋转的过程。</a:t>
            </a:r>
          </a:p>
          <a:p>
            <a:pPr lvl="0" eaLnBrk="1" hangingPunct="1"/>
            <a:r>
              <a:rPr lang="zh-CN" altLang="en-US" sz="2800" b="1" dirty="0">
                <a:latin typeface="KaiTi" charset="0"/>
                <a:ea typeface="KaiTi" charset="0"/>
                <a:cs typeface="KaiTi" charset="0"/>
              </a:rPr>
              <a:t>读取延迟小</a:t>
            </a:r>
          </a:p>
          <a:p>
            <a:pPr lvl="0" eaLnBrk="1" hangingPunct="1"/>
            <a:r>
              <a:rPr lang="zh-CN" altLang="en-US" sz="2800" dirty="0">
                <a:latin typeface="KaiTi" charset="0"/>
                <a:ea typeface="KaiTi" charset="0"/>
                <a:cs typeface="KaiTi" charset="0"/>
              </a:rPr>
              <a:t>不用磁头，快速随机读取，读延迟极小。</a:t>
            </a:r>
          </a:p>
          <a:p>
            <a:pPr lvl="0" eaLnBrk="1" hangingPunct="1"/>
            <a:r>
              <a:rPr lang="zh-CN" altLang="en-US" sz="2800" b="1" dirty="0" smtClean="0">
                <a:latin typeface="KaiTi" charset="0"/>
                <a:ea typeface="KaiTi" charset="0"/>
                <a:cs typeface="KaiTi" charset="0"/>
              </a:rPr>
              <a:t>写入</a:t>
            </a:r>
            <a:r>
              <a:rPr lang="zh-CN" altLang="en-US" sz="2800" b="1" dirty="0">
                <a:latin typeface="KaiTi" charset="0"/>
                <a:ea typeface="KaiTi" charset="0"/>
                <a:cs typeface="KaiTi" charset="0"/>
              </a:rPr>
              <a:t>速度快</a:t>
            </a:r>
          </a:p>
          <a:p>
            <a:pPr lvl="0" eaLnBrk="1" hangingPunct="1"/>
            <a:r>
              <a:rPr lang="zh-CN" altLang="en-US" sz="2800" dirty="0">
                <a:latin typeface="KaiTi" charset="0"/>
                <a:ea typeface="KaiTi" charset="0"/>
                <a:cs typeface="KaiTi" charset="0"/>
              </a:rPr>
              <a:t>基于</a:t>
            </a:r>
            <a:r>
              <a:rPr lang="en-US" altLang="zh-CN" sz="2800" dirty="0">
                <a:latin typeface="KaiTi" charset="0"/>
                <a:ea typeface="KaiTi" charset="0"/>
                <a:cs typeface="KaiTi" charset="0"/>
              </a:rPr>
              <a:t>DRAM</a:t>
            </a:r>
            <a:r>
              <a:rPr lang="zh-CN" altLang="en-US" sz="2800" dirty="0">
                <a:latin typeface="KaiTi" charset="0"/>
                <a:ea typeface="KaiTi" charset="0"/>
                <a:cs typeface="KaiTi" charset="0"/>
              </a:rPr>
              <a:t>的固态硬盘写入速度极快。</a:t>
            </a:r>
          </a:p>
          <a:p>
            <a:pPr lvl="0" eaLnBrk="1" hangingPunct="1"/>
            <a:r>
              <a:rPr lang="zh-CN" altLang="en-US" sz="2800" b="1" dirty="0">
                <a:latin typeface="KaiTi" charset="0"/>
                <a:ea typeface="KaiTi" charset="0"/>
                <a:cs typeface="KaiTi" charset="0"/>
              </a:rPr>
              <a:t>无</a:t>
            </a:r>
            <a:r>
              <a:rPr lang="zh-CN" altLang="en-US" sz="2800" b="1" dirty="0" smtClean="0">
                <a:latin typeface="KaiTi" charset="0"/>
                <a:ea typeface="KaiTi" charset="0"/>
                <a:cs typeface="KaiTi" charset="0"/>
              </a:rPr>
              <a:t>噪音（绿色环保）</a:t>
            </a:r>
            <a:endParaRPr lang="zh-CN" altLang="en-US" sz="2800" dirty="0">
              <a:latin typeface="KaiTi" charset="0"/>
              <a:ea typeface="KaiTi" charset="0"/>
              <a:cs typeface="KaiTi" charset="0"/>
            </a:endParaRPr>
          </a:p>
          <a:p>
            <a:pPr marL="0" lvl="0" indent="0" eaLnBrk="1" hangingPunct="1">
              <a:buNone/>
            </a:pPr>
            <a:endParaRPr lang="zh-CN" altLang="en-US" sz="2400" b="1" dirty="0"/>
          </a:p>
          <a:p>
            <a:pPr lvl="0" eaLnBrk="1" hangingPunct="1"/>
            <a:endParaRPr lang="zh-CN" altLang="en-US" sz="2000" dirty="0"/>
          </a:p>
          <a:p>
            <a:pPr lvl="0" eaLnBrk="1" hangingPunct="1">
              <a:buNone/>
            </a:pPr>
            <a:endParaRPr lang="en-US" altLang="zh-CN" sz="2000" dirty="0"/>
          </a:p>
        </p:txBody>
      </p:sp>
      <p:sp>
        <p:nvSpPr>
          <p:cNvPr id="32771" name="Text Box 4"/>
          <p:cNvSpPr txBox="1"/>
          <p:nvPr/>
        </p:nvSpPr>
        <p:spPr>
          <a:xfrm>
            <a:off x="1631950" y="115888"/>
            <a:ext cx="2519363" cy="767715"/>
          </a:xfrm>
          <a:prstGeom prst="rect">
            <a:avLst/>
          </a:prstGeom>
          <a:noFill/>
          <a:ln w="9525">
            <a:noFill/>
            <a:miter/>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4400" b="1" dirty="0">
                <a:solidFill>
                  <a:schemeClr val="tx2"/>
                </a:solidFill>
                <a:latin typeface="SimHei" charset="0"/>
                <a:ea typeface="SimHei" charset="0"/>
                <a:cs typeface="SimHei" charset="0"/>
              </a:rPr>
              <a:t>SSD</a:t>
            </a:r>
            <a:r>
              <a:rPr lang="zh-CN" altLang="en-US" sz="4400" b="1" dirty="0">
                <a:solidFill>
                  <a:schemeClr val="tx2"/>
                </a:solidFill>
                <a:latin typeface="SimHei" charset="0"/>
                <a:ea typeface="SimHei" charset="0"/>
                <a:cs typeface="SimHei" charset="0"/>
              </a:rPr>
              <a:t>总结</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4"/>
          <p:cNvSpPr>
            <a:spLocks noGrp="1"/>
          </p:cNvSpPr>
          <p:nvPr>
            <p:ph idx="4294967295"/>
          </p:nvPr>
        </p:nvSpPr>
        <p:spPr>
          <a:xfrm>
            <a:off x="1238865" y="1412875"/>
            <a:ext cx="8686800" cy="4525963"/>
          </a:xfrm>
        </p:spPr>
        <p:txBody>
          <a:bodyPr vert="horz" wrap="square" lIns="91440" tIns="45720" rIns="91440" bIns="45720" anchor="t"/>
          <a:lstStyle/>
          <a:p>
            <a:pPr lvl="0" eaLnBrk="1" hangingPunct="1"/>
            <a:r>
              <a:rPr lang="zh-CN" altLang="en-US" sz="2800" b="1" dirty="0">
                <a:latin typeface="KaiTi" charset="0"/>
                <a:ea typeface="KaiTi" charset="0"/>
                <a:cs typeface="KaiTi" charset="0"/>
              </a:rPr>
              <a:t>不会发生机械故障</a:t>
            </a:r>
          </a:p>
          <a:p>
            <a:pPr lvl="0" eaLnBrk="1" hangingPunct="1"/>
            <a:r>
              <a:rPr lang="zh-CN" altLang="en-US" sz="2800" dirty="0">
                <a:latin typeface="KaiTi" charset="0"/>
                <a:ea typeface="KaiTi" charset="0"/>
                <a:cs typeface="KaiTi" charset="0"/>
              </a:rPr>
              <a:t>    </a:t>
            </a:r>
            <a:r>
              <a:rPr lang="zh-CN" altLang="en-US" sz="2800" dirty="0" smtClean="0">
                <a:latin typeface="KaiTi" charset="0"/>
                <a:ea typeface="KaiTi" charset="0"/>
                <a:cs typeface="KaiTi" charset="0"/>
              </a:rPr>
              <a:t>内部</a:t>
            </a:r>
            <a:r>
              <a:rPr lang="zh-CN" altLang="en-US" sz="2800" dirty="0">
                <a:latin typeface="KaiTi" charset="0"/>
                <a:ea typeface="KaiTi" charset="0"/>
                <a:cs typeface="KaiTi" charset="0"/>
              </a:rPr>
              <a:t>不存在任何机械活动部件，不会发生机械故障，也不怕碰撞、冲击、振动、</a:t>
            </a:r>
            <a:r>
              <a:rPr lang="zh-CN" altLang="en-US" sz="2800" dirty="0" smtClean="0">
                <a:latin typeface="KaiTi" charset="0"/>
                <a:ea typeface="KaiTi" charset="0"/>
                <a:cs typeface="KaiTi" charset="0"/>
              </a:rPr>
              <a:t>省电。</a:t>
            </a:r>
            <a:endParaRPr lang="zh-CN" altLang="en-US" sz="2800" dirty="0">
              <a:latin typeface="KaiTi" charset="0"/>
              <a:ea typeface="KaiTi" charset="0"/>
              <a:cs typeface="KaiTi" charset="0"/>
            </a:endParaRPr>
          </a:p>
          <a:p>
            <a:pPr lvl="0" eaLnBrk="1" hangingPunct="1"/>
            <a:r>
              <a:rPr lang="zh-CN" altLang="en-US" sz="2800" b="1" dirty="0" smtClean="0">
                <a:latin typeface="KaiTi" charset="0"/>
                <a:ea typeface="KaiTi" charset="0"/>
                <a:cs typeface="KaiTi" charset="0"/>
              </a:rPr>
              <a:t>体积</a:t>
            </a:r>
            <a:r>
              <a:rPr lang="zh-CN" altLang="en-US" sz="2800" b="1" dirty="0">
                <a:latin typeface="KaiTi" charset="0"/>
                <a:ea typeface="KaiTi" charset="0"/>
                <a:cs typeface="KaiTi" charset="0"/>
              </a:rPr>
              <a:t>小重量轻</a:t>
            </a:r>
          </a:p>
          <a:p>
            <a:pPr lvl="0" eaLnBrk="1" hangingPunct="1"/>
            <a:r>
              <a:rPr lang="zh-CN" altLang="en-US" sz="2800" dirty="0">
                <a:latin typeface="KaiTi" charset="0"/>
                <a:ea typeface="KaiTi" charset="0"/>
                <a:cs typeface="KaiTi" charset="0"/>
              </a:rPr>
              <a:t>　　低容量的固态硬盘比同容量硬盘体积小、重量轻。但这一优势随容量增大而逐渐减弱。直至</a:t>
            </a:r>
            <a:r>
              <a:rPr lang="en-US" altLang="zh-CN" sz="2800" dirty="0">
                <a:latin typeface="KaiTi" charset="0"/>
                <a:ea typeface="KaiTi" charset="0"/>
                <a:cs typeface="KaiTi" charset="0"/>
              </a:rPr>
              <a:t>256GB</a:t>
            </a:r>
            <a:r>
              <a:rPr lang="zh-CN" altLang="en-US" sz="2800" dirty="0">
                <a:latin typeface="KaiTi" charset="0"/>
                <a:ea typeface="KaiTi" charset="0"/>
                <a:cs typeface="KaiTi" charset="0"/>
              </a:rPr>
              <a:t>，固态硬盘仍比相同容量的普通硬盘轻。 </a:t>
            </a:r>
          </a:p>
          <a:p>
            <a:pPr lvl="0" eaLnBrk="1" hangingPunct="1">
              <a:buNone/>
            </a:pPr>
            <a:endParaRPr lang="en-US" altLang="zh-CN" sz="2000" dirty="0"/>
          </a:p>
        </p:txBody>
      </p:sp>
      <p:sp>
        <p:nvSpPr>
          <p:cNvPr id="33795" name="Text Box 3"/>
          <p:cNvSpPr txBox="1"/>
          <p:nvPr/>
        </p:nvSpPr>
        <p:spPr>
          <a:xfrm>
            <a:off x="1631950" y="115888"/>
            <a:ext cx="2519363" cy="767715"/>
          </a:xfrm>
          <a:prstGeom prst="rect">
            <a:avLst/>
          </a:prstGeom>
          <a:noFill/>
          <a:ln w="9525">
            <a:noFill/>
            <a:miter/>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4400" b="1" dirty="0">
                <a:solidFill>
                  <a:schemeClr val="tx2"/>
                </a:solidFill>
                <a:latin typeface="SimHei" charset="0"/>
                <a:ea typeface="SimHei" charset="0"/>
                <a:cs typeface="SimHei" charset="0"/>
              </a:rPr>
              <a:t>SSD</a:t>
            </a:r>
            <a:r>
              <a:rPr lang="zh-CN" altLang="en-US" sz="4400" b="1" dirty="0">
                <a:solidFill>
                  <a:schemeClr val="tx2"/>
                </a:solidFill>
                <a:latin typeface="SimHei" charset="0"/>
                <a:ea typeface="SimHei" charset="0"/>
                <a:cs typeface="SimHei" charset="0"/>
              </a:rPr>
              <a:t>总结</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4294967295"/>
          </p:nvPr>
        </p:nvSpPr>
        <p:spPr>
          <a:xfrm>
            <a:off x="1002890" y="1648645"/>
            <a:ext cx="10515600" cy="4351338"/>
          </a:xfrm>
        </p:spPr>
        <p:txBody>
          <a:bodyPr>
            <a:noAutofit/>
          </a:bodyPr>
          <a:lstStyle/>
          <a:p>
            <a:pPr eaLnBrk="1" hangingPunct="1">
              <a:lnSpc>
                <a:spcPct val="80000"/>
              </a:lnSpc>
              <a:buFontTx/>
              <a:buNone/>
              <a:defRPr/>
            </a:pPr>
            <a:r>
              <a:rPr lang="en-US" altLang="zh-CN" sz="2800" b="1" dirty="0">
                <a:latin typeface="KaiTi" charset="0"/>
                <a:ea typeface="KaiTi" charset="0"/>
                <a:cs typeface="KaiTi" charset="0"/>
              </a:rPr>
              <a:t>    </a:t>
            </a:r>
            <a:r>
              <a:rPr lang="zh-CN" altLang="en-US" sz="2800" b="1" dirty="0">
                <a:latin typeface="KaiTi" charset="0"/>
                <a:ea typeface="KaiTi" charset="0"/>
                <a:cs typeface="KaiTi" charset="0"/>
              </a:rPr>
              <a:t>成本高</a:t>
            </a:r>
          </a:p>
          <a:p>
            <a:pPr eaLnBrk="1" hangingPunct="1">
              <a:lnSpc>
                <a:spcPct val="80000"/>
              </a:lnSpc>
              <a:defRPr/>
            </a:pPr>
            <a:r>
              <a:rPr lang="zh-CN" altLang="en-US" sz="2800" dirty="0">
                <a:latin typeface="KaiTi" charset="0"/>
                <a:ea typeface="KaiTi" charset="0"/>
                <a:cs typeface="KaiTi" charset="0"/>
              </a:rPr>
              <a:t>　　每单位容量价格是传统硬盘的</a:t>
            </a:r>
            <a:r>
              <a:rPr lang="en-US" altLang="zh-CN" sz="2800" dirty="0">
                <a:latin typeface="KaiTi" charset="0"/>
                <a:ea typeface="KaiTi" charset="0"/>
                <a:cs typeface="KaiTi" charset="0"/>
              </a:rPr>
              <a:t>5~10</a:t>
            </a:r>
            <a:r>
              <a:rPr lang="zh-CN" altLang="en-US" sz="2800" dirty="0">
                <a:latin typeface="KaiTi" charset="0"/>
                <a:ea typeface="KaiTi" charset="0"/>
                <a:cs typeface="KaiTi" charset="0"/>
              </a:rPr>
              <a:t>倍（基于闪存），甚至</a:t>
            </a:r>
            <a:r>
              <a:rPr lang="en-US" altLang="zh-CN" sz="2800" dirty="0">
                <a:latin typeface="KaiTi" charset="0"/>
                <a:ea typeface="KaiTi" charset="0"/>
                <a:cs typeface="KaiTi" charset="0"/>
              </a:rPr>
              <a:t>200~300</a:t>
            </a:r>
            <a:r>
              <a:rPr lang="zh-CN" altLang="en-US" sz="2800" dirty="0">
                <a:latin typeface="KaiTi" charset="0"/>
                <a:ea typeface="KaiTi" charset="0"/>
                <a:cs typeface="KaiTi" charset="0"/>
              </a:rPr>
              <a:t>倍（基于</a:t>
            </a:r>
            <a:r>
              <a:rPr lang="en-US" altLang="zh-CN" sz="2800" dirty="0">
                <a:latin typeface="KaiTi" charset="0"/>
                <a:ea typeface="KaiTi" charset="0"/>
                <a:cs typeface="KaiTi" charset="0"/>
              </a:rPr>
              <a:t>DRAM</a:t>
            </a:r>
            <a:r>
              <a:rPr lang="zh-CN" altLang="en-US" sz="2800" dirty="0">
                <a:latin typeface="KaiTi" charset="0"/>
                <a:ea typeface="KaiTi" charset="0"/>
                <a:cs typeface="KaiTi" charset="0"/>
              </a:rPr>
              <a:t>）。</a:t>
            </a:r>
          </a:p>
          <a:p>
            <a:pPr eaLnBrk="1" hangingPunct="1">
              <a:lnSpc>
                <a:spcPct val="80000"/>
              </a:lnSpc>
              <a:buFontTx/>
              <a:buNone/>
              <a:defRPr/>
            </a:pPr>
            <a:r>
              <a:rPr lang="zh-CN" altLang="en-US" sz="2800" b="1" dirty="0">
                <a:latin typeface="KaiTi" charset="0"/>
                <a:ea typeface="KaiTi" charset="0"/>
                <a:cs typeface="KaiTi" charset="0"/>
              </a:rPr>
              <a:t>    容量低</a:t>
            </a:r>
          </a:p>
          <a:p>
            <a:pPr eaLnBrk="1" hangingPunct="1">
              <a:lnSpc>
                <a:spcPct val="80000"/>
              </a:lnSpc>
              <a:defRPr/>
            </a:pPr>
            <a:r>
              <a:rPr lang="zh-CN" altLang="en-US" sz="2800" dirty="0">
                <a:latin typeface="KaiTi" charset="0"/>
                <a:ea typeface="KaiTi" charset="0"/>
                <a:cs typeface="KaiTi" charset="0"/>
              </a:rPr>
              <a:t>　　目前固态硬盘最大容量远低于传统硬盘。（</a:t>
            </a:r>
            <a:r>
              <a:rPr lang="zh-CN" altLang="en-US" sz="2800" dirty="0">
                <a:latin typeface="KaiTi" charset="0"/>
                <a:ea typeface="KaiTi" charset="0"/>
                <a:cs typeface="KaiTi" charset="0"/>
                <a:hlinkClick r:id="rId2" action="ppaction://hlinkfile"/>
              </a:rPr>
              <a:t>美国</a:t>
            </a:r>
            <a:r>
              <a:rPr lang="zh-CN" altLang="en-US" sz="2800" dirty="0">
                <a:latin typeface="KaiTi" charset="0"/>
                <a:ea typeface="KaiTi" charset="0"/>
                <a:cs typeface="KaiTi" charset="0"/>
              </a:rPr>
              <a:t>公司</a:t>
            </a:r>
            <a:r>
              <a:rPr lang="en-US" altLang="zh-CN" sz="2800" dirty="0" err="1">
                <a:latin typeface="KaiTi" charset="0"/>
                <a:ea typeface="KaiTi" charset="0"/>
                <a:cs typeface="KaiTi" charset="0"/>
              </a:rPr>
              <a:t>Foremay</a:t>
            </a:r>
            <a:r>
              <a:rPr lang="zh-CN" altLang="en-US" sz="2800" dirty="0">
                <a:latin typeface="KaiTi" charset="0"/>
                <a:ea typeface="KaiTi" charset="0"/>
                <a:cs typeface="KaiTi" charset="0"/>
              </a:rPr>
              <a:t>推出了</a:t>
            </a:r>
            <a:r>
              <a:rPr lang="en-US" altLang="zh-CN" sz="2800" dirty="0">
                <a:latin typeface="KaiTi" charset="0"/>
                <a:ea typeface="KaiTi" charset="0"/>
                <a:cs typeface="KaiTi" charset="0"/>
              </a:rPr>
              <a:t>EC188M</a:t>
            </a:r>
            <a:r>
              <a:rPr lang="zh-CN" altLang="en-US" sz="2800" dirty="0">
                <a:latin typeface="KaiTi" charset="0"/>
                <a:ea typeface="KaiTi" charset="0"/>
                <a:cs typeface="KaiTi" charset="0"/>
              </a:rPr>
              <a:t>系列固态硬盘</a:t>
            </a:r>
            <a:r>
              <a:rPr lang="en-US" altLang="zh-CN" sz="2800" dirty="0">
                <a:latin typeface="KaiTi" charset="0"/>
                <a:ea typeface="KaiTi" charset="0"/>
                <a:cs typeface="KaiTi" charset="0"/>
              </a:rPr>
              <a:t>2TB</a:t>
            </a:r>
            <a:r>
              <a:rPr lang="zh-CN" altLang="en-US" sz="2800" dirty="0">
                <a:latin typeface="KaiTi" charset="0"/>
                <a:ea typeface="KaiTi" charset="0"/>
                <a:cs typeface="KaiTi" charset="0"/>
              </a:rPr>
              <a:t>。）传统硬盘的容量仍在迅速增长，据称</a:t>
            </a:r>
            <a:r>
              <a:rPr lang="en-US" altLang="zh-CN" sz="2800" dirty="0">
                <a:latin typeface="KaiTi" charset="0"/>
                <a:ea typeface="KaiTi" charset="0"/>
                <a:cs typeface="KaiTi" charset="0"/>
              </a:rPr>
              <a:t>IBM</a:t>
            </a:r>
            <a:r>
              <a:rPr lang="zh-CN" altLang="en-US" sz="2800" dirty="0">
                <a:latin typeface="KaiTi" charset="0"/>
                <a:ea typeface="KaiTi" charset="0"/>
                <a:cs typeface="KaiTi" charset="0"/>
              </a:rPr>
              <a:t>已测试过</a:t>
            </a:r>
            <a:r>
              <a:rPr lang="en-US" altLang="zh-CN" sz="2800" dirty="0">
                <a:latin typeface="KaiTi" charset="0"/>
                <a:ea typeface="KaiTi" charset="0"/>
                <a:cs typeface="KaiTi" charset="0"/>
              </a:rPr>
              <a:t>4TB</a:t>
            </a:r>
            <a:r>
              <a:rPr lang="zh-CN" altLang="en-US" sz="2800" dirty="0">
                <a:latin typeface="KaiTi" charset="0"/>
                <a:ea typeface="KaiTi" charset="0"/>
                <a:cs typeface="KaiTi" charset="0"/>
              </a:rPr>
              <a:t>的传统硬盘。</a:t>
            </a:r>
          </a:p>
          <a:p>
            <a:pPr eaLnBrk="1" hangingPunct="1">
              <a:lnSpc>
                <a:spcPct val="80000"/>
              </a:lnSpc>
              <a:buFontTx/>
              <a:buNone/>
              <a:defRPr/>
            </a:pPr>
            <a:r>
              <a:rPr lang="zh-CN" altLang="en-US" sz="2800" b="1" dirty="0">
                <a:latin typeface="KaiTi" charset="0"/>
                <a:ea typeface="KaiTi" charset="0"/>
                <a:cs typeface="KaiTi" charset="0"/>
              </a:rPr>
              <a:t>   易受外界影响</a:t>
            </a:r>
          </a:p>
          <a:p>
            <a:pPr eaLnBrk="1" hangingPunct="1">
              <a:lnSpc>
                <a:spcPct val="80000"/>
              </a:lnSpc>
              <a:defRPr/>
            </a:pPr>
            <a:r>
              <a:rPr lang="zh-CN" altLang="en-US" sz="2800" dirty="0">
                <a:latin typeface="KaiTi" charset="0"/>
                <a:ea typeface="KaiTi" charset="0"/>
                <a:cs typeface="KaiTi" charset="0"/>
              </a:rPr>
              <a:t>　　由于不像传统硬盘那样屏蔽于</a:t>
            </a:r>
            <a:r>
              <a:rPr lang="zh-CN" altLang="en-US" sz="2800" dirty="0">
                <a:latin typeface="KaiTi" charset="0"/>
                <a:ea typeface="KaiTi" charset="0"/>
                <a:cs typeface="KaiTi" charset="0"/>
                <a:hlinkClick r:id="rId3" action="ppaction://hlinkfile"/>
              </a:rPr>
              <a:t>法拉第笼</a:t>
            </a:r>
            <a:r>
              <a:rPr lang="zh-CN" altLang="en-US" sz="2800" dirty="0">
                <a:latin typeface="KaiTi" charset="0"/>
                <a:ea typeface="KaiTi" charset="0"/>
                <a:cs typeface="KaiTi" charset="0"/>
              </a:rPr>
              <a:t>中，固态硬盘更易受到某些外界因素的不良影响。如断电（基于</a:t>
            </a:r>
            <a:r>
              <a:rPr lang="en-US" altLang="zh-CN" sz="2800" dirty="0">
                <a:latin typeface="KaiTi" charset="0"/>
                <a:ea typeface="KaiTi" charset="0"/>
                <a:cs typeface="KaiTi" charset="0"/>
              </a:rPr>
              <a:t>DRAM</a:t>
            </a:r>
            <a:r>
              <a:rPr lang="zh-CN" altLang="en-US" sz="2800" dirty="0">
                <a:latin typeface="KaiTi" charset="0"/>
                <a:ea typeface="KaiTi" charset="0"/>
                <a:cs typeface="KaiTi" charset="0"/>
              </a:rPr>
              <a:t>的固态硬盘尤甚）、磁场干扰、静电等。</a:t>
            </a:r>
          </a:p>
        </p:txBody>
      </p:sp>
      <p:sp>
        <p:nvSpPr>
          <p:cNvPr id="34819" name="Text Box 5"/>
          <p:cNvSpPr txBox="1">
            <a:spLocks noChangeArrowheads="1"/>
          </p:cNvSpPr>
          <p:nvPr/>
        </p:nvSpPr>
        <p:spPr bwMode="auto">
          <a:xfrm>
            <a:off x="1631951" y="115888"/>
            <a:ext cx="25193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50000"/>
              </a:spcBef>
              <a:buFontTx/>
              <a:buNone/>
            </a:pPr>
            <a:r>
              <a:rPr lang="en-US" altLang="zh-CN" sz="4400" b="1" dirty="0">
                <a:solidFill>
                  <a:schemeClr val="tx2"/>
                </a:solidFill>
                <a:latin typeface="SimHei" charset="0"/>
                <a:ea typeface="SimHei" charset="0"/>
                <a:cs typeface="SimHei" charset="0"/>
              </a:rPr>
              <a:t>SSD</a:t>
            </a:r>
            <a:r>
              <a:rPr lang="zh-CN" altLang="en-US" sz="4400" b="1" dirty="0">
                <a:solidFill>
                  <a:schemeClr val="tx2"/>
                </a:solidFill>
                <a:latin typeface="SimHei" charset="0"/>
                <a:ea typeface="SimHei" charset="0"/>
                <a:cs typeface="SimHei" charset="0"/>
              </a:rPr>
              <a:t>总结</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4"/>
          <p:cNvSpPr>
            <a:spLocks noGrp="1"/>
          </p:cNvSpPr>
          <p:nvPr>
            <p:ph idx="4294967295"/>
          </p:nvPr>
        </p:nvSpPr>
        <p:spPr>
          <a:xfrm>
            <a:off x="1120877" y="1737135"/>
            <a:ext cx="10515600" cy="4351338"/>
          </a:xfrm>
        </p:spPr>
        <p:txBody>
          <a:bodyPr>
            <a:noAutofit/>
          </a:bodyPr>
          <a:lstStyle/>
          <a:p>
            <a:pPr eaLnBrk="1" hangingPunct="1">
              <a:lnSpc>
                <a:spcPct val="80000"/>
              </a:lnSpc>
              <a:buFontTx/>
              <a:buNone/>
            </a:pPr>
            <a:r>
              <a:rPr lang="zh-CN" altLang="en-US" sz="2400" b="1" dirty="0">
                <a:latin typeface="KaiTi" charset="0"/>
                <a:ea typeface="KaiTi" charset="0"/>
                <a:cs typeface="KaiTi" charset="0"/>
              </a:rPr>
              <a:t>写入寿命有限</a:t>
            </a:r>
          </a:p>
          <a:p>
            <a:pPr eaLnBrk="1" hangingPunct="1">
              <a:lnSpc>
                <a:spcPct val="80000"/>
              </a:lnSpc>
            </a:pPr>
            <a:r>
              <a:rPr lang="zh-CN" altLang="en-US" sz="2400" dirty="0">
                <a:latin typeface="KaiTi" charset="0"/>
                <a:ea typeface="KaiTi" charset="0"/>
                <a:cs typeface="KaiTi" charset="0"/>
              </a:rPr>
              <a:t>       写入寿命有限（基于闪存）。一般闪存写入寿命为</a:t>
            </a:r>
            <a:r>
              <a:rPr lang="en-US" altLang="zh-CN" sz="2400" dirty="0">
                <a:latin typeface="KaiTi" charset="0"/>
                <a:ea typeface="KaiTi" charset="0"/>
                <a:cs typeface="KaiTi" charset="0"/>
              </a:rPr>
              <a:t>1</a:t>
            </a:r>
            <a:r>
              <a:rPr lang="zh-CN" altLang="en-US" sz="2400" dirty="0">
                <a:latin typeface="KaiTi" charset="0"/>
                <a:ea typeface="KaiTi" charset="0"/>
                <a:cs typeface="KaiTi" charset="0"/>
              </a:rPr>
              <a:t>万到</a:t>
            </a:r>
            <a:r>
              <a:rPr lang="en-US" altLang="zh-CN" sz="2400" dirty="0">
                <a:latin typeface="KaiTi" charset="0"/>
                <a:ea typeface="KaiTi" charset="0"/>
                <a:cs typeface="KaiTi" charset="0"/>
              </a:rPr>
              <a:t>10</a:t>
            </a:r>
            <a:r>
              <a:rPr lang="zh-CN" altLang="en-US" sz="2400" dirty="0">
                <a:latin typeface="KaiTi" charset="0"/>
                <a:ea typeface="KaiTi" charset="0"/>
                <a:cs typeface="KaiTi" charset="0"/>
              </a:rPr>
              <a:t>万次，特制的可达</a:t>
            </a:r>
            <a:r>
              <a:rPr lang="en-US" altLang="zh-CN" sz="2400" dirty="0">
                <a:latin typeface="KaiTi" charset="0"/>
                <a:ea typeface="KaiTi" charset="0"/>
                <a:cs typeface="KaiTi" charset="0"/>
              </a:rPr>
              <a:t>100</a:t>
            </a:r>
            <a:r>
              <a:rPr lang="zh-CN" altLang="en-US" sz="2400" dirty="0">
                <a:latin typeface="KaiTi" charset="0"/>
                <a:ea typeface="KaiTi" charset="0"/>
                <a:cs typeface="KaiTi" charset="0"/>
              </a:rPr>
              <a:t>万到</a:t>
            </a:r>
            <a:r>
              <a:rPr lang="en-US" altLang="zh-CN" sz="2400" dirty="0">
                <a:latin typeface="KaiTi" charset="0"/>
                <a:ea typeface="KaiTi" charset="0"/>
                <a:cs typeface="KaiTi" charset="0"/>
              </a:rPr>
              <a:t>500</a:t>
            </a:r>
            <a:r>
              <a:rPr lang="zh-CN" altLang="en-US" sz="2400" dirty="0">
                <a:latin typeface="KaiTi" charset="0"/>
                <a:ea typeface="KaiTi" charset="0"/>
                <a:cs typeface="KaiTi" charset="0"/>
              </a:rPr>
              <a:t>万次，然而整台计算机寿命期内文件系统的某些部分（如</a:t>
            </a:r>
            <a:r>
              <a:rPr lang="zh-CN" altLang="en-US" sz="2400" dirty="0">
                <a:latin typeface="KaiTi" charset="0"/>
                <a:ea typeface="KaiTi" charset="0"/>
                <a:cs typeface="KaiTi" charset="0"/>
                <a:hlinkClick r:id="rId2" action="ppaction://hlinkfile"/>
              </a:rPr>
              <a:t>文件分配表</a:t>
            </a:r>
            <a:r>
              <a:rPr lang="zh-CN" altLang="en-US" sz="2400" dirty="0">
                <a:latin typeface="KaiTi" charset="0"/>
                <a:ea typeface="KaiTi" charset="0"/>
                <a:cs typeface="KaiTi" charset="0"/>
              </a:rPr>
              <a:t>）的写入次数仍将超过这一极限。特制的文件系统或者</a:t>
            </a:r>
            <a:r>
              <a:rPr lang="zh-CN" altLang="en-US" sz="2400" dirty="0">
                <a:latin typeface="KaiTi" charset="0"/>
                <a:ea typeface="KaiTi" charset="0"/>
                <a:cs typeface="KaiTi" charset="0"/>
                <a:hlinkClick r:id="rId3" action="ppaction://hlinkfile"/>
              </a:rPr>
              <a:t>固件</a:t>
            </a:r>
            <a:r>
              <a:rPr lang="zh-CN" altLang="en-US" sz="2400" dirty="0">
                <a:latin typeface="KaiTi" charset="0"/>
                <a:ea typeface="KaiTi" charset="0"/>
                <a:cs typeface="KaiTi" charset="0"/>
              </a:rPr>
              <a:t>可以分担写入的位置，使固态硬盘的整体寿命达到</a:t>
            </a:r>
            <a:r>
              <a:rPr lang="en-US" altLang="zh-CN" sz="2400" dirty="0">
                <a:latin typeface="KaiTi" charset="0"/>
                <a:ea typeface="KaiTi" charset="0"/>
                <a:cs typeface="KaiTi" charset="0"/>
              </a:rPr>
              <a:t>20</a:t>
            </a:r>
            <a:r>
              <a:rPr lang="zh-CN" altLang="en-US" sz="2400" dirty="0">
                <a:latin typeface="KaiTi" charset="0"/>
                <a:ea typeface="KaiTi" charset="0"/>
                <a:cs typeface="KaiTi" charset="0"/>
              </a:rPr>
              <a:t>年以上。</a:t>
            </a:r>
          </a:p>
          <a:p>
            <a:pPr eaLnBrk="1" hangingPunct="1">
              <a:lnSpc>
                <a:spcPct val="80000"/>
              </a:lnSpc>
            </a:pPr>
            <a:endParaRPr lang="zh-CN" altLang="en-US" sz="2400" dirty="0">
              <a:latin typeface="KaiTi" charset="0"/>
              <a:ea typeface="KaiTi" charset="0"/>
              <a:cs typeface="KaiTi" charset="0"/>
            </a:endParaRPr>
          </a:p>
          <a:p>
            <a:pPr eaLnBrk="1" hangingPunct="1">
              <a:lnSpc>
                <a:spcPct val="80000"/>
              </a:lnSpc>
              <a:buFontTx/>
              <a:buNone/>
            </a:pPr>
            <a:r>
              <a:rPr lang="zh-CN" altLang="en-US" sz="2400" b="1" dirty="0">
                <a:latin typeface="KaiTi" charset="0"/>
                <a:ea typeface="KaiTi" charset="0"/>
                <a:cs typeface="KaiTi" charset="0"/>
              </a:rPr>
              <a:t>数据难以恢复</a:t>
            </a:r>
          </a:p>
          <a:p>
            <a:pPr eaLnBrk="1" hangingPunct="1">
              <a:lnSpc>
                <a:spcPct val="80000"/>
              </a:lnSpc>
            </a:pPr>
            <a:r>
              <a:rPr lang="zh-CN" altLang="en-US" sz="2400" dirty="0">
                <a:latin typeface="KaiTi" charset="0"/>
                <a:ea typeface="KaiTi" charset="0"/>
                <a:cs typeface="KaiTi" charset="0"/>
              </a:rPr>
              <a:t>       数据损坏后难以恢复。一旦在硬件上发生损坏，如果是传统的磁盘或者磁带存储方式，通过</a:t>
            </a:r>
            <a:r>
              <a:rPr lang="zh-CN" altLang="en-US" sz="2400" dirty="0">
                <a:latin typeface="KaiTi" charset="0"/>
                <a:ea typeface="KaiTi" charset="0"/>
                <a:cs typeface="KaiTi" charset="0"/>
                <a:hlinkClick r:id="rId4" action="ppaction://hlinkfile"/>
              </a:rPr>
              <a:t>数据恢复</a:t>
            </a:r>
            <a:r>
              <a:rPr lang="zh-CN" altLang="en-US" sz="2400" dirty="0">
                <a:latin typeface="KaiTi" charset="0"/>
                <a:ea typeface="KaiTi" charset="0"/>
                <a:cs typeface="KaiTi" charset="0"/>
              </a:rPr>
              <a:t>也许还能挽救一部分数据。但是如果是固态存储，一但芯片发生损坏，要想在碎成几瓣或者被电流击穿的芯片中找回数据那几乎就是不可能的。当然这种不足也是可以牺牲存储空间来弥补的，主要用</a:t>
            </a:r>
            <a:r>
              <a:rPr lang="en-US" altLang="zh-CN" sz="2400" dirty="0">
                <a:latin typeface="KaiTi" charset="0"/>
                <a:ea typeface="KaiTi" charset="0"/>
                <a:cs typeface="KaiTi" charset="0"/>
              </a:rPr>
              <a:t>RAID 1</a:t>
            </a:r>
            <a:r>
              <a:rPr lang="zh-CN" altLang="en-US" sz="2400" dirty="0">
                <a:latin typeface="KaiTi" charset="0"/>
                <a:ea typeface="KaiTi" charset="0"/>
                <a:cs typeface="KaiTi" charset="0"/>
              </a:rPr>
              <a:t>来实现的备份，和传统的存储的备份原理相同。由于目前</a:t>
            </a:r>
            <a:r>
              <a:rPr lang="en-US" altLang="zh-CN" sz="2400" dirty="0">
                <a:latin typeface="KaiTi" charset="0"/>
                <a:ea typeface="KaiTi" charset="0"/>
                <a:cs typeface="KaiTi" charset="0"/>
              </a:rPr>
              <a:t>SSD</a:t>
            </a:r>
            <a:r>
              <a:rPr lang="zh-CN" altLang="en-US" sz="2400" dirty="0">
                <a:latin typeface="KaiTi" charset="0"/>
                <a:ea typeface="KaiTi" charset="0"/>
                <a:cs typeface="KaiTi" charset="0"/>
              </a:rPr>
              <a:t>的成本较高，采用这种方式备份还是价格不菲。</a:t>
            </a:r>
          </a:p>
        </p:txBody>
      </p:sp>
      <p:sp>
        <p:nvSpPr>
          <p:cNvPr id="35843" name="Text Box 4"/>
          <p:cNvSpPr txBox="1">
            <a:spLocks noChangeArrowheads="1"/>
          </p:cNvSpPr>
          <p:nvPr/>
        </p:nvSpPr>
        <p:spPr bwMode="auto">
          <a:xfrm>
            <a:off x="1904667" y="131930"/>
            <a:ext cx="25193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50000"/>
              </a:spcBef>
              <a:buFontTx/>
              <a:buNone/>
            </a:pPr>
            <a:r>
              <a:rPr lang="en-US" altLang="zh-CN" sz="4400" b="1" dirty="0">
                <a:solidFill>
                  <a:schemeClr val="tx2"/>
                </a:solidFill>
                <a:latin typeface="SimHei" charset="0"/>
                <a:ea typeface="SimHei" charset="0"/>
                <a:cs typeface="SimHei" charset="0"/>
              </a:rPr>
              <a:t>SSD</a:t>
            </a:r>
            <a:r>
              <a:rPr lang="zh-CN" altLang="en-US" sz="4400" b="1" dirty="0">
                <a:solidFill>
                  <a:schemeClr val="tx2"/>
                </a:solidFill>
                <a:latin typeface="SimHei" charset="0"/>
                <a:ea typeface="SimHei" charset="0"/>
                <a:cs typeface="SimHei" charset="0"/>
              </a:rPr>
              <a:t>总结</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0" y="0"/>
            <a:ext cx="3600450" cy="927100"/>
          </a:xfrm>
        </p:spPr>
        <p:txBody>
          <a:bodyPr/>
          <a:lstStyle/>
          <a:p>
            <a:pPr algn="l" eaLnBrk="1" hangingPunct="1"/>
            <a:r>
              <a:rPr lang="en-US" altLang="zh-CN" b="1" dirty="0" smtClean="0">
                <a:latin typeface="SimHei" charset="0"/>
                <a:ea typeface="SimHei" charset="0"/>
                <a:cs typeface="SimHei" charset="0"/>
              </a:rPr>
              <a:t>SSD</a:t>
            </a:r>
            <a:r>
              <a:rPr lang="zh-CN" altLang="en-US" b="1" dirty="0" smtClean="0">
                <a:latin typeface="SimHei" charset="0"/>
                <a:ea typeface="SimHei" charset="0"/>
                <a:cs typeface="SimHei" charset="0"/>
              </a:rPr>
              <a:t>通用术语</a:t>
            </a:r>
          </a:p>
        </p:txBody>
      </p:sp>
      <p:sp>
        <p:nvSpPr>
          <p:cNvPr id="13315" name="Rectangle 3"/>
          <p:cNvSpPr>
            <a:spLocks noGrp="1" noChangeArrowheads="1"/>
          </p:cNvSpPr>
          <p:nvPr>
            <p:ph idx="1"/>
          </p:nvPr>
        </p:nvSpPr>
        <p:spPr>
          <a:xfrm>
            <a:off x="1847850" y="1484313"/>
            <a:ext cx="8229600" cy="4525962"/>
          </a:xfrm>
        </p:spPr>
        <p:txBody>
          <a:bodyPr>
            <a:normAutofit/>
          </a:bodyPr>
          <a:lstStyle/>
          <a:p>
            <a:r>
              <a:rPr lang="en-US" altLang="zh-CN" sz="2800" b="1" dirty="0">
                <a:latin typeface="KaiTi" charset="0"/>
                <a:ea typeface="KaiTi" charset="0"/>
                <a:cs typeface="KaiTi" charset="0"/>
              </a:rPr>
              <a:t>LBA</a:t>
            </a:r>
            <a:r>
              <a:rPr lang="zh-CN" altLang="en-US" sz="2800" b="1" dirty="0">
                <a:latin typeface="KaiTi" charset="0"/>
                <a:ea typeface="KaiTi" charset="0"/>
                <a:cs typeface="KaiTi" charset="0"/>
              </a:rPr>
              <a:t>（逻辑区块地址）及</a:t>
            </a:r>
            <a:r>
              <a:rPr lang="en-US" altLang="zh-CN" sz="2800" b="1" dirty="0">
                <a:latin typeface="KaiTi" charset="0"/>
                <a:ea typeface="KaiTi" charset="0"/>
                <a:cs typeface="KaiTi" charset="0"/>
              </a:rPr>
              <a:t>PBA</a:t>
            </a:r>
            <a:r>
              <a:rPr lang="zh-CN" altLang="en-US" sz="2800" b="1" dirty="0">
                <a:latin typeface="KaiTi" charset="0"/>
                <a:ea typeface="KaiTi" charset="0"/>
                <a:cs typeface="KaiTi" charset="0"/>
              </a:rPr>
              <a:t>（物理区块地址</a:t>
            </a:r>
            <a:r>
              <a:rPr lang="zh-CN" altLang="en-US" sz="2800" b="1" dirty="0" smtClean="0">
                <a:latin typeface="KaiTi" charset="0"/>
                <a:ea typeface="KaiTi" charset="0"/>
                <a:cs typeface="KaiTi" charset="0"/>
              </a:rPr>
              <a:t>）</a:t>
            </a:r>
            <a:endParaRPr lang="en-US" altLang="zh-CN" sz="2800" b="1" dirty="0" smtClean="0">
              <a:latin typeface="KaiTi" charset="0"/>
              <a:ea typeface="KaiTi" charset="0"/>
              <a:cs typeface="KaiTi" charset="0"/>
            </a:endParaRPr>
          </a:p>
          <a:p>
            <a:r>
              <a:rPr lang="en-US" altLang="zh-CN" sz="2800" dirty="0">
                <a:latin typeface="KaiTi" charset="0"/>
                <a:ea typeface="KaiTi" charset="0"/>
                <a:cs typeface="KaiTi" charset="0"/>
              </a:rPr>
              <a:t>LBA</a:t>
            </a:r>
            <a:r>
              <a:rPr lang="zh-CN" altLang="en-US" sz="2800" dirty="0">
                <a:latin typeface="KaiTi" charset="0"/>
                <a:ea typeface="KaiTi" charset="0"/>
                <a:cs typeface="KaiTi" charset="0"/>
              </a:rPr>
              <a:t>可以指某个数据区块的地址或者某个地址上所指向的数据</a:t>
            </a:r>
            <a:r>
              <a:rPr lang="zh-CN" altLang="en-US" sz="2800" dirty="0" smtClean="0">
                <a:latin typeface="KaiTi" charset="0"/>
                <a:ea typeface="KaiTi" charset="0"/>
                <a:cs typeface="KaiTi" charset="0"/>
              </a:rPr>
              <a:t>区块</a:t>
            </a:r>
            <a:endParaRPr lang="en-US" altLang="zh-CN" sz="2800" dirty="0" smtClean="0">
              <a:latin typeface="KaiTi" charset="0"/>
              <a:ea typeface="KaiTi" charset="0"/>
              <a:cs typeface="KaiTi" charset="0"/>
            </a:endParaRPr>
          </a:p>
          <a:p>
            <a:endParaRPr lang="en-US" altLang="zh-CN" sz="2800" b="1" dirty="0">
              <a:latin typeface="KaiTi" charset="0"/>
              <a:ea typeface="KaiTi" charset="0"/>
              <a:cs typeface="KaiTi" charset="0"/>
            </a:endParaRPr>
          </a:p>
          <a:p>
            <a:r>
              <a:rPr lang="zh-CN" altLang="en-US" sz="2800" b="1" dirty="0">
                <a:latin typeface="KaiTi" charset="0"/>
                <a:ea typeface="KaiTi" charset="0"/>
                <a:cs typeface="KaiTi" charset="0"/>
              </a:rPr>
              <a:t>在</a:t>
            </a:r>
            <a:r>
              <a:rPr lang="en-US" altLang="zh-CN" sz="2800" b="1" dirty="0">
                <a:latin typeface="KaiTi" charset="0"/>
                <a:ea typeface="KaiTi" charset="0"/>
                <a:cs typeface="KaiTi" charset="0"/>
              </a:rPr>
              <a:t>HDD</a:t>
            </a:r>
            <a:r>
              <a:rPr lang="zh-CN" altLang="en-US" sz="2800" b="1" dirty="0">
                <a:latin typeface="KaiTi" charset="0"/>
                <a:ea typeface="KaiTi" charset="0"/>
                <a:cs typeface="KaiTi" charset="0"/>
              </a:rPr>
              <a:t>上，由于</a:t>
            </a:r>
            <a:r>
              <a:rPr lang="en-US" altLang="zh-CN" sz="2800" b="1" dirty="0">
                <a:latin typeface="KaiTi" charset="0"/>
                <a:ea typeface="KaiTi" charset="0"/>
                <a:cs typeface="KaiTi" charset="0"/>
              </a:rPr>
              <a:t>HDD</a:t>
            </a:r>
            <a:r>
              <a:rPr lang="zh-CN" altLang="en-US" sz="2800" b="1" dirty="0">
                <a:latin typeface="KaiTi" charset="0"/>
                <a:ea typeface="KaiTi" charset="0"/>
                <a:cs typeface="KaiTi" charset="0"/>
              </a:rPr>
              <a:t>的数据可以直接覆盖，所以</a:t>
            </a:r>
            <a:r>
              <a:rPr lang="en-US" altLang="zh-CN" sz="2800" b="1" dirty="0">
                <a:latin typeface="KaiTi" charset="0"/>
                <a:ea typeface="KaiTi" charset="0"/>
                <a:cs typeface="KaiTi" charset="0"/>
              </a:rPr>
              <a:t>LBA</a:t>
            </a:r>
            <a:r>
              <a:rPr lang="zh-CN" altLang="en-US" sz="2800" b="1" dirty="0">
                <a:latin typeface="KaiTi" charset="0"/>
                <a:ea typeface="KaiTi" charset="0"/>
                <a:cs typeface="KaiTi" charset="0"/>
              </a:rPr>
              <a:t>和</a:t>
            </a:r>
            <a:r>
              <a:rPr lang="en-US" altLang="zh-CN" sz="2800" b="1" dirty="0">
                <a:latin typeface="KaiTi" charset="0"/>
                <a:ea typeface="KaiTi" charset="0"/>
                <a:cs typeface="KaiTi" charset="0"/>
              </a:rPr>
              <a:t>PBA</a:t>
            </a:r>
            <a:r>
              <a:rPr lang="zh-CN" altLang="en-US" sz="2800" b="1" dirty="0">
                <a:latin typeface="KaiTi" charset="0"/>
                <a:ea typeface="KaiTi" charset="0"/>
                <a:cs typeface="KaiTi" charset="0"/>
              </a:rPr>
              <a:t>的关系是</a:t>
            </a:r>
            <a:r>
              <a:rPr lang="en-US" altLang="zh-CN" sz="2800" b="1" dirty="0">
                <a:latin typeface="KaiTi" charset="0"/>
                <a:ea typeface="KaiTi" charset="0"/>
                <a:cs typeface="KaiTi" charset="0"/>
              </a:rPr>
              <a:t>1:1</a:t>
            </a:r>
            <a:r>
              <a:rPr lang="zh-CN" altLang="en-US" sz="2800" b="1" dirty="0">
                <a:latin typeface="KaiTi" charset="0"/>
                <a:ea typeface="KaiTi" charset="0"/>
                <a:cs typeface="KaiTi" charset="0"/>
              </a:rPr>
              <a:t>对应，不会变更</a:t>
            </a:r>
            <a:r>
              <a:rPr lang="zh-CN" altLang="en-US" sz="2800" b="1" dirty="0" smtClean="0">
                <a:latin typeface="KaiTi" charset="0"/>
                <a:ea typeface="KaiTi" charset="0"/>
                <a:cs typeface="KaiTi" charset="0"/>
              </a:rPr>
              <a:t>，即</a:t>
            </a:r>
            <a:r>
              <a:rPr lang="en-US" altLang="zh-CN" sz="2800" b="1" dirty="0" smtClean="0">
                <a:latin typeface="KaiTi" charset="0"/>
                <a:ea typeface="KaiTi" charset="0"/>
                <a:cs typeface="KaiTi" charset="0"/>
              </a:rPr>
              <a:t>LBA=PBA</a:t>
            </a:r>
            <a:endParaRPr lang="zh-CN" altLang="en-US" sz="2800" b="1" dirty="0">
              <a:latin typeface="KaiTi" charset="0"/>
              <a:ea typeface="KaiTi" charset="0"/>
              <a:cs typeface="KaiTi"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0" y="0"/>
            <a:ext cx="3600450" cy="927100"/>
          </a:xfrm>
        </p:spPr>
        <p:txBody>
          <a:bodyPr/>
          <a:lstStyle/>
          <a:p>
            <a:pPr algn="l" eaLnBrk="1" hangingPunct="1"/>
            <a:r>
              <a:rPr lang="en-US" altLang="zh-CN" b="1" dirty="0" smtClean="0">
                <a:latin typeface="SimHei" charset="0"/>
                <a:ea typeface="SimHei" charset="0"/>
                <a:cs typeface="SimHei" charset="0"/>
              </a:rPr>
              <a:t>SSD</a:t>
            </a:r>
            <a:r>
              <a:rPr lang="zh-CN" altLang="en-US" b="1" dirty="0" smtClean="0">
                <a:latin typeface="SimHei" charset="0"/>
                <a:ea typeface="SimHei" charset="0"/>
                <a:cs typeface="SimHei" charset="0"/>
              </a:rPr>
              <a:t>通用术语</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5124450" y="1493838"/>
            <a:ext cx="6510338" cy="5098084"/>
          </a:xfrm>
          <a:prstGeom prst="rect">
            <a:avLst/>
          </a:prstGeom>
        </p:spPr>
      </p:pic>
      <p:sp>
        <p:nvSpPr>
          <p:cNvPr id="4" name="文本框 3"/>
          <p:cNvSpPr txBox="1"/>
          <p:nvPr/>
        </p:nvSpPr>
        <p:spPr>
          <a:xfrm>
            <a:off x="1295911" y="970618"/>
            <a:ext cx="5008636" cy="584775"/>
          </a:xfrm>
          <a:prstGeom prst="rect">
            <a:avLst/>
          </a:prstGeom>
          <a:noFill/>
        </p:spPr>
        <p:txBody>
          <a:bodyPr wrap="square" rtlCol="0">
            <a:spAutoFit/>
          </a:bodyPr>
          <a:lstStyle/>
          <a:p>
            <a:r>
              <a:rPr lang="en-US" altLang="zh-CN" sz="3200" b="1" dirty="0" smtClean="0">
                <a:latin typeface="KaiTi" charset="0"/>
                <a:ea typeface="KaiTi" charset="0"/>
                <a:cs typeface="KaiTi" charset="0"/>
              </a:rPr>
              <a:t>NAND</a:t>
            </a:r>
            <a:r>
              <a:rPr lang="zh-CN" altLang="en-US" sz="3200" b="1" dirty="0" smtClean="0">
                <a:latin typeface="KaiTi" charset="0"/>
                <a:ea typeface="KaiTi" charset="0"/>
                <a:cs typeface="KaiTi" charset="0"/>
              </a:rPr>
              <a:t>闪存的擦除</a:t>
            </a:r>
            <a:r>
              <a:rPr lang="en-US" altLang="zh-CN" sz="3200" b="1" dirty="0" smtClean="0">
                <a:latin typeface="KaiTi" charset="0"/>
                <a:ea typeface="KaiTi" charset="0"/>
                <a:cs typeface="KaiTi" charset="0"/>
              </a:rPr>
              <a:t>/</a:t>
            </a:r>
            <a:r>
              <a:rPr lang="zh-CN" altLang="en-US" sz="3200" b="1" dirty="0" smtClean="0">
                <a:latin typeface="KaiTi" charset="0"/>
                <a:ea typeface="KaiTi" charset="0"/>
                <a:cs typeface="KaiTi" charset="0"/>
              </a:rPr>
              <a:t>写入关系：</a:t>
            </a:r>
            <a:endParaRPr lang="zh-CN" altLang="en-US" sz="3200" b="1" dirty="0">
              <a:latin typeface="KaiTi" charset="0"/>
              <a:ea typeface="KaiTi" charset="0"/>
              <a:cs typeface="KaiTi"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0" y="0"/>
            <a:ext cx="3600450" cy="927100"/>
          </a:xfrm>
        </p:spPr>
        <p:txBody>
          <a:bodyPr/>
          <a:lstStyle/>
          <a:p>
            <a:pPr algn="l" eaLnBrk="1" hangingPunct="1"/>
            <a:r>
              <a:rPr lang="en-US" altLang="zh-CN" b="1" dirty="0" smtClean="0">
                <a:latin typeface="SimHei" charset="0"/>
                <a:ea typeface="SimHei" charset="0"/>
                <a:cs typeface="SimHei" charset="0"/>
              </a:rPr>
              <a:t>SSD</a:t>
            </a:r>
            <a:r>
              <a:rPr lang="zh-CN" altLang="en-US" b="1" dirty="0" smtClean="0">
                <a:latin typeface="SimHei" charset="0"/>
                <a:ea typeface="SimHei" charset="0"/>
                <a:cs typeface="SimHei" charset="0"/>
              </a:rPr>
              <a:t>通用术语</a:t>
            </a:r>
          </a:p>
        </p:txBody>
      </p:sp>
      <p:sp>
        <p:nvSpPr>
          <p:cNvPr id="13315" name="Rectangle 3"/>
          <p:cNvSpPr>
            <a:spLocks noGrp="1" noChangeArrowheads="1"/>
          </p:cNvSpPr>
          <p:nvPr>
            <p:ph idx="1"/>
          </p:nvPr>
        </p:nvSpPr>
        <p:spPr>
          <a:xfrm>
            <a:off x="1847850" y="1484313"/>
            <a:ext cx="8229600" cy="4525962"/>
          </a:xfrm>
        </p:spPr>
        <p:txBody>
          <a:bodyPr/>
          <a:lstStyle/>
          <a:p>
            <a:pPr marL="0" indent="0">
              <a:buNone/>
            </a:pPr>
            <a:r>
              <a:rPr lang="zh-CN" altLang="en-US" dirty="0" smtClean="0"/>
              <a:t>      </a:t>
            </a:r>
            <a:r>
              <a:rPr lang="zh-CN" altLang="en-US" sz="2800" dirty="0" smtClean="0">
                <a:latin typeface="KaiTi" charset="0"/>
                <a:ea typeface="KaiTi" charset="0"/>
                <a:cs typeface="KaiTi" charset="0"/>
              </a:rPr>
              <a:t>由于</a:t>
            </a:r>
            <a:r>
              <a:rPr lang="en-US" altLang="zh-CN" sz="2800" dirty="0">
                <a:latin typeface="KaiTi" charset="0"/>
                <a:ea typeface="KaiTi" charset="0"/>
                <a:cs typeface="KaiTi" charset="0"/>
              </a:rPr>
              <a:t>NAND</a:t>
            </a:r>
            <a:r>
              <a:rPr lang="zh-CN" altLang="en-US" sz="2800" dirty="0">
                <a:latin typeface="KaiTi" charset="0"/>
                <a:ea typeface="KaiTi" charset="0"/>
                <a:cs typeface="KaiTi" charset="0"/>
              </a:rPr>
              <a:t>闪存的特性，</a:t>
            </a:r>
            <a:r>
              <a:rPr lang="en-US" altLang="zh-CN" sz="2800" dirty="0">
                <a:latin typeface="KaiTi" charset="0"/>
                <a:ea typeface="KaiTi" charset="0"/>
                <a:cs typeface="KaiTi" charset="0"/>
              </a:rPr>
              <a:t>SSD</a:t>
            </a:r>
            <a:r>
              <a:rPr lang="zh-CN" altLang="en-US" sz="2800" dirty="0">
                <a:latin typeface="KaiTi" charset="0"/>
                <a:ea typeface="KaiTi" charset="0"/>
                <a:cs typeface="KaiTi" charset="0"/>
              </a:rPr>
              <a:t>的主控制器是使用</a:t>
            </a:r>
            <a:r>
              <a:rPr lang="en-US" altLang="zh-CN" sz="2800" dirty="0">
                <a:latin typeface="KaiTi" charset="0"/>
                <a:ea typeface="KaiTi" charset="0"/>
                <a:cs typeface="KaiTi" charset="0"/>
              </a:rPr>
              <a:t>LBA</a:t>
            </a:r>
            <a:r>
              <a:rPr lang="zh-CN" altLang="en-US" sz="2800" dirty="0">
                <a:latin typeface="KaiTi" charset="0"/>
                <a:ea typeface="KaiTi" charset="0"/>
                <a:cs typeface="KaiTi" charset="0"/>
              </a:rPr>
              <a:t>和</a:t>
            </a:r>
            <a:r>
              <a:rPr lang="en-US" altLang="zh-CN" sz="2800" dirty="0">
                <a:latin typeface="KaiTi" charset="0"/>
                <a:ea typeface="KaiTi" charset="0"/>
                <a:cs typeface="KaiTi" charset="0"/>
              </a:rPr>
              <a:t>PBA</a:t>
            </a:r>
            <a:r>
              <a:rPr lang="zh-CN" altLang="en-US" sz="2800" dirty="0">
                <a:latin typeface="KaiTi" charset="0"/>
                <a:ea typeface="KaiTi" charset="0"/>
                <a:cs typeface="KaiTi" charset="0"/>
              </a:rPr>
              <a:t>的映射表来管理闪存的。当有需更新的数据要写入时，主控会把新数据写入到空白的闪存空间（已擦除状态的）内，然后更新映射表数据，把</a:t>
            </a:r>
            <a:r>
              <a:rPr lang="en-US" altLang="zh-CN" sz="2800" dirty="0">
                <a:latin typeface="KaiTi" charset="0"/>
                <a:ea typeface="KaiTi" charset="0"/>
                <a:cs typeface="KaiTi" charset="0"/>
              </a:rPr>
              <a:t>LBA</a:t>
            </a:r>
            <a:r>
              <a:rPr lang="zh-CN" altLang="en-US" sz="2800" dirty="0">
                <a:latin typeface="KaiTi" charset="0"/>
                <a:ea typeface="KaiTi" charset="0"/>
                <a:cs typeface="KaiTi" charset="0"/>
              </a:rPr>
              <a:t>指向新的</a:t>
            </a:r>
            <a:r>
              <a:rPr lang="en-US" altLang="zh-CN" sz="2800" dirty="0">
                <a:latin typeface="KaiTi" charset="0"/>
                <a:ea typeface="KaiTi" charset="0"/>
                <a:cs typeface="KaiTi" charset="0"/>
              </a:rPr>
              <a:t>PBA</a:t>
            </a:r>
            <a:r>
              <a:rPr lang="zh-CN" altLang="en-US" sz="2800" dirty="0">
                <a:latin typeface="KaiTi" charset="0"/>
                <a:ea typeface="KaiTi" charset="0"/>
                <a:cs typeface="KaiTi" charset="0"/>
              </a:rPr>
              <a:t>。原来的</a:t>
            </a:r>
            <a:r>
              <a:rPr lang="en-US" altLang="zh-CN" sz="2800" dirty="0">
                <a:latin typeface="KaiTi" charset="0"/>
                <a:ea typeface="KaiTi" charset="0"/>
                <a:cs typeface="KaiTi" charset="0"/>
              </a:rPr>
              <a:t>PBA</a:t>
            </a:r>
            <a:r>
              <a:rPr lang="zh-CN" altLang="en-US" sz="2800" dirty="0">
                <a:latin typeface="KaiTi" charset="0"/>
                <a:ea typeface="KaiTi" charset="0"/>
                <a:cs typeface="KaiTi" charset="0"/>
              </a:rPr>
              <a:t>就成了无效数据，这个</a:t>
            </a:r>
            <a:r>
              <a:rPr lang="en-US" altLang="zh-CN" sz="2800" dirty="0">
                <a:latin typeface="KaiTi" charset="0"/>
                <a:ea typeface="KaiTi" charset="0"/>
                <a:cs typeface="KaiTi" charset="0"/>
              </a:rPr>
              <a:t>PBA</a:t>
            </a:r>
            <a:r>
              <a:rPr lang="zh-CN" altLang="en-US" sz="2800" dirty="0">
                <a:latin typeface="KaiTi" charset="0"/>
                <a:ea typeface="KaiTi" charset="0"/>
                <a:cs typeface="KaiTi" charset="0"/>
              </a:rPr>
              <a:t>若要再次写入数据就需先进行擦除的操作。</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981087" y="404813"/>
            <a:ext cx="3770312" cy="647700"/>
          </a:xfrm>
        </p:spPr>
        <p:txBody>
          <a:bodyPr/>
          <a:lstStyle/>
          <a:p>
            <a:pPr eaLnBrk="1" hangingPunct="1"/>
            <a:r>
              <a:rPr lang="zh-CN" altLang="en-US" sz="4000" b="1" dirty="0">
                <a:latin typeface="SimHei" charset="0"/>
                <a:ea typeface="SimHei" charset="0"/>
                <a:cs typeface="SimHei" charset="0"/>
              </a:rPr>
              <a:t>目录</a:t>
            </a:r>
          </a:p>
        </p:txBody>
      </p:sp>
      <p:sp>
        <p:nvSpPr>
          <p:cNvPr id="6147" name="Rectangle 3"/>
          <p:cNvSpPr>
            <a:spLocks noGrp="1" noChangeArrowheads="1"/>
          </p:cNvSpPr>
          <p:nvPr>
            <p:ph idx="1"/>
          </p:nvPr>
        </p:nvSpPr>
        <p:spPr/>
        <p:txBody>
          <a:bodyPr/>
          <a:lstStyle/>
          <a:p>
            <a:pPr eaLnBrk="1" hangingPunct="1"/>
            <a:r>
              <a:rPr lang="en-US" altLang="zh-CN" sz="3200" b="1" dirty="0" smtClean="0">
                <a:latin typeface="KaiTi" charset="0"/>
                <a:ea typeface="KaiTi" charset="0"/>
                <a:cs typeface="KaiTi" charset="0"/>
              </a:rPr>
              <a:t>SSD</a:t>
            </a:r>
            <a:r>
              <a:rPr lang="zh-CN" altLang="en-US" sz="3200" b="1" dirty="0" smtClean="0">
                <a:latin typeface="KaiTi" charset="0"/>
                <a:ea typeface="KaiTi" charset="0"/>
                <a:cs typeface="KaiTi" charset="0"/>
              </a:rPr>
              <a:t>定义及组成</a:t>
            </a:r>
          </a:p>
          <a:p>
            <a:pPr eaLnBrk="1" hangingPunct="1"/>
            <a:r>
              <a:rPr lang="en-US" altLang="zh-CN" sz="3200" b="1" dirty="0" smtClean="0">
                <a:latin typeface="KaiTi" charset="0"/>
                <a:ea typeface="KaiTi" charset="0"/>
                <a:cs typeface="KaiTi" charset="0"/>
              </a:rPr>
              <a:t>SSD</a:t>
            </a:r>
            <a:r>
              <a:rPr lang="zh-CN" altLang="en-US" sz="3200" b="1" dirty="0" smtClean="0">
                <a:latin typeface="KaiTi" charset="0"/>
                <a:ea typeface="KaiTi" charset="0"/>
                <a:cs typeface="KaiTi" charset="0"/>
              </a:rPr>
              <a:t>发展历程</a:t>
            </a:r>
          </a:p>
          <a:p>
            <a:pPr eaLnBrk="1" hangingPunct="1"/>
            <a:r>
              <a:rPr lang="en-US" altLang="zh-CN" sz="3200" b="1" dirty="0" smtClean="0">
                <a:latin typeface="KaiTi" charset="0"/>
                <a:ea typeface="KaiTi" charset="0"/>
                <a:cs typeface="KaiTi" charset="0"/>
              </a:rPr>
              <a:t>SSD</a:t>
            </a:r>
            <a:r>
              <a:rPr lang="zh-CN" altLang="en-US" sz="3200" b="1" dirty="0" smtClean="0">
                <a:latin typeface="KaiTi" charset="0"/>
                <a:ea typeface="KaiTi" charset="0"/>
                <a:cs typeface="KaiTi" charset="0"/>
              </a:rPr>
              <a:t>分类 </a:t>
            </a:r>
          </a:p>
          <a:p>
            <a:pPr eaLnBrk="1" hangingPunct="1"/>
            <a:r>
              <a:rPr lang="en-US" altLang="zh-CN" sz="3200" b="1" dirty="0" smtClean="0">
                <a:latin typeface="KaiTi" charset="0"/>
                <a:ea typeface="KaiTi" charset="0"/>
                <a:cs typeface="KaiTi" charset="0"/>
              </a:rPr>
              <a:t>SSD</a:t>
            </a:r>
            <a:r>
              <a:rPr lang="zh-CN" altLang="en-US" sz="3200" b="1" dirty="0" smtClean="0">
                <a:latin typeface="KaiTi" charset="0"/>
                <a:ea typeface="KaiTi" charset="0"/>
                <a:cs typeface="KaiTi" charset="0"/>
              </a:rPr>
              <a:t>与</a:t>
            </a:r>
            <a:r>
              <a:rPr lang="en-US" altLang="zh-CN" sz="3200" b="1" dirty="0" smtClean="0">
                <a:latin typeface="KaiTi" charset="0"/>
                <a:ea typeface="KaiTi" charset="0"/>
                <a:cs typeface="KaiTi" charset="0"/>
              </a:rPr>
              <a:t>HDD</a:t>
            </a:r>
            <a:r>
              <a:rPr lang="zh-CN" altLang="en-US" sz="3200" b="1" dirty="0" smtClean="0">
                <a:latin typeface="KaiTi" charset="0"/>
                <a:ea typeface="KaiTi" charset="0"/>
                <a:cs typeface="KaiTi" charset="0"/>
              </a:rPr>
              <a:t>优劣比较</a:t>
            </a:r>
          </a:p>
          <a:p>
            <a:pPr eaLnBrk="1" hangingPunct="1"/>
            <a:r>
              <a:rPr lang="en-US" altLang="zh-CN" sz="3200" b="1" dirty="0" smtClean="0">
                <a:latin typeface="KaiTi" charset="0"/>
                <a:ea typeface="KaiTi" charset="0"/>
                <a:cs typeface="KaiTi" charset="0"/>
              </a:rPr>
              <a:t>SSD</a:t>
            </a:r>
            <a:r>
              <a:rPr lang="zh-CN" altLang="en-US" sz="3200" b="1" dirty="0" smtClean="0">
                <a:latin typeface="KaiTi" charset="0"/>
                <a:ea typeface="KaiTi" charset="0"/>
                <a:cs typeface="KaiTi" charset="0"/>
              </a:rPr>
              <a:t>一些技术解析 </a:t>
            </a:r>
          </a:p>
          <a:p>
            <a:pPr eaLnBrk="1" hangingPunct="1"/>
            <a:endParaRPr lang="en-US" altLang="zh-CN"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0" y="0"/>
            <a:ext cx="3600450" cy="927100"/>
          </a:xfrm>
        </p:spPr>
        <p:txBody>
          <a:bodyPr/>
          <a:lstStyle/>
          <a:p>
            <a:pPr algn="l" eaLnBrk="1" hangingPunct="1"/>
            <a:r>
              <a:rPr lang="en-US" altLang="zh-CN" b="1" dirty="0" smtClean="0">
                <a:latin typeface="SimHei" charset="0"/>
                <a:ea typeface="SimHei" charset="0"/>
                <a:cs typeface="SimHei" charset="0"/>
              </a:rPr>
              <a:t>SSD</a:t>
            </a:r>
            <a:r>
              <a:rPr lang="zh-CN" altLang="en-US" b="1" dirty="0" smtClean="0">
                <a:latin typeface="SimHei" charset="0"/>
                <a:ea typeface="SimHei" charset="0"/>
                <a:cs typeface="SimHei" charset="0"/>
              </a:rPr>
              <a:t>通用术语</a:t>
            </a:r>
          </a:p>
        </p:txBody>
      </p:sp>
      <p:sp>
        <p:nvSpPr>
          <p:cNvPr id="13315" name="Rectangle 3"/>
          <p:cNvSpPr>
            <a:spLocks noGrp="1" noChangeArrowheads="1"/>
          </p:cNvSpPr>
          <p:nvPr>
            <p:ph idx="1"/>
          </p:nvPr>
        </p:nvSpPr>
        <p:spPr>
          <a:xfrm>
            <a:off x="1847850" y="1484313"/>
            <a:ext cx="8229600" cy="4525962"/>
          </a:xfrm>
        </p:spPr>
        <p:txBody>
          <a:bodyPr>
            <a:normAutofit/>
          </a:bodyPr>
          <a:lstStyle/>
          <a:p>
            <a:r>
              <a:rPr lang="en-US" altLang="zh-CN" sz="2800" b="1" dirty="0">
                <a:latin typeface="KaiTi" charset="0"/>
                <a:ea typeface="KaiTi" charset="0"/>
                <a:cs typeface="KaiTi" charset="0"/>
              </a:rPr>
              <a:t>FTL</a:t>
            </a:r>
            <a:r>
              <a:rPr lang="zh-CN" altLang="en-US" sz="2800" b="1" dirty="0">
                <a:latin typeface="KaiTi" charset="0"/>
                <a:ea typeface="KaiTi" charset="0"/>
                <a:cs typeface="KaiTi" charset="0"/>
              </a:rPr>
              <a:t>（</a:t>
            </a:r>
            <a:r>
              <a:rPr lang="en-US" altLang="zh-CN" sz="2800" b="1" dirty="0">
                <a:latin typeface="KaiTi" charset="0"/>
                <a:ea typeface="KaiTi" charset="0"/>
                <a:cs typeface="KaiTi" charset="0"/>
              </a:rPr>
              <a:t>Flash translation layer</a:t>
            </a:r>
            <a:r>
              <a:rPr lang="zh-CN" altLang="en-US" sz="2800" b="1" dirty="0">
                <a:latin typeface="KaiTi" charset="0"/>
                <a:ea typeface="KaiTi" charset="0"/>
                <a:cs typeface="KaiTi" charset="0"/>
              </a:rPr>
              <a:t>）闪存转换</a:t>
            </a:r>
            <a:r>
              <a:rPr lang="zh-CN" altLang="en-US" sz="2800" b="1" dirty="0" smtClean="0">
                <a:latin typeface="KaiTi" charset="0"/>
                <a:ea typeface="KaiTi" charset="0"/>
                <a:cs typeface="KaiTi" charset="0"/>
              </a:rPr>
              <a:t>层</a:t>
            </a:r>
            <a:endParaRPr lang="en-US" altLang="zh-CN" sz="2800" b="1" dirty="0" smtClean="0">
              <a:latin typeface="KaiTi" charset="0"/>
              <a:ea typeface="KaiTi" charset="0"/>
              <a:cs typeface="KaiTi" charset="0"/>
            </a:endParaRPr>
          </a:p>
          <a:p>
            <a:r>
              <a:rPr lang="en-US" altLang="zh-CN" sz="2800" dirty="0">
                <a:latin typeface="KaiTi" charset="0"/>
                <a:ea typeface="KaiTi" charset="0"/>
                <a:cs typeface="KaiTi" charset="0"/>
              </a:rPr>
              <a:t>FTL</a:t>
            </a:r>
            <a:r>
              <a:rPr lang="zh-CN" altLang="en-US" sz="2800" dirty="0">
                <a:latin typeface="KaiTi" charset="0"/>
                <a:ea typeface="KaiTi" charset="0"/>
                <a:cs typeface="KaiTi" charset="0"/>
              </a:rPr>
              <a:t>实际上是把数据写入到一个不同的空闲物理页并</a:t>
            </a:r>
            <a:r>
              <a:rPr lang="zh-CN" altLang="en-US" sz="2800" dirty="0">
                <a:solidFill>
                  <a:srgbClr val="FF0000"/>
                </a:solidFill>
                <a:latin typeface="KaiTi" charset="0"/>
                <a:ea typeface="KaiTi" charset="0"/>
                <a:cs typeface="KaiTi" charset="0"/>
              </a:rPr>
              <a:t>更新映射表</a:t>
            </a:r>
            <a:r>
              <a:rPr lang="zh-CN" altLang="en-US" sz="2800" dirty="0">
                <a:latin typeface="KaiTi" charset="0"/>
                <a:ea typeface="KaiTi" charset="0"/>
                <a:cs typeface="KaiTi" charset="0"/>
              </a:rPr>
              <a:t>（</a:t>
            </a:r>
            <a:r>
              <a:rPr lang="en-US" altLang="zh-CN" sz="2800" dirty="0">
                <a:latin typeface="KaiTi" charset="0"/>
                <a:ea typeface="KaiTi" charset="0"/>
                <a:cs typeface="KaiTi" charset="0"/>
              </a:rPr>
              <a:t>LBA</a:t>
            </a:r>
            <a:r>
              <a:rPr lang="zh-CN" altLang="en-US" sz="2800" dirty="0">
                <a:latin typeface="KaiTi" charset="0"/>
                <a:ea typeface="KaiTi" charset="0"/>
                <a:cs typeface="KaiTi" charset="0"/>
              </a:rPr>
              <a:t>和</a:t>
            </a:r>
            <a:r>
              <a:rPr lang="en-US" altLang="zh-CN" sz="2800" dirty="0">
                <a:latin typeface="KaiTi" charset="0"/>
                <a:ea typeface="KaiTi" charset="0"/>
                <a:cs typeface="KaiTi" charset="0"/>
              </a:rPr>
              <a:t>PBA</a:t>
            </a:r>
            <a:r>
              <a:rPr lang="zh-CN" altLang="en-US" sz="2800" dirty="0">
                <a:latin typeface="KaiTi" charset="0"/>
                <a:ea typeface="KaiTi" charset="0"/>
                <a:cs typeface="KaiTi" charset="0"/>
              </a:rPr>
              <a:t>的关联数据），并把这个页上包含的“旧数据”标记为“无效”（更新后的数据已经写入新的</a:t>
            </a:r>
            <a:r>
              <a:rPr lang="en-US" altLang="zh-CN" sz="2800" dirty="0">
                <a:latin typeface="KaiTi" charset="0"/>
                <a:ea typeface="KaiTi" charset="0"/>
                <a:cs typeface="KaiTi" charset="0"/>
              </a:rPr>
              <a:t>PBA</a:t>
            </a:r>
            <a:r>
              <a:rPr lang="zh-CN" altLang="en-US" sz="2800" dirty="0">
                <a:latin typeface="KaiTi" charset="0"/>
                <a:ea typeface="KaiTi" charset="0"/>
                <a:cs typeface="KaiTi" charset="0"/>
              </a:rPr>
              <a:t>，旧地址的数据自然就失效了）</a:t>
            </a:r>
            <a:endParaRPr lang="zh-CN" altLang="en-US" sz="2800" b="1" dirty="0">
              <a:latin typeface="KaiTi" charset="0"/>
              <a:ea typeface="KaiTi" charset="0"/>
              <a:cs typeface="KaiTi"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0" y="0"/>
            <a:ext cx="3600450" cy="927100"/>
          </a:xfrm>
        </p:spPr>
        <p:txBody>
          <a:bodyPr/>
          <a:lstStyle/>
          <a:p>
            <a:pPr algn="l" eaLnBrk="1" hangingPunct="1"/>
            <a:r>
              <a:rPr lang="en-US" altLang="zh-CN" b="1" dirty="0" smtClean="0">
                <a:latin typeface="SimHei" charset="0"/>
                <a:ea typeface="SimHei" charset="0"/>
                <a:cs typeface="SimHei" charset="0"/>
              </a:rPr>
              <a:t>SSD</a:t>
            </a:r>
            <a:r>
              <a:rPr lang="zh-CN" altLang="en-US" b="1" dirty="0" smtClean="0">
                <a:latin typeface="SimHei" charset="0"/>
                <a:ea typeface="SimHei" charset="0"/>
                <a:cs typeface="SimHei" charset="0"/>
              </a:rPr>
              <a:t>通用术语</a:t>
            </a:r>
          </a:p>
        </p:txBody>
      </p:sp>
      <p:sp>
        <p:nvSpPr>
          <p:cNvPr id="13315" name="Rectangle 3"/>
          <p:cNvSpPr>
            <a:spLocks noGrp="1" noChangeArrowheads="1"/>
          </p:cNvSpPr>
          <p:nvPr>
            <p:ph idx="1"/>
          </p:nvPr>
        </p:nvSpPr>
        <p:spPr>
          <a:xfrm>
            <a:off x="1847850" y="1484313"/>
            <a:ext cx="8229600" cy="4525962"/>
          </a:xfrm>
        </p:spPr>
        <p:txBody>
          <a:bodyPr>
            <a:normAutofit/>
          </a:bodyPr>
          <a:lstStyle/>
          <a:p>
            <a:r>
              <a:rPr lang="en-US" altLang="zh-CN" sz="2800" b="1" dirty="0"/>
              <a:t>GC</a:t>
            </a:r>
            <a:r>
              <a:rPr lang="zh-CN" altLang="en-US" sz="2800" b="1" dirty="0"/>
              <a:t>（</a:t>
            </a:r>
            <a:r>
              <a:rPr lang="en-US" altLang="zh-CN" sz="2800" b="1" dirty="0" err="1"/>
              <a:t>Garbagecollection</a:t>
            </a:r>
            <a:r>
              <a:rPr lang="zh-CN" altLang="en-US" sz="2800" b="1" dirty="0"/>
              <a:t>）垃圾回收</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935376" y="2281236"/>
            <a:ext cx="6726023" cy="3932427"/>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0" y="0"/>
            <a:ext cx="3600450" cy="927100"/>
          </a:xfrm>
        </p:spPr>
        <p:txBody>
          <a:bodyPr/>
          <a:lstStyle/>
          <a:p>
            <a:pPr algn="l" eaLnBrk="1" hangingPunct="1"/>
            <a:r>
              <a:rPr lang="en-US" altLang="zh-CN" b="1" dirty="0" smtClean="0">
                <a:latin typeface="SimHei" charset="0"/>
                <a:ea typeface="SimHei" charset="0"/>
                <a:cs typeface="SimHei" charset="0"/>
              </a:rPr>
              <a:t>SSD</a:t>
            </a:r>
            <a:r>
              <a:rPr lang="zh-CN" altLang="en-US" b="1" dirty="0" smtClean="0">
                <a:latin typeface="SimHei" charset="0"/>
                <a:ea typeface="SimHei" charset="0"/>
                <a:cs typeface="SimHei" charset="0"/>
              </a:rPr>
              <a:t>通用术语</a:t>
            </a:r>
          </a:p>
        </p:txBody>
      </p:sp>
      <p:sp>
        <p:nvSpPr>
          <p:cNvPr id="13315" name="Rectangle 3"/>
          <p:cNvSpPr>
            <a:spLocks noGrp="1" noChangeArrowheads="1"/>
          </p:cNvSpPr>
          <p:nvPr>
            <p:ph idx="1"/>
          </p:nvPr>
        </p:nvSpPr>
        <p:spPr>
          <a:xfrm>
            <a:off x="1847850" y="1484313"/>
            <a:ext cx="8229600" cy="4525962"/>
          </a:xfrm>
        </p:spPr>
        <p:txBody>
          <a:bodyPr>
            <a:normAutofit/>
          </a:bodyPr>
          <a:lstStyle/>
          <a:p>
            <a:r>
              <a:rPr lang="en-US" altLang="zh-CN" sz="2800" b="1" dirty="0"/>
              <a:t>WL</a:t>
            </a:r>
            <a:r>
              <a:rPr lang="zh-CN" altLang="en-US" sz="2800" b="1" dirty="0"/>
              <a:t>（</a:t>
            </a:r>
            <a:r>
              <a:rPr lang="en-US" altLang="zh-CN" sz="2800" b="1" dirty="0"/>
              <a:t>Wear leveling</a:t>
            </a:r>
            <a:r>
              <a:rPr lang="zh-CN" altLang="en-US" sz="2800" b="1" dirty="0"/>
              <a:t>）磨损</a:t>
            </a:r>
            <a:r>
              <a:rPr lang="zh-CN" altLang="en-US" sz="2800" b="1" dirty="0" smtClean="0"/>
              <a:t>平衡</a:t>
            </a:r>
            <a:endParaRPr lang="en-US" altLang="zh-CN" sz="2800" b="1" dirty="0" smtClean="0"/>
          </a:p>
          <a:p>
            <a:r>
              <a:rPr lang="zh-CN" altLang="en-US" sz="2800" dirty="0"/>
              <a:t>闪存寿命是以</a:t>
            </a:r>
            <a:r>
              <a:rPr lang="en-US" altLang="zh-CN" sz="2800" dirty="0"/>
              <a:t>P/E</a:t>
            </a:r>
            <a:r>
              <a:rPr lang="zh-CN" altLang="en-US" sz="2800" dirty="0"/>
              <a:t>次数来计算的，而</a:t>
            </a:r>
            <a:r>
              <a:rPr lang="en-US" altLang="zh-CN" sz="2800" dirty="0"/>
              <a:t>WL</a:t>
            </a:r>
            <a:r>
              <a:rPr lang="zh-CN" altLang="en-US" sz="2800" dirty="0"/>
              <a:t>就是确保闪存内每个块被写入的次数相等的一种机制。若没有这个机制，</a:t>
            </a:r>
            <a:r>
              <a:rPr lang="en-US" altLang="zh-CN" sz="2800" dirty="0"/>
              <a:t>SSD</a:t>
            </a:r>
            <a:r>
              <a:rPr lang="zh-CN" altLang="en-US" sz="2800" dirty="0"/>
              <a:t>内的闪存颗粒就无法在同一时间内挂掉，那对用户来说就是灾难</a:t>
            </a:r>
            <a:r>
              <a:rPr lang="zh-CN" altLang="en-US" sz="2800" dirty="0" smtClean="0"/>
              <a:t>。</a:t>
            </a:r>
            <a:endParaRPr lang="en-US" altLang="zh-CN" sz="2800" dirty="0" smtClean="0"/>
          </a:p>
          <a:p>
            <a:endParaRPr lang="en-US" altLang="zh-CN" sz="2800" b="1" dirty="0"/>
          </a:p>
          <a:p>
            <a:r>
              <a:rPr lang="zh-CN" altLang="en-US" sz="2800" b="1" dirty="0" smtClean="0"/>
              <a:t>动态磨损平衡</a:t>
            </a:r>
            <a:endParaRPr lang="en-US" altLang="zh-CN" sz="2800" b="1" dirty="0" smtClean="0"/>
          </a:p>
          <a:p>
            <a:r>
              <a:rPr lang="zh-CN" altLang="en-US" sz="2800" b="1" dirty="0" smtClean="0"/>
              <a:t>静态磨损平衡</a:t>
            </a:r>
            <a:endParaRPr lang="zh-CN" altLang="en-US" sz="28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0" y="0"/>
            <a:ext cx="3600450" cy="927100"/>
          </a:xfrm>
        </p:spPr>
        <p:txBody>
          <a:bodyPr/>
          <a:lstStyle/>
          <a:p>
            <a:pPr algn="l" eaLnBrk="1" hangingPunct="1"/>
            <a:r>
              <a:rPr lang="en-US" altLang="zh-CN" b="1" dirty="0" smtClean="0">
                <a:latin typeface="SimHei" charset="0"/>
                <a:ea typeface="SimHei" charset="0"/>
                <a:cs typeface="SimHei" charset="0"/>
              </a:rPr>
              <a:t>SSD</a:t>
            </a:r>
            <a:r>
              <a:rPr lang="zh-CN" altLang="en-US" b="1" dirty="0" smtClean="0">
                <a:latin typeface="SimHei" charset="0"/>
                <a:ea typeface="SimHei" charset="0"/>
                <a:cs typeface="SimHei" charset="0"/>
              </a:rPr>
              <a:t>通用术语</a:t>
            </a:r>
          </a:p>
        </p:txBody>
      </p:sp>
      <p:sp>
        <p:nvSpPr>
          <p:cNvPr id="13315" name="Rectangle 3"/>
          <p:cNvSpPr>
            <a:spLocks noGrp="1" noChangeArrowheads="1"/>
          </p:cNvSpPr>
          <p:nvPr>
            <p:ph idx="1"/>
          </p:nvPr>
        </p:nvSpPr>
        <p:spPr>
          <a:xfrm>
            <a:off x="1847850" y="1484313"/>
            <a:ext cx="8229600" cy="4525962"/>
          </a:xfrm>
        </p:spPr>
        <p:txBody>
          <a:bodyPr>
            <a:normAutofit/>
          </a:bodyPr>
          <a:lstStyle/>
          <a:p>
            <a:r>
              <a:rPr lang="en-US" altLang="zh-CN" sz="2800" b="1" dirty="0"/>
              <a:t>Trim</a:t>
            </a:r>
            <a:r>
              <a:rPr lang="zh-CN" altLang="en-US" sz="2800" b="1" dirty="0"/>
              <a:t>（有翻译为：修剪，但非正式翻译</a:t>
            </a:r>
            <a:r>
              <a:rPr lang="zh-CN" altLang="en-US" sz="2800" b="1" dirty="0" smtClean="0"/>
              <a:t>）</a:t>
            </a:r>
            <a:endParaRPr lang="en-US" altLang="zh-CN" sz="2800" b="1" dirty="0" smtClean="0"/>
          </a:p>
          <a:p>
            <a:r>
              <a:rPr lang="en-US" altLang="zh-CN" sz="2800" dirty="0"/>
              <a:t>Trim</a:t>
            </a:r>
            <a:r>
              <a:rPr lang="zh-CN" altLang="en-US" sz="2800" dirty="0"/>
              <a:t>只是一个指令，它让操作系统通知</a:t>
            </a:r>
            <a:r>
              <a:rPr lang="en-US" altLang="zh-CN" sz="2800" dirty="0"/>
              <a:t>SSD</a:t>
            </a:r>
            <a:r>
              <a:rPr lang="zh-CN" altLang="en-US" sz="2800" dirty="0"/>
              <a:t>主控某个页的数据已经‘无效’后，任务就已完成，并没有更多的操作。</a:t>
            </a:r>
            <a:endParaRPr lang="zh-CN" altLang="en-US" sz="28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0" y="0"/>
            <a:ext cx="3600450" cy="927100"/>
          </a:xfrm>
        </p:spPr>
        <p:txBody>
          <a:bodyPr/>
          <a:lstStyle/>
          <a:p>
            <a:pPr algn="l" eaLnBrk="1" hangingPunct="1"/>
            <a:r>
              <a:rPr lang="en-US" altLang="zh-CN" b="1" dirty="0" smtClean="0">
                <a:latin typeface="SimHei" charset="0"/>
                <a:ea typeface="SimHei" charset="0"/>
                <a:cs typeface="SimHei" charset="0"/>
              </a:rPr>
              <a:t>SSD</a:t>
            </a:r>
            <a:r>
              <a:rPr lang="zh-CN" altLang="en-US" b="1" dirty="0" smtClean="0">
                <a:latin typeface="SimHei" charset="0"/>
                <a:ea typeface="SimHei" charset="0"/>
                <a:cs typeface="SimHei" charset="0"/>
              </a:rPr>
              <a:t>通用术语</a:t>
            </a:r>
          </a:p>
        </p:txBody>
      </p:sp>
      <p:pic>
        <p:nvPicPr>
          <p:cNvPr id="4" name="图片 3"/>
          <p:cNvPicPr>
            <a:picLocks noChangeAspect="1"/>
          </p:cNvPicPr>
          <p:nvPr/>
        </p:nvPicPr>
        <p:blipFill>
          <a:blip r:embed="rId3"/>
          <a:srcRect/>
          <a:stretch>
            <a:fillRect/>
          </a:stretch>
        </p:blipFill>
        <p:spPr>
          <a:xfrm>
            <a:off x="2222500" y="927100"/>
            <a:ext cx="7715250" cy="566737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0" y="0"/>
            <a:ext cx="3600450" cy="927100"/>
          </a:xfrm>
        </p:spPr>
        <p:txBody>
          <a:bodyPr/>
          <a:lstStyle/>
          <a:p>
            <a:pPr algn="l" eaLnBrk="1" hangingPunct="1"/>
            <a:r>
              <a:rPr lang="en-US" altLang="zh-CN" b="1" dirty="0" smtClean="0">
                <a:latin typeface="SimHei" charset="0"/>
                <a:ea typeface="SimHei" charset="0"/>
                <a:cs typeface="SimHei" charset="0"/>
              </a:rPr>
              <a:t>SSD</a:t>
            </a:r>
            <a:r>
              <a:rPr lang="zh-CN" altLang="en-US" b="1" dirty="0" smtClean="0">
                <a:latin typeface="SimHei" charset="0"/>
                <a:ea typeface="SimHei" charset="0"/>
                <a:cs typeface="SimHei" charset="0"/>
              </a:rPr>
              <a:t>通用术语</a:t>
            </a:r>
          </a:p>
        </p:txBody>
      </p:sp>
      <p:sp>
        <p:nvSpPr>
          <p:cNvPr id="13315" name="Rectangle 3"/>
          <p:cNvSpPr>
            <a:spLocks noGrp="1" noChangeArrowheads="1"/>
          </p:cNvSpPr>
          <p:nvPr>
            <p:ph idx="1"/>
          </p:nvPr>
        </p:nvSpPr>
        <p:spPr>
          <a:xfrm>
            <a:off x="1847850" y="1484313"/>
            <a:ext cx="8229600" cy="4525962"/>
          </a:xfrm>
        </p:spPr>
        <p:txBody>
          <a:bodyPr>
            <a:normAutofit/>
          </a:bodyPr>
          <a:lstStyle/>
          <a:p>
            <a:r>
              <a:rPr lang="en-US" altLang="zh-CN" sz="2800" b="1" dirty="0">
                <a:latin typeface="KaiTi" charset="0"/>
                <a:ea typeface="KaiTi" charset="0"/>
                <a:cs typeface="KaiTi" charset="0"/>
              </a:rPr>
              <a:t>WA</a:t>
            </a:r>
            <a:r>
              <a:rPr lang="zh-CN" altLang="en-US" sz="2800" b="1" dirty="0">
                <a:latin typeface="KaiTi" charset="0"/>
                <a:ea typeface="KaiTi" charset="0"/>
                <a:cs typeface="KaiTi" charset="0"/>
              </a:rPr>
              <a:t>（</a:t>
            </a:r>
            <a:r>
              <a:rPr lang="en-US" altLang="zh-CN" sz="2800" b="1" dirty="0">
                <a:latin typeface="KaiTi" charset="0"/>
                <a:ea typeface="KaiTi" charset="0"/>
                <a:cs typeface="KaiTi" charset="0"/>
              </a:rPr>
              <a:t>Write Amplification</a:t>
            </a:r>
            <a:r>
              <a:rPr lang="zh-CN" altLang="en-US" sz="2800" b="1" dirty="0">
                <a:latin typeface="KaiTi" charset="0"/>
                <a:ea typeface="KaiTi" charset="0"/>
                <a:cs typeface="KaiTi" charset="0"/>
              </a:rPr>
              <a:t>）写入</a:t>
            </a:r>
            <a:r>
              <a:rPr lang="zh-CN" altLang="en-US" sz="2800" b="1" dirty="0" smtClean="0">
                <a:latin typeface="KaiTi" charset="0"/>
                <a:ea typeface="KaiTi" charset="0"/>
                <a:cs typeface="KaiTi" charset="0"/>
              </a:rPr>
              <a:t>放大</a:t>
            </a:r>
            <a:endParaRPr lang="en-US" altLang="zh-CN" sz="2800" b="1" dirty="0" smtClean="0">
              <a:latin typeface="KaiTi" charset="0"/>
              <a:ea typeface="KaiTi" charset="0"/>
              <a:cs typeface="KaiTi" charset="0"/>
            </a:endParaRPr>
          </a:p>
          <a:p>
            <a:r>
              <a:rPr lang="zh-CN" altLang="en-US" sz="2800" dirty="0" smtClean="0">
                <a:latin typeface="KaiTi" charset="0"/>
                <a:ea typeface="KaiTi" charset="0"/>
                <a:cs typeface="KaiTi" charset="0"/>
              </a:rPr>
              <a:t>由于</a:t>
            </a:r>
            <a:r>
              <a:rPr lang="zh-CN" altLang="en-US" sz="2800" dirty="0">
                <a:latin typeface="KaiTi" charset="0"/>
                <a:ea typeface="KaiTi" charset="0"/>
                <a:cs typeface="KaiTi" charset="0"/>
              </a:rPr>
              <a:t>闪存必须先擦除才能再写入的特性，在执行这些操作时，数据都会被移动超过</a:t>
            </a:r>
            <a:r>
              <a:rPr lang="en-US" altLang="zh-CN" sz="2800" dirty="0">
                <a:latin typeface="KaiTi" charset="0"/>
                <a:ea typeface="KaiTi" charset="0"/>
                <a:cs typeface="KaiTi" charset="0"/>
              </a:rPr>
              <a:t>1</a:t>
            </a:r>
            <a:r>
              <a:rPr lang="zh-CN" altLang="en-US" sz="2800" dirty="0">
                <a:latin typeface="KaiTi" charset="0"/>
                <a:ea typeface="KaiTi" charset="0"/>
                <a:cs typeface="KaiTi" charset="0"/>
              </a:rPr>
              <a:t>次。这些重复的操作不单会增加写入的数据量，还会减少闪存的寿命，更吃光闪存的可用带宽而间接影响随机写入性能</a:t>
            </a:r>
            <a:r>
              <a:rPr lang="zh-CN" altLang="en-US" dirty="0"/>
              <a:t>。</a:t>
            </a:r>
            <a:endParaRPr lang="en-US" altLang="zh-CN"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0" y="0"/>
            <a:ext cx="3600450" cy="927100"/>
          </a:xfrm>
        </p:spPr>
        <p:txBody>
          <a:bodyPr/>
          <a:lstStyle/>
          <a:p>
            <a:pPr algn="l" eaLnBrk="1" hangingPunct="1"/>
            <a:r>
              <a:rPr lang="en-US" altLang="zh-CN" b="1" dirty="0" smtClean="0">
                <a:latin typeface="SimHei" charset="0"/>
                <a:ea typeface="SimHei" charset="0"/>
                <a:cs typeface="SimHei" charset="0"/>
              </a:rPr>
              <a:t>SSD</a:t>
            </a:r>
            <a:r>
              <a:rPr lang="zh-CN" altLang="en-US" b="1" dirty="0" smtClean="0">
                <a:latin typeface="SimHei" charset="0"/>
                <a:ea typeface="SimHei" charset="0"/>
                <a:cs typeface="SimHei" charset="0"/>
              </a:rPr>
              <a:t>通用术语</a:t>
            </a:r>
          </a:p>
        </p:txBody>
      </p:sp>
      <p:sp>
        <p:nvSpPr>
          <p:cNvPr id="13315" name="Rectangle 3"/>
          <p:cNvSpPr>
            <a:spLocks noGrp="1" noChangeArrowheads="1"/>
          </p:cNvSpPr>
          <p:nvPr>
            <p:ph idx="1"/>
          </p:nvPr>
        </p:nvSpPr>
        <p:spPr>
          <a:xfrm>
            <a:off x="1847850" y="1484313"/>
            <a:ext cx="8229600" cy="4525962"/>
          </a:xfrm>
        </p:spPr>
        <p:txBody>
          <a:bodyPr>
            <a:normAutofit/>
          </a:bodyPr>
          <a:lstStyle/>
          <a:p>
            <a:r>
              <a:rPr lang="en-US" altLang="zh-CN" sz="2800" b="1" dirty="0">
                <a:latin typeface="KaiTi" charset="0"/>
                <a:ea typeface="KaiTi" charset="0"/>
                <a:cs typeface="KaiTi" charset="0"/>
              </a:rPr>
              <a:t>WA</a:t>
            </a:r>
            <a:r>
              <a:rPr lang="zh-CN" altLang="en-US" sz="2800" b="1" dirty="0">
                <a:latin typeface="KaiTi" charset="0"/>
                <a:ea typeface="KaiTi" charset="0"/>
                <a:cs typeface="KaiTi" charset="0"/>
              </a:rPr>
              <a:t>（</a:t>
            </a:r>
            <a:r>
              <a:rPr lang="en-US" altLang="zh-CN" sz="2800" b="1" dirty="0">
                <a:latin typeface="KaiTi" charset="0"/>
                <a:ea typeface="KaiTi" charset="0"/>
                <a:cs typeface="KaiTi" charset="0"/>
              </a:rPr>
              <a:t>Write Amplification</a:t>
            </a:r>
            <a:r>
              <a:rPr lang="zh-CN" altLang="en-US" sz="2800" b="1" dirty="0">
                <a:latin typeface="KaiTi" charset="0"/>
                <a:ea typeface="KaiTi" charset="0"/>
                <a:cs typeface="KaiTi" charset="0"/>
              </a:rPr>
              <a:t>）写入</a:t>
            </a:r>
            <a:r>
              <a:rPr lang="zh-CN" altLang="en-US" sz="2800" b="1" dirty="0" smtClean="0">
                <a:latin typeface="KaiTi" charset="0"/>
                <a:ea typeface="KaiTi" charset="0"/>
                <a:cs typeface="KaiTi" charset="0"/>
              </a:rPr>
              <a:t>放大</a:t>
            </a:r>
          </a:p>
          <a:p>
            <a:r>
              <a:rPr lang="zh-CN" altLang="en-US" sz="2800" b="1" dirty="0" smtClean="0">
                <a:latin typeface="KaiTi" charset="0"/>
                <a:ea typeface="KaiTi" charset="0"/>
                <a:cs typeface="KaiTi" charset="0"/>
              </a:rPr>
              <a:t>例子：</a:t>
            </a:r>
            <a:r>
              <a:rPr lang="zh-CN" altLang="en-US" sz="2800" dirty="0" smtClean="0">
                <a:latin typeface="KaiTi" charset="0"/>
                <a:ea typeface="KaiTi" charset="0"/>
                <a:cs typeface="KaiTi" charset="0"/>
                <a:sym typeface="+mn-ea"/>
              </a:rPr>
              <a:t>当要写入一个</a:t>
            </a:r>
            <a:r>
              <a:rPr lang="en-US" altLang="zh-CN" sz="2800" dirty="0" smtClean="0">
                <a:latin typeface="KaiTi" charset="0"/>
                <a:ea typeface="KaiTi" charset="0"/>
                <a:cs typeface="KaiTi" charset="0"/>
                <a:sym typeface="+mn-ea"/>
              </a:rPr>
              <a:t>4KB</a:t>
            </a:r>
            <a:r>
              <a:rPr lang="zh-CN" altLang="en-US" sz="2800" dirty="0" smtClean="0">
                <a:latin typeface="KaiTi" charset="0"/>
                <a:ea typeface="KaiTi" charset="0"/>
                <a:cs typeface="KaiTi" charset="0"/>
                <a:sym typeface="+mn-ea"/>
              </a:rPr>
              <a:t>的数据时，最坏的情况是一个块里已经没有干净空间了。</a:t>
            </a:r>
          </a:p>
          <a:p>
            <a:endParaRPr lang="zh-CN" altLang="en-US" sz="2800" b="1" dirty="0" smtClean="0">
              <a:latin typeface="KaiTi" charset="0"/>
              <a:ea typeface="KaiTi" charset="0"/>
              <a:cs typeface="KaiTi" charset="0"/>
            </a:endParaRPr>
          </a:p>
          <a:p>
            <a:r>
              <a:rPr lang="zh-CN" altLang="en-US" sz="2800" dirty="0" smtClean="0">
                <a:latin typeface="KaiTi" charset="0"/>
                <a:ea typeface="KaiTi" charset="0"/>
                <a:cs typeface="KaiTi" charset="0"/>
                <a:sym typeface="+mn-ea"/>
              </a:rPr>
              <a:t>闪存读取 </a:t>
            </a:r>
            <a:r>
              <a:rPr lang="en-US" altLang="zh-CN" sz="2800" dirty="0" smtClean="0">
                <a:latin typeface="KaiTi" charset="0"/>
                <a:ea typeface="KaiTi" charset="0"/>
                <a:cs typeface="KaiTi" charset="0"/>
                <a:sym typeface="+mn-ea"/>
              </a:rPr>
              <a:t>(1024KB)</a:t>
            </a:r>
            <a:r>
              <a:rPr lang="zh-CN" altLang="en-US" sz="2800" dirty="0" smtClean="0">
                <a:latin typeface="KaiTi" charset="0"/>
                <a:ea typeface="KaiTi" charset="0"/>
                <a:cs typeface="KaiTi" charset="0"/>
                <a:sym typeface="+mn-ea"/>
              </a:rPr>
              <a:t>到缓存</a:t>
            </a:r>
            <a:r>
              <a:rPr lang="en-US" altLang="zh-CN" sz="2800" dirty="0" smtClean="0">
                <a:latin typeface="KaiTi" charset="0"/>
                <a:ea typeface="KaiTi" charset="0"/>
                <a:cs typeface="KaiTi" charset="0"/>
                <a:sym typeface="+mn-ea"/>
              </a:rPr>
              <a:t>→</a:t>
            </a:r>
            <a:r>
              <a:rPr lang="zh-CN" altLang="en-US" sz="2800" dirty="0" smtClean="0">
                <a:latin typeface="KaiTi" charset="0"/>
                <a:ea typeface="KaiTi" charset="0"/>
                <a:cs typeface="KaiTi" charset="0"/>
                <a:sym typeface="+mn-ea"/>
              </a:rPr>
              <a:t>缓存修改（</a:t>
            </a:r>
            <a:r>
              <a:rPr lang="en-US" altLang="zh-CN" sz="2800" dirty="0" smtClean="0">
                <a:latin typeface="KaiTi" charset="0"/>
                <a:ea typeface="KaiTi" charset="0"/>
                <a:cs typeface="KaiTi" charset="0"/>
                <a:sym typeface="+mn-ea"/>
              </a:rPr>
              <a:t>4KB</a:t>
            </a:r>
            <a:r>
              <a:rPr lang="zh-CN" altLang="en-US" sz="2800" dirty="0" smtClean="0">
                <a:latin typeface="KaiTi" charset="0"/>
                <a:ea typeface="KaiTi" charset="0"/>
                <a:cs typeface="KaiTi" charset="0"/>
                <a:sym typeface="+mn-ea"/>
              </a:rPr>
              <a:t>）→闪存擦除（</a:t>
            </a:r>
            <a:r>
              <a:rPr lang="en-US" altLang="zh-CN" sz="2800" dirty="0" smtClean="0">
                <a:latin typeface="KaiTi" charset="0"/>
                <a:ea typeface="KaiTi" charset="0"/>
                <a:cs typeface="KaiTi" charset="0"/>
                <a:sym typeface="+mn-ea"/>
              </a:rPr>
              <a:t>1024KB</a:t>
            </a:r>
            <a:r>
              <a:rPr lang="zh-CN" altLang="en-US" sz="2800" dirty="0" smtClean="0">
                <a:latin typeface="KaiTi" charset="0"/>
                <a:ea typeface="KaiTi" charset="0"/>
                <a:cs typeface="KaiTi" charset="0"/>
                <a:sym typeface="+mn-ea"/>
              </a:rPr>
              <a:t>）→闪存写入（</a:t>
            </a:r>
            <a:r>
              <a:rPr lang="en-US" altLang="zh-CN" sz="2800" dirty="0" smtClean="0">
                <a:latin typeface="KaiTi" charset="0"/>
                <a:ea typeface="KaiTi" charset="0"/>
                <a:cs typeface="KaiTi" charset="0"/>
                <a:sym typeface="+mn-ea"/>
              </a:rPr>
              <a:t>1024KB</a:t>
            </a:r>
            <a:r>
              <a:rPr lang="zh-CN" altLang="en-US" sz="2800" dirty="0" smtClean="0">
                <a:latin typeface="KaiTi" charset="0"/>
                <a:ea typeface="KaiTi" charset="0"/>
                <a:cs typeface="KaiTi" charset="0"/>
                <a:sym typeface="+mn-ea"/>
              </a:rPr>
              <a:t>）</a:t>
            </a:r>
            <a:endParaRPr lang="zh-CN" altLang="en-US" sz="2800" b="1" dirty="0" smtClean="0">
              <a:latin typeface="KaiTi" charset="0"/>
              <a:ea typeface="KaiTi" charset="0"/>
              <a:cs typeface="KaiTi"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0" y="0"/>
            <a:ext cx="3600450" cy="927100"/>
          </a:xfrm>
        </p:spPr>
        <p:txBody>
          <a:bodyPr/>
          <a:lstStyle/>
          <a:p>
            <a:pPr algn="l" eaLnBrk="1" hangingPunct="1"/>
            <a:r>
              <a:rPr lang="en-US" altLang="zh-CN" b="1" dirty="0" smtClean="0">
                <a:latin typeface="SimHei" charset="0"/>
                <a:ea typeface="SimHei" charset="0"/>
                <a:cs typeface="SimHei" charset="0"/>
              </a:rPr>
              <a:t>SSD</a:t>
            </a:r>
            <a:r>
              <a:rPr lang="zh-CN" altLang="en-US" b="1" dirty="0" smtClean="0">
                <a:latin typeface="SimHei" charset="0"/>
                <a:ea typeface="SimHei" charset="0"/>
                <a:cs typeface="SimHei" charset="0"/>
              </a:rPr>
              <a:t>通用术语</a:t>
            </a:r>
          </a:p>
        </p:txBody>
      </p:sp>
      <p:sp>
        <p:nvSpPr>
          <p:cNvPr id="13315" name="Rectangle 3"/>
          <p:cNvSpPr>
            <a:spLocks noGrp="1" noChangeArrowheads="1"/>
          </p:cNvSpPr>
          <p:nvPr>
            <p:ph idx="1"/>
          </p:nvPr>
        </p:nvSpPr>
        <p:spPr>
          <a:xfrm>
            <a:off x="1847850" y="1484313"/>
            <a:ext cx="8229600" cy="4525962"/>
          </a:xfrm>
        </p:spPr>
        <p:txBody>
          <a:bodyPr>
            <a:normAutofit/>
          </a:bodyPr>
          <a:lstStyle/>
          <a:p>
            <a:r>
              <a:rPr lang="en-US" altLang="zh-CN" sz="2800" b="1" dirty="0">
                <a:latin typeface="KaiTi" charset="0"/>
                <a:ea typeface="KaiTi" charset="0"/>
                <a:cs typeface="KaiTi" charset="0"/>
              </a:rPr>
              <a:t>BBM</a:t>
            </a:r>
            <a:r>
              <a:rPr lang="zh-CN" altLang="en-US" sz="2800" b="1" dirty="0">
                <a:latin typeface="KaiTi" charset="0"/>
                <a:ea typeface="KaiTi" charset="0"/>
                <a:cs typeface="KaiTi" charset="0"/>
              </a:rPr>
              <a:t>（</a:t>
            </a:r>
            <a:r>
              <a:rPr lang="en-US" altLang="zh-CN" sz="2800" b="1" dirty="0">
                <a:latin typeface="KaiTi" charset="0"/>
                <a:ea typeface="KaiTi" charset="0"/>
                <a:cs typeface="KaiTi" charset="0"/>
              </a:rPr>
              <a:t>Bad Block Management</a:t>
            </a:r>
            <a:r>
              <a:rPr lang="zh-CN" altLang="en-US" sz="2800" b="1" dirty="0">
                <a:latin typeface="KaiTi" charset="0"/>
                <a:ea typeface="KaiTi" charset="0"/>
                <a:cs typeface="KaiTi" charset="0"/>
              </a:rPr>
              <a:t>）坏块管理</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847850" y="2100263"/>
            <a:ext cx="7839075" cy="446722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6"/>
          <p:cNvSpPr txBox="1"/>
          <p:nvPr/>
        </p:nvSpPr>
        <p:spPr>
          <a:xfrm>
            <a:off x="1893888" y="561975"/>
            <a:ext cx="5257800" cy="701731"/>
          </a:xfrm>
          <a:prstGeom prst="rect">
            <a:avLst/>
          </a:prstGeom>
          <a:noFill/>
          <a:ln w="9525">
            <a:noFill/>
            <a:miter/>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90000"/>
              </a:lnSpc>
              <a:spcBef>
                <a:spcPct val="0"/>
              </a:spcBef>
              <a:buNone/>
            </a:pPr>
            <a:r>
              <a:rPr lang="en-US" altLang="zh-CN" sz="4400" b="1" dirty="0">
                <a:latin typeface="SimHei" charset="0"/>
                <a:ea typeface="SimHei" charset="0"/>
                <a:cs typeface="SimHei" charset="0"/>
              </a:rPr>
              <a:t>SSD</a:t>
            </a:r>
            <a:r>
              <a:rPr lang="zh-CN" altLang="en-US" sz="4400" b="1" dirty="0">
                <a:latin typeface="SimHei" charset="0"/>
                <a:ea typeface="SimHei" charset="0"/>
                <a:cs typeface="SimHei" charset="0"/>
              </a:rPr>
              <a:t>多通道并发技术</a:t>
            </a:r>
          </a:p>
        </p:txBody>
      </p:sp>
      <p:sp>
        <p:nvSpPr>
          <p:cNvPr id="47107" name="Text Box 7"/>
          <p:cNvSpPr txBox="1"/>
          <p:nvPr/>
        </p:nvSpPr>
        <p:spPr>
          <a:xfrm>
            <a:off x="1638300" y="1485899"/>
            <a:ext cx="4533900" cy="3934143"/>
          </a:xfrm>
          <a:prstGeom prst="rect">
            <a:avLst/>
          </a:prstGeom>
          <a:noFill/>
          <a:ln w="9525">
            <a:noFill/>
            <a:miter/>
          </a:ln>
        </p:spPr>
        <p:txBody>
          <a:bodyPr wrap="squar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dirty="0">
                <a:latin typeface="KaiTi" charset="0"/>
                <a:ea typeface="KaiTi" charset="0"/>
                <a:cs typeface="KaiTi" charset="0"/>
              </a:rPr>
              <a:t>由于目前</a:t>
            </a:r>
            <a:r>
              <a:rPr lang="en-US" altLang="zh-CN" sz="2800" dirty="0">
                <a:latin typeface="KaiTi" charset="0"/>
                <a:ea typeface="KaiTi" charset="0"/>
                <a:cs typeface="KaiTi" charset="0"/>
              </a:rPr>
              <a:t>Nand Flash</a:t>
            </a:r>
            <a:r>
              <a:rPr lang="zh-CN" altLang="en-US" sz="2800" dirty="0">
                <a:latin typeface="KaiTi" charset="0"/>
                <a:ea typeface="KaiTi" charset="0"/>
                <a:cs typeface="KaiTi" charset="0"/>
              </a:rPr>
              <a:t>的数据总线为</a:t>
            </a:r>
            <a:r>
              <a:rPr lang="en-US" altLang="zh-CN" sz="2800" dirty="0">
                <a:latin typeface="KaiTi" charset="0"/>
                <a:ea typeface="KaiTi" charset="0"/>
                <a:cs typeface="KaiTi" charset="0"/>
              </a:rPr>
              <a:t>8bit</a:t>
            </a:r>
            <a:r>
              <a:rPr lang="zh-CN" altLang="en-US" sz="2800" dirty="0">
                <a:latin typeface="KaiTi" charset="0"/>
                <a:ea typeface="KaiTi" charset="0"/>
                <a:cs typeface="KaiTi" charset="0"/>
              </a:rPr>
              <a:t>，最大能提供</a:t>
            </a:r>
            <a:r>
              <a:rPr lang="en-US" altLang="zh-CN" sz="2800" dirty="0">
                <a:latin typeface="KaiTi" charset="0"/>
                <a:ea typeface="KaiTi" charset="0"/>
                <a:cs typeface="KaiTi" charset="0"/>
              </a:rPr>
              <a:t>25MB/s</a:t>
            </a:r>
            <a:r>
              <a:rPr lang="zh-CN" altLang="en-US" sz="2800" dirty="0">
                <a:latin typeface="KaiTi" charset="0"/>
                <a:ea typeface="KaiTi" charset="0"/>
                <a:cs typeface="KaiTi" charset="0"/>
              </a:rPr>
              <a:t>的读速度和</a:t>
            </a:r>
            <a:r>
              <a:rPr lang="en-US" altLang="zh-CN" sz="2800" dirty="0">
                <a:latin typeface="KaiTi" charset="0"/>
                <a:ea typeface="KaiTi" charset="0"/>
                <a:cs typeface="KaiTi" charset="0"/>
              </a:rPr>
              <a:t>3MB/s</a:t>
            </a:r>
            <a:r>
              <a:rPr lang="zh-CN" altLang="en-US" sz="2800" dirty="0">
                <a:latin typeface="KaiTi" charset="0"/>
                <a:ea typeface="KaiTi" charset="0"/>
                <a:cs typeface="KaiTi" charset="0"/>
              </a:rPr>
              <a:t>的写速度，显然</a:t>
            </a:r>
            <a:r>
              <a:rPr lang="en-US" altLang="zh-CN" sz="2800" dirty="0">
                <a:latin typeface="KaiTi" charset="0"/>
                <a:ea typeface="KaiTi" charset="0"/>
                <a:cs typeface="KaiTi" charset="0"/>
              </a:rPr>
              <a:t>SSD</a:t>
            </a:r>
            <a:r>
              <a:rPr lang="zh-CN" altLang="en-US" sz="2800" dirty="0">
                <a:latin typeface="KaiTi" charset="0"/>
                <a:ea typeface="KaiTi" charset="0"/>
                <a:cs typeface="KaiTi" charset="0"/>
              </a:rPr>
              <a:t>如果提供此速度是用户无法接受的，目前</a:t>
            </a:r>
            <a:r>
              <a:rPr lang="en-US" altLang="zh-CN" sz="2800" dirty="0">
                <a:latin typeface="KaiTi" charset="0"/>
                <a:ea typeface="KaiTi" charset="0"/>
                <a:cs typeface="KaiTi" charset="0"/>
              </a:rPr>
              <a:t>SSD</a:t>
            </a:r>
            <a:r>
              <a:rPr lang="zh-CN" altLang="en-US" sz="2800" dirty="0">
                <a:latin typeface="KaiTi" charset="0"/>
                <a:ea typeface="KaiTi" charset="0"/>
                <a:cs typeface="KaiTi" charset="0"/>
              </a:rPr>
              <a:t>控制器普遍采用多个通道同时并行操作多片</a:t>
            </a:r>
            <a:r>
              <a:rPr lang="en-US" altLang="zh-CN" sz="2800" dirty="0">
                <a:latin typeface="KaiTi" charset="0"/>
                <a:ea typeface="KaiTi" charset="0"/>
                <a:cs typeface="KaiTi" charset="0"/>
              </a:rPr>
              <a:t>Flash</a:t>
            </a:r>
            <a:r>
              <a:rPr lang="zh-CN" altLang="en-US" sz="2800" dirty="0">
                <a:latin typeface="KaiTi" charset="0"/>
                <a:ea typeface="KaiTi" charset="0"/>
                <a:cs typeface="KaiTi" charset="0"/>
              </a:rPr>
              <a:t>，类似</a:t>
            </a:r>
            <a:r>
              <a:rPr lang="en-US" altLang="zh-CN" sz="2800" dirty="0">
                <a:latin typeface="KaiTi" charset="0"/>
                <a:ea typeface="KaiTi" charset="0"/>
                <a:cs typeface="KaiTi" charset="0"/>
              </a:rPr>
              <a:t>RAID0</a:t>
            </a:r>
            <a:r>
              <a:rPr lang="zh-CN" altLang="en-US" sz="2800" dirty="0">
                <a:latin typeface="KaiTi" charset="0"/>
                <a:ea typeface="KaiTi" charset="0"/>
                <a:cs typeface="KaiTi" charset="0"/>
              </a:rPr>
              <a:t>，这样读写速度得到了极大地提高 </a:t>
            </a:r>
            <a:r>
              <a:rPr lang="zh-CN" altLang="en-US" sz="2800" dirty="0">
                <a:solidFill>
                  <a:schemeClr val="tx2"/>
                </a:solidFill>
                <a:latin typeface="KaiTi" charset="0"/>
                <a:ea typeface="KaiTi" charset="0"/>
                <a:cs typeface="KaiTi" charset="0"/>
              </a:rPr>
              <a:t>。</a:t>
            </a:r>
          </a:p>
        </p:txBody>
      </p:sp>
      <p:pic>
        <p:nvPicPr>
          <p:cNvPr id="47108" name="图片 3" descr="http://www.h3c.com.cn/res/200911/11/20091111_877197_image003_654982_30003_0.png"/>
          <p:cNvPicPr>
            <a:picLocks noChangeAspect="1"/>
          </p:cNvPicPr>
          <p:nvPr/>
        </p:nvPicPr>
        <p:blipFill>
          <a:blip r:embed="rId3"/>
          <a:srcRect/>
          <a:stretch>
            <a:fillRect/>
          </a:stretch>
        </p:blipFill>
        <p:spPr>
          <a:xfrm>
            <a:off x="6459538" y="1629611"/>
            <a:ext cx="4221162" cy="3790431"/>
          </a:xfrm>
          <a:prstGeom prst="rect">
            <a:avLst/>
          </a:prstGeom>
          <a:noFill/>
          <a:ln w="9525">
            <a:noFill/>
            <a:miter/>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0" y="0"/>
            <a:ext cx="3600450" cy="927100"/>
          </a:xfrm>
        </p:spPr>
        <p:txBody>
          <a:bodyPr/>
          <a:lstStyle/>
          <a:p>
            <a:pPr algn="l" eaLnBrk="1" hangingPunct="1"/>
            <a:r>
              <a:rPr lang="en-US" altLang="zh-CN" b="1" dirty="0" smtClean="0">
                <a:latin typeface="SimHei" charset="0"/>
                <a:ea typeface="SimHei" charset="0"/>
                <a:cs typeface="SimHei" charset="0"/>
              </a:rPr>
              <a:t>SSD</a:t>
            </a:r>
            <a:r>
              <a:rPr lang="zh-CN" altLang="en-US" b="1" dirty="0" smtClean="0">
                <a:latin typeface="SimHei" charset="0"/>
                <a:ea typeface="SimHei" charset="0"/>
                <a:cs typeface="SimHei" charset="0"/>
              </a:rPr>
              <a:t>应用环境</a:t>
            </a:r>
          </a:p>
        </p:txBody>
      </p:sp>
      <p:sp>
        <p:nvSpPr>
          <p:cNvPr id="13315" name="Rectangle 3"/>
          <p:cNvSpPr>
            <a:spLocks noGrp="1" noChangeArrowheads="1"/>
          </p:cNvSpPr>
          <p:nvPr>
            <p:ph idx="1"/>
          </p:nvPr>
        </p:nvSpPr>
        <p:spPr>
          <a:xfrm>
            <a:off x="1847850" y="1484313"/>
            <a:ext cx="8229600" cy="4525962"/>
          </a:xfrm>
        </p:spPr>
        <p:txBody>
          <a:bodyPr>
            <a:normAutofit/>
          </a:bodyPr>
          <a:lstStyle/>
          <a:p>
            <a:r>
              <a:rPr sz="2800" dirty="0">
                <a:latin typeface="KaiTi" charset="0"/>
                <a:ea typeface="KaiTi" charset="0"/>
                <a:cs typeface="KaiTi" charset="0"/>
              </a:rPr>
              <a:t>数据库环境。数据库的数据盘一般是小数据块的随机读写，响应时间要求较高，容量在2TB以下的占绝大多数，采用SSD盘组成的RAID5既可以提供很高的IOPS又最大限度地利用其容量</a:t>
            </a:r>
          </a:p>
          <a:p>
            <a:endParaRPr sz="2800" dirty="0">
              <a:latin typeface="KaiTi" charset="0"/>
              <a:ea typeface="KaiTi" charset="0"/>
              <a:cs typeface="KaiTi" charset="0"/>
            </a:endParaRPr>
          </a:p>
          <a:p>
            <a:r>
              <a:rPr sz="2800" dirty="0">
                <a:latin typeface="KaiTi" charset="0"/>
                <a:ea typeface="KaiTi" charset="0"/>
                <a:cs typeface="KaiTi" charset="0"/>
              </a:rPr>
              <a:t>高性能集群系统的共享数据盘。</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58926" y="44450"/>
            <a:ext cx="6130925" cy="922338"/>
          </a:xfrm>
        </p:spPr>
        <p:txBody>
          <a:bodyPr/>
          <a:lstStyle/>
          <a:p>
            <a:pPr algn="l" eaLnBrk="1" hangingPunct="1"/>
            <a:r>
              <a:rPr lang="en-US" altLang="zh-CN" b="1" dirty="0" smtClean="0">
                <a:latin typeface="SimHei" charset="0"/>
                <a:ea typeface="SimHei" charset="0"/>
                <a:cs typeface="SimHei" charset="0"/>
              </a:rPr>
              <a:t>SSD</a:t>
            </a:r>
            <a:r>
              <a:rPr lang="zh-CN" altLang="en-US" b="1" dirty="0" smtClean="0">
                <a:latin typeface="SimHei" charset="0"/>
                <a:ea typeface="SimHei" charset="0"/>
                <a:cs typeface="SimHei" charset="0"/>
              </a:rPr>
              <a:t>定义及组成</a:t>
            </a:r>
            <a:endParaRPr lang="zh-CN" altLang="en-US" dirty="0" smtClean="0">
              <a:latin typeface="SimHei" charset="0"/>
              <a:ea typeface="SimHei" charset="0"/>
              <a:cs typeface="SimHei" charset="0"/>
            </a:endParaRPr>
          </a:p>
        </p:txBody>
      </p:sp>
      <p:sp>
        <p:nvSpPr>
          <p:cNvPr id="7171" name="Rectangle 18"/>
          <p:cNvSpPr>
            <a:spLocks noGrp="1" noChangeArrowheads="1"/>
          </p:cNvSpPr>
          <p:nvPr>
            <p:ph idx="1"/>
          </p:nvPr>
        </p:nvSpPr>
        <p:spPr/>
        <p:txBody>
          <a:bodyPr>
            <a:noAutofit/>
          </a:bodyPr>
          <a:lstStyle/>
          <a:p>
            <a:pPr eaLnBrk="1" hangingPunct="1">
              <a:lnSpc>
                <a:spcPct val="90000"/>
              </a:lnSpc>
            </a:pPr>
            <a:r>
              <a:rPr lang="en-US" altLang="zh-CN" sz="2800" dirty="0">
                <a:latin typeface="KaiTi" charset="0"/>
                <a:ea typeface="KaiTi" charset="0"/>
                <a:cs typeface="KaiTi" charset="0"/>
              </a:rPr>
              <a:t>SSD(Solid State Disk )</a:t>
            </a:r>
            <a:r>
              <a:rPr lang="zh-CN" altLang="en-US" sz="2800" dirty="0">
                <a:latin typeface="KaiTi" charset="0"/>
                <a:ea typeface="KaiTi" charset="0"/>
                <a:cs typeface="KaiTi" charset="0"/>
              </a:rPr>
              <a:t>俗称固态硬盘，相对原来主轴旋转，并无机械部分，所以被人称为固态硬盘。</a:t>
            </a:r>
          </a:p>
          <a:p>
            <a:pPr eaLnBrk="1" hangingPunct="1">
              <a:lnSpc>
                <a:spcPct val="90000"/>
              </a:lnSpc>
            </a:pPr>
            <a:endParaRPr lang="zh-CN" altLang="en-US" sz="2800" dirty="0">
              <a:latin typeface="KaiTi" charset="0"/>
              <a:ea typeface="KaiTi" charset="0"/>
              <a:cs typeface="KaiTi" charset="0"/>
            </a:endParaRPr>
          </a:p>
          <a:p>
            <a:pPr eaLnBrk="1" hangingPunct="1">
              <a:lnSpc>
                <a:spcPct val="90000"/>
              </a:lnSpc>
            </a:pPr>
            <a:r>
              <a:rPr lang="en-US" altLang="zh-CN" sz="2800" dirty="0">
                <a:latin typeface="KaiTi" charset="0"/>
                <a:ea typeface="KaiTi" charset="0"/>
                <a:cs typeface="KaiTi" charset="0"/>
              </a:rPr>
              <a:t>SSD</a:t>
            </a:r>
            <a:r>
              <a:rPr lang="zh-CN" altLang="en-US" sz="2800" dirty="0">
                <a:latin typeface="KaiTi" charset="0"/>
                <a:ea typeface="KaiTi" charset="0"/>
                <a:cs typeface="KaiTi" charset="0"/>
              </a:rPr>
              <a:t>由</a:t>
            </a:r>
            <a:r>
              <a:rPr lang="zh-CN" altLang="en-US" sz="2800" dirty="0">
                <a:solidFill>
                  <a:srgbClr val="FF0066"/>
                </a:solidFill>
                <a:latin typeface="KaiTi" charset="0"/>
                <a:ea typeface="KaiTi" charset="0"/>
                <a:cs typeface="KaiTi" charset="0"/>
              </a:rPr>
              <a:t>控制单元</a:t>
            </a:r>
            <a:r>
              <a:rPr lang="zh-CN" altLang="en-US" sz="2800" dirty="0">
                <a:latin typeface="KaiTi" charset="0"/>
                <a:ea typeface="KaiTi" charset="0"/>
                <a:cs typeface="KaiTi" charset="0"/>
              </a:rPr>
              <a:t>和</a:t>
            </a:r>
            <a:r>
              <a:rPr lang="zh-CN" altLang="en-US" sz="2800" dirty="0">
                <a:solidFill>
                  <a:srgbClr val="FF0066"/>
                </a:solidFill>
                <a:latin typeface="KaiTi" charset="0"/>
                <a:ea typeface="KaiTi" charset="0"/>
                <a:cs typeface="KaiTi" charset="0"/>
              </a:rPr>
              <a:t>存储单元</a:t>
            </a:r>
            <a:r>
              <a:rPr lang="en-US" altLang="zh-CN" sz="2800" dirty="0">
                <a:latin typeface="KaiTi" charset="0"/>
                <a:ea typeface="KaiTi" charset="0"/>
                <a:cs typeface="KaiTi" charset="0"/>
              </a:rPr>
              <a:t>(FLASH</a:t>
            </a:r>
            <a:r>
              <a:rPr lang="zh-CN" altLang="en-US" sz="2800" dirty="0">
                <a:latin typeface="KaiTi" charset="0"/>
                <a:ea typeface="KaiTi" charset="0"/>
                <a:cs typeface="KaiTi" charset="0"/>
              </a:rPr>
              <a:t>芯片</a:t>
            </a:r>
            <a:r>
              <a:rPr lang="en-US" altLang="zh-CN" sz="2800" dirty="0">
                <a:latin typeface="KaiTi" charset="0"/>
                <a:ea typeface="KaiTi" charset="0"/>
                <a:cs typeface="KaiTi" charset="0"/>
              </a:rPr>
              <a:t>)</a:t>
            </a:r>
            <a:r>
              <a:rPr lang="zh-CN" altLang="en-US" sz="2800" dirty="0">
                <a:latin typeface="KaiTi" charset="0"/>
                <a:ea typeface="KaiTi" charset="0"/>
                <a:cs typeface="KaiTi" charset="0"/>
              </a:rPr>
              <a:t>组成</a:t>
            </a:r>
            <a:r>
              <a:rPr lang="zh-CN" altLang="en-US" sz="2800" dirty="0" smtClean="0">
                <a:latin typeface="KaiTi" charset="0"/>
                <a:ea typeface="KaiTi" charset="0"/>
                <a:cs typeface="KaiTi" charset="0"/>
              </a:rPr>
              <a:t>，</a:t>
            </a:r>
            <a:r>
              <a:rPr kumimoji="1" lang="zh-CN" altLang="en-US" sz="2800" dirty="0" smtClean="0">
                <a:latin typeface="KaiTi" charset="0"/>
                <a:ea typeface="KaiTi" charset="0"/>
                <a:cs typeface="KaiTi" charset="0"/>
              </a:rPr>
              <a:t>存储单元负责存储资料，控制单元负责读取写入资料</a:t>
            </a:r>
            <a:r>
              <a:rPr kumimoji="1" lang="zh-TW" altLang="en-US" sz="2800" dirty="0" smtClean="0">
                <a:latin typeface="KaiTi" charset="0"/>
                <a:ea typeface="KaiTi" charset="0"/>
                <a:cs typeface="KaiTi" charset="0"/>
              </a:rPr>
              <a:t>。</a:t>
            </a:r>
            <a:r>
              <a:rPr lang="zh-CN" altLang="en-US" sz="2800" dirty="0">
                <a:latin typeface="KaiTi" charset="0"/>
                <a:ea typeface="KaiTi" charset="0"/>
                <a:cs typeface="KaiTi" charset="0"/>
              </a:rPr>
              <a:t>简单的说就是存储芯片通过阵列制成的硬盘</a:t>
            </a:r>
            <a:r>
              <a:rPr lang="en-US" altLang="zh-CN" sz="2800" dirty="0">
                <a:latin typeface="KaiTi" charset="0"/>
                <a:ea typeface="KaiTi" charset="0"/>
                <a:cs typeface="KaiTi" charset="0"/>
              </a:rPr>
              <a:t>(</a:t>
            </a:r>
            <a:r>
              <a:rPr lang="zh-CN" altLang="en-US" sz="2800" dirty="0">
                <a:latin typeface="KaiTi" charset="0"/>
                <a:ea typeface="KaiTi" charset="0"/>
                <a:cs typeface="KaiTi" charset="0"/>
              </a:rPr>
              <a:t>基本都是</a:t>
            </a:r>
            <a:r>
              <a:rPr lang="en-US" altLang="zh-CN" sz="2800" dirty="0">
                <a:latin typeface="KaiTi" charset="0"/>
                <a:ea typeface="KaiTi" charset="0"/>
                <a:cs typeface="KaiTi" charset="0"/>
              </a:rPr>
              <a:t>RAID 0 </a:t>
            </a:r>
            <a:r>
              <a:rPr lang="zh-CN" altLang="en-US" sz="2800" dirty="0">
                <a:latin typeface="KaiTi" charset="0"/>
                <a:ea typeface="KaiTi" charset="0"/>
                <a:cs typeface="KaiTi" charset="0"/>
              </a:rPr>
              <a:t>模式，这也是</a:t>
            </a:r>
            <a:r>
              <a:rPr lang="en-US" altLang="zh-CN" sz="2800" dirty="0">
                <a:latin typeface="KaiTi" charset="0"/>
                <a:ea typeface="KaiTi" charset="0"/>
                <a:cs typeface="KaiTi" charset="0"/>
              </a:rPr>
              <a:t>SSD</a:t>
            </a:r>
            <a:r>
              <a:rPr lang="zh-CN" altLang="en-US" sz="2800" dirty="0">
                <a:latin typeface="KaiTi" charset="0"/>
                <a:ea typeface="KaiTi" charset="0"/>
                <a:cs typeface="KaiTi" charset="0"/>
              </a:rPr>
              <a:t>高速的原因</a:t>
            </a:r>
            <a:r>
              <a:rPr lang="en-US" altLang="zh-CN" sz="2800" dirty="0">
                <a:latin typeface="KaiTi" charset="0"/>
                <a:ea typeface="KaiTi" charset="0"/>
                <a:cs typeface="KaiTi" charset="0"/>
              </a:rPr>
              <a:t>)</a:t>
            </a:r>
            <a:r>
              <a:rPr lang="zh-CN" altLang="en-US" sz="2800" dirty="0">
                <a:latin typeface="KaiTi" charset="0"/>
                <a:ea typeface="KaiTi" charset="0"/>
                <a:cs typeface="KaiTi" charset="0"/>
              </a:rPr>
              <a:t>。</a:t>
            </a:r>
            <a:r>
              <a:rPr kumimoji="1" lang="zh-CN" altLang="en-US" sz="2800" dirty="0">
                <a:latin typeface="KaiTi" charset="0"/>
                <a:ea typeface="KaiTi" charset="0"/>
                <a:cs typeface="KaiTi" charset="0"/>
              </a:rPr>
              <a:t>固态硬盘的接口规范和定义、功能及使用方法上与普通硬盘的完全相同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6000" dirty="0"/>
              <a:t>                     </a:t>
            </a:r>
            <a:r>
              <a:rPr lang="en-US" altLang="zh-CN" sz="6000" dirty="0">
                <a:latin typeface="SimHei" charset="0"/>
                <a:ea typeface="SimHei" charset="0"/>
                <a:cs typeface="SimHei" charset="0"/>
              </a:rPr>
              <a:t>THANKS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a:xfrm>
            <a:off x="1620839" y="44450"/>
            <a:ext cx="6130925" cy="922338"/>
          </a:xfrm>
        </p:spPr>
        <p:txBody>
          <a:bodyPr/>
          <a:lstStyle/>
          <a:p>
            <a:pPr algn="l" eaLnBrk="1" hangingPunct="1"/>
            <a:r>
              <a:rPr lang="en-US" altLang="zh-CN" b="1" dirty="0" smtClean="0">
                <a:latin typeface="SimHei" charset="0"/>
                <a:ea typeface="SimHei" charset="0"/>
                <a:cs typeface="SimHei" charset="0"/>
              </a:rPr>
              <a:t>SSD</a:t>
            </a:r>
            <a:r>
              <a:rPr lang="zh-CN" altLang="en-US" b="1" dirty="0" smtClean="0">
                <a:latin typeface="SimHei" charset="0"/>
                <a:ea typeface="SimHei" charset="0"/>
                <a:cs typeface="SimHei" charset="0"/>
              </a:rPr>
              <a:t>定义及组成</a:t>
            </a:r>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43897" y="964684"/>
            <a:ext cx="5393713" cy="5496273"/>
          </a:xfrm>
        </p:spPr>
      </p:pic>
      <p:pic>
        <p:nvPicPr>
          <p:cNvPr id="8195" name="图片 22" descr="机械硬盘内部构造图.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7610" y="966788"/>
            <a:ext cx="5854390" cy="549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835151" y="933451"/>
            <a:ext cx="5184775" cy="561975"/>
          </a:xfrm>
          <a:prstGeom prst="rect">
            <a:avLst/>
          </a:prstGeom>
          <a:noFill/>
          <a:ln w="9525">
            <a:noFill/>
            <a:miter lim="800000"/>
          </a:ln>
          <a:effectLst/>
        </p:spPr>
        <p:txBody>
          <a:bodyPr lIns="0" tIns="0" rIns="0" bIns="0"/>
          <a:lstStyle/>
          <a:p>
            <a:pPr>
              <a:lnSpc>
                <a:spcPct val="93000"/>
              </a:lnSpc>
              <a:defRPr/>
            </a:pPr>
            <a:r>
              <a:rPr kumimoji="1" lang="zh-CN" altLang="en-US" sz="2800" b="1" kern="0" dirty="0">
                <a:solidFill>
                  <a:srgbClr val="000000"/>
                </a:solidFill>
                <a:latin typeface="SimHei" charset="0"/>
                <a:ea typeface="SimHei" charset="0"/>
                <a:cs typeface="SimHei" charset="0"/>
              </a:rPr>
              <a:t>短板的出现－－硬盘</a:t>
            </a:r>
            <a:endParaRPr kumimoji="1" lang="en-US" altLang="zh-CN" sz="2800" b="1" kern="0" dirty="0">
              <a:solidFill>
                <a:srgbClr val="000000"/>
              </a:solidFill>
              <a:latin typeface="SimHei" charset="0"/>
              <a:ea typeface="SimHei" charset="0"/>
              <a:cs typeface="SimHei" charset="0"/>
            </a:endParaRPr>
          </a:p>
        </p:txBody>
      </p:sp>
      <p:pic>
        <p:nvPicPr>
          <p:cNvPr id="13315" name="Picture 48" descr="圆桶-2-3带号码"/>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01776"/>
            <a:ext cx="4260850" cy="415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5" descr="圆底-2副本"/>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5363" y="3838576"/>
            <a:ext cx="279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30" descr="橙"/>
          <p:cNvPicPr>
            <a:picLocks noChangeAspect="1" noChangeArrowheads="1"/>
          </p:cNvPicPr>
          <p:nvPr/>
        </p:nvPicPr>
        <p:blipFill>
          <a:blip r:embed="rId5" cstate="print">
            <a:lum contrast="36000"/>
            <a:extLst>
              <a:ext uri="{28A0092B-C50C-407E-A947-70E740481C1C}">
                <a14:useLocalDpi xmlns:a14="http://schemas.microsoft.com/office/drawing/2010/main" val="0"/>
              </a:ext>
            </a:extLst>
          </a:blip>
          <a:srcRect/>
          <a:stretch>
            <a:fillRect/>
          </a:stretch>
        </p:blipFill>
        <p:spPr bwMode="auto">
          <a:xfrm>
            <a:off x="2400300" y="2646364"/>
            <a:ext cx="920750"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31" descr="绿"/>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02088" y="2655889"/>
            <a:ext cx="919162"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33" descr="蓝"/>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27526" y="3051176"/>
            <a:ext cx="90487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27" descr="黄"/>
          <p:cNvPicPr>
            <a:picLocks noChangeAspect="1" noChangeArrowheads="1"/>
          </p:cNvPicPr>
          <p:nvPr/>
        </p:nvPicPr>
        <p:blipFill>
          <a:blip r:embed="rId8" cstate="print">
            <a:lum contrast="18000"/>
            <a:extLst>
              <a:ext uri="{28A0092B-C50C-407E-A947-70E740481C1C}">
                <a14:useLocalDpi xmlns:a14="http://schemas.microsoft.com/office/drawing/2010/main" val="0"/>
              </a:ext>
            </a:extLst>
          </a:blip>
          <a:srcRect/>
          <a:stretch>
            <a:fillRect/>
          </a:stretch>
        </p:blipFill>
        <p:spPr bwMode="auto">
          <a:xfrm>
            <a:off x="3171825" y="2808289"/>
            <a:ext cx="979488"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32" descr="红"/>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36776" y="2424114"/>
            <a:ext cx="614363"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Freeform 35"/>
          <p:cNvSpPr/>
          <p:nvPr/>
        </p:nvSpPr>
        <p:spPr bwMode="auto">
          <a:xfrm>
            <a:off x="4562476" y="3216275"/>
            <a:ext cx="1851025" cy="2578100"/>
          </a:xfrm>
          <a:custGeom>
            <a:avLst/>
            <a:gdLst>
              <a:gd name="T0" fmla="*/ 2147483646 w 1478"/>
              <a:gd name="T1" fmla="*/ 2147483646 h 2112"/>
              <a:gd name="T2" fmla="*/ 2147483646 w 1478"/>
              <a:gd name="T3" fmla="*/ 2147483646 h 2112"/>
              <a:gd name="T4" fmla="*/ 2147483646 w 1478"/>
              <a:gd name="T5" fmla="*/ 2147483646 h 2112"/>
              <a:gd name="T6" fmla="*/ 2147483646 w 1478"/>
              <a:gd name="T7" fmla="*/ 2147483646 h 2112"/>
              <a:gd name="T8" fmla="*/ 2147483646 w 1478"/>
              <a:gd name="T9" fmla="*/ 2147483646 h 2112"/>
              <a:gd name="T10" fmla="*/ 2147483646 w 1478"/>
              <a:gd name="T11" fmla="*/ 2147483646 h 2112"/>
              <a:gd name="T12" fmla="*/ 2147483646 w 1478"/>
              <a:gd name="T13" fmla="*/ 2147483646 h 2112"/>
              <a:gd name="T14" fmla="*/ 2147483646 w 1478"/>
              <a:gd name="T15" fmla="*/ 2147483646 h 2112"/>
              <a:gd name="T16" fmla="*/ 2147483646 w 1478"/>
              <a:gd name="T17" fmla="*/ 2147483646 h 2112"/>
              <a:gd name="T18" fmla="*/ 2147483646 w 1478"/>
              <a:gd name="T19" fmla="*/ 2147483646 h 2112"/>
              <a:gd name="T20" fmla="*/ 2147483646 w 1478"/>
              <a:gd name="T21" fmla="*/ 2147483646 h 2112"/>
              <a:gd name="T22" fmla="*/ 2147483646 w 1478"/>
              <a:gd name="T23" fmla="*/ 2147483646 h 2112"/>
              <a:gd name="T24" fmla="*/ 2147483646 w 1478"/>
              <a:gd name="T25" fmla="*/ 2147483646 h 2112"/>
              <a:gd name="T26" fmla="*/ 2147483646 w 1478"/>
              <a:gd name="T27" fmla="*/ 2147483646 h 2112"/>
              <a:gd name="T28" fmla="*/ 2147483646 w 1478"/>
              <a:gd name="T29" fmla="*/ 2147483646 h 2112"/>
              <a:gd name="T30" fmla="*/ 2147483646 w 1478"/>
              <a:gd name="T31" fmla="*/ 2147483646 h 2112"/>
              <a:gd name="T32" fmla="*/ 2147483646 w 1478"/>
              <a:gd name="T33" fmla="*/ 2147483646 h 2112"/>
              <a:gd name="T34" fmla="*/ 2147483646 w 1478"/>
              <a:gd name="T35" fmla="*/ 2147483646 h 2112"/>
              <a:gd name="T36" fmla="*/ 2147483646 w 1478"/>
              <a:gd name="T37" fmla="*/ 2147483646 h 2112"/>
              <a:gd name="T38" fmla="*/ 2147483646 w 1478"/>
              <a:gd name="T39" fmla="*/ 2147483646 h 2112"/>
              <a:gd name="T40" fmla="*/ 2147483646 w 1478"/>
              <a:gd name="T41" fmla="*/ 2147483646 h 2112"/>
              <a:gd name="T42" fmla="*/ 2147483646 w 1478"/>
              <a:gd name="T43" fmla="*/ 2147483646 h 2112"/>
              <a:gd name="T44" fmla="*/ 2147483646 w 1478"/>
              <a:gd name="T45" fmla="*/ 2147483646 h 2112"/>
              <a:gd name="T46" fmla="*/ 2147483646 w 1478"/>
              <a:gd name="T47" fmla="*/ 2147483646 h 2112"/>
              <a:gd name="T48" fmla="*/ 2147483646 w 1478"/>
              <a:gd name="T49" fmla="*/ 2147483646 h 2112"/>
              <a:gd name="T50" fmla="*/ 2147483646 w 1478"/>
              <a:gd name="T51" fmla="*/ 2147483646 h 2112"/>
              <a:gd name="T52" fmla="*/ 2147483646 w 1478"/>
              <a:gd name="T53" fmla="*/ 2147483646 h 2112"/>
              <a:gd name="T54" fmla="*/ 2147483646 w 1478"/>
              <a:gd name="T55" fmla="*/ 2147483646 h 2112"/>
              <a:gd name="T56" fmla="*/ 2147483646 w 1478"/>
              <a:gd name="T57" fmla="*/ 2147483646 h 2112"/>
              <a:gd name="T58" fmla="*/ 2147483646 w 1478"/>
              <a:gd name="T59" fmla="*/ 2147483646 h 2112"/>
              <a:gd name="T60" fmla="*/ 2147483646 w 1478"/>
              <a:gd name="T61" fmla="*/ 2147483646 h 2112"/>
              <a:gd name="T62" fmla="*/ 2147483646 w 1478"/>
              <a:gd name="T63" fmla="*/ 2147483646 h 2112"/>
              <a:gd name="T64" fmla="*/ 2147483646 w 1478"/>
              <a:gd name="T65" fmla="*/ 2147483646 h 2112"/>
              <a:gd name="T66" fmla="*/ 2147483646 w 1478"/>
              <a:gd name="T67" fmla="*/ 2147483646 h 2112"/>
              <a:gd name="T68" fmla="*/ 2147483646 w 1478"/>
              <a:gd name="T69" fmla="*/ 2147483646 h 2112"/>
              <a:gd name="T70" fmla="*/ 2147483646 w 1478"/>
              <a:gd name="T71" fmla="*/ 2147483646 h 21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78"/>
              <a:gd name="T109" fmla="*/ 0 h 2112"/>
              <a:gd name="T110" fmla="*/ 1478 w 1478"/>
              <a:gd name="T111" fmla="*/ 2112 h 21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78" h="2112">
                <a:moveTo>
                  <a:pt x="217" y="0"/>
                </a:moveTo>
                <a:cubicBezTo>
                  <a:pt x="271" y="14"/>
                  <a:pt x="321" y="32"/>
                  <a:pt x="376" y="42"/>
                </a:cubicBezTo>
                <a:cubicBezTo>
                  <a:pt x="435" y="82"/>
                  <a:pt x="452" y="152"/>
                  <a:pt x="468" y="218"/>
                </a:cubicBezTo>
                <a:cubicBezTo>
                  <a:pt x="477" y="317"/>
                  <a:pt x="479" y="387"/>
                  <a:pt x="501" y="476"/>
                </a:cubicBezTo>
                <a:cubicBezTo>
                  <a:pt x="525" y="698"/>
                  <a:pt x="516" y="922"/>
                  <a:pt x="526" y="1144"/>
                </a:cubicBezTo>
                <a:cubicBezTo>
                  <a:pt x="529" y="1218"/>
                  <a:pt x="562" y="1280"/>
                  <a:pt x="635" y="1294"/>
                </a:cubicBezTo>
                <a:cubicBezTo>
                  <a:pt x="654" y="1291"/>
                  <a:pt x="679" y="1300"/>
                  <a:pt x="693" y="1286"/>
                </a:cubicBezTo>
                <a:cubicBezTo>
                  <a:pt x="729" y="1250"/>
                  <a:pt x="671" y="1239"/>
                  <a:pt x="660" y="1236"/>
                </a:cubicBezTo>
                <a:cubicBezTo>
                  <a:pt x="618" y="1207"/>
                  <a:pt x="626" y="1195"/>
                  <a:pt x="635" y="1144"/>
                </a:cubicBezTo>
                <a:cubicBezTo>
                  <a:pt x="658" y="1148"/>
                  <a:pt x="685" y="1148"/>
                  <a:pt x="702" y="1169"/>
                </a:cubicBezTo>
                <a:cubicBezTo>
                  <a:pt x="707" y="1176"/>
                  <a:pt x="705" y="1187"/>
                  <a:pt x="710" y="1194"/>
                </a:cubicBezTo>
                <a:cubicBezTo>
                  <a:pt x="727" y="1220"/>
                  <a:pt x="734" y="1219"/>
                  <a:pt x="760" y="1228"/>
                </a:cubicBezTo>
                <a:cubicBezTo>
                  <a:pt x="779" y="1225"/>
                  <a:pt x="803" y="1232"/>
                  <a:pt x="818" y="1219"/>
                </a:cubicBezTo>
                <a:cubicBezTo>
                  <a:pt x="827" y="1212"/>
                  <a:pt x="806" y="1196"/>
                  <a:pt x="810" y="1186"/>
                </a:cubicBezTo>
                <a:cubicBezTo>
                  <a:pt x="813" y="1178"/>
                  <a:pt x="827" y="1181"/>
                  <a:pt x="835" y="1178"/>
                </a:cubicBezTo>
                <a:cubicBezTo>
                  <a:pt x="895" y="1189"/>
                  <a:pt x="875" y="1184"/>
                  <a:pt x="894" y="1236"/>
                </a:cubicBezTo>
                <a:cubicBezTo>
                  <a:pt x="905" y="1233"/>
                  <a:pt x="918" y="1235"/>
                  <a:pt x="927" y="1228"/>
                </a:cubicBezTo>
                <a:cubicBezTo>
                  <a:pt x="934" y="1223"/>
                  <a:pt x="927" y="1207"/>
                  <a:pt x="935" y="1203"/>
                </a:cubicBezTo>
                <a:cubicBezTo>
                  <a:pt x="955" y="1192"/>
                  <a:pt x="1002" y="1186"/>
                  <a:pt x="1002" y="1186"/>
                </a:cubicBezTo>
                <a:cubicBezTo>
                  <a:pt x="1027" y="1169"/>
                  <a:pt x="1049" y="1162"/>
                  <a:pt x="1077" y="1152"/>
                </a:cubicBezTo>
                <a:cubicBezTo>
                  <a:pt x="1155" y="1155"/>
                  <a:pt x="1233" y="1156"/>
                  <a:pt x="1311" y="1161"/>
                </a:cubicBezTo>
                <a:cubicBezTo>
                  <a:pt x="1344" y="1163"/>
                  <a:pt x="1351" y="1169"/>
                  <a:pt x="1378" y="1178"/>
                </a:cubicBezTo>
                <a:cubicBezTo>
                  <a:pt x="1395" y="1184"/>
                  <a:pt x="1428" y="1194"/>
                  <a:pt x="1428" y="1194"/>
                </a:cubicBezTo>
                <a:cubicBezTo>
                  <a:pt x="1453" y="1219"/>
                  <a:pt x="1467" y="1236"/>
                  <a:pt x="1478" y="1269"/>
                </a:cubicBezTo>
                <a:cubicBezTo>
                  <a:pt x="1467" y="1350"/>
                  <a:pt x="1472" y="1345"/>
                  <a:pt x="1403" y="1370"/>
                </a:cubicBezTo>
                <a:cubicBezTo>
                  <a:pt x="1362" y="1366"/>
                  <a:pt x="1242" y="1350"/>
                  <a:pt x="1202" y="1370"/>
                </a:cubicBezTo>
                <a:cubicBezTo>
                  <a:pt x="1186" y="1378"/>
                  <a:pt x="1186" y="1420"/>
                  <a:pt x="1186" y="1420"/>
                </a:cubicBezTo>
                <a:cubicBezTo>
                  <a:pt x="1266" y="1446"/>
                  <a:pt x="1347" y="1416"/>
                  <a:pt x="1420" y="1461"/>
                </a:cubicBezTo>
                <a:cubicBezTo>
                  <a:pt x="1405" y="1546"/>
                  <a:pt x="1395" y="1521"/>
                  <a:pt x="1303" y="1511"/>
                </a:cubicBezTo>
                <a:cubicBezTo>
                  <a:pt x="1254" y="1495"/>
                  <a:pt x="1187" y="1478"/>
                  <a:pt x="1169" y="1536"/>
                </a:cubicBezTo>
                <a:cubicBezTo>
                  <a:pt x="1178" y="1565"/>
                  <a:pt x="1186" y="1587"/>
                  <a:pt x="1202" y="1612"/>
                </a:cubicBezTo>
                <a:cubicBezTo>
                  <a:pt x="1157" y="1640"/>
                  <a:pt x="1134" y="1635"/>
                  <a:pt x="1086" y="1620"/>
                </a:cubicBezTo>
                <a:cubicBezTo>
                  <a:pt x="1073" y="1534"/>
                  <a:pt x="1097" y="1532"/>
                  <a:pt x="1010" y="1545"/>
                </a:cubicBezTo>
                <a:cubicBezTo>
                  <a:pt x="996" y="1590"/>
                  <a:pt x="1007" y="1623"/>
                  <a:pt x="1027" y="1662"/>
                </a:cubicBezTo>
                <a:cubicBezTo>
                  <a:pt x="1037" y="1682"/>
                  <a:pt x="1034" y="1696"/>
                  <a:pt x="1052" y="1712"/>
                </a:cubicBezTo>
                <a:cubicBezTo>
                  <a:pt x="1104" y="1758"/>
                  <a:pt x="1195" y="1796"/>
                  <a:pt x="1261" y="1812"/>
                </a:cubicBezTo>
                <a:cubicBezTo>
                  <a:pt x="1291" y="1832"/>
                  <a:pt x="1293" y="1853"/>
                  <a:pt x="1319" y="1879"/>
                </a:cubicBezTo>
                <a:cubicBezTo>
                  <a:pt x="1331" y="1912"/>
                  <a:pt x="1341" y="1946"/>
                  <a:pt x="1353" y="1979"/>
                </a:cubicBezTo>
                <a:cubicBezTo>
                  <a:pt x="1325" y="2082"/>
                  <a:pt x="1227" y="2094"/>
                  <a:pt x="1136" y="2112"/>
                </a:cubicBezTo>
                <a:cubicBezTo>
                  <a:pt x="1070" y="2107"/>
                  <a:pt x="997" y="2106"/>
                  <a:pt x="935" y="2079"/>
                </a:cubicBezTo>
                <a:cubicBezTo>
                  <a:pt x="897" y="2063"/>
                  <a:pt x="867" y="2042"/>
                  <a:pt x="827" y="2029"/>
                </a:cubicBezTo>
                <a:cubicBezTo>
                  <a:pt x="821" y="2021"/>
                  <a:pt x="817" y="2011"/>
                  <a:pt x="810" y="2004"/>
                </a:cubicBezTo>
                <a:cubicBezTo>
                  <a:pt x="803" y="1997"/>
                  <a:pt x="786" y="1997"/>
                  <a:pt x="785" y="1987"/>
                </a:cubicBezTo>
                <a:cubicBezTo>
                  <a:pt x="765" y="1851"/>
                  <a:pt x="819" y="1857"/>
                  <a:pt x="902" y="1804"/>
                </a:cubicBezTo>
                <a:cubicBezTo>
                  <a:pt x="913" y="1787"/>
                  <a:pt x="924" y="1771"/>
                  <a:pt x="935" y="1754"/>
                </a:cubicBezTo>
                <a:cubicBezTo>
                  <a:pt x="941" y="1745"/>
                  <a:pt x="952" y="1728"/>
                  <a:pt x="952" y="1728"/>
                </a:cubicBezTo>
                <a:cubicBezTo>
                  <a:pt x="964" y="1692"/>
                  <a:pt x="959" y="1683"/>
                  <a:pt x="927" y="1662"/>
                </a:cubicBezTo>
                <a:cubicBezTo>
                  <a:pt x="908" y="1665"/>
                  <a:pt x="887" y="1662"/>
                  <a:pt x="869" y="1670"/>
                </a:cubicBezTo>
                <a:cubicBezTo>
                  <a:pt x="843" y="1681"/>
                  <a:pt x="850" y="1727"/>
                  <a:pt x="835" y="1745"/>
                </a:cubicBezTo>
                <a:cubicBezTo>
                  <a:pt x="829" y="1753"/>
                  <a:pt x="818" y="1756"/>
                  <a:pt x="810" y="1762"/>
                </a:cubicBezTo>
                <a:cubicBezTo>
                  <a:pt x="788" y="1759"/>
                  <a:pt x="757" y="1772"/>
                  <a:pt x="743" y="1754"/>
                </a:cubicBezTo>
                <a:cubicBezTo>
                  <a:pt x="722" y="1727"/>
                  <a:pt x="754" y="1684"/>
                  <a:pt x="768" y="1662"/>
                </a:cubicBezTo>
                <a:cubicBezTo>
                  <a:pt x="750" y="1606"/>
                  <a:pt x="725" y="1621"/>
                  <a:pt x="668" y="1628"/>
                </a:cubicBezTo>
                <a:cubicBezTo>
                  <a:pt x="595" y="1648"/>
                  <a:pt x="523" y="1672"/>
                  <a:pt x="451" y="1695"/>
                </a:cubicBezTo>
                <a:cubicBezTo>
                  <a:pt x="401" y="1687"/>
                  <a:pt x="384" y="1686"/>
                  <a:pt x="368" y="1637"/>
                </a:cubicBezTo>
                <a:cubicBezTo>
                  <a:pt x="377" y="1592"/>
                  <a:pt x="382" y="1576"/>
                  <a:pt x="426" y="1562"/>
                </a:cubicBezTo>
                <a:cubicBezTo>
                  <a:pt x="443" y="1567"/>
                  <a:pt x="466" y="1564"/>
                  <a:pt x="476" y="1578"/>
                </a:cubicBezTo>
                <a:cubicBezTo>
                  <a:pt x="497" y="1608"/>
                  <a:pt x="509" y="1609"/>
                  <a:pt x="543" y="1620"/>
                </a:cubicBezTo>
                <a:cubicBezTo>
                  <a:pt x="560" y="1617"/>
                  <a:pt x="578" y="1620"/>
                  <a:pt x="593" y="1612"/>
                </a:cubicBezTo>
                <a:cubicBezTo>
                  <a:pt x="601" y="1608"/>
                  <a:pt x="601" y="1596"/>
                  <a:pt x="601" y="1587"/>
                </a:cubicBezTo>
                <a:cubicBezTo>
                  <a:pt x="601" y="1535"/>
                  <a:pt x="582" y="1541"/>
                  <a:pt x="543" y="1528"/>
                </a:cubicBezTo>
                <a:cubicBezTo>
                  <a:pt x="375" y="1546"/>
                  <a:pt x="435" y="1529"/>
                  <a:pt x="359" y="1553"/>
                </a:cubicBezTo>
                <a:cubicBezTo>
                  <a:pt x="321" y="1612"/>
                  <a:pt x="264" y="1623"/>
                  <a:pt x="201" y="1637"/>
                </a:cubicBezTo>
                <a:cubicBezTo>
                  <a:pt x="186" y="1632"/>
                  <a:pt x="162" y="1625"/>
                  <a:pt x="151" y="1612"/>
                </a:cubicBezTo>
                <a:cubicBezTo>
                  <a:pt x="101" y="1552"/>
                  <a:pt x="192" y="1621"/>
                  <a:pt x="117" y="1570"/>
                </a:cubicBezTo>
                <a:cubicBezTo>
                  <a:pt x="97" y="1539"/>
                  <a:pt x="51" y="1673"/>
                  <a:pt x="17" y="1662"/>
                </a:cubicBezTo>
                <a:cubicBezTo>
                  <a:pt x="0" y="1607"/>
                  <a:pt x="71" y="1592"/>
                  <a:pt x="76" y="1520"/>
                </a:cubicBezTo>
                <a:cubicBezTo>
                  <a:pt x="81" y="1448"/>
                  <a:pt x="102" y="1375"/>
                  <a:pt x="109" y="1303"/>
                </a:cubicBezTo>
                <a:cubicBezTo>
                  <a:pt x="124" y="1207"/>
                  <a:pt x="137" y="1017"/>
                  <a:pt x="142" y="902"/>
                </a:cubicBezTo>
                <a:cubicBezTo>
                  <a:pt x="152" y="767"/>
                  <a:pt x="157" y="621"/>
                  <a:pt x="167" y="493"/>
                </a:cubicBezTo>
                <a:cubicBezTo>
                  <a:pt x="175" y="422"/>
                  <a:pt x="190" y="215"/>
                  <a:pt x="201" y="134"/>
                </a:cubicBezTo>
                <a:cubicBezTo>
                  <a:pt x="201" y="131"/>
                  <a:pt x="235" y="13"/>
                  <a:pt x="234" y="9"/>
                </a:cubicBezTo>
                <a:cubicBezTo>
                  <a:pt x="233" y="3"/>
                  <a:pt x="223" y="3"/>
                  <a:pt x="217" y="0"/>
                </a:cubicBezTo>
                <a:close/>
              </a:path>
            </a:pathLst>
          </a:custGeom>
          <a:gradFill rotWithShape="1">
            <a:gsLst>
              <a:gs pos="0">
                <a:srgbClr val="33CCFF"/>
              </a:gs>
              <a:gs pos="100000">
                <a:schemeClr val="bg1">
                  <a:alpha val="0"/>
                </a:scheme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3" name="Freeform 38"/>
          <p:cNvSpPr/>
          <p:nvPr/>
        </p:nvSpPr>
        <p:spPr bwMode="auto">
          <a:xfrm>
            <a:off x="4918075" y="3709989"/>
            <a:ext cx="25400" cy="928687"/>
          </a:xfrm>
          <a:custGeom>
            <a:avLst/>
            <a:gdLst>
              <a:gd name="T0" fmla="*/ 0 w 20"/>
              <a:gd name="T1" fmla="*/ 0 h 760"/>
              <a:gd name="T2" fmla="*/ 2147483646 w 20"/>
              <a:gd name="T3" fmla="*/ 2147483646 h 760"/>
              <a:gd name="T4" fmla="*/ 2147483646 w 20"/>
              <a:gd name="T5" fmla="*/ 2147483646 h 760"/>
              <a:gd name="T6" fmla="*/ 2147483646 w 20"/>
              <a:gd name="T7" fmla="*/ 2147483646 h 760"/>
              <a:gd name="T8" fmla="*/ 0 60000 65536"/>
              <a:gd name="T9" fmla="*/ 0 60000 65536"/>
              <a:gd name="T10" fmla="*/ 0 60000 65536"/>
              <a:gd name="T11" fmla="*/ 0 60000 65536"/>
              <a:gd name="T12" fmla="*/ 0 w 20"/>
              <a:gd name="T13" fmla="*/ 0 h 760"/>
              <a:gd name="T14" fmla="*/ 20 w 20"/>
              <a:gd name="T15" fmla="*/ 760 h 760"/>
            </a:gdLst>
            <a:ahLst/>
            <a:cxnLst>
              <a:cxn ang="T8">
                <a:pos x="T0" y="T1"/>
              </a:cxn>
              <a:cxn ang="T9">
                <a:pos x="T2" y="T3"/>
              </a:cxn>
              <a:cxn ang="T10">
                <a:pos x="T4" y="T5"/>
              </a:cxn>
              <a:cxn ang="T11">
                <a:pos x="T6" y="T7"/>
              </a:cxn>
            </a:cxnLst>
            <a:rect l="T12" t="T13" r="T14" b="T15"/>
            <a:pathLst>
              <a:path w="20" h="760">
                <a:moveTo>
                  <a:pt x="0" y="0"/>
                </a:moveTo>
                <a:cubicBezTo>
                  <a:pt x="4" y="51"/>
                  <a:pt x="14" y="195"/>
                  <a:pt x="17" y="306"/>
                </a:cubicBezTo>
                <a:cubicBezTo>
                  <a:pt x="20" y="417"/>
                  <a:pt x="17" y="593"/>
                  <a:pt x="17" y="669"/>
                </a:cubicBezTo>
                <a:cubicBezTo>
                  <a:pt x="17" y="745"/>
                  <a:pt x="17" y="752"/>
                  <a:pt x="17" y="760"/>
                </a:cubicBezTo>
              </a:path>
            </a:pathLst>
          </a:custGeom>
          <a:noFill/>
          <a:ln w="2222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24" name="Freeform 41"/>
          <p:cNvSpPr/>
          <p:nvPr/>
        </p:nvSpPr>
        <p:spPr bwMode="auto">
          <a:xfrm>
            <a:off x="5659438" y="5622926"/>
            <a:ext cx="565150" cy="117475"/>
          </a:xfrm>
          <a:custGeom>
            <a:avLst/>
            <a:gdLst>
              <a:gd name="T0" fmla="*/ 0 w 451"/>
              <a:gd name="T1" fmla="*/ 2147483646 h 97"/>
              <a:gd name="T2" fmla="*/ 2147483646 w 451"/>
              <a:gd name="T3" fmla="*/ 2147483646 h 97"/>
              <a:gd name="T4" fmla="*/ 2147483646 w 451"/>
              <a:gd name="T5" fmla="*/ 2147483646 h 97"/>
              <a:gd name="T6" fmla="*/ 2147483646 w 451"/>
              <a:gd name="T7" fmla="*/ 0 h 97"/>
              <a:gd name="T8" fmla="*/ 0 60000 65536"/>
              <a:gd name="T9" fmla="*/ 0 60000 65536"/>
              <a:gd name="T10" fmla="*/ 0 60000 65536"/>
              <a:gd name="T11" fmla="*/ 0 60000 65536"/>
              <a:gd name="T12" fmla="*/ 0 w 451"/>
              <a:gd name="T13" fmla="*/ 0 h 97"/>
              <a:gd name="T14" fmla="*/ 451 w 451"/>
              <a:gd name="T15" fmla="*/ 97 h 97"/>
            </a:gdLst>
            <a:ahLst/>
            <a:cxnLst>
              <a:cxn ang="T8">
                <a:pos x="T0" y="T1"/>
              </a:cxn>
              <a:cxn ang="T9">
                <a:pos x="T2" y="T3"/>
              </a:cxn>
              <a:cxn ang="T10">
                <a:pos x="T4" y="T5"/>
              </a:cxn>
              <a:cxn ang="T11">
                <a:pos x="T6" y="T7"/>
              </a:cxn>
            </a:cxnLst>
            <a:rect l="T12" t="T13" r="T14" b="T15"/>
            <a:pathLst>
              <a:path w="451" h="97">
                <a:moveTo>
                  <a:pt x="0" y="33"/>
                </a:moveTo>
                <a:cubicBezTo>
                  <a:pt x="25" y="43"/>
                  <a:pt x="96" y="75"/>
                  <a:pt x="150" y="83"/>
                </a:cubicBezTo>
                <a:cubicBezTo>
                  <a:pt x="204" y="91"/>
                  <a:pt x="276" y="97"/>
                  <a:pt x="326" y="83"/>
                </a:cubicBezTo>
                <a:cubicBezTo>
                  <a:pt x="376" y="69"/>
                  <a:pt x="425" y="17"/>
                  <a:pt x="451" y="0"/>
                </a:cubicBezTo>
              </a:path>
            </a:pathLst>
          </a:custGeom>
          <a:noFill/>
          <a:ln w="38100">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25" name="Freeform 43"/>
          <p:cNvSpPr/>
          <p:nvPr/>
        </p:nvSpPr>
        <p:spPr bwMode="auto">
          <a:xfrm>
            <a:off x="4995863" y="3530600"/>
            <a:ext cx="36512" cy="603250"/>
          </a:xfrm>
          <a:custGeom>
            <a:avLst/>
            <a:gdLst>
              <a:gd name="T0" fmla="*/ 0 w 29"/>
              <a:gd name="T1" fmla="*/ 0 h 494"/>
              <a:gd name="T2" fmla="*/ 2147483646 w 29"/>
              <a:gd name="T3" fmla="*/ 2147483646 h 494"/>
              <a:gd name="T4" fmla="*/ 2147483646 w 29"/>
              <a:gd name="T5" fmla="*/ 2147483646 h 494"/>
              <a:gd name="T6" fmla="*/ 0 60000 65536"/>
              <a:gd name="T7" fmla="*/ 0 60000 65536"/>
              <a:gd name="T8" fmla="*/ 0 60000 65536"/>
              <a:gd name="T9" fmla="*/ 0 w 29"/>
              <a:gd name="T10" fmla="*/ 0 h 494"/>
              <a:gd name="T11" fmla="*/ 29 w 29"/>
              <a:gd name="T12" fmla="*/ 494 h 494"/>
            </a:gdLst>
            <a:ahLst/>
            <a:cxnLst>
              <a:cxn ang="T6">
                <a:pos x="T0" y="T1"/>
              </a:cxn>
              <a:cxn ang="T7">
                <a:pos x="T2" y="T3"/>
              </a:cxn>
              <a:cxn ang="T8">
                <a:pos x="T4" y="T5"/>
              </a:cxn>
            </a:cxnLst>
            <a:rect l="T9" t="T10" r="T11" b="T12"/>
            <a:pathLst>
              <a:path w="29" h="494">
                <a:moveTo>
                  <a:pt x="0" y="0"/>
                </a:moveTo>
                <a:cubicBezTo>
                  <a:pt x="4" y="51"/>
                  <a:pt x="12" y="224"/>
                  <a:pt x="17" y="306"/>
                </a:cubicBezTo>
                <a:cubicBezTo>
                  <a:pt x="22" y="388"/>
                  <a:pt x="27" y="455"/>
                  <a:pt x="29" y="494"/>
                </a:cubicBezTo>
              </a:path>
            </a:pathLst>
          </a:custGeom>
          <a:noFill/>
          <a:ln w="2222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26" name="Freeform 44"/>
          <p:cNvSpPr/>
          <p:nvPr/>
        </p:nvSpPr>
        <p:spPr bwMode="auto">
          <a:xfrm>
            <a:off x="5110163" y="3476626"/>
            <a:ext cx="36512" cy="320675"/>
          </a:xfrm>
          <a:custGeom>
            <a:avLst/>
            <a:gdLst>
              <a:gd name="T0" fmla="*/ 0 w 30"/>
              <a:gd name="T1" fmla="*/ 0 h 263"/>
              <a:gd name="T2" fmla="*/ 2147483646 w 30"/>
              <a:gd name="T3" fmla="*/ 2147483646 h 263"/>
              <a:gd name="T4" fmla="*/ 0 60000 65536"/>
              <a:gd name="T5" fmla="*/ 0 60000 65536"/>
              <a:gd name="T6" fmla="*/ 0 w 30"/>
              <a:gd name="T7" fmla="*/ 0 h 263"/>
              <a:gd name="T8" fmla="*/ 30 w 30"/>
              <a:gd name="T9" fmla="*/ 263 h 263"/>
            </a:gdLst>
            <a:ahLst/>
            <a:cxnLst>
              <a:cxn ang="T4">
                <a:pos x="T0" y="T1"/>
              </a:cxn>
              <a:cxn ang="T5">
                <a:pos x="T2" y="T3"/>
              </a:cxn>
            </a:cxnLst>
            <a:rect l="T6" t="T7" r="T8" b="T9"/>
            <a:pathLst>
              <a:path w="30" h="263">
                <a:moveTo>
                  <a:pt x="0" y="0"/>
                </a:moveTo>
                <a:cubicBezTo>
                  <a:pt x="5" y="44"/>
                  <a:pt x="24" y="208"/>
                  <a:pt x="30" y="263"/>
                </a:cubicBezTo>
              </a:path>
            </a:pathLst>
          </a:custGeom>
          <a:noFill/>
          <a:ln w="2222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27" name="Freeform 45"/>
          <p:cNvSpPr/>
          <p:nvPr/>
        </p:nvSpPr>
        <p:spPr bwMode="auto">
          <a:xfrm>
            <a:off x="4843464" y="4745038"/>
            <a:ext cx="3175" cy="322262"/>
          </a:xfrm>
          <a:custGeom>
            <a:avLst/>
            <a:gdLst>
              <a:gd name="T0" fmla="*/ 0 w 2"/>
              <a:gd name="T1" fmla="*/ 0 h 264"/>
              <a:gd name="T2" fmla="*/ 2147483646 w 2"/>
              <a:gd name="T3" fmla="*/ 2147483646 h 264"/>
              <a:gd name="T4" fmla="*/ 0 60000 65536"/>
              <a:gd name="T5" fmla="*/ 0 60000 65536"/>
              <a:gd name="T6" fmla="*/ 0 w 2"/>
              <a:gd name="T7" fmla="*/ 0 h 264"/>
              <a:gd name="T8" fmla="*/ 2 w 2"/>
              <a:gd name="T9" fmla="*/ 264 h 264"/>
            </a:gdLst>
            <a:ahLst/>
            <a:cxnLst>
              <a:cxn ang="T4">
                <a:pos x="T0" y="T1"/>
              </a:cxn>
              <a:cxn ang="T5">
                <a:pos x="T2" y="T3"/>
              </a:cxn>
            </a:cxnLst>
            <a:rect l="T6" t="T7" r="T8" b="T9"/>
            <a:pathLst>
              <a:path w="2" h="264">
                <a:moveTo>
                  <a:pt x="0" y="0"/>
                </a:moveTo>
                <a:cubicBezTo>
                  <a:pt x="0" y="45"/>
                  <a:pt x="2" y="209"/>
                  <a:pt x="2" y="264"/>
                </a:cubicBezTo>
              </a:path>
            </a:pathLst>
          </a:custGeom>
          <a:noFill/>
          <a:ln w="2222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28" name="Freeform 46"/>
          <p:cNvSpPr/>
          <p:nvPr/>
        </p:nvSpPr>
        <p:spPr bwMode="auto">
          <a:xfrm>
            <a:off x="5157789" y="4000500"/>
            <a:ext cx="20637" cy="387350"/>
          </a:xfrm>
          <a:custGeom>
            <a:avLst/>
            <a:gdLst>
              <a:gd name="T0" fmla="*/ 0 w 16"/>
              <a:gd name="T1" fmla="*/ 0 h 317"/>
              <a:gd name="T2" fmla="*/ 2147483646 w 16"/>
              <a:gd name="T3" fmla="*/ 2147483646 h 317"/>
              <a:gd name="T4" fmla="*/ 0 60000 65536"/>
              <a:gd name="T5" fmla="*/ 0 60000 65536"/>
              <a:gd name="T6" fmla="*/ 0 w 16"/>
              <a:gd name="T7" fmla="*/ 0 h 317"/>
              <a:gd name="T8" fmla="*/ 16 w 16"/>
              <a:gd name="T9" fmla="*/ 317 h 317"/>
            </a:gdLst>
            <a:ahLst/>
            <a:cxnLst>
              <a:cxn ang="T4">
                <a:pos x="T0" y="T1"/>
              </a:cxn>
              <a:cxn ang="T5">
                <a:pos x="T2" y="T3"/>
              </a:cxn>
            </a:cxnLst>
            <a:rect l="T6" t="T7" r="T8" b="T9"/>
            <a:pathLst>
              <a:path w="16" h="317">
                <a:moveTo>
                  <a:pt x="0" y="0"/>
                </a:moveTo>
                <a:cubicBezTo>
                  <a:pt x="3" y="53"/>
                  <a:pt x="13" y="251"/>
                  <a:pt x="16" y="317"/>
                </a:cubicBezTo>
              </a:path>
            </a:pathLst>
          </a:custGeom>
          <a:noFill/>
          <a:ln w="22225">
            <a:solidFill>
              <a:schemeClr val="bg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29" name="TextBox 24"/>
          <p:cNvSpPr txBox="1">
            <a:spLocks noChangeArrowheads="1"/>
          </p:cNvSpPr>
          <p:nvPr/>
        </p:nvSpPr>
        <p:spPr bwMode="auto">
          <a:xfrm>
            <a:off x="4687927" y="3544888"/>
            <a:ext cx="553998"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zh-CN" altLang="en-US" sz="2400" b="1">
                <a:solidFill>
                  <a:srgbClr val="000000"/>
                </a:solidFill>
                <a:latin typeface="微软雅黑" pitchFamily="34" charset="-122"/>
                <a:ea typeface="微软雅黑" pitchFamily="34" charset="-122"/>
              </a:rPr>
              <a:t>硬  盘</a:t>
            </a:r>
          </a:p>
        </p:txBody>
      </p:sp>
      <p:sp>
        <p:nvSpPr>
          <p:cNvPr id="13330" name="TextBox 25"/>
          <p:cNvSpPr txBox="1">
            <a:spLocks noChangeArrowheads="1"/>
          </p:cNvSpPr>
          <p:nvPr/>
        </p:nvSpPr>
        <p:spPr bwMode="auto">
          <a:xfrm>
            <a:off x="2590840" y="3559175"/>
            <a:ext cx="55399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2400" b="1">
                <a:solidFill>
                  <a:srgbClr val="000000"/>
                </a:solidFill>
                <a:latin typeface="微软雅黑" pitchFamily="34" charset="-122"/>
                <a:ea typeface="微软雅黑" pitchFamily="34" charset="-122"/>
              </a:rPr>
              <a:t>C P U</a:t>
            </a:r>
          </a:p>
        </p:txBody>
      </p:sp>
      <p:sp>
        <p:nvSpPr>
          <p:cNvPr id="13331" name="TextBox 26"/>
          <p:cNvSpPr txBox="1">
            <a:spLocks noChangeArrowheads="1"/>
          </p:cNvSpPr>
          <p:nvPr/>
        </p:nvSpPr>
        <p:spPr bwMode="auto">
          <a:xfrm>
            <a:off x="3379827" y="3621088"/>
            <a:ext cx="55399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zh-CN" altLang="en-US" sz="2400" b="1">
                <a:solidFill>
                  <a:srgbClr val="000000"/>
                </a:solidFill>
                <a:latin typeface="微软雅黑" pitchFamily="34" charset="-122"/>
                <a:ea typeface="微软雅黑" pitchFamily="34" charset="-122"/>
              </a:rPr>
              <a:t>主  板</a:t>
            </a:r>
          </a:p>
        </p:txBody>
      </p:sp>
      <p:sp>
        <p:nvSpPr>
          <p:cNvPr id="13332" name="TextBox 27"/>
          <p:cNvSpPr txBox="1">
            <a:spLocks noChangeArrowheads="1"/>
          </p:cNvSpPr>
          <p:nvPr/>
        </p:nvSpPr>
        <p:spPr bwMode="auto">
          <a:xfrm>
            <a:off x="4075152" y="3573463"/>
            <a:ext cx="55399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zh-CN" altLang="en-US" sz="2400" b="1">
                <a:solidFill>
                  <a:srgbClr val="000000"/>
                </a:solidFill>
                <a:latin typeface="微软雅黑" pitchFamily="34" charset="-122"/>
                <a:ea typeface="微软雅黑" pitchFamily="34" charset="-122"/>
              </a:rPr>
              <a:t>内  存</a:t>
            </a:r>
          </a:p>
        </p:txBody>
      </p:sp>
      <p:sp>
        <p:nvSpPr>
          <p:cNvPr id="13333" name="TextBox 28"/>
          <p:cNvSpPr txBox="1">
            <a:spLocks noChangeArrowheads="1"/>
          </p:cNvSpPr>
          <p:nvPr/>
        </p:nvSpPr>
        <p:spPr bwMode="auto">
          <a:xfrm>
            <a:off x="5482909" y="4213225"/>
            <a:ext cx="49244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zh-CN" altLang="en-US" sz="2000" b="1">
                <a:solidFill>
                  <a:srgbClr val="000000"/>
                </a:solidFill>
                <a:latin typeface="微软雅黑" pitchFamily="34" charset="-122"/>
                <a:ea typeface="微软雅黑" pitchFamily="34" charset="-122"/>
              </a:rPr>
              <a:t>性 能 表 现</a:t>
            </a:r>
          </a:p>
        </p:txBody>
      </p:sp>
      <p:pic>
        <p:nvPicPr>
          <p:cNvPr id="2"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88163" y="909639"/>
            <a:ext cx="3630612"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5" name="TextBox 502"/>
          <p:cNvSpPr txBox="1">
            <a:spLocks noChangeArrowheads="1"/>
          </p:cNvSpPr>
          <p:nvPr/>
        </p:nvSpPr>
        <p:spPr bwMode="auto">
          <a:xfrm>
            <a:off x="1558926" y="44450"/>
            <a:ext cx="3940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宋体" pitchFamily="2" charset="-122"/>
              </a:defRPr>
            </a:lvl1pPr>
            <a:lvl2pPr marL="742950" indent="-285750">
              <a:spcBef>
                <a:spcPct val="20000"/>
              </a:spcBef>
              <a:buChar char="–"/>
              <a:defRPr sz="2800">
                <a:solidFill>
                  <a:schemeClr val="tx1"/>
                </a:solidFill>
                <a:latin typeface="Arial" pitchFamily="34" charset="0"/>
                <a:ea typeface="宋体" pitchFamily="2" charset="-122"/>
              </a:defRPr>
            </a:lvl2pPr>
            <a:lvl3pPr marL="1143000" indent="-228600">
              <a:spcBef>
                <a:spcPct val="20000"/>
              </a:spcBef>
              <a:buChar char="•"/>
              <a:defRPr sz="2400">
                <a:solidFill>
                  <a:schemeClr val="tx1"/>
                </a:solidFill>
                <a:latin typeface="Arial" pitchFamily="34" charset="0"/>
                <a:ea typeface="宋体" pitchFamily="2" charset="-122"/>
              </a:defRPr>
            </a:lvl3pPr>
            <a:lvl4pPr marL="1600200" indent="-228600">
              <a:spcBef>
                <a:spcPct val="20000"/>
              </a:spcBef>
              <a:buChar char="–"/>
              <a:defRPr sz="2000">
                <a:solidFill>
                  <a:schemeClr val="tx1"/>
                </a:solidFill>
                <a:latin typeface="Arial" pitchFamily="34" charset="0"/>
                <a:ea typeface="宋体" pitchFamily="2" charset="-122"/>
              </a:defRPr>
            </a:lvl4pPr>
            <a:lvl5pPr marL="2057400" indent="-22860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a:spcBef>
                <a:spcPct val="0"/>
              </a:spcBef>
              <a:buFontTx/>
              <a:buNone/>
            </a:pPr>
            <a:r>
              <a:rPr lang="en-US" altLang="zh-CN" sz="4400" b="1" dirty="0">
                <a:latin typeface="SimHei" charset="0"/>
                <a:ea typeface="SimHei" charset="0"/>
                <a:cs typeface="SimHei" charset="0"/>
              </a:rPr>
              <a:t>SSD</a:t>
            </a:r>
            <a:r>
              <a:rPr lang="zh-CN" altLang="en-US" sz="4400" b="1" dirty="0">
                <a:latin typeface="SimHei" charset="0"/>
                <a:ea typeface="SimHei" charset="0"/>
                <a:cs typeface="SimHei" charset="0"/>
              </a:rPr>
              <a:t>发展历程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0" y="0"/>
            <a:ext cx="3600450" cy="927100"/>
          </a:xfrm>
        </p:spPr>
        <p:txBody>
          <a:bodyPr/>
          <a:lstStyle/>
          <a:p>
            <a:pPr algn="l" eaLnBrk="1" hangingPunct="1"/>
            <a:r>
              <a:rPr lang="en-US" altLang="zh-CN" b="1" dirty="0" smtClean="0">
                <a:latin typeface="SimHei" charset="0"/>
                <a:ea typeface="SimHei" charset="0"/>
                <a:cs typeface="SimHei" charset="0"/>
              </a:rPr>
              <a:t>SSD</a:t>
            </a:r>
            <a:r>
              <a:rPr lang="zh-CN" altLang="en-US" b="1" dirty="0" smtClean="0">
                <a:latin typeface="SimHei" charset="0"/>
                <a:ea typeface="SimHei" charset="0"/>
                <a:cs typeface="SimHei" charset="0"/>
              </a:rPr>
              <a:t>发展历程</a:t>
            </a:r>
          </a:p>
        </p:txBody>
      </p:sp>
      <p:sp>
        <p:nvSpPr>
          <p:cNvPr id="13315" name="Rectangle 3"/>
          <p:cNvSpPr>
            <a:spLocks noGrp="1" noChangeArrowheads="1"/>
          </p:cNvSpPr>
          <p:nvPr>
            <p:ph idx="1"/>
          </p:nvPr>
        </p:nvSpPr>
        <p:spPr>
          <a:xfrm>
            <a:off x="1847850" y="1484313"/>
            <a:ext cx="8229600" cy="4525962"/>
          </a:xfrm>
        </p:spPr>
        <p:txBody>
          <a:bodyPr>
            <a:noAutofit/>
          </a:bodyPr>
          <a:lstStyle/>
          <a:p>
            <a:pPr eaLnBrk="1" hangingPunct="1">
              <a:lnSpc>
                <a:spcPct val="90000"/>
              </a:lnSpc>
            </a:pPr>
            <a:r>
              <a:rPr kumimoji="1" lang="zh-CN" altLang="en-US" sz="2800" dirty="0">
                <a:latin typeface="KaiTi" charset="0"/>
                <a:ea typeface="KaiTi" charset="0"/>
                <a:cs typeface="KaiTi" charset="0"/>
              </a:rPr>
              <a:t>上世纪</a:t>
            </a:r>
            <a:r>
              <a:rPr kumimoji="1" lang="zh-TW" altLang="en-US" sz="2800" dirty="0" smtClean="0">
                <a:latin typeface="KaiTi" charset="0"/>
                <a:ea typeface="KaiTi" charset="0"/>
                <a:cs typeface="KaiTi" charset="0"/>
              </a:rPr>
              <a:t>七十年代</a:t>
            </a:r>
            <a:r>
              <a:rPr kumimoji="1" lang="zh-TW" altLang="en-US" sz="2800" dirty="0">
                <a:latin typeface="KaiTi" charset="0"/>
                <a:ea typeface="KaiTi" charset="0"/>
                <a:cs typeface="KaiTi" charset="0"/>
              </a:rPr>
              <a:t>，</a:t>
            </a:r>
            <a:r>
              <a:rPr kumimoji="1" lang="en-US" altLang="zh-TW" sz="2800" dirty="0">
                <a:latin typeface="KaiTi" charset="0"/>
                <a:ea typeface="KaiTi" charset="0"/>
                <a:cs typeface="KaiTi" charset="0"/>
              </a:rPr>
              <a:t>Sun </a:t>
            </a:r>
            <a:r>
              <a:rPr kumimoji="1" lang="en-US" altLang="zh-TW" sz="2800" dirty="0" err="1">
                <a:latin typeface="KaiTi" charset="0"/>
                <a:ea typeface="KaiTi" charset="0"/>
                <a:cs typeface="KaiTi" charset="0"/>
              </a:rPr>
              <a:t>StorageTek</a:t>
            </a:r>
            <a:r>
              <a:rPr kumimoji="1" lang="zh-CN" altLang="en-US" sz="2800" dirty="0">
                <a:latin typeface="KaiTi" charset="0"/>
                <a:ea typeface="KaiTi" charset="0"/>
                <a:cs typeface="KaiTi" charset="0"/>
              </a:rPr>
              <a:t>公司</a:t>
            </a:r>
            <a:r>
              <a:rPr kumimoji="1" lang="zh-CN" altLang="en-US" sz="2800" dirty="0" smtClean="0">
                <a:latin typeface="KaiTi" charset="0"/>
                <a:ea typeface="KaiTi" charset="0"/>
                <a:cs typeface="KaiTi" charset="0"/>
              </a:rPr>
              <a:t>就</a:t>
            </a:r>
            <a:r>
              <a:rPr kumimoji="1" lang="zh-CN" altLang="en-US" sz="2800" dirty="0">
                <a:latin typeface="KaiTi" charset="0"/>
                <a:ea typeface="KaiTi" charset="0"/>
                <a:cs typeface="KaiTi" charset="0"/>
              </a:rPr>
              <a:t>开发</a:t>
            </a:r>
            <a:r>
              <a:rPr kumimoji="1" lang="zh-TW" altLang="en-US" sz="2800" dirty="0" smtClean="0">
                <a:latin typeface="KaiTi" charset="0"/>
                <a:ea typeface="KaiTi" charset="0"/>
                <a:cs typeface="KaiTi" charset="0"/>
              </a:rPr>
              <a:t>了第</a:t>
            </a:r>
            <a:r>
              <a:rPr kumimoji="1" lang="zh-CN" altLang="en-US" sz="2800" dirty="0" smtClean="0">
                <a:latin typeface="KaiTi" charset="0"/>
                <a:ea typeface="KaiTi" charset="0"/>
                <a:cs typeface="KaiTi" charset="0"/>
              </a:rPr>
              <a:t>一个固态硬盘</a:t>
            </a:r>
            <a:r>
              <a:rPr kumimoji="1" lang="zh-TW" altLang="en-US" sz="2800" dirty="0" smtClean="0">
                <a:latin typeface="KaiTi" charset="0"/>
                <a:ea typeface="KaiTi" charset="0"/>
                <a:cs typeface="KaiTi" charset="0"/>
              </a:rPr>
              <a:t>。</a:t>
            </a:r>
            <a:r>
              <a:rPr kumimoji="1" lang="zh-CN" altLang="en-US" sz="2800" dirty="0" smtClean="0">
                <a:latin typeface="KaiTi" charset="0"/>
                <a:ea typeface="KaiTi" charset="0"/>
                <a:cs typeface="KaiTi" charset="0"/>
              </a:rPr>
              <a:t>由于价格昂贵</a:t>
            </a:r>
            <a:r>
              <a:rPr kumimoji="1" lang="zh-TW" altLang="en-US" sz="2800" dirty="0" smtClean="0">
                <a:latin typeface="KaiTi" charset="0"/>
                <a:ea typeface="KaiTi" charset="0"/>
                <a:cs typeface="KaiTi" charset="0"/>
              </a:rPr>
              <a:t>、</a:t>
            </a:r>
            <a:r>
              <a:rPr kumimoji="1" lang="zh-TW" altLang="en-US" sz="2800" dirty="0">
                <a:latin typeface="KaiTi" charset="0"/>
                <a:ea typeface="KaiTi" charset="0"/>
                <a:cs typeface="KaiTi" charset="0"/>
              </a:rPr>
              <a:t>性能</a:t>
            </a:r>
            <a:r>
              <a:rPr kumimoji="1" lang="zh-TW" altLang="en-US" sz="2800" dirty="0" smtClean="0">
                <a:latin typeface="KaiTi" charset="0"/>
                <a:ea typeface="KaiTi" charset="0"/>
                <a:cs typeface="KaiTi" charset="0"/>
              </a:rPr>
              <a:t>不</a:t>
            </a:r>
            <a:r>
              <a:rPr kumimoji="1" lang="zh-CN" altLang="en-US" sz="2800" dirty="0">
                <a:latin typeface="KaiTi" charset="0"/>
                <a:ea typeface="KaiTi" charset="0"/>
                <a:cs typeface="KaiTi" charset="0"/>
              </a:rPr>
              <a:t>稳定</a:t>
            </a:r>
            <a:r>
              <a:rPr kumimoji="1" lang="zh-TW" altLang="en-US" sz="2800" dirty="0" smtClean="0">
                <a:latin typeface="KaiTi" charset="0"/>
                <a:ea typeface="KaiTi" charset="0"/>
                <a:cs typeface="KaiTi" charset="0"/>
              </a:rPr>
              <a:t>，</a:t>
            </a:r>
            <a:r>
              <a:rPr kumimoji="1" lang="zh-TW" altLang="en-US" sz="2800" dirty="0">
                <a:latin typeface="KaiTi" charset="0"/>
                <a:ea typeface="KaiTi" charset="0"/>
                <a:cs typeface="KaiTi" charset="0"/>
              </a:rPr>
              <a:t>使</a:t>
            </a:r>
            <a:r>
              <a:rPr kumimoji="1" lang="zh-TW" altLang="en-US" sz="2800" dirty="0" smtClean="0">
                <a:latin typeface="KaiTi" charset="0"/>
                <a:ea typeface="KaiTi" charset="0"/>
                <a:cs typeface="KaiTi" charset="0"/>
              </a:rPr>
              <a:t>它</a:t>
            </a:r>
            <a:r>
              <a:rPr kumimoji="1" lang="zh-CN" altLang="en-US" sz="2800" dirty="0">
                <a:latin typeface="KaiTi" charset="0"/>
                <a:ea typeface="KaiTi" charset="0"/>
                <a:cs typeface="KaiTi" charset="0"/>
              </a:rPr>
              <a:t>来去</a:t>
            </a:r>
            <a:r>
              <a:rPr kumimoji="1" lang="zh-TW" altLang="en-US" sz="2800" dirty="0" smtClean="0">
                <a:latin typeface="KaiTi" charset="0"/>
                <a:ea typeface="KaiTi" charset="0"/>
                <a:cs typeface="KaiTi" charset="0"/>
              </a:rPr>
              <a:t>匆匆</a:t>
            </a:r>
            <a:r>
              <a:rPr kumimoji="1" lang="zh-TW" altLang="en-US" sz="2800" dirty="0">
                <a:latin typeface="KaiTi" charset="0"/>
                <a:ea typeface="KaiTi" charset="0"/>
                <a:cs typeface="KaiTi" charset="0"/>
              </a:rPr>
              <a:t>。</a:t>
            </a:r>
            <a:endParaRPr kumimoji="1" lang="zh-TW" altLang="zh-CN" sz="2800" dirty="0">
              <a:latin typeface="KaiTi" charset="0"/>
              <a:ea typeface="KaiTi" charset="0"/>
              <a:cs typeface="KaiTi" charset="0"/>
            </a:endParaRPr>
          </a:p>
          <a:p>
            <a:pPr eaLnBrk="1" latinLnBrk="1" hangingPunct="1">
              <a:lnSpc>
                <a:spcPct val="90000"/>
              </a:lnSpc>
              <a:spcBef>
                <a:spcPct val="50000"/>
              </a:spcBef>
              <a:buFontTx/>
              <a:buNone/>
            </a:pPr>
            <a:r>
              <a:rPr kumimoji="1" lang="zh-TW" altLang="zh-CN" sz="2800" dirty="0">
                <a:latin typeface="KaiTi" charset="0"/>
                <a:ea typeface="KaiTi" charset="0"/>
                <a:cs typeface="KaiTi" charset="0"/>
              </a:rPr>
              <a:t> </a:t>
            </a:r>
            <a:r>
              <a:rPr kumimoji="1" lang="zh-TW" altLang="en-US" sz="2800" dirty="0">
                <a:latin typeface="KaiTi" charset="0"/>
                <a:ea typeface="KaiTi" charset="0"/>
                <a:cs typeface="KaiTi" charset="0"/>
              </a:rPr>
              <a:t> </a:t>
            </a:r>
            <a:r>
              <a:rPr kumimoji="1" lang="zh-TW" altLang="zh-CN" sz="2800" dirty="0">
                <a:latin typeface="KaiTi" charset="0"/>
                <a:ea typeface="KaiTi" charset="0"/>
                <a:cs typeface="KaiTi" charset="0"/>
              </a:rPr>
              <a:t> </a:t>
            </a:r>
            <a:r>
              <a:rPr kumimoji="1" lang="en-US" altLang="zh-TW" sz="2800" dirty="0">
                <a:latin typeface="KaiTi" charset="0"/>
                <a:ea typeface="KaiTi" charset="0"/>
                <a:cs typeface="KaiTi" charset="0"/>
              </a:rPr>
              <a:t>1989</a:t>
            </a:r>
            <a:r>
              <a:rPr kumimoji="1" lang="zh-TW" altLang="en-US" sz="2800" dirty="0">
                <a:latin typeface="KaiTi" charset="0"/>
                <a:ea typeface="KaiTi" charset="0"/>
                <a:cs typeface="KaiTi" charset="0"/>
              </a:rPr>
              <a:t>年</a:t>
            </a:r>
            <a:r>
              <a:rPr kumimoji="1" lang="en-US" altLang="zh-CN" sz="2800" dirty="0" smtClean="0">
                <a:latin typeface="KaiTi" charset="0"/>
                <a:ea typeface="KaiTi" charset="0"/>
                <a:cs typeface="KaiTi" charset="0"/>
              </a:rPr>
              <a:t>,</a:t>
            </a:r>
            <a:r>
              <a:rPr kumimoji="1" lang="zh-CN" altLang="en-US" sz="2800" dirty="0">
                <a:latin typeface="KaiTi" charset="0"/>
                <a:ea typeface="KaiTi" charset="0"/>
                <a:cs typeface="KaiTi" charset="0"/>
              </a:rPr>
              <a:t>出现</a:t>
            </a:r>
            <a:r>
              <a:rPr kumimoji="1" lang="zh-TW" altLang="en-US" sz="2800" dirty="0" smtClean="0">
                <a:latin typeface="KaiTi" charset="0"/>
                <a:ea typeface="KaiTi" charset="0"/>
                <a:cs typeface="KaiTi" charset="0"/>
              </a:rPr>
              <a:t>世界</a:t>
            </a:r>
            <a:r>
              <a:rPr kumimoji="1" lang="zh-TW" altLang="en-US" sz="2800" dirty="0">
                <a:latin typeface="KaiTi" charset="0"/>
                <a:ea typeface="KaiTi" charset="0"/>
                <a:cs typeface="KaiTi" charset="0"/>
              </a:rPr>
              <a:t>上第一</a:t>
            </a:r>
            <a:r>
              <a:rPr kumimoji="1" lang="zh-TW" altLang="en-US" sz="2800" dirty="0" smtClean="0">
                <a:latin typeface="KaiTi" charset="0"/>
                <a:ea typeface="KaiTi" charset="0"/>
                <a:cs typeface="KaiTi" charset="0"/>
              </a:rPr>
              <a:t>款</a:t>
            </a:r>
            <a:r>
              <a:rPr kumimoji="1" lang="zh-CN" altLang="en-US" sz="2800" dirty="0">
                <a:latin typeface="KaiTi" charset="0"/>
                <a:ea typeface="KaiTi" charset="0"/>
                <a:cs typeface="KaiTi" charset="0"/>
              </a:rPr>
              <a:t>固态</a:t>
            </a:r>
            <a:r>
              <a:rPr kumimoji="1" lang="zh-CN" altLang="en-US" sz="2800" dirty="0" smtClean="0">
                <a:latin typeface="KaiTi" charset="0"/>
                <a:ea typeface="KaiTi" charset="0"/>
                <a:cs typeface="KaiTi" charset="0"/>
              </a:rPr>
              <a:t>硬盘</a:t>
            </a:r>
            <a:r>
              <a:rPr kumimoji="1" lang="zh-TW" altLang="en-US" sz="2800" dirty="0" smtClean="0">
                <a:latin typeface="KaiTi" charset="0"/>
                <a:ea typeface="KaiTi" charset="0"/>
                <a:cs typeface="KaiTi" charset="0"/>
              </a:rPr>
              <a:t>，</a:t>
            </a:r>
            <a:r>
              <a:rPr kumimoji="1" lang="zh-CN" altLang="en-US" sz="2800" dirty="0" smtClean="0">
                <a:latin typeface="KaiTi" charset="0"/>
                <a:ea typeface="KaiTi" charset="0"/>
                <a:cs typeface="KaiTi" charset="0"/>
              </a:rPr>
              <a:t>不过</a:t>
            </a:r>
            <a:r>
              <a:rPr kumimoji="1" lang="zh-CN" altLang="en-US" sz="2800" dirty="0">
                <a:latin typeface="KaiTi" charset="0"/>
                <a:ea typeface="KaiTi" charset="0"/>
                <a:cs typeface="KaiTi" charset="0"/>
              </a:rPr>
              <a:t>由于</a:t>
            </a:r>
            <a:r>
              <a:rPr kumimoji="1" lang="zh-TW" altLang="en-US" sz="2800" dirty="0" smtClean="0">
                <a:latin typeface="KaiTi" charset="0"/>
                <a:ea typeface="KaiTi" charset="0"/>
                <a:cs typeface="KaiTi" charset="0"/>
              </a:rPr>
              <a:t>其</a:t>
            </a:r>
            <a:r>
              <a:rPr kumimoji="1" lang="zh-CN" altLang="en-US" sz="2800" dirty="0" smtClean="0">
                <a:latin typeface="KaiTi" charset="0"/>
                <a:ea typeface="KaiTi" charset="0"/>
                <a:cs typeface="KaiTi" charset="0"/>
              </a:rPr>
              <a:t>价格</a:t>
            </a:r>
            <a:r>
              <a:rPr kumimoji="1" lang="zh-CN" altLang="en-US" sz="2800" dirty="0">
                <a:latin typeface="KaiTi" charset="0"/>
                <a:ea typeface="KaiTi" charset="0"/>
                <a:cs typeface="KaiTi" charset="0"/>
              </a:rPr>
              <a:t>过于</a:t>
            </a:r>
            <a:r>
              <a:rPr kumimoji="1" lang="zh-TW" altLang="en-US" sz="2800" dirty="0" smtClean="0">
                <a:latin typeface="KaiTi" charset="0"/>
                <a:ea typeface="KaiTi" charset="0"/>
                <a:cs typeface="KaiTi" charset="0"/>
              </a:rPr>
              <a:t>高</a:t>
            </a:r>
            <a:r>
              <a:rPr kumimoji="1" lang="zh-CN" altLang="en-US" sz="2800" dirty="0" smtClean="0">
                <a:latin typeface="KaiTi" charset="0"/>
                <a:ea typeface="KaiTi" charset="0"/>
                <a:cs typeface="KaiTi" charset="0"/>
              </a:rPr>
              <a:t>原因</a:t>
            </a:r>
            <a:r>
              <a:rPr kumimoji="1" lang="en-US" altLang="zh-CN" sz="2800" dirty="0" smtClean="0">
                <a:latin typeface="KaiTi" charset="0"/>
                <a:ea typeface="KaiTi" charset="0"/>
                <a:cs typeface="KaiTi" charset="0"/>
              </a:rPr>
              <a:t>,</a:t>
            </a:r>
            <a:r>
              <a:rPr kumimoji="1" lang="zh-TW" altLang="en-US" sz="2800" dirty="0" smtClean="0">
                <a:latin typeface="KaiTi" charset="0"/>
                <a:ea typeface="KaiTi" charset="0"/>
                <a:cs typeface="KaiTi" charset="0"/>
              </a:rPr>
              <a:t>在</a:t>
            </a:r>
            <a:r>
              <a:rPr kumimoji="1" lang="zh-CN" altLang="en-US" sz="2800" dirty="0">
                <a:latin typeface="KaiTi" charset="0"/>
                <a:ea typeface="KaiTi" charset="0"/>
                <a:cs typeface="KaiTi" charset="0"/>
              </a:rPr>
              <a:t>当时</a:t>
            </a:r>
            <a:r>
              <a:rPr kumimoji="1" lang="zh-TW" altLang="en-US" sz="2800" dirty="0" smtClean="0">
                <a:latin typeface="KaiTi" charset="0"/>
                <a:ea typeface="KaiTi" charset="0"/>
                <a:cs typeface="KaiTi" charset="0"/>
              </a:rPr>
              <a:t>只限</a:t>
            </a:r>
            <a:r>
              <a:rPr kumimoji="1" lang="zh-CN" altLang="en-US" sz="2800" dirty="0" smtClean="0">
                <a:latin typeface="KaiTi" charset="0"/>
                <a:ea typeface="KaiTi" charset="0"/>
                <a:cs typeface="KaiTi" charset="0"/>
              </a:rPr>
              <a:t>用于</a:t>
            </a:r>
            <a:r>
              <a:rPr kumimoji="1" lang="zh-TW" altLang="en-US" sz="2800" dirty="0" smtClean="0">
                <a:latin typeface="KaiTi" charset="0"/>
                <a:ea typeface="KaiTi" charset="0"/>
                <a:cs typeface="KaiTi" charset="0"/>
              </a:rPr>
              <a:t>非常</a:t>
            </a:r>
            <a:r>
              <a:rPr kumimoji="1" lang="zh-TW" altLang="en-US" sz="2800" dirty="0">
                <a:latin typeface="KaiTi" charset="0"/>
                <a:ea typeface="KaiTi" charset="0"/>
                <a:cs typeface="KaiTi" charset="0"/>
              </a:rPr>
              <a:t>特別的</a:t>
            </a:r>
            <a:r>
              <a:rPr kumimoji="1" lang="zh-TW" altLang="en-US" sz="2800" dirty="0" smtClean="0">
                <a:latin typeface="KaiTi" charset="0"/>
                <a:ea typeface="KaiTi" charset="0"/>
                <a:cs typeface="KaiTi" charset="0"/>
              </a:rPr>
              <a:t>市</a:t>
            </a:r>
            <a:r>
              <a:rPr kumimoji="1" lang="zh-CN" altLang="en-US" sz="2800" dirty="0" smtClean="0">
                <a:latin typeface="KaiTi" charset="0"/>
                <a:ea typeface="KaiTi" charset="0"/>
                <a:cs typeface="KaiTi" charset="0"/>
              </a:rPr>
              <a:t>场</a:t>
            </a:r>
            <a:r>
              <a:rPr kumimoji="1" lang="zh-TW" altLang="en-US" sz="2800" dirty="0" smtClean="0">
                <a:latin typeface="KaiTi" charset="0"/>
                <a:ea typeface="KaiTi" charset="0"/>
                <a:cs typeface="KaiTi" charset="0"/>
              </a:rPr>
              <a:t>比如</a:t>
            </a:r>
            <a:r>
              <a:rPr kumimoji="1" lang="zh-CN" altLang="en-US" sz="2800" dirty="0" smtClean="0">
                <a:latin typeface="KaiTi" charset="0"/>
                <a:ea typeface="KaiTi" charset="0"/>
                <a:cs typeface="KaiTi" charset="0"/>
              </a:rPr>
              <a:t>军用市场。当时</a:t>
            </a:r>
            <a:r>
              <a:rPr kumimoji="1" lang="en-US" altLang="zh-TW" sz="2800" dirty="0" smtClean="0">
                <a:latin typeface="KaiTi" charset="0"/>
                <a:ea typeface="KaiTi" charset="0"/>
                <a:cs typeface="KaiTi" charset="0"/>
              </a:rPr>
              <a:t>1M</a:t>
            </a:r>
            <a:r>
              <a:rPr kumimoji="1" lang="zh-TW" altLang="en-US" sz="2800" dirty="0">
                <a:latin typeface="KaiTi" charset="0"/>
                <a:ea typeface="KaiTi" charset="0"/>
                <a:cs typeface="KaiTi" charset="0"/>
              </a:rPr>
              <a:t>大小</a:t>
            </a:r>
            <a:r>
              <a:rPr kumimoji="1" lang="zh-TW" altLang="en-US" sz="2800" dirty="0" smtClean="0">
                <a:latin typeface="KaiTi" charset="0"/>
                <a:ea typeface="KaiTi" charset="0"/>
                <a:cs typeface="KaiTi" charset="0"/>
              </a:rPr>
              <a:t>的</a:t>
            </a:r>
            <a:r>
              <a:rPr kumimoji="1" lang="zh-CN" altLang="en-US" sz="2800" dirty="0">
                <a:latin typeface="KaiTi" charset="0"/>
                <a:ea typeface="KaiTi" charset="0"/>
                <a:cs typeface="KaiTi" charset="0"/>
              </a:rPr>
              <a:t>快</a:t>
            </a:r>
            <a:r>
              <a:rPr kumimoji="1" lang="zh-CN" altLang="en-US" sz="2800" dirty="0" smtClean="0">
                <a:latin typeface="KaiTi" charset="0"/>
                <a:ea typeface="KaiTi" charset="0"/>
                <a:cs typeface="KaiTi" charset="0"/>
              </a:rPr>
              <a:t>闪记忆体换</a:t>
            </a:r>
            <a:r>
              <a:rPr kumimoji="1" lang="zh-TW" altLang="en-US" sz="2800" dirty="0" smtClean="0">
                <a:latin typeface="KaiTi" charset="0"/>
                <a:ea typeface="KaiTi" charset="0"/>
                <a:cs typeface="KaiTi" charset="0"/>
              </a:rPr>
              <a:t>算下</a:t>
            </a:r>
            <a:r>
              <a:rPr kumimoji="1" lang="zh-CN" altLang="en-US" sz="2800" dirty="0" smtClean="0">
                <a:latin typeface="KaiTi" charset="0"/>
                <a:ea typeface="KaiTi" charset="0"/>
                <a:cs typeface="KaiTi" charset="0"/>
              </a:rPr>
              <a:t>来</a:t>
            </a:r>
            <a:r>
              <a:rPr kumimoji="1" lang="zh-TW" altLang="en-US" sz="2800" dirty="0" smtClean="0">
                <a:latin typeface="KaiTi" charset="0"/>
                <a:ea typeface="KaiTi" charset="0"/>
                <a:cs typeface="KaiTi" charset="0"/>
              </a:rPr>
              <a:t>的</a:t>
            </a:r>
            <a:r>
              <a:rPr kumimoji="1" lang="zh-CN" altLang="en-US" sz="2800" dirty="0" smtClean="0">
                <a:latin typeface="KaiTi" charset="0"/>
                <a:ea typeface="KaiTi" charset="0"/>
                <a:cs typeface="KaiTi" charset="0"/>
              </a:rPr>
              <a:t>价格达</a:t>
            </a:r>
            <a:r>
              <a:rPr kumimoji="1" lang="zh-TW" altLang="en-US" sz="2800" dirty="0" smtClean="0">
                <a:latin typeface="KaiTi" charset="0"/>
                <a:ea typeface="KaiTi" charset="0"/>
                <a:cs typeface="KaiTi" charset="0"/>
              </a:rPr>
              <a:t>到</a:t>
            </a:r>
            <a:r>
              <a:rPr kumimoji="1" lang="zh-TW" altLang="en-US" sz="2800" dirty="0">
                <a:latin typeface="KaiTi" charset="0"/>
                <a:ea typeface="KaiTi" charset="0"/>
                <a:cs typeface="KaiTi" charset="0"/>
              </a:rPr>
              <a:t>了</a:t>
            </a:r>
            <a:r>
              <a:rPr kumimoji="1" lang="en-US" altLang="zh-TW" sz="2800" dirty="0">
                <a:latin typeface="KaiTi" charset="0"/>
                <a:ea typeface="KaiTi" charset="0"/>
                <a:cs typeface="KaiTi" charset="0"/>
              </a:rPr>
              <a:t>3500</a:t>
            </a:r>
            <a:r>
              <a:rPr kumimoji="1" lang="en-US" altLang="zh-CN" sz="2800" dirty="0">
                <a:latin typeface="KaiTi" charset="0"/>
                <a:ea typeface="KaiTi" charset="0"/>
                <a:cs typeface="KaiTi" charset="0"/>
              </a:rPr>
              <a:t>$</a:t>
            </a:r>
            <a:r>
              <a:rPr kumimoji="1" lang="zh-CN" altLang="en-US" sz="2800" dirty="0">
                <a:latin typeface="KaiTi" charset="0"/>
                <a:ea typeface="KaiTi" charset="0"/>
                <a:cs typeface="KaiTi" charset="0"/>
              </a:rPr>
              <a:t>！</a:t>
            </a:r>
          </a:p>
          <a:p>
            <a:pPr eaLnBrk="1" latinLnBrk="1" hangingPunct="1">
              <a:lnSpc>
                <a:spcPct val="90000"/>
              </a:lnSpc>
              <a:spcBef>
                <a:spcPct val="50000"/>
              </a:spcBef>
              <a:buFontTx/>
              <a:buNone/>
            </a:pPr>
            <a:r>
              <a:rPr kumimoji="1" lang="zh-CN" altLang="en-US" sz="2800" dirty="0">
                <a:latin typeface="KaiTi" charset="0"/>
                <a:ea typeface="KaiTi" charset="0"/>
                <a:cs typeface="KaiTi" charset="0"/>
              </a:rPr>
              <a:t>    </a:t>
            </a:r>
            <a:r>
              <a:rPr kumimoji="1" lang="en-US" altLang="zh-TW" sz="2800" dirty="0">
                <a:latin typeface="KaiTi" charset="0"/>
                <a:ea typeface="KaiTi" charset="0"/>
                <a:cs typeface="KaiTi" charset="0"/>
              </a:rPr>
              <a:t>200</a:t>
            </a:r>
            <a:r>
              <a:rPr kumimoji="1" lang="en-US" altLang="zh-CN" sz="2800" dirty="0">
                <a:latin typeface="KaiTi" charset="0"/>
                <a:ea typeface="KaiTi" charset="0"/>
                <a:cs typeface="KaiTi" charset="0"/>
              </a:rPr>
              <a:t>5</a:t>
            </a:r>
            <a:r>
              <a:rPr kumimoji="1" lang="zh-TW" altLang="en-US" sz="2800" dirty="0">
                <a:latin typeface="KaiTi" charset="0"/>
                <a:ea typeface="KaiTi" charset="0"/>
                <a:cs typeface="KaiTi" charset="0"/>
              </a:rPr>
              <a:t>年</a:t>
            </a:r>
            <a:r>
              <a:rPr kumimoji="1" lang="en-US" altLang="zh-CN" sz="2800" dirty="0">
                <a:latin typeface="KaiTi" charset="0"/>
                <a:ea typeface="KaiTi" charset="0"/>
                <a:cs typeface="KaiTi" charset="0"/>
              </a:rPr>
              <a:t>5</a:t>
            </a:r>
            <a:r>
              <a:rPr kumimoji="1" lang="zh-TW" altLang="en-US" sz="2800" dirty="0">
                <a:latin typeface="KaiTi" charset="0"/>
                <a:ea typeface="KaiTi" charset="0"/>
                <a:cs typeface="KaiTi" charset="0"/>
              </a:rPr>
              <a:t>月，三星首</a:t>
            </a:r>
            <a:r>
              <a:rPr kumimoji="1" lang="zh-TW" altLang="en-US" sz="2800" dirty="0" smtClean="0">
                <a:latin typeface="KaiTi" charset="0"/>
                <a:ea typeface="KaiTi" charset="0"/>
                <a:cs typeface="KaiTi" charset="0"/>
              </a:rPr>
              <a:t>款</a:t>
            </a:r>
            <a:r>
              <a:rPr kumimoji="1" lang="en-US" altLang="zh-TW" sz="2800" dirty="0" err="1" smtClean="0">
                <a:latin typeface="KaiTi" charset="0"/>
                <a:ea typeface="KaiTi" charset="0"/>
                <a:cs typeface="KaiTi" charset="0"/>
              </a:rPr>
              <a:t>Nand</a:t>
            </a:r>
            <a:r>
              <a:rPr kumimoji="1" lang="zh-CN" altLang="en-US" sz="2800" dirty="0">
                <a:latin typeface="KaiTi" charset="0"/>
                <a:ea typeface="KaiTi" charset="0"/>
                <a:cs typeface="KaiTi" charset="0"/>
              </a:rPr>
              <a:t>快</a:t>
            </a:r>
            <a:r>
              <a:rPr kumimoji="1" lang="zh-CN" altLang="en-US" sz="2800" dirty="0" smtClean="0">
                <a:latin typeface="KaiTi" charset="0"/>
                <a:ea typeface="KaiTi" charset="0"/>
                <a:cs typeface="KaiTi" charset="0"/>
              </a:rPr>
              <a:t>闪记忆体</a:t>
            </a:r>
            <a:r>
              <a:rPr kumimoji="1" lang="zh-CN" altLang="en-US" sz="2800" dirty="0">
                <a:latin typeface="KaiTi" charset="0"/>
                <a:ea typeface="KaiTi" charset="0"/>
                <a:cs typeface="KaiTi" charset="0"/>
              </a:rPr>
              <a:t>技术</a:t>
            </a:r>
            <a:r>
              <a:rPr kumimoji="1" lang="zh-TW" altLang="en-US" sz="2800" dirty="0" smtClean="0">
                <a:latin typeface="KaiTi" charset="0"/>
                <a:ea typeface="KaiTi" charset="0"/>
                <a:cs typeface="KaiTi" charset="0"/>
              </a:rPr>
              <a:t>的固</a:t>
            </a:r>
            <a:r>
              <a:rPr kumimoji="1" lang="zh-CN" altLang="en-US" sz="2800" dirty="0" smtClean="0">
                <a:latin typeface="KaiTi" charset="0"/>
                <a:ea typeface="KaiTi" charset="0"/>
                <a:cs typeface="KaiTi" charset="0"/>
              </a:rPr>
              <a:t>态硬盘抢先出货</a:t>
            </a:r>
            <a:endParaRPr kumimoji="1" lang="zh-CN" altLang="en-US" sz="2800" dirty="0">
              <a:latin typeface="KaiTi" charset="0"/>
              <a:ea typeface="KaiTi" charset="0"/>
              <a:cs typeface="KaiTi" charset="0"/>
            </a:endParaRPr>
          </a:p>
          <a:p>
            <a:pPr eaLnBrk="1" hangingPunct="1">
              <a:lnSpc>
                <a:spcPct val="90000"/>
              </a:lnSpc>
            </a:pPr>
            <a:r>
              <a:rPr kumimoji="1" lang="en-US" altLang="zh-TW" sz="2800" dirty="0">
                <a:latin typeface="KaiTi" charset="0"/>
                <a:ea typeface="KaiTi" charset="0"/>
                <a:cs typeface="KaiTi" charset="0"/>
              </a:rPr>
              <a:t>2007</a:t>
            </a:r>
            <a:r>
              <a:rPr kumimoji="1" lang="zh-TW" altLang="en-US" sz="2800" dirty="0">
                <a:latin typeface="KaiTi" charset="0"/>
                <a:ea typeface="KaiTi" charset="0"/>
                <a:cs typeface="KaiTi" charset="0"/>
              </a:rPr>
              <a:t>年</a:t>
            </a:r>
            <a:r>
              <a:rPr kumimoji="1" lang="en-US" altLang="zh-TW" sz="2800" dirty="0">
                <a:latin typeface="KaiTi" charset="0"/>
                <a:ea typeface="KaiTi" charset="0"/>
                <a:cs typeface="KaiTi" charset="0"/>
              </a:rPr>
              <a:t>3</a:t>
            </a:r>
            <a:r>
              <a:rPr kumimoji="1" lang="zh-TW" altLang="en-US" sz="2800" dirty="0">
                <a:latin typeface="KaiTi" charset="0"/>
                <a:ea typeface="KaiTi" charset="0"/>
                <a:cs typeface="KaiTi" charset="0"/>
              </a:rPr>
              <a:t>月，</a:t>
            </a:r>
            <a:r>
              <a:rPr kumimoji="1" lang="en-US" altLang="zh-CN" sz="2800" dirty="0" smtClean="0">
                <a:latin typeface="KaiTi" charset="0"/>
                <a:ea typeface="KaiTi" charset="0"/>
                <a:cs typeface="KaiTi" charset="0"/>
              </a:rPr>
              <a:t>INTEL</a:t>
            </a:r>
            <a:r>
              <a:rPr kumimoji="1" lang="zh-CN" altLang="en-US" sz="2800" dirty="0">
                <a:latin typeface="KaiTi" charset="0"/>
                <a:ea typeface="KaiTi" charset="0"/>
                <a:cs typeface="KaiTi" charset="0"/>
              </a:rPr>
              <a:t>发布</a:t>
            </a:r>
            <a:r>
              <a:rPr kumimoji="1" lang="zh-TW" altLang="en-US" sz="2800" dirty="0" smtClean="0">
                <a:latin typeface="KaiTi" charset="0"/>
                <a:ea typeface="KaiTi" charset="0"/>
                <a:cs typeface="KaiTi" charset="0"/>
              </a:rPr>
              <a:t>了</a:t>
            </a:r>
            <a:r>
              <a:rPr kumimoji="1" lang="zh-TW" altLang="en-US" sz="2800" dirty="0">
                <a:latin typeface="KaiTi" charset="0"/>
                <a:ea typeface="KaiTi" charset="0"/>
                <a:cs typeface="KaiTi" charset="0"/>
              </a:rPr>
              <a:t>其首</a:t>
            </a:r>
            <a:r>
              <a:rPr kumimoji="1" lang="zh-TW" altLang="en-US" sz="2800" dirty="0" smtClean="0">
                <a:latin typeface="KaiTi" charset="0"/>
                <a:ea typeface="KaiTi" charset="0"/>
                <a:cs typeface="KaiTi" charset="0"/>
              </a:rPr>
              <a:t>款</a:t>
            </a:r>
            <a:r>
              <a:rPr kumimoji="1" lang="zh-CN" altLang="en-US" sz="2800" dirty="0">
                <a:latin typeface="KaiTi" charset="0"/>
                <a:ea typeface="KaiTi" charset="0"/>
                <a:cs typeface="KaiTi" charset="0"/>
              </a:rPr>
              <a:t>固态硬盘</a:t>
            </a:r>
            <a:r>
              <a:rPr kumimoji="1" lang="zh-TW" altLang="en-US" sz="2800" dirty="0" smtClean="0">
                <a:latin typeface="KaiTi" charset="0"/>
                <a:ea typeface="KaiTi" charset="0"/>
                <a:cs typeface="KaiTi" charset="0"/>
              </a:rPr>
              <a:t>。</a:t>
            </a:r>
            <a:endParaRPr kumimoji="1" lang="zh-CN" altLang="en-US" sz="2800" dirty="0">
              <a:latin typeface="KaiTi" charset="0"/>
              <a:ea typeface="KaiTi" charset="0"/>
              <a:cs typeface="KaiTi"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71"/>
          <p:cNvSpPr/>
          <p:nvPr/>
        </p:nvSpPr>
        <p:spPr>
          <a:xfrm>
            <a:off x="1919288" y="2060575"/>
            <a:ext cx="1665287" cy="1150938"/>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spcAft>
                <a:spcPts val="1000"/>
              </a:spcAft>
              <a:buNone/>
            </a:pPr>
            <a:r>
              <a:rPr lang="en-US" altLang="zh-CN" sz="4800" dirty="0">
                <a:latin typeface="Calibri" pitchFamily="34" charset="0"/>
              </a:rPr>
              <a:t>SSD</a:t>
            </a:r>
            <a:endParaRPr lang="en-US" altLang="zh-CN" sz="4800" dirty="0">
              <a:latin typeface="Arial Black" pitchFamily="34" charset="0"/>
            </a:endParaRPr>
          </a:p>
        </p:txBody>
      </p:sp>
      <p:sp>
        <p:nvSpPr>
          <p:cNvPr id="16387" name="AutoShape 72"/>
          <p:cNvSpPr/>
          <p:nvPr/>
        </p:nvSpPr>
        <p:spPr>
          <a:xfrm>
            <a:off x="3851275" y="1241425"/>
            <a:ext cx="2081213" cy="696913"/>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spcAft>
                <a:spcPts val="1000"/>
              </a:spcAft>
              <a:buNone/>
            </a:pPr>
            <a:r>
              <a:rPr lang="zh-CN" altLang="en-US" sz="2800" dirty="0">
                <a:latin typeface="Calibri" pitchFamily="34" charset="0"/>
              </a:rPr>
              <a:t>基于</a:t>
            </a:r>
            <a:r>
              <a:rPr lang="en-US" altLang="zh-CN" dirty="0">
                <a:latin typeface="Calibri" pitchFamily="34" charset="0"/>
              </a:rPr>
              <a:t>DRAM</a:t>
            </a:r>
            <a:endParaRPr lang="en-US" altLang="zh-CN" dirty="0">
              <a:latin typeface="Arial Black" pitchFamily="34" charset="0"/>
            </a:endParaRPr>
          </a:p>
        </p:txBody>
      </p:sp>
      <p:sp>
        <p:nvSpPr>
          <p:cNvPr id="16388" name="AutoShape 73"/>
          <p:cNvSpPr/>
          <p:nvPr/>
        </p:nvSpPr>
        <p:spPr>
          <a:xfrm>
            <a:off x="3687763" y="3398838"/>
            <a:ext cx="2217737" cy="790575"/>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spcAft>
                <a:spcPts val="1000"/>
              </a:spcAft>
              <a:buNone/>
            </a:pPr>
            <a:r>
              <a:rPr lang="zh-CN" altLang="en-US" sz="2800" dirty="0">
                <a:latin typeface="Calibri" pitchFamily="34" charset="0"/>
              </a:rPr>
              <a:t>基于</a:t>
            </a:r>
            <a:r>
              <a:rPr lang="en-US" altLang="zh-CN" sz="3600" dirty="0">
                <a:latin typeface="Calibri" pitchFamily="34" charset="0"/>
              </a:rPr>
              <a:t>FLASH</a:t>
            </a:r>
            <a:endParaRPr lang="en-US" altLang="zh-CN" sz="3600" dirty="0">
              <a:latin typeface="Arial Black" pitchFamily="34" charset="0"/>
            </a:endParaRPr>
          </a:p>
        </p:txBody>
      </p:sp>
      <p:sp>
        <p:nvSpPr>
          <p:cNvPr id="16389" name="AutoShape 74"/>
          <p:cNvSpPr/>
          <p:nvPr/>
        </p:nvSpPr>
        <p:spPr>
          <a:xfrm>
            <a:off x="7766050" y="5103813"/>
            <a:ext cx="2560638" cy="1174750"/>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spcAft>
                <a:spcPts val="1000"/>
              </a:spcAft>
              <a:buNone/>
            </a:pPr>
            <a:r>
              <a:rPr lang="en-US" altLang="zh-CN" sz="3600" dirty="0">
                <a:latin typeface="Calibri" pitchFamily="34" charset="0"/>
              </a:rPr>
              <a:t>MLC</a:t>
            </a:r>
          </a:p>
          <a:p>
            <a:pPr marL="0" lvl="0" indent="0" eaLnBrk="1" hangingPunct="1">
              <a:spcBef>
                <a:spcPct val="0"/>
              </a:spcBef>
              <a:spcAft>
                <a:spcPts val="1000"/>
              </a:spcAft>
              <a:buNone/>
            </a:pPr>
            <a:r>
              <a:rPr lang="en-US" altLang="zh-CN" sz="1600" dirty="0">
                <a:latin typeface="Calibri" pitchFamily="34" charset="0"/>
              </a:rPr>
              <a:t>Multi-Level Cell</a:t>
            </a:r>
            <a:r>
              <a:rPr lang="zh-CN" altLang="en-US" sz="1600" dirty="0">
                <a:latin typeface="Calibri" pitchFamily="34" charset="0"/>
              </a:rPr>
              <a:t>多层单</a:t>
            </a:r>
            <a:r>
              <a:rPr lang="zh-CN" altLang="en-US" sz="1600" dirty="0">
                <a:latin typeface="宋体" pitchFamily="2" charset="-122"/>
              </a:rPr>
              <a:t>元</a:t>
            </a:r>
            <a:endParaRPr lang="zh-CN" altLang="en-US" sz="1600" dirty="0">
              <a:latin typeface="Arial Black" pitchFamily="34" charset="0"/>
            </a:endParaRPr>
          </a:p>
        </p:txBody>
      </p:sp>
      <p:sp>
        <p:nvSpPr>
          <p:cNvPr id="16390" name="AutoShape 75"/>
          <p:cNvSpPr/>
          <p:nvPr/>
        </p:nvSpPr>
        <p:spPr>
          <a:xfrm>
            <a:off x="6107113" y="4257675"/>
            <a:ext cx="1393825" cy="860425"/>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spcAft>
                <a:spcPts val="1000"/>
              </a:spcAft>
              <a:buNone/>
            </a:pPr>
            <a:r>
              <a:rPr lang="en-US" altLang="zh-CN" sz="2400" dirty="0">
                <a:latin typeface="Calibri" pitchFamily="34" charset="0"/>
              </a:rPr>
              <a:t>NAND</a:t>
            </a:r>
            <a:r>
              <a:rPr lang="zh-CN" altLang="en-US" sz="2400" dirty="0">
                <a:latin typeface="Calibri" pitchFamily="34" charset="0"/>
              </a:rPr>
              <a:t>型   </a:t>
            </a:r>
          </a:p>
          <a:p>
            <a:pPr marL="0" lvl="0" indent="0" algn="ctr" eaLnBrk="1" hangingPunct="1">
              <a:spcBef>
                <a:spcPct val="0"/>
              </a:spcBef>
              <a:spcAft>
                <a:spcPts val="1000"/>
              </a:spcAft>
              <a:buNone/>
            </a:pPr>
            <a:r>
              <a:rPr lang="zh-CN" altLang="en-US" sz="2000" dirty="0">
                <a:latin typeface="Calibri" pitchFamily="34" charset="0"/>
              </a:rPr>
              <a:t>与非</a:t>
            </a:r>
            <a:endParaRPr lang="zh-CN" altLang="en-US" sz="2000" dirty="0">
              <a:latin typeface="Arial Black" pitchFamily="34" charset="0"/>
            </a:endParaRPr>
          </a:p>
        </p:txBody>
      </p:sp>
      <p:sp>
        <p:nvSpPr>
          <p:cNvPr id="16391" name="AutoShape 76"/>
          <p:cNvSpPr/>
          <p:nvPr/>
        </p:nvSpPr>
        <p:spPr>
          <a:xfrm>
            <a:off x="6173788" y="2365375"/>
            <a:ext cx="1409700" cy="882650"/>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spcAft>
                <a:spcPts val="1000"/>
              </a:spcAft>
              <a:buNone/>
            </a:pPr>
            <a:r>
              <a:rPr lang="en-US" altLang="zh-CN" sz="2000" i="1" dirty="0">
                <a:solidFill>
                  <a:srgbClr val="C00000"/>
                </a:solidFill>
                <a:latin typeface="Calibri" pitchFamily="34" charset="0"/>
              </a:rPr>
              <a:t>NOR</a:t>
            </a:r>
            <a:r>
              <a:rPr lang="zh-CN" altLang="en-US" sz="2000" i="1" dirty="0">
                <a:solidFill>
                  <a:srgbClr val="C00000"/>
                </a:solidFill>
                <a:latin typeface="Calibri" pitchFamily="34" charset="0"/>
              </a:rPr>
              <a:t>型  </a:t>
            </a:r>
          </a:p>
          <a:p>
            <a:pPr marL="0" lvl="0" indent="0" algn="ctr" eaLnBrk="1" hangingPunct="1">
              <a:spcBef>
                <a:spcPct val="0"/>
              </a:spcBef>
              <a:spcAft>
                <a:spcPts val="1000"/>
              </a:spcAft>
              <a:buNone/>
            </a:pPr>
            <a:r>
              <a:rPr lang="zh-CN" altLang="en-US" sz="2000" i="1" dirty="0">
                <a:solidFill>
                  <a:srgbClr val="C00000"/>
                </a:solidFill>
                <a:latin typeface="Calibri" pitchFamily="34" charset="0"/>
              </a:rPr>
              <a:t>或非</a:t>
            </a:r>
            <a:endParaRPr lang="zh-CN" altLang="en-US" sz="2000" i="1" dirty="0">
              <a:solidFill>
                <a:srgbClr val="C00000"/>
              </a:solidFill>
              <a:latin typeface="Arial Black" pitchFamily="34" charset="0"/>
            </a:endParaRPr>
          </a:p>
        </p:txBody>
      </p:sp>
      <p:sp>
        <p:nvSpPr>
          <p:cNvPr id="16392" name="AutoShape 77"/>
          <p:cNvSpPr/>
          <p:nvPr/>
        </p:nvSpPr>
        <p:spPr>
          <a:xfrm>
            <a:off x="7847013" y="3135313"/>
            <a:ext cx="2411412" cy="1109662"/>
          </a:xfrm>
          <a:prstGeom prst="roundRect">
            <a:avLst>
              <a:gd name="adj" fmla="val 16667"/>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spcAft>
                <a:spcPts val="1000"/>
              </a:spcAft>
              <a:buNone/>
            </a:pPr>
            <a:r>
              <a:rPr lang="en-US" altLang="zh-CN" sz="3600" dirty="0">
                <a:latin typeface="Calibri" pitchFamily="34" charset="0"/>
              </a:rPr>
              <a:t>SLC</a:t>
            </a:r>
          </a:p>
          <a:p>
            <a:pPr marL="0" lvl="0" indent="0" eaLnBrk="1" hangingPunct="1">
              <a:spcBef>
                <a:spcPct val="0"/>
              </a:spcBef>
              <a:spcAft>
                <a:spcPts val="1000"/>
              </a:spcAft>
              <a:buNone/>
            </a:pPr>
            <a:r>
              <a:rPr lang="en-US" altLang="zh-CN" sz="1400" dirty="0">
                <a:latin typeface="Calibri" pitchFamily="34" charset="0"/>
              </a:rPr>
              <a:t>Single Layer Cell </a:t>
            </a:r>
            <a:r>
              <a:rPr lang="zh-CN" altLang="en-US" sz="1400" dirty="0">
                <a:latin typeface="Calibri" pitchFamily="34" charset="0"/>
              </a:rPr>
              <a:t>单层单</a:t>
            </a:r>
            <a:r>
              <a:rPr lang="zh-CN" altLang="en-US" sz="1400" dirty="0">
                <a:latin typeface="宋体" pitchFamily="2" charset="-122"/>
              </a:rPr>
              <a:t>元</a:t>
            </a:r>
            <a:endParaRPr lang="zh-CN" altLang="en-US" sz="1400" dirty="0">
              <a:latin typeface="Arial Black" pitchFamily="34" charset="0"/>
            </a:endParaRPr>
          </a:p>
        </p:txBody>
      </p:sp>
      <p:cxnSp>
        <p:nvCxnSpPr>
          <p:cNvPr id="28" name="直接箭头连接符 27"/>
          <p:cNvCxnSpPr/>
          <p:nvPr/>
        </p:nvCxnSpPr>
        <p:spPr>
          <a:xfrm rot="16200000" flipH="1">
            <a:off x="3468688" y="3200400"/>
            <a:ext cx="258763" cy="2460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直接箭头连接符 30"/>
          <p:cNvCxnSpPr/>
          <p:nvPr/>
        </p:nvCxnSpPr>
        <p:spPr>
          <a:xfrm rot="16200000" flipH="1">
            <a:off x="7527131" y="5047456"/>
            <a:ext cx="258763" cy="2444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p:nvPr/>
        </p:nvCxnSpPr>
        <p:spPr>
          <a:xfrm rot="16200000" flipH="1">
            <a:off x="5891213" y="4094163"/>
            <a:ext cx="258763" cy="2460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直接箭头连接符 34"/>
          <p:cNvCxnSpPr/>
          <p:nvPr/>
        </p:nvCxnSpPr>
        <p:spPr>
          <a:xfrm flipV="1">
            <a:off x="3557588" y="1870075"/>
            <a:ext cx="327025" cy="2174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直接箭头连接符 35"/>
          <p:cNvCxnSpPr/>
          <p:nvPr/>
        </p:nvCxnSpPr>
        <p:spPr>
          <a:xfrm flipV="1">
            <a:off x="7504113" y="4137025"/>
            <a:ext cx="327025" cy="2174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p:nvPr/>
        </p:nvCxnSpPr>
        <p:spPr>
          <a:xfrm flipV="1">
            <a:off x="5881688" y="3238500"/>
            <a:ext cx="328613" cy="2190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399" name="Rectangle 15"/>
          <p:cNvSpPr/>
          <p:nvPr/>
        </p:nvSpPr>
        <p:spPr>
          <a:xfrm>
            <a:off x="1524000" y="0"/>
            <a:ext cx="3276600" cy="836613"/>
          </a:xfrm>
          <a:prstGeom prst="rect">
            <a:avLst/>
          </a:prstGeom>
          <a:noFill/>
          <a:ln w="9525">
            <a:noFill/>
            <a:miter/>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4400" b="1" dirty="0">
                <a:solidFill>
                  <a:schemeClr val="tx2"/>
                </a:solidFill>
                <a:latin typeface="SimHei" charset="0"/>
                <a:ea typeface="SimHei" charset="0"/>
                <a:cs typeface="SimHei" charset="0"/>
              </a:rPr>
              <a:t>SSD</a:t>
            </a:r>
            <a:r>
              <a:rPr lang="zh-CN" altLang="en-US" sz="4400" b="1" dirty="0">
                <a:solidFill>
                  <a:schemeClr val="tx2"/>
                </a:solidFill>
                <a:latin typeface="SimHei" charset="0"/>
                <a:ea typeface="SimHei" charset="0"/>
                <a:cs typeface="SimHei" charset="0"/>
              </a:rPr>
              <a:t>的分类</a:t>
            </a:r>
          </a:p>
        </p:txBody>
      </p:sp>
      <p:pic>
        <p:nvPicPr>
          <p:cNvPr id="16400" name="Picture 16"/>
          <p:cNvPicPr>
            <a:picLocks noChangeAspect="1"/>
          </p:cNvPicPr>
          <p:nvPr/>
        </p:nvPicPr>
        <p:blipFill>
          <a:blip r:embed="rId3"/>
          <a:srcRect/>
          <a:stretch>
            <a:fillRect/>
          </a:stretch>
        </p:blipFill>
        <p:spPr>
          <a:xfrm>
            <a:off x="2351088" y="4724400"/>
            <a:ext cx="2963862" cy="1795463"/>
          </a:xfrm>
          <a:prstGeom prst="rect">
            <a:avLst/>
          </a:prstGeom>
          <a:noFill/>
          <a:ln w="9525">
            <a:noFill/>
            <a:miter/>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1"/>
          <p:cNvSpPr>
            <a:spLocks noGrp="1"/>
          </p:cNvSpPr>
          <p:nvPr>
            <p:ph type="title"/>
          </p:nvPr>
        </p:nvSpPr>
        <p:spPr>
          <a:xfrm>
            <a:off x="1703388" y="692150"/>
            <a:ext cx="5184775" cy="647700"/>
          </a:xfrm>
        </p:spPr>
        <p:txBody>
          <a:bodyPr vert="horz" wrap="square" lIns="91440" tIns="45720" rIns="91440" bIns="45720" anchor="ctr">
            <a:normAutofit/>
          </a:bodyPr>
          <a:lstStyle/>
          <a:p>
            <a:pPr algn="l" eaLnBrk="1" hangingPunct="1"/>
            <a:r>
              <a:rPr lang="en-US" altLang="zh-CN" sz="4000" dirty="0">
                <a:latin typeface="SimHei" charset="0"/>
                <a:ea typeface="SimHei" charset="0"/>
                <a:cs typeface="SimHei" charset="0"/>
              </a:rPr>
              <a:t>SLC &amp; MLC</a:t>
            </a:r>
            <a:r>
              <a:rPr lang="zh-CN" altLang="en-US" sz="4000" dirty="0">
                <a:latin typeface="SimHei" charset="0"/>
                <a:ea typeface="SimHei" charset="0"/>
                <a:cs typeface="SimHei" charset="0"/>
              </a:rPr>
              <a:t>性能区别 </a:t>
            </a:r>
          </a:p>
        </p:txBody>
      </p:sp>
      <p:graphicFrame>
        <p:nvGraphicFramePr>
          <p:cNvPr id="119906" name="Group 98"/>
          <p:cNvGraphicFramePr>
            <a:graphicFrameLocks noGrp="1"/>
          </p:cNvGraphicFramePr>
          <p:nvPr>
            <p:ph type="tbl" idx="1"/>
          </p:nvPr>
        </p:nvGraphicFramePr>
        <p:xfrm>
          <a:off x="1774825" y="2205038"/>
          <a:ext cx="8524875" cy="3199130"/>
        </p:xfrm>
        <a:graphic>
          <a:graphicData uri="http://schemas.openxmlformats.org/drawingml/2006/table">
            <a:tbl>
              <a:tblPr/>
              <a:tblGrid>
                <a:gridCol w="2676525"/>
                <a:gridCol w="2878455"/>
                <a:gridCol w="2969895"/>
              </a:tblGrid>
              <a:tr h="948055">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2800" b="0" i="0" u="none" strike="noStrike" cap="none" normalizeH="0" baseline="0" smtClean="0">
                          <a:ln>
                            <a:noFill/>
                          </a:ln>
                          <a:solidFill>
                            <a:srgbClr val="000000"/>
                          </a:solidFill>
                          <a:effectLst/>
                          <a:latin typeface="Arial"/>
                          <a:ea typeface="宋体" pitchFamily="2" charset="-122"/>
                        </a:rPr>
                        <a:t> </a:t>
                      </a:r>
                      <a:endParaRPr kumimoji="0" lang="en-US" altLang="zh-CN" sz="2800" b="0" i="0" u="none" strike="noStrike" cap="none" normalizeH="0" baseline="0" smtClean="0">
                        <a:ln>
                          <a:noFill/>
                        </a:ln>
                        <a:solidFill>
                          <a:schemeClr val="tx1"/>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4690C4"/>
                    </a:solid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2800" b="0" i="0" u="none" strike="noStrike" cap="none" normalizeH="0" baseline="0" smtClean="0">
                          <a:ln>
                            <a:noFill/>
                          </a:ln>
                          <a:solidFill>
                            <a:srgbClr val="000000"/>
                          </a:solidFill>
                          <a:effectLst/>
                          <a:latin typeface="Verdana" pitchFamily="34" charset="0"/>
                          <a:ea typeface="宋体" pitchFamily="2" charset="-122"/>
                        </a:rPr>
                        <a:t>SLC NAND Flash</a:t>
                      </a:r>
                      <a:endParaRPr kumimoji="0" lang="en-US" altLang="zh-CN" sz="2800" b="0" i="0" u="none" strike="noStrike" cap="none" normalizeH="0" baseline="0" smtClean="0">
                        <a:ln>
                          <a:noFill/>
                        </a:ln>
                        <a:solidFill>
                          <a:schemeClr val="tx1"/>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4690C4"/>
                    </a:solid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2800" b="0" i="0" u="none" strike="noStrike" cap="none" normalizeH="0" baseline="0" smtClean="0">
                          <a:ln>
                            <a:noFill/>
                          </a:ln>
                          <a:solidFill>
                            <a:srgbClr val="000000"/>
                          </a:solidFill>
                          <a:effectLst/>
                          <a:latin typeface="Verdana" pitchFamily="34" charset="0"/>
                          <a:ea typeface="宋体" pitchFamily="2" charset="-122"/>
                        </a:rPr>
                        <a:t>MLC NAND Flash</a:t>
                      </a:r>
                      <a:endParaRPr kumimoji="0" lang="en-US" altLang="zh-CN" sz="2800" b="0" i="0" u="none" strike="noStrike" cap="none" normalizeH="0" baseline="0" smtClean="0">
                        <a:ln>
                          <a:noFill/>
                        </a:ln>
                        <a:solidFill>
                          <a:schemeClr val="tx1"/>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4690C4"/>
                    </a:solidFill>
                  </a:tcPr>
                </a:tc>
              </a:tr>
              <a:tr h="631190">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2800" b="0" i="0" u="none" strike="noStrike" cap="none" normalizeH="0" baseline="0" smtClean="0">
                          <a:ln>
                            <a:noFill/>
                          </a:ln>
                          <a:solidFill>
                            <a:srgbClr val="000000"/>
                          </a:solidFill>
                          <a:effectLst/>
                          <a:latin typeface="Verdana" pitchFamily="34" charset="0"/>
                          <a:ea typeface="宋体" pitchFamily="2" charset="-122"/>
                        </a:rPr>
                        <a:t>Random Read</a:t>
                      </a:r>
                      <a:endParaRPr kumimoji="0" lang="en-US" altLang="zh-CN" sz="2800" b="0" i="0" u="none" strike="noStrike" cap="none" normalizeH="0" baseline="0" smtClean="0">
                        <a:ln>
                          <a:noFill/>
                        </a:ln>
                        <a:solidFill>
                          <a:schemeClr val="tx1"/>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8F5FD"/>
                    </a:solid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2800" b="0" i="0" u="none" strike="noStrike" cap="none" normalizeH="0" baseline="0" smtClean="0">
                          <a:ln>
                            <a:noFill/>
                          </a:ln>
                          <a:solidFill>
                            <a:srgbClr val="000000"/>
                          </a:solidFill>
                          <a:effectLst/>
                          <a:latin typeface="Verdana" pitchFamily="34" charset="0"/>
                          <a:ea typeface="宋体" pitchFamily="2" charset="-122"/>
                        </a:rPr>
                        <a:t>25 </a:t>
                      </a:r>
                      <a:r>
                        <a:rPr kumimoji="0" lang="en-US" altLang="zh-CN" sz="2800" b="0" i="0" u="none" strike="noStrike" cap="none" normalizeH="0" baseline="0" smtClean="0">
                          <a:ln>
                            <a:noFill/>
                          </a:ln>
                          <a:solidFill>
                            <a:srgbClr val="000000"/>
                          </a:solidFill>
                          <a:effectLst/>
                          <a:latin typeface="Arial"/>
                          <a:ea typeface="宋体" pitchFamily="2" charset="-122"/>
                        </a:rPr>
                        <a:t>µ</a:t>
                      </a:r>
                      <a:r>
                        <a:rPr kumimoji="0" lang="en-US" altLang="zh-CN" sz="2800" b="0" i="0" u="none" strike="noStrike" cap="none" normalizeH="0" baseline="0" smtClean="0">
                          <a:ln>
                            <a:noFill/>
                          </a:ln>
                          <a:solidFill>
                            <a:srgbClr val="000000"/>
                          </a:solidFill>
                          <a:effectLst/>
                          <a:latin typeface="Verdana" pitchFamily="34" charset="0"/>
                          <a:ea typeface="宋体" pitchFamily="2" charset="-122"/>
                        </a:rPr>
                        <a:t>s</a:t>
                      </a:r>
                      <a:endParaRPr kumimoji="0" lang="en-US" altLang="zh-CN" sz="2800" b="0" i="0" u="none" strike="noStrike" cap="none" normalizeH="0" baseline="0" smtClean="0">
                        <a:ln>
                          <a:noFill/>
                        </a:ln>
                        <a:solidFill>
                          <a:schemeClr val="tx1"/>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7F7F7"/>
                    </a:solid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2800" b="0" i="0" u="none" strike="noStrike" cap="none" normalizeH="0" baseline="0" smtClean="0">
                          <a:ln>
                            <a:noFill/>
                          </a:ln>
                          <a:solidFill>
                            <a:srgbClr val="000000"/>
                          </a:solidFill>
                          <a:effectLst/>
                          <a:latin typeface="Verdana" pitchFamily="34" charset="0"/>
                          <a:ea typeface="宋体" pitchFamily="2" charset="-122"/>
                        </a:rPr>
                        <a:t>50 </a:t>
                      </a:r>
                      <a:r>
                        <a:rPr kumimoji="0" lang="en-US" altLang="zh-CN" sz="2800" b="0" i="0" u="none" strike="noStrike" cap="none" normalizeH="0" baseline="0" smtClean="0">
                          <a:ln>
                            <a:noFill/>
                          </a:ln>
                          <a:solidFill>
                            <a:srgbClr val="000000"/>
                          </a:solidFill>
                          <a:effectLst/>
                          <a:latin typeface="Arial"/>
                          <a:ea typeface="宋体" pitchFamily="2" charset="-122"/>
                        </a:rPr>
                        <a:t>µ</a:t>
                      </a:r>
                      <a:r>
                        <a:rPr kumimoji="0" lang="en-US" altLang="zh-CN" sz="2800" b="0" i="0" u="none" strike="noStrike" cap="none" normalizeH="0" baseline="0" smtClean="0">
                          <a:ln>
                            <a:noFill/>
                          </a:ln>
                          <a:solidFill>
                            <a:srgbClr val="000000"/>
                          </a:solidFill>
                          <a:effectLst/>
                          <a:latin typeface="Verdana" pitchFamily="34" charset="0"/>
                          <a:ea typeface="宋体" pitchFamily="2" charset="-122"/>
                        </a:rPr>
                        <a:t>s</a:t>
                      </a:r>
                      <a:endParaRPr kumimoji="0" lang="en-US" altLang="zh-CN" sz="2800" b="0" i="0" u="none" strike="noStrike" cap="none" normalizeH="0" baseline="0" smtClean="0">
                        <a:ln>
                          <a:noFill/>
                        </a:ln>
                        <a:solidFill>
                          <a:schemeClr val="tx1"/>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7F7F7"/>
                    </a:solidFill>
                  </a:tcPr>
                </a:tc>
              </a:tr>
              <a:tr h="879475">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2800" b="0" i="0" u="none" strike="noStrike" cap="none" normalizeH="0" baseline="0" smtClean="0">
                          <a:ln>
                            <a:noFill/>
                          </a:ln>
                          <a:solidFill>
                            <a:srgbClr val="000000"/>
                          </a:solidFill>
                          <a:effectLst/>
                          <a:latin typeface="Verdana" pitchFamily="34" charset="0"/>
                          <a:ea typeface="宋体" pitchFamily="2" charset="-122"/>
                        </a:rPr>
                        <a:t>Erase</a:t>
                      </a:r>
                      <a:endParaRPr kumimoji="0" lang="en-US" altLang="zh-CN" sz="2800" b="0" i="0" u="none" strike="noStrike" cap="none" normalizeH="0" baseline="0" smtClean="0">
                        <a:ln>
                          <a:noFill/>
                        </a:ln>
                        <a:solidFill>
                          <a:schemeClr val="tx1"/>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8F5FD"/>
                    </a:solid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2800" b="0" i="0" u="none" strike="noStrike" cap="none" normalizeH="0" baseline="0" smtClean="0">
                          <a:ln>
                            <a:noFill/>
                          </a:ln>
                          <a:solidFill>
                            <a:srgbClr val="000000"/>
                          </a:solidFill>
                          <a:effectLst/>
                          <a:latin typeface="Verdana" pitchFamily="34" charset="0"/>
                          <a:ea typeface="宋体" pitchFamily="2" charset="-122"/>
                        </a:rPr>
                        <a:t>2ms per block</a:t>
                      </a:r>
                      <a:endParaRPr kumimoji="0" lang="en-US" altLang="zh-CN" sz="2800" b="0" i="0" u="none" strike="noStrike" cap="none" normalizeH="0" baseline="0" smtClean="0">
                        <a:ln>
                          <a:noFill/>
                        </a:ln>
                        <a:solidFill>
                          <a:schemeClr val="tx1"/>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7F7F7"/>
                    </a:solid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2800" b="0" i="0" u="none" strike="noStrike" cap="none" normalizeH="0" baseline="0" smtClean="0">
                          <a:ln>
                            <a:noFill/>
                          </a:ln>
                          <a:solidFill>
                            <a:srgbClr val="000000"/>
                          </a:solidFill>
                          <a:effectLst/>
                          <a:latin typeface="Verdana" pitchFamily="34" charset="0"/>
                          <a:ea typeface="宋体" pitchFamily="2" charset="-122"/>
                        </a:rPr>
                        <a:t>2ms per block</a:t>
                      </a:r>
                      <a:endParaRPr kumimoji="0" lang="en-US" altLang="zh-CN" sz="2800" b="0" i="0" u="none" strike="noStrike" cap="none" normalizeH="0" baseline="0" smtClean="0">
                        <a:ln>
                          <a:noFill/>
                        </a:ln>
                        <a:solidFill>
                          <a:schemeClr val="tx1"/>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7F7F7"/>
                    </a:solidFill>
                  </a:tcPr>
                </a:tc>
              </a:tr>
              <a:tr h="740410">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2800" b="0" i="0" u="none" strike="noStrike" cap="none" normalizeH="0" baseline="0" smtClean="0">
                          <a:ln>
                            <a:noFill/>
                          </a:ln>
                          <a:solidFill>
                            <a:srgbClr val="000000"/>
                          </a:solidFill>
                          <a:effectLst/>
                          <a:latin typeface="Verdana" pitchFamily="34" charset="0"/>
                          <a:ea typeface="宋体" pitchFamily="2" charset="-122"/>
                        </a:rPr>
                        <a:t>Programming</a:t>
                      </a:r>
                      <a:endParaRPr kumimoji="0" lang="en-US" altLang="zh-CN" sz="2800" b="0" i="0" u="none" strike="noStrike" cap="none" normalizeH="0" baseline="0" smtClean="0">
                        <a:ln>
                          <a:noFill/>
                        </a:ln>
                        <a:solidFill>
                          <a:schemeClr val="tx1"/>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8F5FD"/>
                    </a:solid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2800" b="0" i="0" u="none" strike="noStrike" cap="none" normalizeH="0" baseline="0" smtClean="0">
                          <a:ln>
                            <a:noFill/>
                          </a:ln>
                          <a:solidFill>
                            <a:srgbClr val="000000"/>
                          </a:solidFill>
                          <a:effectLst/>
                          <a:latin typeface="Verdana" pitchFamily="34" charset="0"/>
                          <a:ea typeface="宋体" pitchFamily="2" charset="-122"/>
                        </a:rPr>
                        <a:t>250 </a:t>
                      </a:r>
                      <a:r>
                        <a:rPr kumimoji="0" lang="en-US" altLang="zh-CN" sz="2800" b="0" i="0" u="none" strike="noStrike" cap="none" normalizeH="0" baseline="0" smtClean="0">
                          <a:ln>
                            <a:noFill/>
                          </a:ln>
                          <a:solidFill>
                            <a:srgbClr val="000000"/>
                          </a:solidFill>
                          <a:effectLst/>
                          <a:latin typeface="Arial"/>
                          <a:ea typeface="宋体" pitchFamily="2" charset="-122"/>
                        </a:rPr>
                        <a:t>µ</a:t>
                      </a:r>
                      <a:r>
                        <a:rPr kumimoji="0" lang="en-US" altLang="zh-CN" sz="2800" b="0" i="0" u="none" strike="noStrike" cap="none" normalizeH="0" baseline="0" smtClean="0">
                          <a:ln>
                            <a:noFill/>
                          </a:ln>
                          <a:solidFill>
                            <a:srgbClr val="000000"/>
                          </a:solidFill>
                          <a:effectLst/>
                          <a:latin typeface="Verdana" pitchFamily="34" charset="0"/>
                          <a:ea typeface="宋体" pitchFamily="2" charset="-122"/>
                        </a:rPr>
                        <a:t>s</a:t>
                      </a:r>
                      <a:endParaRPr kumimoji="0" lang="en-US" altLang="zh-CN" sz="2800" b="0" i="0" u="none" strike="noStrike" cap="none" normalizeH="0" baseline="0" smtClean="0">
                        <a:ln>
                          <a:noFill/>
                        </a:ln>
                        <a:solidFill>
                          <a:schemeClr val="tx1"/>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7F7F7"/>
                    </a:solidFill>
                  </a:tcPr>
                </a:tc>
                <a:tc>
                  <a:txBody>
                    <a:bodyPr/>
                    <a:lstStyle/>
                    <a:p>
                      <a:pPr marL="342900" marR="0" lvl="0" indent="-342900" algn="ctr" defTabSz="914400" rtl="0" eaLnBrk="1" fontAlgn="base" latinLnBrk="0" hangingPunct="1">
                        <a:spcBef>
                          <a:spcPct val="0"/>
                        </a:spcBef>
                        <a:spcAft>
                          <a:spcPct val="0"/>
                        </a:spcAft>
                        <a:buClrTx/>
                        <a:buSzTx/>
                        <a:buFontTx/>
                        <a:buNone/>
                      </a:pPr>
                      <a:r>
                        <a:rPr kumimoji="0" lang="en-US" altLang="zh-CN" sz="2800" b="0" i="0" u="none" strike="noStrike" cap="none" normalizeH="0" baseline="0" smtClean="0">
                          <a:ln>
                            <a:noFill/>
                          </a:ln>
                          <a:solidFill>
                            <a:srgbClr val="000000"/>
                          </a:solidFill>
                          <a:effectLst/>
                          <a:latin typeface="Verdana" pitchFamily="34" charset="0"/>
                          <a:ea typeface="宋体" pitchFamily="2" charset="-122"/>
                        </a:rPr>
                        <a:t>900 </a:t>
                      </a:r>
                      <a:r>
                        <a:rPr kumimoji="0" lang="en-US" altLang="zh-CN" sz="2800" b="0" i="0" u="none" strike="noStrike" cap="none" normalizeH="0" baseline="0" smtClean="0">
                          <a:ln>
                            <a:noFill/>
                          </a:ln>
                          <a:solidFill>
                            <a:srgbClr val="000000"/>
                          </a:solidFill>
                          <a:effectLst/>
                          <a:latin typeface="Arial"/>
                          <a:ea typeface="宋体" pitchFamily="2" charset="-122"/>
                        </a:rPr>
                        <a:t>µ</a:t>
                      </a:r>
                      <a:r>
                        <a:rPr kumimoji="0" lang="en-US" altLang="zh-CN" sz="2800" b="0" i="0" u="none" strike="noStrike" cap="none" normalizeH="0" baseline="0" smtClean="0">
                          <a:ln>
                            <a:noFill/>
                          </a:ln>
                          <a:solidFill>
                            <a:srgbClr val="000000"/>
                          </a:solidFill>
                          <a:effectLst/>
                          <a:latin typeface="Verdana" pitchFamily="34" charset="0"/>
                          <a:ea typeface="宋体" pitchFamily="2" charset="-122"/>
                        </a:rPr>
                        <a:t>s</a:t>
                      </a:r>
                      <a:endParaRPr kumimoji="0" lang="en-US" altLang="zh-CN" sz="2800" b="0" i="0" u="none" strike="noStrike" cap="none" normalizeH="0" baseline="0" smtClean="0">
                        <a:ln>
                          <a:noFill/>
                        </a:ln>
                        <a:solidFill>
                          <a:schemeClr val="tx1"/>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7F7F7"/>
                    </a:solid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1631950" y="44450"/>
            <a:ext cx="5688013" cy="792163"/>
          </a:xfrm>
        </p:spPr>
        <p:txBody>
          <a:bodyPr vert="horz" wrap="square" lIns="91440" tIns="45720" rIns="91440" bIns="45720" anchor="ctr"/>
          <a:lstStyle/>
          <a:p>
            <a:pPr algn="l" eaLnBrk="1" hangingPunct="1"/>
            <a:r>
              <a:rPr lang="en-US" altLang="zh-CN" b="1" dirty="0">
                <a:latin typeface="SimHei" charset="0"/>
                <a:ea typeface="SimHei" charset="0"/>
                <a:cs typeface="SimHei" charset="0"/>
              </a:rPr>
              <a:t>SSD</a:t>
            </a:r>
            <a:r>
              <a:rPr lang="zh-CN" altLang="en-US" b="1" dirty="0">
                <a:latin typeface="SimHei" charset="0"/>
                <a:ea typeface="SimHei" charset="0"/>
                <a:cs typeface="SimHei" charset="0"/>
              </a:rPr>
              <a:t>与</a:t>
            </a:r>
            <a:r>
              <a:rPr lang="en-US" altLang="zh-CN" b="1" dirty="0">
                <a:latin typeface="SimHei" charset="0"/>
                <a:ea typeface="SimHei" charset="0"/>
                <a:cs typeface="SimHei" charset="0"/>
              </a:rPr>
              <a:t>HDD</a:t>
            </a:r>
            <a:r>
              <a:rPr lang="zh-CN" altLang="en-US" b="1" dirty="0">
                <a:latin typeface="SimHei" charset="0"/>
                <a:ea typeface="SimHei" charset="0"/>
                <a:cs typeface="SimHei" charset="0"/>
              </a:rPr>
              <a:t>比较</a:t>
            </a:r>
          </a:p>
        </p:txBody>
      </p:sp>
      <p:graphicFrame>
        <p:nvGraphicFramePr>
          <p:cNvPr id="76823" name="Group 23"/>
          <p:cNvGraphicFramePr>
            <a:graphicFrameLocks noGrp="1"/>
          </p:cNvGraphicFramePr>
          <p:nvPr>
            <p:ph type="tbl" idx="1"/>
          </p:nvPr>
        </p:nvGraphicFramePr>
        <p:xfrm>
          <a:off x="1631950" y="1484313"/>
          <a:ext cx="8748395" cy="2807970"/>
        </p:xfrm>
        <a:graphic>
          <a:graphicData uri="http://schemas.openxmlformats.org/drawingml/2006/table">
            <a:tbl>
              <a:tblPr/>
              <a:tblGrid>
                <a:gridCol w="1297305"/>
                <a:gridCol w="2734945"/>
                <a:gridCol w="4716145"/>
              </a:tblGrid>
              <a:tr h="676275">
                <a:tc>
                  <a:txBody>
                    <a:bodyPr/>
                    <a:lstStyle/>
                    <a:p>
                      <a:pPr marL="0" marR="0" lvl="0" indent="0" algn="l" defTabSz="914400" rtl="0" eaLnBrk="1" fontAlgn="base" latinLnBrk="0" hangingPunct="1">
                        <a:spcBef>
                          <a:spcPct val="20000"/>
                        </a:spcBef>
                        <a:spcAft>
                          <a:spcPct val="0"/>
                        </a:spcAft>
                        <a:buClrTx/>
                        <a:buSzTx/>
                        <a:buFontTx/>
                        <a:buNone/>
                      </a:pPr>
                      <a:endParaRPr kumimoji="0" lang="zh-CN" altLang="zh-CN" sz="28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2800" b="0" i="0" u="none" strike="noStrike" cap="none" normalizeH="0" baseline="0" smtClean="0">
                          <a:ln>
                            <a:noFill/>
                          </a:ln>
                          <a:solidFill>
                            <a:schemeClr val="tx1"/>
                          </a:solidFill>
                          <a:effectLst/>
                          <a:latin typeface="Arial" pitchFamily="34" charset="0"/>
                          <a:ea typeface="宋体" pitchFamily="2" charset="-122"/>
                        </a:rPr>
                        <a:t>外观</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2800" b="0" i="0" u="none" strike="noStrike" cap="none" normalizeH="0" baseline="0" smtClean="0">
                          <a:ln>
                            <a:noFill/>
                          </a:ln>
                          <a:solidFill>
                            <a:schemeClr val="tx1"/>
                          </a:solidFill>
                          <a:effectLst/>
                          <a:latin typeface="Arial" pitchFamily="34" charset="0"/>
                          <a:ea typeface="宋体" pitchFamily="2" charset="-122"/>
                        </a:rPr>
                        <a:t>接口类型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80770">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SSD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Arial" pitchFamily="34" charset="0"/>
                          <a:ea typeface="宋体" pitchFamily="2" charset="-122"/>
                        </a:rPr>
                        <a:t>3.5”, 2.5”, 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SATA,PATA,FC,SCSI,</a:t>
                      </a:r>
                    </a:p>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SAS,USB,miniPCIe,DIMM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50925">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HDD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Arial" pitchFamily="34" charset="0"/>
                          <a:ea typeface="宋体" pitchFamily="2" charset="-122"/>
                        </a:rPr>
                        <a:t>3.5”,2.5”,1.8”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SATA,PATA,FC,SCSI,</a:t>
                      </a:r>
                    </a:p>
                    <a:p>
                      <a:pPr marL="0" marR="0" lvl="0" indent="0" algn="l" defTabSz="914400" rtl="0" eaLnBrk="1" fontAlgn="base" latinLnBrk="0" hangingPunct="1">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itchFamily="34" charset="0"/>
                          <a:ea typeface="宋体" pitchFamily="2" charset="-122"/>
                        </a:rPr>
                        <a:t>SAS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4597" name="Picture 21"/>
          <p:cNvPicPr>
            <a:picLocks noChangeAspect="1"/>
          </p:cNvPicPr>
          <p:nvPr/>
        </p:nvPicPr>
        <p:blipFill>
          <a:blip r:embed="rId3"/>
          <a:srcRect/>
          <a:stretch>
            <a:fillRect/>
          </a:stretch>
        </p:blipFill>
        <p:spPr>
          <a:xfrm>
            <a:off x="2279650" y="4652963"/>
            <a:ext cx="2303463" cy="1560512"/>
          </a:xfrm>
          <a:prstGeom prst="rect">
            <a:avLst/>
          </a:prstGeom>
          <a:noFill/>
          <a:ln w="9525">
            <a:noFill/>
            <a:miter/>
          </a:ln>
        </p:spPr>
      </p:pic>
      <p:pic>
        <p:nvPicPr>
          <p:cNvPr id="24598" name="Picture 22"/>
          <p:cNvPicPr>
            <a:picLocks noChangeAspect="1"/>
          </p:cNvPicPr>
          <p:nvPr/>
        </p:nvPicPr>
        <p:blipFill>
          <a:blip r:embed="rId4"/>
          <a:srcRect/>
          <a:stretch>
            <a:fillRect/>
          </a:stretch>
        </p:blipFill>
        <p:spPr>
          <a:xfrm>
            <a:off x="6816725" y="4508500"/>
            <a:ext cx="2519363" cy="1936750"/>
          </a:xfrm>
          <a:prstGeom prst="rect">
            <a:avLst/>
          </a:prstGeom>
          <a:noFill/>
          <a:ln w="9525">
            <a:noFill/>
            <a:miter/>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majorFont>
      <a:minorFont>
        <a:latin typeface="Franklin Gothic Book" panose="020B0503020102020204"/>
        <a:ea typeface=""/>
        <a:cs typeface=""/>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18</TotalTime>
  <Words>3376</Words>
  <Application>Microsoft Macintosh PowerPoint</Application>
  <PresentationFormat>宽屏</PresentationFormat>
  <Paragraphs>227</Paragraphs>
  <Slides>30</Slides>
  <Notes>22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Agfa Rotis Semisans Light</vt:lpstr>
      <vt:lpstr>Arial Black</vt:lpstr>
      <vt:lpstr>Calibri</vt:lpstr>
      <vt:lpstr>Franklin Gothic Book</vt:lpstr>
      <vt:lpstr>KaiTi</vt:lpstr>
      <vt:lpstr>SimHei</vt:lpstr>
      <vt:lpstr>Times New Roman</vt:lpstr>
      <vt:lpstr>Verdana</vt:lpstr>
      <vt:lpstr>宋体</vt:lpstr>
      <vt:lpstr>微软雅黑</vt:lpstr>
      <vt:lpstr>Arial</vt:lpstr>
      <vt:lpstr>裁剪</vt:lpstr>
      <vt:lpstr>SSD基础知识及一些技术解析 </vt:lpstr>
      <vt:lpstr>目录</vt:lpstr>
      <vt:lpstr>SSD定义及组成</vt:lpstr>
      <vt:lpstr>SSD定义及组成</vt:lpstr>
      <vt:lpstr>PowerPoint 演示文稿</vt:lpstr>
      <vt:lpstr>SSD发展历程</vt:lpstr>
      <vt:lpstr>PowerPoint 演示文稿</vt:lpstr>
      <vt:lpstr>SLC &amp; MLC性能区别 </vt:lpstr>
      <vt:lpstr>SSD与HDD比较</vt:lpstr>
      <vt:lpstr>SSD与HDD比较</vt:lpstr>
      <vt:lpstr>PowerPoint 演示文稿</vt:lpstr>
      <vt:lpstr>SSD与HDD其它比较</vt:lpstr>
      <vt:lpstr>PowerPoint 演示文稿</vt:lpstr>
      <vt:lpstr>PowerPoint 演示文稿</vt:lpstr>
      <vt:lpstr>PowerPoint 演示文稿</vt:lpstr>
      <vt:lpstr>PowerPoint 演示文稿</vt:lpstr>
      <vt:lpstr>SSD通用术语</vt:lpstr>
      <vt:lpstr>SSD通用术语</vt:lpstr>
      <vt:lpstr>SSD通用术语</vt:lpstr>
      <vt:lpstr>SSD通用术语</vt:lpstr>
      <vt:lpstr>SSD通用术语</vt:lpstr>
      <vt:lpstr>SSD通用术语</vt:lpstr>
      <vt:lpstr>SSD通用术语</vt:lpstr>
      <vt:lpstr>SSD通用术语</vt:lpstr>
      <vt:lpstr>SSD通用术语</vt:lpstr>
      <vt:lpstr>SSD通用术语</vt:lpstr>
      <vt:lpstr>SSD通用术语</vt:lpstr>
      <vt:lpstr>PowerPoint 演示文稿</vt:lpstr>
      <vt:lpstr>SSD应用环境</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SSD基础知识及一些技术解析 </dc:title>
  <dc:creator>罗威臻</dc:creator>
  <cp:lastModifiedBy>Microsoft Office 用户</cp:lastModifiedBy>
  <cp:revision>98</cp:revision>
  <dcterms:created xsi:type="dcterms:W3CDTF">2015-11-30T07:59:00Z</dcterms:created>
  <dcterms:modified xsi:type="dcterms:W3CDTF">2015-12-10T07:59:15Z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