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97" r:id="rId7"/>
    <p:sldId id="298" r:id="rId8"/>
    <p:sldId id="299" r:id="rId9"/>
    <p:sldId id="304" r:id="rId10"/>
    <p:sldId id="300" r:id="rId11"/>
    <p:sldId id="301" r:id="rId12"/>
    <p:sldId id="302" r:id="rId13"/>
    <p:sldId id="303" r:id="rId14"/>
    <p:sldId id="305" r:id="rId15"/>
    <p:sldId id="306" r:id="rId16"/>
    <p:sldId id="263" r:id="rId17"/>
    <p:sldId id="293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Times" panose="02020603050405020304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fRvXkSe5zZh46l9BOBGvxTOH5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7A1F38-EC2E-4A57-82B9-EE47763F7878}">
  <a:tblStyle styleId="{767A1F38-EC2E-4A57-82B9-EE47763F78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2113" cy="410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f40f8d33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objetivos específicos do projeto temos: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Coletar dados do Twitter relacionados à pandemia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Utilizar técnicas de Processamento de Linguagem Natural para o processamento dos dados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Construir uma Modelagem de Tópicos considerando alguns dos melhores algoritmos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Habilitar a identificação dos tópicos associados à novos tweets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af40f8d3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1440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f40f8d33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objetivos específicos do projeto temos: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Coletar dados do Twitter relacionados à pandemia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Utilizar técnicas de Processamento de Linguagem Natural para o processamento dos dados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Construir uma Modelagem de Tópicos considerando alguns dos melhores algoritmos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Habilitar a identificação dos tópicos associados à novos tweets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af40f8d3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7921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f40f8d33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objetivos específicos do projeto temos: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Coletar dados do Twitter relacionados à pandemia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Utilizar técnicas de Processamento de Linguagem Natural para o processamento dos dados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Construir uma Modelagem de Tópicos considerando alguns dos melhores algoritmos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Habilitar a identificação dos tópicos associados à novos tweets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af40f8d3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1010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f40f8d33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objetivos específicos do projeto temos: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Coletar dados do Twitter relacionados à pandemia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Utilizar técnicas de Processamento de Linguagem Natural para o processamento dos dados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Construir uma Modelagem de Tópicos considerando alguns dos melhores algoritmos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Habilitar a identificação dos tópicos associados à novos tweets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af40f8d3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1002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f40f8d33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objetivos específicos do projeto temos: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Coletar dados do Twitter relacionados à pandemia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Utilizar técnicas de Processamento de Linguagem Natural para o processamento dos dados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Construir uma Modelagem de Tópicos considerando alguns dos melhores algoritmos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Habilitar a identificação dos tópicos associados à novos tweets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af40f8d3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352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f40f8d33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objetivos específicos do projeto temos: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Coletar dados do Twitter relacionados à pandemia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Utilizar técnicas de Processamento de Linguagem Natural para o processamento dos dados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Construir uma Modelagem de Tópicos considerando alguns dos melhores algoritmos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Habilitar a identificação dos tópicos associados à novos tweets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af40f8d3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698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f40f8d335_0_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af40f8d33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af40f8d335_0_3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Tendo em vista o exposto, pode-se concluir que a combinação de técnicas de processamento de linguagem natural, aliadas à técnicas de modelagem de tópicos utilizando LDA formaram uma boa estratégia para a transformação de um conjunto de dados em formato texto, obtendo uma representação numérica e rotulada onde pudessem ser geradas informações relevantes sobre os dados coletados.</a:t>
            </a:r>
            <a:endParaRPr sz="2100">
              <a:solidFill>
                <a:srgbClr val="213D93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rgbClr val="213D93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Foi possível obter atributos latentes presentes no texto que ajudaram a definir tópicos baseados nos relacionamentos textuais, na forma como as palavras foram combinadas. Tornando possível, a partir de uma base de conhecimento previamente definidos, categorizar novos tweets associados ao COVID, dentro dos tópicos identificados.</a:t>
            </a:r>
            <a:endParaRPr/>
          </a:p>
        </p:txBody>
      </p:sp>
      <p:sp>
        <p:nvSpPr>
          <p:cNvPr id="626" name="Google Shape;626;gaf40f8d335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f40f8d335_0_4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af40f8d335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f40f8d33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objetivos específicos do projeto temos: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Coletar dados do Twitter relacionados à pandemia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Utilizar técnicas de Processamento de Linguagem Natural para o processamento dos dados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Construir uma Modelagem de Tópicos considerando alguns dos melhores algoritmos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Habilitar a identificação dos tópicos associados à novos tweets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af40f8d3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f40f8d33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objetivos específicos do projeto temos: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Coletar dados do Twitter relacionados à pandemia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Utilizar técnicas de Processamento de Linguagem Natural para o processamento dos dados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Construir uma Modelagem de Tópicos considerando alguns dos melhores algoritmos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Habilitar a identificação dos tópicos associados à novos tweets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af40f8d3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4375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f40f8d33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objetivos específicos do projeto temos: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Coletar dados do Twitter relacionados à pandemia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Utilizar técnicas de Processamento de Linguagem Natural para o processamento dos dados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Construir uma Modelagem de Tópicos considerando alguns dos melhores algoritmos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Habilitar a identificação dos tópicos associados à novos tweets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af40f8d3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572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f40f8d33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objetivos específicos do projeto temos: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Coletar dados do Twitter relacionados à pandemia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Utilizar técnicas de Processamento de Linguagem Natural para o processamento dos dados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Construir uma Modelagem de Tópicos considerando alguns dos melhores algoritmos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Habilitar a identificação dos tópicos associados à novos tweets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af40f8d3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9662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f40f8d33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objetivos específicos do projeto temos: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Coletar dados do Twitter relacionados à pandemia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Utilizar técnicas de Processamento de Linguagem Natural para o processamento dos dados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Construir uma Modelagem de Tópicos considerando alguns dos melhores algoritmos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Habilitar a identificação dos tópicos associados à novos tweets coletados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af40f8d3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1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yout Personalizado">
  <p:cSld name="Layout Personaliza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609601" y="128588"/>
            <a:ext cx="10919884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737601" y="6353176"/>
            <a:ext cx="2791884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to Panorâmica com Legenda">
  <p:cSld name="Foto Panorâmica com Legenda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>
            <a:spLocks noGrp="1"/>
          </p:cNvSpPr>
          <p:nvPr>
            <p:ph type="pic" idx="2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Legenda">
  <p:cSld name="Título e Legend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itação com Legenda">
  <p:cSld name="Citação com Legenda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pt-BR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pt-BR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rtão de Nome">
  <p:cSld name="Cartão de Nom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Colunas">
  <p:cSld name="3 Coluna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2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4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5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6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Colunas de Imagem">
  <p:cSld name="3 Colunas de Imagem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21"/>
          <p:cNvSpPr>
            <a:spLocks noGrp="1"/>
          </p:cNvSpPr>
          <p:nvPr>
            <p:ph type="pic" idx="2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3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21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6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7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21"/>
          <p:cNvSpPr>
            <a:spLocks noGrp="1"/>
          </p:cNvSpPr>
          <p:nvPr>
            <p:ph type="pic" idx="8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9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l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is" type="vertTitleAndTx">
  <p:cSld name="VERTICAL_TITLE_AND_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8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conteúdo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uas Partes de Conteúdo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ção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mente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 descr="\\DROBO-FS\QuickDrops\JB\PPTX NG\Droplets\LightingOverlay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/>
          <p:nvPr/>
        </p:nvSpPr>
        <p:spPr>
          <a:xfrm>
            <a:off x="122548" y="2036190"/>
            <a:ext cx="11981468" cy="2278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3600" b="1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</a:p>
          <a:p>
            <a:pPr algn="ctr"/>
            <a:endParaRPr lang="pt-BR" sz="3600" b="1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pt-BR" sz="3600" b="1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Monthly Revenue Dataset</a:t>
            </a:r>
            <a:endParaRPr lang="pt-BR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"/>
          <p:cNvSpPr txBox="1"/>
          <p:nvPr/>
        </p:nvSpPr>
        <p:spPr>
          <a:xfrm>
            <a:off x="92697" y="585892"/>
            <a:ext cx="11906054" cy="925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algn="ctr">
              <a:buSzPts val="2800"/>
            </a:pPr>
            <a:r>
              <a:rPr lang="pt-BR" sz="5400" b="1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AAVAIL</a:t>
            </a:r>
            <a:endParaRPr lang="pt-BR" sz="5400" b="1" dirty="0">
              <a:solidFill>
                <a:srgbClr val="F6F6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8077201" y="6353176"/>
            <a:ext cx="2132013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2305560" y="5239669"/>
            <a:ext cx="7999414" cy="74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William Maia</a:t>
            </a:r>
            <a:endParaRPr sz="18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</a:t>
            </a:r>
            <a:r>
              <a:rPr lang="pt-BR" sz="18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sz="18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40f8d335_0_12"/>
          <p:cNvSpPr txBox="1">
            <a:spLocks noGrp="1"/>
          </p:cNvSpPr>
          <p:nvPr>
            <p:ph type="title"/>
          </p:nvPr>
        </p:nvSpPr>
        <p:spPr>
          <a:xfrm>
            <a:off x="609601" y="201708"/>
            <a:ext cx="109200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Top 10 Countries</a:t>
            </a:r>
            <a:endParaRPr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af40f8d335_0_12"/>
          <p:cNvSpPr txBox="1">
            <a:spLocks noGrp="1"/>
          </p:cNvSpPr>
          <p:nvPr>
            <p:ph type="sldNum" idx="12"/>
          </p:nvPr>
        </p:nvSpPr>
        <p:spPr>
          <a:xfrm>
            <a:off x="8737601" y="6353176"/>
            <a:ext cx="2791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7DD802-F100-4AB3-A8FF-0585A289D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445" y="1224410"/>
            <a:ext cx="5789699" cy="476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14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40f8d335_0_12"/>
          <p:cNvSpPr txBox="1">
            <a:spLocks noGrp="1"/>
          </p:cNvSpPr>
          <p:nvPr>
            <p:ph type="title"/>
          </p:nvPr>
        </p:nvSpPr>
        <p:spPr>
          <a:xfrm>
            <a:off x="609601" y="201708"/>
            <a:ext cx="109200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Times_Viewed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Top 10 Countries</a:t>
            </a:r>
            <a:endParaRPr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af40f8d335_0_12"/>
          <p:cNvSpPr txBox="1">
            <a:spLocks noGrp="1"/>
          </p:cNvSpPr>
          <p:nvPr>
            <p:ph type="sldNum" idx="12"/>
          </p:nvPr>
        </p:nvSpPr>
        <p:spPr>
          <a:xfrm>
            <a:off x="8737601" y="6353176"/>
            <a:ext cx="2791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4524EC-C5CE-4F28-8E81-11C614C4D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42" y="1185831"/>
            <a:ext cx="5883406" cy="484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6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40f8d335_0_12"/>
          <p:cNvSpPr txBox="1">
            <a:spLocks noGrp="1"/>
          </p:cNvSpPr>
          <p:nvPr>
            <p:ph type="title"/>
          </p:nvPr>
        </p:nvSpPr>
        <p:spPr>
          <a:xfrm>
            <a:off x="609601" y="201708"/>
            <a:ext cx="109200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Year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Top 10 Countries</a:t>
            </a:r>
            <a:endParaRPr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af40f8d335_0_12"/>
          <p:cNvSpPr txBox="1">
            <a:spLocks noGrp="1"/>
          </p:cNvSpPr>
          <p:nvPr>
            <p:ph type="sldNum" idx="12"/>
          </p:nvPr>
        </p:nvSpPr>
        <p:spPr>
          <a:xfrm>
            <a:off x="8737601" y="6353176"/>
            <a:ext cx="2791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D7D7B7-AF2A-40DE-BF73-0489F69EA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05" y="1054625"/>
            <a:ext cx="5074420" cy="566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14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40f8d335_0_12"/>
          <p:cNvSpPr txBox="1">
            <a:spLocks noGrp="1"/>
          </p:cNvSpPr>
          <p:nvPr>
            <p:ph type="title"/>
          </p:nvPr>
        </p:nvSpPr>
        <p:spPr>
          <a:xfrm>
            <a:off x="609601" y="201708"/>
            <a:ext cx="109200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Times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Viewed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Year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Top 10 Countries</a:t>
            </a:r>
            <a:endParaRPr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af40f8d335_0_12"/>
          <p:cNvSpPr txBox="1">
            <a:spLocks noGrp="1"/>
          </p:cNvSpPr>
          <p:nvPr>
            <p:ph type="sldNum" idx="12"/>
          </p:nvPr>
        </p:nvSpPr>
        <p:spPr>
          <a:xfrm>
            <a:off x="8737601" y="6353176"/>
            <a:ext cx="2791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142260-E705-49EC-8338-01DC302E8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994" y="1252538"/>
            <a:ext cx="6177306" cy="560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546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40f8d335_0_12"/>
          <p:cNvSpPr txBox="1">
            <a:spLocks noGrp="1"/>
          </p:cNvSpPr>
          <p:nvPr>
            <p:ph type="title"/>
          </p:nvPr>
        </p:nvSpPr>
        <p:spPr>
          <a:xfrm>
            <a:off x="609601" y="201708"/>
            <a:ext cx="109200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Through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Invoice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Date</a:t>
            </a:r>
            <a:endParaRPr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af40f8d335_0_12"/>
          <p:cNvSpPr txBox="1">
            <a:spLocks noGrp="1"/>
          </p:cNvSpPr>
          <p:nvPr>
            <p:ph type="sldNum" idx="12"/>
          </p:nvPr>
        </p:nvSpPr>
        <p:spPr>
          <a:xfrm>
            <a:off x="8737601" y="6353176"/>
            <a:ext cx="2791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4C3C3DE-BB30-4C4A-A7A0-97679BCCB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85" y="1041404"/>
            <a:ext cx="5610323" cy="549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62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40f8d335_0_12"/>
          <p:cNvSpPr txBox="1">
            <a:spLocks noGrp="1"/>
          </p:cNvSpPr>
          <p:nvPr>
            <p:ph type="title"/>
          </p:nvPr>
        </p:nvSpPr>
        <p:spPr>
          <a:xfrm>
            <a:off x="609601" y="201708"/>
            <a:ext cx="109200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Missing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af40f8d335_0_12"/>
          <p:cNvSpPr txBox="1">
            <a:spLocks noGrp="1"/>
          </p:cNvSpPr>
          <p:nvPr>
            <p:ph type="sldNum" idx="12"/>
          </p:nvPr>
        </p:nvSpPr>
        <p:spPr>
          <a:xfrm>
            <a:off x="8737601" y="6353176"/>
            <a:ext cx="2791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228" name="Google Shape;228;gaf40f8d335_0_12"/>
          <p:cNvSpPr txBox="1"/>
          <p:nvPr/>
        </p:nvSpPr>
        <p:spPr>
          <a:xfrm>
            <a:off x="468079" y="1047604"/>
            <a:ext cx="10742656" cy="1032219"/>
          </a:xfrm>
          <a:prstGeom prst="rect">
            <a:avLst/>
          </a:prstGeom>
          <a:noFill/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 algn="just" rtl="0">
              <a:spcBef>
                <a:spcPts val="600"/>
              </a:spcBef>
              <a:spcAft>
                <a:spcPts val="0"/>
              </a:spcAft>
              <a:buClr>
                <a:srgbClr val="213D93"/>
              </a:buClr>
              <a:buSzPts val="2100"/>
              <a:buFont typeface="Roboto"/>
              <a:buChar char="●"/>
            </a:pPr>
            <a:r>
              <a:rPr lang="en-US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In order to carry out a time series analysis, record of each day should be considered and the </a:t>
            </a:r>
            <a:r>
              <a:rPr lang="en-US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dataframe</a:t>
            </a:r>
            <a:r>
              <a:rPr lang="en-US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should be in a chronological order so that forecasting models can fit and provide revenue. For example, price for the following month.</a:t>
            </a:r>
            <a:endParaRPr sz="2100" dirty="0">
              <a:solidFill>
                <a:srgbClr val="213D93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0B02EA-8473-4B32-A8FF-AB6AF127D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959" y="2193323"/>
            <a:ext cx="6893434" cy="434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7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f40f8d335_0_169"/>
          <p:cNvSpPr txBox="1">
            <a:spLocks noGrp="1"/>
          </p:cNvSpPr>
          <p:nvPr>
            <p:ph type="sldNum" idx="12"/>
          </p:nvPr>
        </p:nvSpPr>
        <p:spPr>
          <a:xfrm>
            <a:off x="8737601" y="6353176"/>
            <a:ext cx="2791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pic>
        <p:nvPicPr>
          <p:cNvPr id="257" name="Google Shape;257;gaf40f8d335_0_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2" y="6312835"/>
            <a:ext cx="566889" cy="50482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af40f8d335_0_169"/>
          <p:cNvSpPr txBox="1"/>
          <p:nvPr/>
        </p:nvSpPr>
        <p:spPr>
          <a:xfrm>
            <a:off x="2714242" y="2602425"/>
            <a:ext cx="5892430" cy="9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 b="1" dirty="0" err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sz="5300" b="1" dirty="0">
              <a:solidFill>
                <a:srgbClr val="F6F6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9" name="Google Shape;259;gaf40f8d335_0_169"/>
          <p:cNvGrpSpPr/>
          <p:nvPr/>
        </p:nvGrpSpPr>
        <p:grpSpPr>
          <a:xfrm>
            <a:off x="1756015" y="2567361"/>
            <a:ext cx="894321" cy="861647"/>
            <a:chOff x="1786775" y="974175"/>
            <a:chExt cx="3775100" cy="3637175"/>
          </a:xfrm>
        </p:grpSpPr>
        <p:sp>
          <p:nvSpPr>
            <p:cNvPr id="260" name="Google Shape;260;gaf40f8d335_0_169"/>
            <p:cNvSpPr/>
            <p:nvPr/>
          </p:nvSpPr>
          <p:spPr>
            <a:xfrm>
              <a:off x="1786775" y="1580975"/>
              <a:ext cx="3775100" cy="2555025"/>
            </a:xfrm>
            <a:custGeom>
              <a:avLst/>
              <a:gdLst/>
              <a:ahLst/>
              <a:cxnLst/>
              <a:rect l="l" t="t" r="r" b="b"/>
              <a:pathLst>
                <a:path w="151004" h="102201" extrusionOk="0">
                  <a:moveTo>
                    <a:pt x="71541" y="41118"/>
                  </a:moveTo>
                  <a:lnTo>
                    <a:pt x="122799" y="53557"/>
                  </a:lnTo>
                  <a:lnTo>
                    <a:pt x="71382" y="54587"/>
                  </a:lnTo>
                  <a:cubicBezTo>
                    <a:pt x="71462" y="54190"/>
                    <a:pt x="71541" y="53715"/>
                    <a:pt x="71541" y="53319"/>
                  </a:cubicBezTo>
                  <a:lnTo>
                    <a:pt x="71541" y="53240"/>
                  </a:lnTo>
                  <a:lnTo>
                    <a:pt x="71541" y="41118"/>
                  </a:lnTo>
                  <a:close/>
                  <a:moveTo>
                    <a:pt x="56963" y="41197"/>
                  </a:moveTo>
                  <a:lnTo>
                    <a:pt x="56963" y="53240"/>
                  </a:lnTo>
                  <a:cubicBezTo>
                    <a:pt x="56963" y="53794"/>
                    <a:pt x="57043" y="54349"/>
                    <a:pt x="57201" y="54903"/>
                  </a:cubicBezTo>
                  <a:lnTo>
                    <a:pt x="49754" y="55062"/>
                  </a:lnTo>
                  <a:lnTo>
                    <a:pt x="49754" y="41197"/>
                  </a:lnTo>
                  <a:close/>
                  <a:moveTo>
                    <a:pt x="35177" y="33909"/>
                  </a:moveTo>
                  <a:lnTo>
                    <a:pt x="35177" y="55300"/>
                  </a:lnTo>
                  <a:lnTo>
                    <a:pt x="15608" y="55696"/>
                  </a:lnTo>
                  <a:lnTo>
                    <a:pt x="13627" y="33909"/>
                  </a:lnTo>
                  <a:close/>
                  <a:moveTo>
                    <a:pt x="59895" y="59023"/>
                  </a:moveTo>
                  <a:cubicBezTo>
                    <a:pt x="60053" y="59102"/>
                    <a:pt x="60132" y="59182"/>
                    <a:pt x="60212" y="59261"/>
                  </a:cubicBezTo>
                  <a:lnTo>
                    <a:pt x="59895" y="59340"/>
                  </a:lnTo>
                  <a:lnTo>
                    <a:pt x="59895" y="59023"/>
                  </a:lnTo>
                  <a:close/>
                  <a:moveTo>
                    <a:pt x="54428" y="59736"/>
                  </a:moveTo>
                  <a:lnTo>
                    <a:pt x="49754" y="60132"/>
                  </a:lnTo>
                  <a:lnTo>
                    <a:pt x="49754" y="59815"/>
                  </a:lnTo>
                  <a:lnTo>
                    <a:pt x="54428" y="59736"/>
                  </a:lnTo>
                  <a:close/>
                  <a:moveTo>
                    <a:pt x="76598" y="4825"/>
                  </a:moveTo>
                  <a:cubicBezTo>
                    <a:pt x="79785" y="4825"/>
                    <a:pt x="79785" y="9674"/>
                    <a:pt x="76598" y="9674"/>
                  </a:cubicBezTo>
                  <a:cubicBezTo>
                    <a:pt x="76525" y="9674"/>
                    <a:pt x="76450" y="9671"/>
                    <a:pt x="76374" y="9666"/>
                  </a:cubicBezTo>
                  <a:lnTo>
                    <a:pt x="47298" y="9666"/>
                  </a:lnTo>
                  <a:lnTo>
                    <a:pt x="47298" y="14578"/>
                  </a:lnTo>
                  <a:lnTo>
                    <a:pt x="54587" y="14578"/>
                  </a:lnTo>
                  <a:lnTo>
                    <a:pt x="54587" y="31532"/>
                  </a:lnTo>
                  <a:lnTo>
                    <a:pt x="61955" y="31532"/>
                  </a:lnTo>
                  <a:cubicBezTo>
                    <a:pt x="64569" y="31532"/>
                    <a:pt x="66708" y="33671"/>
                    <a:pt x="66708" y="36286"/>
                  </a:cubicBezTo>
                  <a:lnTo>
                    <a:pt x="66708" y="53319"/>
                  </a:lnTo>
                  <a:cubicBezTo>
                    <a:pt x="66827" y="55022"/>
                    <a:pt x="65559" y="55874"/>
                    <a:pt x="64292" y="55874"/>
                  </a:cubicBezTo>
                  <a:cubicBezTo>
                    <a:pt x="63024" y="55874"/>
                    <a:pt x="61757" y="55022"/>
                    <a:pt x="61875" y="53319"/>
                  </a:cubicBezTo>
                  <a:lnTo>
                    <a:pt x="61875" y="36365"/>
                  </a:lnTo>
                  <a:lnTo>
                    <a:pt x="44842" y="36365"/>
                  </a:lnTo>
                  <a:lnTo>
                    <a:pt x="44842" y="60528"/>
                  </a:lnTo>
                  <a:lnTo>
                    <a:pt x="40009" y="60925"/>
                  </a:lnTo>
                  <a:lnTo>
                    <a:pt x="40009" y="12122"/>
                  </a:lnTo>
                  <a:cubicBezTo>
                    <a:pt x="40009" y="8081"/>
                    <a:pt x="43258" y="4833"/>
                    <a:pt x="47298" y="4833"/>
                  </a:cubicBezTo>
                  <a:lnTo>
                    <a:pt x="76374" y="4833"/>
                  </a:lnTo>
                  <a:cubicBezTo>
                    <a:pt x="76450" y="4828"/>
                    <a:pt x="76525" y="4825"/>
                    <a:pt x="76598" y="4825"/>
                  </a:cubicBezTo>
                  <a:close/>
                  <a:moveTo>
                    <a:pt x="35177" y="60211"/>
                  </a:moveTo>
                  <a:lnTo>
                    <a:pt x="35177" y="61321"/>
                  </a:lnTo>
                  <a:lnTo>
                    <a:pt x="15766" y="62826"/>
                  </a:lnTo>
                  <a:lnTo>
                    <a:pt x="15766" y="60528"/>
                  </a:lnTo>
                  <a:lnTo>
                    <a:pt x="35177" y="60211"/>
                  </a:lnTo>
                  <a:close/>
                  <a:moveTo>
                    <a:pt x="121373" y="59419"/>
                  </a:moveTo>
                  <a:lnTo>
                    <a:pt x="37157" y="84850"/>
                  </a:lnTo>
                  <a:lnTo>
                    <a:pt x="7369" y="86990"/>
                  </a:lnTo>
                  <a:lnTo>
                    <a:pt x="15053" y="67738"/>
                  </a:lnTo>
                  <a:lnTo>
                    <a:pt x="121373" y="59419"/>
                  </a:lnTo>
                  <a:close/>
                  <a:moveTo>
                    <a:pt x="70194" y="79859"/>
                  </a:moveTo>
                  <a:lnTo>
                    <a:pt x="32087" y="94595"/>
                  </a:lnTo>
                  <a:lnTo>
                    <a:pt x="20678" y="96497"/>
                  </a:lnTo>
                  <a:lnTo>
                    <a:pt x="20678" y="90872"/>
                  </a:lnTo>
                  <a:lnTo>
                    <a:pt x="37791" y="89683"/>
                  </a:lnTo>
                  <a:lnTo>
                    <a:pt x="70194" y="79859"/>
                  </a:lnTo>
                  <a:close/>
                  <a:moveTo>
                    <a:pt x="47298" y="1"/>
                  </a:moveTo>
                  <a:cubicBezTo>
                    <a:pt x="40643" y="1"/>
                    <a:pt x="35177" y="5388"/>
                    <a:pt x="35177" y="12122"/>
                  </a:cubicBezTo>
                  <a:lnTo>
                    <a:pt x="35177" y="29076"/>
                  </a:lnTo>
                  <a:lnTo>
                    <a:pt x="8319" y="29076"/>
                  </a:lnTo>
                  <a:lnTo>
                    <a:pt x="10934" y="58231"/>
                  </a:lnTo>
                  <a:lnTo>
                    <a:pt x="10934" y="64965"/>
                  </a:lnTo>
                  <a:lnTo>
                    <a:pt x="1" y="92377"/>
                  </a:lnTo>
                  <a:lnTo>
                    <a:pt x="15846" y="91268"/>
                  </a:lnTo>
                  <a:lnTo>
                    <a:pt x="15846" y="102201"/>
                  </a:lnTo>
                  <a:lnTo>
                    <a:pt x="33196" y="99349"/>
                  </a:lnTo>
                  <a:lnTo>
                    <a:pt x="131514" y="61321"/>
                  </a:lnTo>
                  <a:lnTo>
                    <a:pt x="151003" y="55458"/>
                  </a:lnTo>
                  <a:lnTo>
                    <a:pt x="71541" y="36127"/>
                  </a:lnTo>
                  <a:cubicBezTo>
                    <a:pt x="71462" y="30898"/>
                    <a:pt x="67183" y="26699"/>
                    <a:pt x="61955" y="26620"/>
                  </a:cubicBezTo>
                  <a:lnTo>
                    <a:pt x="59419" y="26620"/>
                  </a:lnTo>
                  <a:lnTo>
                    <a:pt x="59419" y="14578"/>
                  </a:lnTo>
                  <a:lnTo>
                    <a:pt x="76374" y="14578"/>
                  </a:lnTo>
                  <a:cubicBezTo>
                    <a:pt x="80335" y="14419"/>
                    <a:pt x="83425" y="11171"/>
                    <a:pt x="83425" y="7289"/>
                  </a:cubicBezTo>
                  <a:cubicBezTo>
                    <a:pt x="83425" y="3328"/>
                    <a:pt x="80335" y="159"/>
                    <a:pt x="76374" y="1"/>
                  </a:cubicBezTo>
                  <a:close/>
                </a:path>
              </a:pathLst>
            </a:custGeom>
            <a:solidFill>
              <a:srgbClr val="EF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af40f8d335_0_169"/>
            <p:cNvSpPr/>
            <p:nvPr/>
          </p:nvSpPr>
          <p:spPr>
            <a:xfrm>
              <a:off x="2563175" y="974175"/>
              <a:ext cx="709100" cy="606825"/>
            </a:xfrm>
            <a:custGeom>
              <a:avLst/>
              <a:gdLst/>
              <a:ahLst/>
              <a:cxnLst/>
              <a:rect l="l" t="t" r="r" b="b"/>
              <a:pathLst>
                <a:path w="28364" h="24273" extrusionOk="0">
                  <a:moveTo>
                    <a:pt x="16198" y="4849"/>
                  </a:moveTo>
                  <a:cubicBezTo>
                    <a:pt x="19942" y="4849"/>
                    <a:pt x="23531" y="7757"/>
                    <a:pt x="23531" y="12151"/>
                  </a:cubicBezTo>
                  <a:cubicBezTo>
                    <a:pt x="23531" y="16192"/>
                    <a:pt x="20282" y="19440"/>
                    <a:pt x="16242" y="19440"/>
                  </a:cubicBezTo>
                  <a:cubicBezTo>
                    <a:pt x="9746" y="19440"/>
                    <a:pt x="6497" y="11597"/>
                    <a:pt x="11092" y="7001"/>
                  </a:cubicBezTo>
                  <a:cubicBezTo>
                    <a:pt x="12579" y="5515"/>
                    <a:pt x="14407" y="4849"/>
                    <a:pt x="16198" y="4849"/>
                  </a:cubicBezTo>
                  <a:close/>
                  <a:moveTo>
                    <a:pt x="16151" y="0"/>
                  </a:moveTo>
                  <a:cubicBezTo>
                    <a:pt x="13176" y="0"/>
                    <a:pt x="10145" y="1110"/>
                    <a:pt x="7686" y="3595"/>
                  </a:cubicBezTo>
                  <a:cubicBezTo>
                    <a:pt x="1" y="11200"/>
                    <a:pt x="5467" y="24273"/>
                    <a:pt x="16242" y="24273"/>
                  </a:cubicBezTo>
                  <a:cubicBezTo>
                    <a:pt x="22897" y="24273"/>
                    <a:pt x="28363" y="18806"/>
                    <a:pt x="28363" y="12151"/>
                  </a:cubicBezTo>
                  <a:cubicBezTo>
                    <a:pt x="28363" y="4860"/>
                    <a:pt x="22378" y="0"/>
                    <a:pt x="16151" y="0"/>
                  </a:cubicBezTo>
                  <a:close/>
                </a:path>
              </a:pathLst>
            </a:custGeom>
            <a:solidFill>
              <a:srgbClr val="EF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af40f8d335_0_169"/>
            <p:cNvSpPr/>
            <p:nvPr/>
          </p:nvSpPr>
          <p:spPr>
            <a:xfrm>
              <a:off x="3939725" y="3581400"/>
              <a:ext cx="1453800" cy="120850"/>
            </a:xfrm>
            <a:custGeom>
              <a:avLst/>
              <a:gdLst/>
              <a:ahLst/>
              <a:cxnLst/>
              <a:rect l="l" t="t" r="r" b="b"/>
              <a:pathLst>
                <a:path w="58152" h="4834" extrusionOk="0">
                  <a:moveTo>
                    <a:pt x="0" y="1"/>
                  </a:moveTo>
                  <a:lnTo>
                    <a:pt x="0" y="4833"/>
                  </a:lnTo>
                  <a:lnTo>
                    <a:pt x="58151" y="4833"/>
                  </a:lnTo>
                  <a:lnTo>
                    <a:pt x="58151" y="1"/>
                  </a:lnTo>
                  <a:close/>
                </a:path>
              </a:pathLst>
            </a:custGeom>
            <a:solidFill>
              <a:srgbClr val="EF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af40f8d335_0_169"/>
            <p:cNvSpPr/>
            <p:nvPr/>
          </p:nvSpPr>
          <p:spPr>
            <a:xfrm>
              <a:off x="3272250" y="3882450"/>
              <a:ext cx="1877650" cy="120850"/>
            </a:xfrm>
            <a:custGeom>
              <a:avLst/>
              <a:gdLst/>
              <a:ahLst/>
              <a:cxnLst/>
              <a:rect l="l" t="t" r="r" b="b"/>
              <a:pathLst>
                <a:path w="75106" h="4834" extrusionOk="0">
                  <a:moveTo>
                    <a:pt x="0" y="1"/>
                  </a:moveTo>
                  <a:lnTo>
                    <a:pt x="0" y="4834"/>
                  </a:lnTo>
                  <a:lnTo>
                    <a:pt x="75106" y="4834"/>
                  </a:lnTo>
                  <a:lnTo>
                    <a:pt x="75106" y="1"/>
                  </a:lnTo>
                  <a:close/>
                </a:path>
              </a:pathLst>
            </a:custGeom>
            <a:solidFill>
              <a:srgbClr val="EF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af40f8d335_0_169"/>
            <p:cNvSpPr/>
            <p:nvPr/>
          </p:nvSpPr>
          <p:spPr>
            <a:xfrm>
              <a:off x="2604775" y="4185500"/>
              <a:ext cx="2303500" cy="122825"/>
            </a:xfrm>
            <a:custGeom>
              <a:avLst/>
              <a:gdLst/>
              <a:ahLst/>
              <a:cxnLst/>
              <a:rect l="l" t="t" r="r" b="b"/>
              <a:pathLst>
                <a:path w="92140" h="4913" extrusionOk="0">
                  <a:moveTo>
                    <a:pt x="1" y="0"/>
                  </a:moveTo>
                  <a:lnTo>
                    <a:pt x="1" y="4912"/>
                  </a:lnTo>
                  <a:lnTo>
                    <a:pt x="92139" y="4912"/>
                  </a:lnTo>
                  <a:lnTo>
                    <a:pt x="92139" y="0"/>
                  </a:lnTo>
                  <a:close/>
                </a:path>
              </a:pathLst>
            </a:custGeom>
            <a:solidFill>
              <a:srgbClr val="EF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af40f8d335_0_169"/>
            <p:cNvSpPr/>
            <p:nvPr/>
          </p:nvSpPr>
          <p:spPr>
            <a:xfrm>
              <a:off x="2363150" y="4488525"/>
              <a:ext cx="2303475" cy="122825"/>
            </a:xfrm>
            <a:custGeom>
              <a:avLst/>
              <a:gdLst/>
              <a:ahLst/>
              <a:cxnLst/>
              <a:rect l="l" t="t" r="r" b="b"/>
              <a:pathLst>
                <a:path w="92139" h="4913" extrusionOk="0">
                  <a:moveTo>
                    <a:pt x="0" y="1"/>
                  </a:moveTo>
                  <a:lnTo>
                    <a:pt x="0" y="4913"/>
                  </a:lnTo>
                  <a:lnTo>
                    <a:pt x="92139" y="4913"/>
                  </a:lnTo>
                  <a:lnTo>
                    <a:pt x="92139" y="1"/>
                  </a:lnTo>
                  <a:close/>
                </a:path>
              </a:pathLst>
            </a:custGeom>
            <a:solidFill>
              <a:srgbClr val="EF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f40f8d335_0_383"/>
          <p:cNvSpPr txBox="1">
            <a:spLocks noGrp="1"/>
          </p:cNvSpPr>
          <p:nvPr>
            <p:ph type="title"/>
          </p:nvPr>
        </p:nvSpPr>
        <p:spPr>
          <a:xfrm>
            <a:off x="609601" y="201708"/>
            <a:ext cx="109200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dirty="0" err="1">
                <a:solidFill>
                  <a:schemeClr val="accent5"/>
                </a:solidFill>
              </a:rPr>
              <a:t>Conclusion</a:t>
            </a:r>
            <a:endParaRPr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af40f8d335_0_383"/>
          <p:cNvSpPr txBox="1">
            <a:spLocks noGrp="1"/>
          </p:cNvSpPr>
          <p:nvPr>
            <p:ph type="sldNum" idx="12"/>
          </p:nvPr>
        </p:nvSpPr>
        <p:spPr>
          <a:xfrm>
            <a:off x="8737601" y="6353176"/>
            <a:ext cx="2791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pic>
        <p:nvPicPr>
          <p:cNvPr id="630" name="Google Shape;630;gaf40f8d335_0_3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2" y="6312835"/>
            <a:ext cx="566889" cy="504824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gaf40f8d335_0_383"/>
          <p:cNvSpPr txBox="1"/>
          <p:nvPr/>
        </p:nvSpPr>
        <p:spPr>
          <a:xfrm>
            <a:off x="620769" y="1256325"/>
            <a:ext cx="11024100" cy="4396200"/>
          </a:xfrm>
          <a:prstGeom prst="rect">
            <a:avLst/>
          </a:prstGeom>
          <a:noFill/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As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we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were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able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to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see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we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have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a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dataset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containing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revenue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information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of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several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countries 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categorized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by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date.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pt-BR" sz="2100" dirty="0">
              <a:solidFill>
                <a:srgbClr val="213D93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The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idea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is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that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we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can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use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this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dataset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to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build a model in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order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to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predict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the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revenue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of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the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following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month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. </a:t>
            </a:r>
            <a:r>
              <a:rPr lang="en-US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It is important to mention that the dataset is imbalanced with respect to countries.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2100" dirty="0">
              <a:solidFill>
                <a:srgbClr val="213D93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Performing transformations and aggregations we could build a structure based on the dataset in order to be used by a machine learning model. In this case we could think of approaches using Time Series Forecasting or Supervised Learning.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>
            <a:spLocks noGrp="1"/>
          </p:cNvSpPr>
          <p:nvPr>
            <p:ph type="sldNum" idx="12"/>
          </p:nvPr>
        </p:nvSpPr>
        <p:spPr>
          <a:xfrm>
            <a:off x="8737601" y="6353176"/>
            <a:ext cx="2791884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3120272" y="2602424"/>
            <a:ext cx="5617329" cy="192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 b="1" dirty="0" err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Hypothesis</a:t>
            </a:r>
            <a:r>
              <a:rPr lang="pt-BR" sz="5300" b="1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5300" b="1" dirty="0" err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lang="pt-BR" sz="5300" b="1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Test</a:t>
            </a:r>
            <a:endParaRPr sz="5300" b="1" dirty="0">
              <a:solidFill>
                <a:srgbClr val="F6F6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4" name="Google Shape;174;p3"/>
          <p:cNvGrpSpPr/>
          <p:nvPr/>
        </p:nvGrpSpPr>
        <p:grpSpPr>
          <a:xfrm>
            <a:off x="3278373" y="2567361"/>
            <a:ext cx="894321" cy="861647"/>
            <a:chOff x="1786775" y="974175"/>
            <a:chExt cx="3775100" cy="3637175"/>
          </a:xfrm>
        </p:grpSpPr>
        <p:sp>
          <p:nvSpPr>
            <p:cNvPr id="175" name="Google Shape;175;p3"/>
            <p:cNvSpPr/>
            <p:nvPr/>
          </p:nvSpPr>
          <p:spPr>
            <a:xfrm>
              <a:off x="1786775" y="1580975"/>
              <a:ext cx="3775100" cy="2555025"/>
            </a:xfrm>
            <a:custGeom>
              <a:avLst/>
              <a:gdLst/>
              <a:ahLst/>
              <a:cxnLst/>
              <a:rect l="l" t="t" r="r" b="b"/>
              <a:pathLst>
                <a:path w="151004" h="102201" extrusionOk="0">
                  <a:moveTo>
                    <a:pt x="71541" y="41118"/>
                  </a:moveTo>
                  <a:lnTo>
                    <a:pt x="122799" y="53557"/>
                  </a:lnTo>
                  <a:lnTo>
                    <a:pt x="71382" y="54587"/>
                  </a:lnTo>
                  <a:cubicBezTo>
                    <a:pt x="71462" y="54190"/>
                    <a:pt x="71541" y="53715"/>
                    <a:pt x="71541" y="53319"/>
                  </a:cubicBezTo>
                  <a:lnTo>
                    <a:pt x="71541" y="53240"/>
                  </a:lnTo>
                  <a:lnTo>
                    <a:pt x="71541" y="41118"/>
                  </a:lnTo>
                  <a:close/>
                  <a:moveTo>
                    <a:pt x="56963" y="41197"/>
                  </a:moveTo>
                  <a:lnTo>
                    <a:pt x="56963" y="53240"/>
                  </a:lnTo>
                  <a:cubicBezTo>
                    <a:pt x="56963" y="53794"/>
                    <a:pt x="57043" y="54349"/>
                    <a:pt x="57201" y="54903"/>
                  </a:cubicBezTo>
                  <a:lnTo>
                    <a:pt x="49754" y="55062"/>
                  </a:lnTo>
                  <a:lnTo>
                    <a:pt x="49754" y="41197"/>
                  </a:lnTo>
                  <a:close/>
                  <a:moveTo>
                    <a:pt x="35177" y="33909"/>
                  </a:moveTo>
                  <a:lnTo>
                    <a:pt x="35177" y="55300"/>
                  </a:lnTo>
                  <a:lnTo>
                    <a:pt x="15608" y="55696"/>
                  </a:lnTo>
                  <a:lnTo>
                    <a:pt x="13627" y="33909"/>
                  </a:lnTo>
                  <a:close/>
                  <a:moveTo>
                    <a:pt x="59895" y="59023"/>
                  </a:moveTo>
                  <a:cubicBezTo>
                    <a:pt x="60053" y="59102"/>
                    <a:pt x="60132" y="59182"/>
                    <a:pt x="60212" y="59261"/>
                  </a:cubicBezTo>
                  <a:lnTo>
                    <a:pt x="59895" y="59340"/>
                  </a:lnTo>
                  <a:lnTo>
                    <a:pt x="59895" y="59023"/>
                  </a:lnTo>
                  <a:close/>
                  <a:moveTo>
                    <a:pt x="54428" y="59736"/>
                  </a:moveTo>
                  <a:lnTo>
                    <a:pt x="49754" y="60132"/>
                  </a:lnTo>
                  <a:lnTo>
                    <a:pt x="49754" y="59815"/>
                  </a:lnTo>
                  <a:lnTo>
                    <a:pt x="54428" y="59736"/>
                  </a:lnTo>
                  <a:close/>
                  <a:moveTo>
                    <a:pt x="76598" y="4825"/>
                  </a:moveTo>
                  <a:cubicBezTo>
                    <a:pt x="79785" y="4825"/>
                    <a:pt x="79785" y="9674"/>
                    <a:pt x="76598" y="9674"/>
                  </a:cubicBezTo>
                  <a:cubicBezTo>
                    <a:pt x="76525" y="9674"/>
                    <a:pt x="76450" y="9671"/>
                    <a:pt x="76374" y="9666"/>
                  </a:cubicBezTo>
                  <a:lnTo>
                    <a:pt x="47298" y="9666"/>
                  </a:lnTo>
                  <a:lnTo>
                    <a:pt x="47298" y="14578"/>
                  </a:lnTo>
                  <a:lnTo>
                    <a:pt x="54587" y="14578"/>
                  </a:lnTo>
                  <a:lnTo>
                    <a:pt x="54587" y="31532"/>
                  </a:lnTo>
                  <a:lnTo>
                    <a:pt x="61955" y="31532"/>
                  </a:lnTo>
                  <a:cubicBezTo>
                    <a:pt x="64569" y="31532"/>
                    <a:pt x="66708" y="33671"/>
                    <a:pt x="66708" y="36286"/>
                  </a:cubicBezTo>
                  <a:lnTo>
                    <a:pt x="66708" y="53319"/>
                  </a:lnTo>
                  <a:cubicBezTo>
                    <a:pt x="66827" y="55022"/>
                    <a:pt x="65559" y="55874"/>
                    <a:pt x="64292" y="55874"/>
                  </a:cubicBezTo>
                  <a:cubicBezTo>
                    <a:pt x="63024" y="55874"/>
                    <a:pt x="61757" y="55022"/>
                    <a:pt x="61875" y="53319"/>
                  </a:cubicBezTo>
                  <a:lnTo>
                    <a:pt x="61875" y="36365"/>
                  </a:lnTo>
                  <a:lnTo>
                    <a:pt x="44842" y="36365"/>
                  </a:lnTo>
                  <a:lnTo>
                    <a:pt x="44842" y="60528"/>
                  </a:lnTo>
                  <a:lnTo>
                    <a:pt x="40009" y="60925"/>
                  </a:lnTo>
                  <a:lnTo>
                    <a:pt x="40009" y="12122"/>
                  </a:lnTo>
                  <a:cubicBezTo>
                    <a:pt x="40009" y="8081"/>
                    <a:pt x="43258" y="4833"/>
                    <a:pt x="47298" y="4833"/>
                  </a:cubicBezTo>
                  <a:lnTo>
                    <a:pt x="76374" y="4833"/>
                  </a:lnTo>
                  <a:cubicBezTo>
                    <a:pt x="76450" y="4828"/>
                    <a:pt x="76525" y="4825"/>
                    <a:pt x="76598" y="4825"/>
                  </a:cubicBezTo>
                  <a:close/>
                  <a:moveTo>
                    <a:pt x="35177" y="60211"/>
                  </a:moveTo>
                  <a:lnTo>
                    <a:pt x="35177" y="61321"/>
                  </a:lnTo>
                  <a:lnTo>
                    <a:pt x="15766" y="62826"/>
                  </a:lnTo>
                  <a:lnTo>
                    <a:pt x="15766" y="60528"/>
                  </a:lnTo>
                  <a:lnTo>
                    <a:pt x="35177" y="60211"/>
                  </a:lnTo>
                  <a:close/>
                  <a:moveTo>
                    <a:pt x="121373" y="59419"/>
                  </a:moveTo>
                  <a:lnTo>
                    <a:pt x="37157" y="84850"/>
                  </a:lnTo>
                  <a:lnTo>
                    <a:pt x="7369" y="86990"/>
                  </a:lnTo>
                  <a:lnTo>
                    <a:pt x="15053" y="67738"/>
                  </a:lnTo>
                  <a:lnTo>
                    <a:pt x="121373" y="59419"/>
                  </a:lnTo>
                  <a:close/>
                  <a:moveTo>
                    <a:pt x="70194" y="79859"/>
                  </a:moveTo>
                  <a:lnTo>
                    <a:pt x="32087" y="94595"/>
                  </a:lnTo>
                  <a:lnTo>
                    <a:pt x="20678" y="96497"/>
                  </a:lnTo>
                  <a:lnTo>
                    <a:pt x="20678" y="90872"/>
                  </a:lnTo>
                  <a:lnTo>
                    <a:pt x="37791" y="89683"/>
                  </a:lnTo>
                  <a:lnTo>
                    <a:pt x="70194" y="79859"/>
                  </a:lnTo>
                  <a:close/>
                  <a:moveTo>
                    <a:pt x="47298" y="1"/>
                  </a:moveTo>
                  <a:cubicBezTo>
                    <a:pt x="40643" y="1"/>
                    <a:pt x="35177" y="5388"/>
                    <a:pt x="35177" y="12122"/>
                  </a:cubicBezTo>
                  <a:lnTo>
                    <a:pt x="35177" y="29076"/>
                  </a:lnTo>
                  <a:lnTo>
                    <a:pt x="8319" y="29076"/>
                  </a:lnTo>
                  <a:lnTo>
                    <a:pt x="10934" y="58231"/>
                  </a:lnTo>
                  <a:lnTo>
                    <a:pt x="10934" y="64965"/>
                  </a:lnTo>
                  <a:lnTo>
                    <a:pt x="1" y="92377"/>
                  </a:lnTo>
                  <a:lnTo>
                    <a:pt x="15846" y="91268"/>
                  </a:lnTo>
                  <a:lnTo>
                    <a:pt x="15846" y="102201"/>
                  </a:lnTo>
                  <a:lnTo>
                    <a:pt x="33196" y="99349"/>
                  </a:lnTo>
                  <a:lnTo>
                    <a:pt x="131514" y="61321"/>
                  </a:lnTo>
                  <a:lnTo>
                    <a:pt x="151003" y="55458"/>
                  </a:lnTo>
                  <a:lnTo>
                    <a:pt x="71541" y="36127"/>
                  </a:lnTo>
                  <a:cubicBezTo>
                    <a:pt x="71462" y="30898"/>
                    <a:pt x="67183" y="26699"/>
                    <a:pt x="61955" y="26620"/>
                  </a:cubicBezTo>
                  <a:lnTo>
                    <a:pt x="59419" y="26620"/>
                  </a:lnTo>
                  <a:lnTo>
                    <a:pt x="59419" y="14578"/>
                  </a:lnTo>
                  <a:lnTo>
                    <a:pt x="76374" y="14578"/>
                  </a:lnTo>
                  <a:cubicBezTo>
                    <a:pt x="80335" y="14419"/>
                    <a:pt x="83425" y="11171"/>
                    <a:pt x="83425" y="7289"/>
                  </a:cubicBezTo>
                  <a:cubicBezTo>
                    <a:pt x="83425" y="3328"/>
                    <a:pt x="80335" y="159"/>
                    <a:pt x="76374" y="1"/>
                  </a:cubicBezTo>
                  <a:close/>
                </a:path>
              </a:pathLst>
            </a:custGeom>
            <a:solidFill>
              <a:srgbClr val="EF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563175" y="974175"/>
              <a:ext cx="709100" cy="606825"/>
            </a:xfrm>
            <a:custGeom>
              <a:avLst/>
              <a:gdLst/>
              <a:ahLst/>
              <a:cxnLst/>
              <a:rect l="l" t="t" r="r" b="b"/>
              <a:pathLst>
                <a:path w="28364" h="24273" extrusionOk="0">
                  <a:moveTo>
                    <a:pt x="16198" y="4849"/>
                  </a:moveTo>
                  <a:cubicBezTo>
                    <a:pt x="19942" y="4849"/>
                    <a:pt x="23531" y="7757"/>
                    <a:pt x="23531" y="12151"/>
                  </a:cubicBezTo>
                  <a:cubicBezTo>
                    <a:pt x="23531" y="16192"/>
                    <a:pt x="20282" y="19440"/>
                    <a:pt x="16242" y="19440"/>
                  </a:cubicBezTo>
                  <a:cubicBezTo>
                    <a:pt x="9746" y="19440"/>
                    <a:pt x="6497" y="11597"/>
                    <a:pt x="11092" y="7001"/>
                  </a:cubicBezTo>
                  <a:cubicBezTo>
                    <a:pt x="12579" y="5515"/>
                    <a:pt x="14407" y="4849"/>
                    <a:pt x="16198" y="4849"/>
                  </a:cubicBezTo>
                  <a:close/>
                  <a:moveTo>
                    <a:pt x="16151" y="0"/>
                  </a:moveTo>
                  <a:cubicBezTo>
                    <a:pt x="13176" y="0"/>
                    <a:pt x="10145" y="1110"/>
                    <a:pt x="7686" y="3595"/>
                  </a:cubicBezTo>
                  <a:cubicBezTo>
                    <a:pt x="1" y="11200"/>
                    <a:pt x="5467" y="24273"/>
                    <a:pt x="16242" y="24273"/>
                  </a:cubicBezTo>
                  <a:cubicBezTo>
                    <a:pt x="22897" y="24273"/>
                    <a:pt x="28363" y="18806"/>
                    <a:pt x="28363" y="12151"/>
                  </a:cubicBezTo>
                  <a:cubicBezTo>
                    <a:pt x="28363" y="4860"/>
                    <a:pt x="22378" y="0"/>
                    <a:pt x="16151" y="0"/>
                  </a:cubicBezTo>
                  <a:close/>
                </a:path>
              </a:pathLst>
            </a:custGeom>
            <a:solidFill>
              <a:srgbClr val="EF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939725" y="3581400"/>
              <a:ext cx="1453800" cy="120850"/>
            </a:xfrm>
            <a:custGeom>
              <a:avLst/>
              <a:gdLst/>
              <a:ahLst/>
              <a:cxnLst/>
              <a:rect l="l" t="t" r="r" b="b"/>
              <a:pathLst>
                <a:path w="58152" h="4834" extrusionOk="0">
                  <a:moveTo>
                    <a:pt x="0" y="1"/>
                  </a:moveTo>
                  <a:lnTo>
                    <a:pt x="0" y="4833"/>
                  </a:lnTo>
                  <a:lnTo>
                    <a:pt x="58151" y="4833"/>
                  </a:lnTo>
                  <a:lnTo>
                    <a:pt x="58151" y="1"/>
                  </a:lnTo>
                  <a:close/>
                </a:path>
              </a:pathLst>
            </a:custGeom>
            <a:solidFill>
              <a:srgbClr val="EF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272250" y="3882450"/>
              <a:ext cx="1877650" cy="120850"/>
            </a:xfrm>
            <a:custGeom>
              <a:avLst/>
              <a:gdLst/>
              <a:ahLst/>
              <a:cxnLst/>
              <a:rect l="l" t="t" r="r" b="b"/>
              <a:pathLst>
                <a:path w="75106" h="4834" extrusionOk="0">
                  <a:moveTo>
                    <a:pt x="0" y="1"/>
                  </a:moveTo>
                  <a:lnTo>
                    <a:pt x="0" y="4834"/>
                  </a:lnTo>
                  <a:lnTo>
                    <a:pt x="75106" y="4834"/>
                  </a:lnTo>
                  <a:lnTo>
                    <a:pt x="75106" y="1"/>
                  </a:lnTo>
                  <a:close/>
                </a:path>
              </a:pathLst>
            </a:custGeom>
            <a:solidFill>
              <a:srgbClr val="EF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04775" y="4185500"/>
              <a:ext cx="2303500" cy="122825"/>
            </a:xfrm>
            <a:custGeom>
              <a:avLst/>
              <a:gdLst/>
              <a:ahLst/>
              <a:cxnLst/>
              <a:rect l="l" t="t" r="r" b="b"/>
              <a:pathLst>
                <a:path w="92140" h="4913" extrusionOk="0">
                  <a:moveTo>
                    <a:pt x="1" y="0"/>
                  </a:moveTo>
                  <a:lnTo>
                    <a:pt x="1" y="4912"/>
                  </a:lnTo>
                  <a:lnTo>
                    <a:pt x="92139" y="4912"/>
                  </a:lnTo>
                  <a:lnTo>
                    <a:pt x="92139" y="0"/>
                  </a:lnTo>
                  <a:close/>
                </a:path>
              </a:pathLst>
            </a:custGeom>
            <a:solidFill>
              <a:srgbClr val="EF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363150" y="4488525"/>
              <a:ext cx="2303475" cy="122825"/>
            </a:xfrm>
            <a:custGeom>
              <a:avLst/>
              <a:gdLst/>
              <a:ahLst/>
              <a:cxnLst/>
              <a:rect l="l" t="t" r="r" b="b"/>
              <a:pathLst>
                <a:path w="92139" h="4913" extrusionOk="0">
                  <a:moveTo>
                    <a:pt x="0" y="1"/>
                  </a:moveTo>
                  <a:lnTo>
                    <a:pt x="0" y="4913"/>
                  </a:lnTo>
                  <a:lnTo>
                    <a:pt x="92139" y="4913"/>
                  </a:lnTo>
                  <a:lnTo>
                    <a:pt x="92139" y="1"/>
                  </a:lnTo>
                  <a:close/>
                </a:path>
              </a:pathLst>
            </a:custGeom>
            <a:solidFill>
              <a:srgbClr val="EF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 txBox="1">
            <a:spLocks noGrp="1"/>
          </p:cNvSpPr>
          <p:nvPr>
            <p:ph type="sldNum" idx="12"/>
          </p:nvPr>
        </p:nvSpPr>
        <p:spPr>
          <a:xfrm>
            <a:off x="8737601" y="6353176"/>
            <a:ext cx="2791884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188" name="Google Shape;188;p2"/>
          <p:cNvSpPr txBox="1"/>
          <p:nvPr/>
        </p:nvSpPr>
        <p:spPr>
          <a:xfrm>
            <a:off x="1559858" y="172346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592806" y="4032266"/>
            <a:ext cx="10858699" cy="1563239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925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Can a Machine Learning model perform better than the managers custom methods?</a:t>
            </a:r>
            <a:endParaRPr sz="2300" b="1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Does customers behavior vary across countries, considering revenue?</a:t>
            </a:r>
            <a:endParaRPr sz="1700" b="1" dirty="0">
              <a:solidFill>
                <a:schemeClr val="accent5"/>
              </a:solidFill>
            </a:endParaRPr>
          </a:p>
          <a:p>
            <a:pPr marL="349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8;gaf40f8d335_0_146">
            <a:extLst>
              <a:ext uri="{FF2B5EF4-FFF2-40B4-BE49-F238E27FC236}">
                <a16:creationId xmlns:a16="http://schemas.microsoft.com/office/drawing/2014/main" id="{DA761237-CD3A-462E-908F-F0EB43D128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051" y="3371066"/>
            <a:ext cx="109200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dirty="0">
                <a:solidFill>
                  <a:schemeClr val="accent5"/>
                </a:solidFill>
              </a:rPr>
              <a:t>Business </a:t>
            </a:r>
            <a:r>
              <a:rPr lang="pt-BR" dirty="0" err="1">
                <a:solidFill>
                  <a:schemeClr val="accent5"/>
                </a:solidFill>
              </a:rPr>
              <a:t>Hypothesis</a:t>
            </a:r>
            <a:endParaRPr sz="4500" dirty="0"/>
          </a:p>
        </p:txBody>
      </p:sp>
      <p:sp>
        <p:nvSpPr>
          <p:cNvPr id="11" name="Google Shape;189;p2">
            <a:extLst>
              <a:ext uri="{FF2B5EF4-FFF2-40B4-BE49-F238E27FC236}">
                <a16:creationId xmlns:a16="http://schemas.microsoft.com/office/drawing/2014/main" id="{2B12C8DE-FAF9-40CC-BC76-B4F9323A64AD}"/>
              </a:ext>
            </a:extLst>
          </p:cNvPr>
          <p:cNvSpPr txBox="1"/>
          <p:nvPr/>
        </p:nvSpPr>
        <p:spPr>
          <a:xfrm>
            <a:off x="592805" y="1304863"/>
            <a:ext cx="10858700" cy="187197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925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Timeseries for revenue is stationary</a:t>
            </a:r>
          </a:p>
          <a:p>
            <a:pPr marL="34925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Revenue mean between months is statistically similar</a:t>
            </a:r>
          </a:p>
          <a:p>
            <a:pPr marL="34925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Timeseries for revenue is seasonal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8;gaf40f8d335_0_146">
            <a:extLst>
              <a:ext uri="{FF2B5EF4-FFF2-40B4-BE49-F238E27FC236}">
                <a16:creationId xmlns:a16="http://schemas.microsoft.com/office/drawing/2014/main" id="{E6A16F45-9A65-4934-9C65-01AD8E42D3B4}"/>
              </a:ext>
            </a:extLst>
          </p:cNvPr>
          <p:cNvSpPr txBox="1">
            <a:spLocks/>
          </p:cNvSpPr>
          <p:nvPr/>
        </p:nvSpPr>
        <p:spPr>
          <a:xfrm>
            <a:off x="125051" y="531502"/>
            <a:ext cx="10920000" cy="49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3600"/>
            </a:pPr>
            <a:r>
              <a:rPr lang="pt-BR" dirty="0">
                <a:solidFill>
                  <a:schemeClr val="accent5"/>
                </a:solidFill>
              </a:rPr>
              <a:t>Model </a:t>
            </a:r>
            <a:r>
              <a:rPr lang="pt-BR" dirty="0" err="1">
                <a:solidFill>
                  <a:schemeClr val="accent5"/>
                </a:solidFill>
              </a:rPr>
              <a:t>Hypothesis</a:t>
            </a:r>
            <a:endParaRPr lang="pt-BR" sz="4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f40f8d335_0_445"/>
          <p:cNvSpPr txBox="1">
            <a:spLocks noGrp="1"/>
          </p:cNvSpPr>
          <p:nvPr>
            <p:ph type="sldNum" idx="12"/>
          </p:nvPr>
        </p:nvSpPr>
        <p:spPr>
          <a:xfrm>
            <a:off x="8737601" y="6353176"/>
            <a:ext cx="2791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195" name="Google Shape;195;gaf40f8d33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2" y="6312835"/>
            <a:ext cx="566889" cy="50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af40f8d335_0_445"/>
          <p:cNvSpPr txBox="1"/>
          <p:nvPr/>
        </p:nvSpPr>
        <p:spPr>
          <a:xfrm>
            <a:off x="4236591" y="2602426"/>
            <a:ext cx="3710205" cy="9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300"/>
            </a:pPr>
            <a:r>
              <a:rPr lang="pt-BR" sz="5300" b="1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lang="pt-BR" sz="5300" b="1" dirty="0">
              <a:solidFill>
                <a:srgbClr val="F6F6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7" name="Google Shape;197;gaf40f8d335_0_445"/>
          <p:cNvGrpSpPr/>
          <p:nvPr/>
        </p:nvGrpSpPr>
        <p:grpSpPr>
          <a:xfrm>
            <a:off x="3278373" y="2567361"/>
            <a:ext cx="894321" cy="861647"/>
            <a:chOff x="1786775" y="974175"/>
            <a:chExt cx="3775100" cy="3637175"/>
          </a:xfrm>
        </p:grpSpPr>
        <p:sp>
          <p:nvSpPr>
            <p:cNvPr id="198" name="Google Shape;198;gaf40f8d335_0_445"/>
            <p:cNvSpPr/>
            <p:nvPr/>
          </p:nvSpPr>
          <p:spPr>
            <a:xfrm>
              <a:off x="1786775" y="1580975"/>
              <a:ext cx="3775100" cy="2555025"/>
            </a:xfrm>
            <a:custGeom>
              <a:avLst/>
              <a:gdLst/>
              <a:ahLst/>
              <a:cxnLst/>
              <a:rect l="l" t="t" r="r" b="b"/>
              <a:pathLst>
                <a:path w="151004" h="102201" extrusionOk="0">
                  <a:moveTo>
                    <a:pt x="71541" y="41118"/>
                  </a:moveTo>
                  <a:lnTo>
                    <a:pt x="122799" y="53557"/>
                  </a:lnTo>
                  <a:lnTo>
                    <a:pt x="71382" y="54587"/>
                  </a:lnTo>
                  <a:cubicBezTo>
                    <a:pt x="71462" y="54190"/>
                    <a:pt x="71541" y="53715"/>
                    <a:pt x="71541" y="53319"/>
                  </a:cubicBezTo>
                  <a:lnTo>
                    <a:pt x="71541" y="53240"/>
                  </a:lnTo>
                  <a:lnTo>
                    <a:pt x="71541" y="41118"/>
                  </a:lnTo>
                  <a:close/>
                  <a:moveTo>
                    <a:pt x="56963" y="41197"/>
                  </a:moveTo>
                  <a:lnTo>
                    <a:pt x="56963" y="53240"/>
                  </a:lnTo>
                  <a:cubicBezTo>
                    <a:pt x="56963" y="53794"/>
                    <a:pt x="57043" y="54349"/>
                    <a:pt x="57201" y="54903"/>
                  </a:cubicBezTo>
                  <a:lnTo>
                    <a:pt x="49754" y="55062"/>
                  </a:lnTo>
                  <a:lnTo>
                    <a:pt x="49754" y="41197"/>
                  </a:lnTo>
                  <a:close/>
                  <a:moveTo>
                    <a:pt x="35177" y="33909"/>
                  </a:moveTo>
                  <a:lnTo>
                    <a:pt x="35177" y="55300"/>
                  </a:lnTo>
                  <a:lnTo>
                    <a:pt x="15608" y="55696"/>
                  </a:lnTo>
                  <a:lnTo>
                    <a:pt x="13627" y="33909"/>
                  </a:lnTo>
                  <a:close/>
                  <a:moveTo>
                    <a:pt x="59895" y="59023"/>
                  </a:moveTo>
                  <a:cubicBezTo>
                    <a:pt x="60053" y="59102"/>
                    <a:pt x="60132" y="59182"/>
                    <a:pt x="60212" y="59261"/>
                  </a:cubicBezTo>
                  <a:lnTo>
                    <a:pt x="59895" y="59340"/>
                  </a:lnTo>
                  <a:lnTo>
                    <a:pt x="59895" y="59023"/>
                  </a:lnTo>
                  <a:close/>
                  <a:moveTo>
                    <a:pt x="54428" y="59736"/>
                  </a:moveTo>
                  <a:lnTo>
                    <a:pt x="49754" y="60132"/>
                  </a:lnTo>
                  <a:lnTo>
                    <a:pt x="49754" y="59815"/>
                  </a:lnTo>
                  <a:lnTo>
                    <a:pt x="54428" y="59736"/>
                  </a:lnTo>
                  <a:close/>
                  <a:moveTo>
                    <a:pt x="76598" y="4825"/>
                  </a:moveTo>
                  <a:cubicBezTo>
                    <a:pt x="79785" y="4825"/>
                    <a:pt x="79785" y="9674"/>
                    <a:pt x="76598" y="9674"/>
                  </a:cubicBezTo>
                  <a:cubicBezTo>
                    <a:pt x="76525" y="9674"/>
                    <a:pt x="76450" y="9671"/>
                    <a:pt x="76374" y="9666"/>
                  </a:cubicBezTo>
                  <a:lnTo>
                    <a:pt x="47298" y="9666"/>
                  </a:lnTo>
                  <a:lnTo>
                    <a:pt x="47298" y="14578"/>
                  </a:lnTo>
                  <a:lnTo>
                    <a:pt x="54587" y="14578"/>
                  </a:lnTo>
                  <a:lnTo>
                    <a:pt x="54587" y="31532"/>
                  </a:lnTo>
                  <a:lnTo>
                    <a:pt x="61955" y="31532"/>
                  </a:lnTo>
                  <a:cubicBezTo>
                    <a:pt x="64569" y="31532"/>
                    <a:pt x="66708" y="33671"/>
                    <a:pt x="66708" y="36286"/>
                  </a:cubicBezTo>
                  <a:lnTo>
                    <a:pt x="66708" y="53319"/>
                  </a:lnTo>
                  <a:cubicBezTo>
                    <a:pt x="66827" y="55022"/>
                    <a:pt x="65559" y="55874"/>
                    <a:pt x="64292" y="55874"/>
                  </a:cubicBezTo>
                  <a:cubicBezTo>
                    <a:pt x="63024" y="55874"/>
                    <a:pt x="61757" y="55022"/>
                    <a:pt x="61875" y="53319"/>
                  </a:cubicBezTo>
                  <a:lnTo>
                    <a:pt x="61875" y="36365"/>
                  </a:lnTo>
                  <a:lnTo>
                    <a:pt x="44842" y="36365"/>
                  </a:lnTo>
                  <a:lnTo>
                    <a:pt x="44842" y="60528"/>
                  </a:lnTo>
                  <a:lnTo>
                    <a:pt x="40009" y="60925"/>
                  </a:lnTo>
                  <a:lnTo>
                    <a:pt x="40009" y="12122"/>
                  </a:lnTo>
                  <a:cubicBezTo>
                    <a:pt x="40009" y="8081"/>
                    <a:pt x="43258" y="4833"/>
                    <a:pt x="47298" y="4833"/>
                  </a:cubicBezTo>
                  <a:lnTo>
                    <a:pt x="76374" y="4833"/>
                  </a:lnTo>
                  <a:cubicBezTo>
                    <a:pt x="76450" y="4828"/>
                    <a:pt x="76525" y="4825"/>
                    <a:pt x="76598" y="4825"/>
                  </a:cubicBezTo>
                  <a:close/>
                  <a:moveTo>
                    <a:pt x="35177" y="60211"/>
                  </a:moveTo>
                  <a:lnTo>
                    <a:pt x="35177" y="61321"/>
                  </a:lnTo>
                  <a:lnTo>
                    <a:pt x="15766" y="62826"/>
                  </a:lnTo>
                  <a:lnTo>
                    <a:pt x="15766" y="60528"/>
                  </a:lnTo>
                  <a:lnTo>
                    <a:pt x="35177" y="60211"/>
                  </a:lnTo>
                  <a:close/>
                  <a:moveTo>
                    <a:pt x="121373" y="59419"/>
                  </a:moveTo>
                  <a:lnTo>
                    <a:pt x="37157" y="84850"/>
                  </a:lnTo>
                  <a:lnTo>
                    <a:pt x="7369" y="86990"/>
                  </a:lnTo>
                  <a:lnTo>
                    <a:pt x="15053" y="67738"/>
                  </a:lnTo>
                  <a:lnTo>
                    <a:pt x="121373" y="59419"/>
                  </a:lnTo>
                  <a:close/>
                  <a:moveTo>
                    <a:pt x="70194" y="79859"/>
                  </a:moveTo>
                  <a:lnTo>
                    <a:pt x="32087" y="94595"/>
                  </a:lnTo>
                  <a:lnTo>
                    <a:pt x="20678" y="96497"/>
                  </a:lnTo>
                  <a:lnTo>
                    <a:pt x="20678" y="90872"/>
                  </a:lnTo>
                  <a:lnTo>
                    <a:pt x="37791" y="89683"/>
                  </a:lnTo>
                  <a:lnTo>
                    <a:pt x="70194" y="79859"/>
                  </a:lnTo>
                  <a:close/>
                  <a:moveTo>
                    <a:pt x="47298" y="1"/>
                  </a:moveTo>
                  <a:cubicBezTo>
                    <a:pt x="40643" y="1"/>
                    <a:pt x="35177" y="5388"/>
                    <a:pt x="35177" y="12122"/>
                  </a:cubicBezTo>
                  <a:lnTo>
                    <a:pt x="35177" y="29076"/>
                  </a:lnTo>
                  <a:lnTo>
                    <a:pt x="8319" y="29076"/>
                  </a:lnTo>
                  <a:lnTo>
                    <a:pt x="10934" y="58231"/>
                  </a:lnTo>
                  <a:lnTo>
                    <a:pt x="10934" y="64965"/>
                  </a:lnTo>
                  <a:lnTo>
                    <a:pt x="1" y="92377"/>
                  </a:lnTo>
                  <a:lnTo>
                    <a:pt x="15846" y="91268"/>
                  </a:lnTo>
                  <a:lnTo>
                    <a:pt x="15846" y="102201"/>
                  </a:lnTo>
                  <a:lnTo>
                    <a:pt x="33196" y="99349"/>
                  </a:lnTo>
                  <a:lnTo>
                    <a:pt x="131514" y="61321"/>
                  </a:lnTo>
                  <a:lnTo>
                    <a:pt x="151003" y="55458"/>
                  </a:lnTo>
                  <a:lnTo>
                    <a:pt x="71541" y="36127"/>
                  </a:lnTo>
                  <a:cubicBezTo>
                    <a:pt x="71462" y="30898"/>
                    <a:pt x="67183" y="26699"/>
                    <a:pt x="61955" y="26620"/>
                  </a:cubicBezTo>
                  <a:lnTo>
                    <a:pt x="59419" y="26620"/>
                  </a:lnTo>
                  <a:lnTo>
                    <a:pt x="59419" y="14578"/>
                  </a:lnTo>
                  <a:lnTo>
                    <a:pt x="76374" y="14578"/>
                  </a:lnTo>
                  <a:cubicBezTo>
                    <a:pt x="80335" y="14419"/>
                    <a:pt x="83425" y="11171"/>
                    <a:pt x="83425" y="7289"/>
                  </a:cubicBezTo>
                  <a:cubicBezTo>
                    <a:pt x="83425" y="3328"/>
                    <a:pt x="80335" y="159"/>
                    <a:pt x="76374" y="1"/>
                  </a:cubicBezTo>
                  <a:close/>
                </a:path>
              </a:pathLst>
            </a:custGeom>
            <a:solidFill>
              <a:srgbClr val="EF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af40f8d335_0_445"/>
            <p:cNvSpPr/>
            <p:nvPr/>
          </p:nvSpPr>
          <p:spPr>
            <a:xfrm>
              <a:off x="2563175" y="974175"/>
              <a:ext cx="709100" cy="606825"/>
            </a:xfrm>
            <a:custGeom>
              <a:avLst/>
              <a:gdLst/>
              <a:ahLst/>
              <a:cxnLst/>
              <a:rect l="l" t="t" r="r" b="b"/>
              <a:pathLst>
                <a:path w="28364" h="24273" extrusionOk="0">
                  <a:moveTo>
                    <a:pt x="16198" y="4849"/>
                  </a:moveTo>
                  <a:cubicBezTo>
                    <a:pt x="19942" y="4849"/>
                    <a:pt x="23531" y="7757"/>
                    <a:pt x="23531" y="12151"/>
                  </a:cubicBezTo>
                  <a:cubicBezTo>
                    <a:pt x="23531" y="16192"/>
                    <a:pt x="20282" y="19440"/>
                    <a:pt x="16242" y="19440"/>
                  </a:cubicBezTo>
                  <a:cubicBezTo>
                    <a:pt x="9746" y="19440"/>
                    <a:pt x="6497" y="11597"/>
                    <a:pt x="11092" y="7001"/>
                  </a:cubicBezTo>
                  <a:cubicBezTo>
                    <a:pt x="12579" y="5515"/>
                    <a:pt x="14407" y="4849"/>
                    <a:pt x="16198" y="4849"/>
                  </a:cubicBezTo>
                  <a:close/>
                  <a:moveTo>
                    <a:pt x="16151" y="0"/>
                  </a:moveTo>
                  <a:cubicBezTo>
                    <a:pt x="13176" y="0"/>
                    <a:pt x="10145" y="1110"/>
                    <a:pt x="7686" y="3595"/>
                  </a:cubicBezTo>
                  <a:cubicBezTo>
                    <a:pt x="1" y="11200"/>
                    <a:pt x="5467" y="24273"/>
                    <a:pt x="16242" y="24273"/>
                  </a:cubicBezTo>
                  <a:cubicBezTo>
                    <a:pt x="22897" y="24273"/>
                    <a:pt x="28363" y="18806"/>
                    <a:pt x="28363" y="12151"/>
                  </a:cubicBezTo>
                  <a:cubicBezTo>
                    <a:pt x="28363" y="4860"/>
                    <a:pt x="22378" y="0"/>
                    <a:pt x="16151" y="0"/>
                  </a:cubicBezTo>
                  <a:close/>
                </a:path>
              </a:pathLst>
            </a:custGeom>
            <a:solidFill>
              <a:srgbClr val="EF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af40f8d335_0_445"/>
            <p:cNvSpPr/>
            <p:nvPr/>
          </p:nvSpPr>
          <p:spPr>
            <a:xfrm>
              <a:off x="3939725" y="3581400"/>
              <a:ext cx="1453800" cy="120850"/>
            </a:xfrm>
            <a:custGeom>
              <a:avLst/>
              <a:gdLst/>
              <a:ahLst/>
              <a:cxnLst/>
              <a:rect l="l" t="t" r="r" b="b"/>
              <a:pathLst>
                <a:path w="58152" h="4834" extrusionOk="0">
                  <a:moveTo>
                    <a:pt x="0" y="1"/>
                  </a:moveTo>
                  <a:lnTo>
                    <a:pt x="0" y="4833"/>
                  </a:lnTo>
                  <a:lnTo>
                    <a:pt x="58151" y="4833"/>
                  </a:lnTo>
                  <a:lnTo>
                    <a:pt x="58151" y="1"/>
                  </a:lnTo>
                  <a:close/>
                </a:path>
              </a:pathLst>
            </a:custGeom>
            <a:solidFill>
              <a:srgbClr val="EF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af40f8d335_0_445"/>
            <p:cNvSpPr/>
            <p:nvPr/>
          </p:nvSpPr>
          <p:spPr>
            <a:xfrm>
              <a:off x="3272250" y="3882450"/>
              <a:ext cx="1877650" cy="120850"/>
            </a:xfrm>
            <a:custGeom>
              <a:avLst/>
              <a:gdLst/>
              <a:ahLst/>
              <a:cxnLst/>
              <a:rect l="l" t="t" r="r" b="b"/>
              <a:pathLst>
                <a:path w="75106" h="4834" extrusionOk="0">
                  <a:moveTo>
                    <a:pt x="0" y="1"/>
                  </a:moveTo>
                  <a:lnTo>
                    <a:pt x="0" y="4834"/>
                  </a:lnTo>
                  <a:lnTo>
                    <a:pt x="75106" y="4834"/>
                  </a:lnTo>
                  <a:lnTo>
                    <a:pt x="75106" y="1"/>
                  </a:lnTo>
                  <a:close/>
                </a:path>
              </a:pathLst>
            </a:custGeom>
            <a:solidFill>
              <a:srgbClr val="EF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af40f8d335_0_445"/>
            <p:cNvSpPr/>
            <p:nvPr/>
          </p:nvSpPr>
          <p:spPr>
            <a:xfrm>
              <a:off x="2604775" y="4185500"/>
              <a:ext cx="2303500" cy="122825"/>
            </a:xfrm>
            <a:custGeom>
              <a:avLst/>
              <a:gdLst/>
              <a:ahLst/>
              <a:cxnLst/>
              <a:rect l="l" t="t" r="r" b="b"/>
              <a:pathLst>
                <a:path w="92140" h="4913" extrusionOk="0">
                  <a:moveTo>
                    <a:pt x="1" y="0"/>
                  </a:moveTo>
                  <a:lnTo>
                    <a:pt x="1" y="4912"/>
                  </a:lnTo>
                  <a:lnTo>
                    <a:pt x="92139" y="4912"/>
                  </a:lnTo>
                  <a:lnTo>
                    <a:pt x="92139" y="0"/>
                  </a:lnTo>
                  <a:close/>
                </a:path>
              </a:pathLst>
            </a:custGeom>
            <a:solidFill>
              <a:srgbClr val="EF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af40f8d335_0_445"/>
            <p:cNvSpPr/>
            <p:nvPr/>
          </p:nvSpPr>
          <p:spPr>
            <a:xfrm>
              <a:off x="2363150" y="4488525"/>
              <a:ext cx="2303475" cy="122825"/>
            </a:xfrm>
            <a:custGeom>
              <a:avLst/>
              <a:gdLst/>
              <a:ahLst/>
              <a:cxnLst/>
              <a:rect l="l" t="t" r="r" b="b"/>
              <a:pathLst>
                <a:path w="92139" h="4913" extrusionOk="0">
                  <a:moveTo>
                    <a:pt x="0" y="1"/>
                  </a:moveTo>
                  <a:lnTo>
                    <a:pt x="0" y="4913"/>
                  </a:lnTo>
                  <a:lnTo>
                    <a:pt x="92139" y="4913"/>
                  </a:lnTo>
                  <a:lnTo>
                    <a:pt x="92139" y="1"/>
                  </a:lnTo>
                  <a:close/>
                </a:path>
              </a:pathLst>
            </a:custGeom>
            <a:solidFill>
              <a:srgbClr val="EF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40f8d335_0_12"/>
          <p:cNvSpPr txBox="1">
            <a:spLocks noGrp="1"/>
          </p:cNvSpPr>
          <p:nvPr>
            <p:ph type="title"/>
          </p:nvPr>
        </p:nvSpPr>
        <p:spPr>
          <a:xfrm>
            <a:off x="609601" y="201708"/>
            <a:ext cx="109200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af40f8d335_0_12"/>
          <p:cNvSpPr txBox="1">
            <a:spLocks noGrp="1"/>
          </p:cNvSpPr>
          <p:nvPr>
            <p:ph type="sldNum" idx="12"/>
          </p:nvPr>
        </p:nvSpPr>
        <p:spPr>
          <a:xfrm>
            <a:off x="8737601" y="6353176"/>
            <a:ext cx="2791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227" name="Google Shape;227;gaf40f8d335_0_12"/>
          <p:cNvSpPr/>
          <p:nvPr/>
        </p:nvSpPr>
        <p:spPr>
          <a:xfrm>
            <a:off x="8810658" y="2170822"/>
            <a:ext cx="2381278" cy="2741272"/>
          </a:xfrm>
          <a:custGeom>
            <a:avLst/>
            <a:gdLst/>
            <a:ahLst/>
            <a:cxnLst/>
            <a:rect l="l" t="t" r="r" b="b"/>
            <a:pathLst>
              <a:path w="124609" h="143447" extrusionOk="0">
                <a:moveTo>
                  <a:pt x="111104" y="3704"/>
                </a:moveTo>
                <a:lnTo>
                  <a:pt x="120694" y="18187"/>
                </a:lnTo>
                <a:lnTo>
                  <a:pt x="106015" y="27842"/>
                </a:lnTo>
                <a:lnTo>
                  <a:pt x="96490" y="13424"/>
                </a:lnTo>
                <a:lnTo>
                  <a:pt x="111104" y="3704"/>
                </a:lnTo>
                <a:close/>
                <a:moveTo>
                  <a:pt x="95186" y="17012"/>
                </a:moveTo>
                <a:lnTo>
                  <a:pt x="102166" y="27646"/>
                </a:lnTo>
                <a:lnTo>
                  <a:pt x="100666" y="28625"/>
                </a:lnTo>
                <a:lnTo>
                  <a:pt x="93685" y="18056"/>
                </a:lnTo>
                <a:lnTo>
                  <a:pt x="95186" y="17012"/>
                </a:lnTo>
                <a:close/>
                <a:moveTo>
                  <a:pt x="91076" y="19818"/>
                </a:moveTo>
                <a:lnTo>
                  <a:pt x="98056" y="30452"/>
                </a:lnTo>
                <a:lnTo>
                  <a:pt x="65371" y="52111"/>
                </a:lnTo>
                <a:lnTo>
                  <a:pt x="58325" y="41477"/>
                </a:lnTo>
                <a:lnTo>
                  <a:pt x="91076" y="19818"/>
                </a:lnTo>
                <a:close/>
                <a:moveTo>
                  <a:pt x="49975" y="47023"/>
                </a:moveTo>
                <a:lnTo>
                  <a:pt x="57020" y="57592"/>
                </a:lnTo>
                <a:lnTo>
                  <a:pt x="37579" y="70509"/>
                </a:lnTo>
                <a:lnTo>
                  <a:pt x="30533" y="59875"/>
                </a:lnTo>
                <a:lnTo>
                  <a:pt x="49975" y="47023"/>
                </a:lnTo>
                <a:close/>
                <a:moveTo>
                  <a:pt x="54150" y="40760"/>
                </a:moveTo>
                <a:lnTo>
                  <a:pt x="75483" y="72923"/>
                </a:lnTo>
                <a:lnTo>
                  <a:pt x="72286" y="75011"/>
                </a:lnTo>
                <a:lnTo>
                  <a:pt x="50953" y="42847"/>
                </a:lnTo>
                <a:lnTo>
                  <a:pt x="54150" y="40760"/>
                </a:lnTo>
                <a:close/>
                <a:moveTo>
                  <a:pt x="65697" y="70639"/>
                </a:moveTo>
                <a:lnTo>
                  <a:pt x="67263" y="72988"/>
                </a:lnTo>
                <a:lnTo>
                  <a:pt x="64066" y="75141"/>
                </a:lnTo>
                <a:cubicBezTo>
                  <a:pt x="63805" y="74162"/>
                  <a:pt x="63218" y="73380"/>
                  <a:pt x="62435" y="72858"/>
                </a:cubicBezTo>
                <a:lnTo>
                  <a:pt x="65697" y="70639"/>
                </a:lnTo>
                <a:close/>
                <a:moveTo>
                  <a:pt x="28967" y="63072"/>
                </a:moveTo>
                <a:lnTo>
                  <a:pt x="33991" y="70705"/>
                </a:lnTo>
                <a:lnTo>
                  <a:pt x="21204" y="79251"/>
                </a:lnTo>
                <a:lnTo>
                  <a:pt x="16115" y="71618"/>
                </a:lnTo>
                <a:lnTo>
                  <a:pt x="28967" y="63072"/>
                </a:lnTo>
                <a:close/>
                <a:moveTo>
                  <a:pt x="55063" y="77751"/>
                </a:moveTo>
                <a:lnTo>
                  <a:pt x="55063" y="81078"/>
                </a:lnTo>
                <a:lnTo>
                  <a:pt x="52780" y="82644"/>
                </a:lnTo>
                <a:lnTo>
                  <a:pt x="51214" y="80295"/>
                </a:lnTo>
                <a:lnTo>
                  <a:pt x="55063" y="77751"/>
                </a:lnTo>
                <a:close/>
                <a:moveTo>
                  <a:pt x="15267" y="75924"/>
                </a:moveTo>
                <a:lnTo>
                  <a:pt x="16898" y="78338"/>
                </a:lnTo>
                <a:lnTo>
                  <a:pt x="10244" y="82839"/>
                </a:lnTo>
                <a:lnTo>
                  <a:pt x="6068" y="81991"/>
                </a:lnTo>
                <a:lnTo>
                  <a:pt x="15267" y="75924"/>
                </a:lnTo>
                <a:close/>
                <a:moveTo>
                  <a:pt x="59737" y="75202"/>
                </a:moveTo>
                <a:cubicBezTo>
                  <a:pt x="60532" y="75202"/>
                  <a:pt x="61130" y="75892"/>
                  <a:pt x="61130" y="76642"/>
                </a:cubicBezTo>
                <a:lnTo>
                  <a:pt x="61130" y="121461"/>
                </a:lnTo>
                <a:lnTo>
                  <a:pt x="58129" y="121461"/>
                </a:lnTo>
                <a:lnTo>
                  <a:pt x="58129" y="76642"/>
                </a:lnTo>
                <a:cubicBezTo>
                  <a:pt x="58129" y="75859"/>
                  <a:pt x="58782" y="75206"/>
                  <a:pt x="59630" y="75206"/>
                </a:cubicBezTo>
                <a:cubicBezTo>
                  <a:pt x="59666" y="75203"/>
                  <a:pt x="59702" y="75202"/>
                  <a:pt x="59737" y="75202"/>
                </a:cubicBezTo>
                <a:close/>
                <a:moveTo>
                  <a:pt x="54998" y="110566"/>
                </a:moveTo>
                <a:lnTo>
                  <a:pt x="54998" y="117286"/>
                </a:lnTo>
                <a:lnTo>
                  <a:pt x="31968" y="140316"/>
                </a:lnTo>
                <a:lnTo>
                  <a:pt x="25249" y="140316"/>
                </a:lnTo>
                <a:lnTo>
                  <a:pt x="54998" y="110566"/>
                </a:lnTo>
                <a:close/>
                <a:moveTo>
                  <a:pt x="64262" y="110566"/>
                </a:moveTo>
                <a:lnTo>
                  <a:pt x="94011" y="140381"/>
                </a:lnTo>
                <a:lnTo>
                  <a:pt x="87292" y="140381"/>
                </a:lnTo>
                <a:lnTo>
                  <a:pt x="64262" y="117286"/>
                </a:lnTo>
                <a:lnTo>
                  <a:pt x="64262" y="110566"/>
                </a:lnTo>
                <a:close/>
                <a:moveTo>
                  <a:pt x="111495" y="0"/>
                </a:moveTo>
                <a:cubicBezTo>
                  <a:pt x="111203" y="0"/>
                  <a:pt x="110908" y="80"/>
                  <a:pt x="110647" y="246"/>
                </a:cubicBezTo>
                <a:lnTo>
                  <a:pt x="93424" y="11663"/>
                </a:lnTo>
                <a:cubicBezTo>
                  <a:pt x="92707" y="12119"/>
                  <a:pt x="92511" y="13098"/>
                  <a:pt x="93033" y="13816"/>
                </a:cubicBezTo>
                <a:lnTo>
                  <a:pt x="93424" y="14468"/>
                </a:lnTo>
                <a:lnTo>
                  <a:pt x="56629" y="38868"/>
                </a:lnTo>
                <a:lnTo>
                  <a:pt x="55911" y="37759"/>
                </a:lnTo>
                <a:cubicBezTo>
                  <a:pt x="55579" y="37302"/>
                  <a:pt x="55088" y="37056"/>
                  <a:pt x="54590" y="37056"/>
                </a:cubicBezTo>
                <a:cubicBezTo>
                  <a:pt x="54306" y="37056"/>
                  <a:pt x="54019" y="37136"/>
                  <a:pt x="53758" y="37302"/>
                </a:cubicBezTo>
                <a:lnTo>
                  <a:pt x="47952" y="41086"/>
                </a:lnTo>
                <a:cubicBezTo>
                  <a:pt x="47626" y="41347"/>
                  <a:pt x="47365" y="41673"/>
                  <a:pt x="47300" y="42064"/>
                </a:cubicBezTo>
                <a:cubicBezTo>
                  <a:pt x="47234" y="42521"/>
                  <a:pt x="47300" y="42913"/>
                  <a:pt x="47561" y="43239"/>
                </a:cubicBezTo>
                <a:lnTo>
                  <a:pt x="48278" y="44413"/>
                </a:lnTo>
                <a:lnTo>
                  <a:pt x="27597" y="58179"/>
                </a:lnTo>
                <a:cubicBezTo>
                  <a:pt x="27206" y="58374"/>
                  <a:pt x="27010" y="58766"/>
                  <a:pt x="26880" y="59157"/>
                </a:cubicBezTo>
                <a:cubicBezTo>
                  <a:pt x="26814" y="59549"/>
                  <a:pt x="26880" y="59940"/>
                  <a:pt x="27141" y="60332"/>
                </a:cubicBezTo>
                <a:lnTo>
                  <a:pt x="27271" y="60462"/>
                </a:lnTo>
                <a:lnTo>
                  <a:pt x="13114" y="69857"/>
                </a:lnTo>
                <a:cubicBezTo>
                  <a:pt x="12788" y="70052"/>
                  <a:pt x="12527" y="70444"/>
                  <a:pt x="12462" y="70835"/>
                </a:cubicBezTo>
                <a:cubicBezTo>
                  <a:pt x="12331" y="71227"/>
                  <a:pt x="12462" y="71683"/>
                  <a:pt x="12657" y="72010"/>
                </a:cubicBezTo>
                <a:lnTo>
                  <a:pt x="13505" y="73314"/>
                </a:lnTo>
                <a:lnTo>
                  <a:pt x="1175" y="81469"/>
                </a:lnTo>
                <a:cubicBezTo>
                  <a:pt x="1" y="82252"/>
                  <a:pt x="392" y="84014"/>
                  <a:pt x="1762" y="84275"/>
                </a:cubicBezTo>
                <a:lnTo>
                  <a:pt x="10244" y="85906"/>
                </a:lnTo>
                <a:lnTo>
                  <a:pt x="10570" y="85906"/>
                </a:lnTo>
                <a:cubicBezTo>
                  <a:pt x="10896" y="85906"/>
                  <a:pt x="11157" y="85840"/>
                  <a:pt x="11418" y="85645"/>
                </a:cubicBezTo>
                <a:lnTo>
                  <a:pt x="18594" y="81013"/>
                </a:lnTo>
                <a:lnTo>
                  <a:pt x="19442" y="82252"/>
                </a:lnTo>
                <a:cubicBezTo>
                  <a:pt x="19638" y="82578"/>
                  <a:pt x="20029" y="82839"/>
                  <a:pt x="20421" y="82905"/>
                </a:cubicBezTo>
                <a:lnTo>
                  <a:pt x="20747" y="82905"/>
                </a:lnTo>
                <a:cubicBezTo>
                  <a:pt x="21008" y="82905"/>
                  <a:pt x="21334" y="82839"/>
                  <a:pt x="21595" y="82644"/>
                </a:cubicBezTo>
                <a:lnTo>
                  <a:pt x="35752" y="73249"/>
                </a:lnTo>
                <a:cubicBezTo>
                  <a:pt x="35752" y="73249"/>
                  <a:pt x="36274" y="74032"/>
                  <a:pt x="36796" y="74097"/>
                </a:cubicBezTo>
                <a:lnTo>
                  <a:pt x="37122" y="74097"/>
                </a:lnTo>
                <a:cubicBezTo>
                  <a:pt x="37448" y="74097"/>
                  <a:pt x="37775" y="73967"/>
                  <a:pt x="37970" y="73836"/>
                </a:cubicBezTo>
                <a:lnTo>
                  <a:pt x="58717" y="60071"/>
                </a:lnTo>
                <a:lnTo>
                  <a:pt x="63936" y="67965"/>
                </a:lnTo>
                <a:lnTo>
                  <a:pt x="48213" y="78533"/>
                </a:lnTo>
                <a:cubicBezTo>
                  <a:pt x="47887" y="78794"/>
                  <a:pt x="47626" y="79121"/>
                  <a:pt x="47561" y="79512"/>
                </a:cubicBezTo>
                <a:cubicBezTo>
                  <a:pt x="47430" y="79904"/>
                  <a:pt x="47561" y="80360"/>
                  <a:pt x="47756" y="80686"/>
                </a:cubicBezTo>
                <a:lnTo>
                  <a:pt x="51018" y="85645"/>
                </a:lnTo>
                <a:cubicBezTo>
                  <a:pt x="51279" y="85971"/>
                  <a:pt x="51605" y="86232"/>
                  <a:pt x="51997" y="86297"/>
                </a:cubicBezTo>
                <a:lnTo>
                  <a:pt x="52323" y="86297"/>
                </a:lnTo>
                <a:cubicBezTo>
                  <a:pt x="52649" y="86297"/>
                  <a:pt x="52910" y="86232"/>
                  <a:pt x="53171" y="86036"/>
                </a:cubicBezTo>
                <a:lnTo>
                  <a:pt x="54998" y="84796"/>
                </a:lnTo>
                <a:lnTo>
                  <a:pt x="54998" y="106130"/>
                </a:lnTo>
                <a:lnTo>
                  <a:pt x="20421" y="140772"/>
                </a:lnTo>
                <a:cubicBezTo>
                  <a:pt x="19442" y="141751"/>
                  <a:pt x="20095" y="143447"/>
                  <a:pt x="21530" y="143447"/>
                </a:cubicBezTo>
                <a:lnTo>
                  <a:pt x="32621" y="143447"/>
                </a:lnTo>
                <a:cubicBezTo>
                  <a:pt x="33012" y="143447"/>
                  <a:pt x="33404" y="143251"/>
                  <a:pt x="33730" y="142990"/>
                </a:cubicBezTo>
                <a:lnTo>
                  <a:pt x="55063" y="121787"/>
                </a:lnTo>
                <a:lnTo>
                  <a:pt x="55063" y="123092"/>
                </a:lnTo>
                <a:cubicBezTo>
                  <a:pt x="55063" y="123940"/>
                  <a:pt x="55716" y="124658"/>
                  <a:pt x="56629" y="124658"/>
                </a:cubicBezTo>
                <a:lnTo>
                  <a:pt x="62696" y="124658"/>
                </a:lnTo>
                <a:cubicBezTo>
                  <a:pt x="63544" y="124658"/>
                  <a:pt x="64262" y="123940"/>
                  <a:pt x="64262" y="123092"/>
                </a:cubicBezTo>
                <a:lnTo>
                  <a:pt x="64262" y="121787"/>
                </a:lnTo>
                <a:lnTo>
                  <a:pt x="85595" y="142990"/>
                </a:lnTo>
                <a:cubicBezTo>
                  <a:pt x="85856" y="143317"/>
                  <a:pt x="86313" y="143447"/>
                  <a:pt x="86704" y="143447"/>
                </a:cubicBezTo>
                <a:lnTo>
                  <a:pt x="97860" y="143447"/>
                </a:lnTo>
                <a:cubicBezTo>
                  <a:pt x="98448" y="143447"/>
                  <a:pt x="99035" y="143121"/>
                  <a:pt x="99296" y="142534"/>
                </a:cubicBezTo>
                <a:cubicBezTo>
                  <a:pt x="99491" y="141946"/>
                  <a:pt x="99361" y="141229"/>
                  <a:pt x="98904" y="140837"/>
                </a:cubicBezTo>
                <a:lnTo>
                  <a:pt x="64327" y="106195"/>
                </a:lnTo>
                <a:lnTo>
                  <a:pt x="64327" y="78729"/>
                </a:lnTo>
                <a:lnTo>
                  <a:pt x="69025" y="75598"/>
                </a:lnTo>
                <a:lnTo>
                  <a:pt x="70655" y="78012"/>
                </a:lnTo>
                <a:cubicBezTo>
                  <a:pt x="70916" y="78468"/>
                  <a:pt x="71438" y="78729"/>
                  <a:pt x="71960" y="78729"/>
                </a:cubicBezTo>
                <a:cubicBezTo>
                  <a:pt x="72221" y="78729"/>
                  <a:pt x="72547" y="78664"/>
                  <a:pt x="72808" y="78468"/>
                </a:cubicBezTo>
                <a:lnTo>
                  <a:pt x="78550" y="74619"/>
                </a:lnTo>
                <a:cubicBezTo>
                  <a:pt x="79267" y="74162"/>
                  <a:pt x="79463" y="73184"/>
                  <a:pt x="79006" y="72466"/>
                </a:cubicBezTo>
                <a:lnTo>
                  <a:pt x="72743" y="63072"/>
                </a:lnTo>
                <a:lnTo>
                  <a:pt x="75288" y="61375"/>
                </a:lnTo>
                <a:lnTo>
                  <a:pt x="76723" y="63463"/>
                </a:lnTo>
                <a:cubicBezTo>
                  <a:pt x="76984" y="63920"/>
                  <a:pt x="77506" y="64181"/>
                  <a:pt x="78028" y="64181"/>
                </a:cubicBezTo>
                <a:cubicBezTo>
                  <a:pt x="78289" y="64181"/>
                  <a:pt x="78615" y="64050"/>
                  <a:pt x="78810" y="63920"/>
                </a:cubicBezTo>
                <a:cubicBezTo>
                  <a:pt x="79528" y="63463"/>
                  <a:pt x="79724" y="62485"/>
                  <a:pt x="79267" y="61767"/>
                </a:cubicBezTo>
                <a:lnTo>
                  <a:pt x="74766" y="54982"/>
                </a:lnTo>
                <a:cubicBezTo>
                  <a:pt x="74420" y="54464"/>
                  <a:pt x="73951" y="54251"/>
                  <a:pt x="73490" y="54251"/>
                </a:cubicBezTo>
                <a:cubicBezTo>
                  <a:pt x="72384" y="54251"/>
                  <a:pt x="71327" y="55481"/>
                  <a:pt x="72156" y="56678"/>
                </a:cubicBezTo>
                <a:lnTo>
                  <a:pt x="73526" y="58766"/>
                </a:lnTo>
                <a:lnTo>
                  <a:pt x="70982" y="60462"/>
                </a:lnTo>
                <a:lnTo>
                  <a:pt x="67133" y="54656"/>
                </a:lnTo>
                <a:lnTo>
                  <a:pt x="103928" y="30256"/>
                </a:lnTo>
                <a:lnTo>
                  <a:pt x="104319" y="30843"/>
                </a:lnTo>
                <a:cubicBezTo>
                  <a:pt x="104645" y="31300"/>
                  <a:pt x="105102" y="31561"/>
                  <a:pt x="105624" y="31561"/>
                </a:cubicBezTo>
                <a:cubicBezTo>
                  <a:pt x="105950" y="31561"/>
                  <a:pt x="106211" y="31496"/>
                  <a:pt x="106472" y="31300"/>
                </a:cubicBezTo>
                <a:lnTo>
                  <a:pt x="123695" y="19883"/>
                </a:lnTo>
                <a:cubicBezTo>
                  <a:pt x="124413" y="19426"/>
                  <a:pt x="124609" y="18448"/>
                  <a:pt x="124152" y="17730"/>
                </a:cubicBezTo>
                <a:lnTo>
                  <a:pt x="124087" y="17730"/>
                </a:lnTo>
                <a:lnTo>
                  <a:pt x="112800" y="702"/>
                </a:lnTo>
                <a:cubicBezTo>
                  <a:pt x="112510" y="245"/>
                  <a:pt x="112007" y="0"/>
                  <a:pt x="111495" y="0"/>
                </a:cubicBezTo>
                <a:close/>
              </a:path>
            </a:pathLst>
          </a:custGeom>
          <a:solidFill>
            <a:srgbClr val="F049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af40f8d335_0_12"/>
          <p:cNvSpPr txBox="1"/>
          <p:nvPr/>
        </p:nvSpPr>
        <p:spPr>
          <a:xfrm>
            <a:off x="522375" y="1232300"/>
            <a:ext cx="7326900" cy="4755000"/>
          </a:xfrm>
          <a:prstGeom prst="rect">
            <a:avLst/>
          </a:prstGeom>
          <a:noFill/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 algn="just" rtl="0">
              <a:spcBef>
                <a:spcPts val="600"/>
              </a:spcBef>
              <a:spcAft>
                <a:spcPts val="0"/>
              </a:spcAft>
              <a:buClr>
                <a:srgbClr val="213D93"/>
              </a:buClr>
              <a:buSzPts val="2100"/>
              <a:buFont typeface="Roboto"/>
              <a:buChar char="●"/>
            </a:pP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Training Dataset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containing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815011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records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and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9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features</a:t>
            </a:r>
            <a:endParaRPr sz="2100" dirty="0">
              <a:solidFill>
                <a:srgbClr val="213D93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213D93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7200" lvl="0" indent="-361950" algn="just" rtl="0">
              <a:spcBef>
                <a:spcPts val="600"/>
              </a:spcBef>
              <a:spcAft>
                <a:spcPts val="0"/>
              </a:spcAft>
              <a:buClr>
                <a:srgbClr val="213D93"/>
              </a:buClr>
              <a:buSzPts val="2100"/>
              <a:buFont typeface="Roboto"/>
              <a:buChar char="●"/>
            </a:pPr>
            <a:r>
              <a:rPr lang="en-US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Number of different countries contained in the dataset is 43</a:t>
            </a:r>
          </a:p>
          <a:p>
            <a:pPr marL="95250" lvl="0" algn="just" rtl="0">
              <a:spcBef>
                <a:spcPts val="600"/>
              </a:spcBef>
              <a:spcAft>
                <a:spcPts val="0"/>
              </a:spcAft>
              <a:buClr>
                <a:srgbClr val="213D93"/>
              </a:buClr>
              <a:buSzPts val="2100"/>
            </a:pPr>
            <a:endParaRPr sz="2100" dirty="0">
              <a:solidFill>
                <a:srgbClr val="213D93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7200" lvl="0" indent="-361950" algn="just" rtl="0">
              <a:spcBef>
                <a:spcPts val="600"/>
              </a:spcBef>
              <a:spcAft>
                <a:spcPts val="0"/>
              </a:spcAft>
              <a:buClr>
                <a:srgbClr val="213D93"/>
              </a:buClr>
              <a:buSzPts val="2100"/>
              <a:buFont typeface="Roboto"/>
              <a:buChar char="●"/>
            </a:pPr>
            <a:r>
              <a:rPr lang="en-US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Number of different dates covered by the dataset is 495</a:t>
            </a:r>
          </a:p>
          <a:p>
            <a:pPr marL="95250" lvl="0" algn="just" rtl="0">
              <a:spcBef>
                <a:spcPts val="600"/>
              </a:spcBef>
              <a:spcAft>
                <a:spcPts val="0"/>
              </a:spcAft>
              <a:buClr>
                <a:srgbClr val="213D93"/>
              </a:buClr>
              <a:buSzPts val="2100"/>
            </a:pPr>
            <a:endParaRPr sz="2100" dirty="0">
              <a:solidFill>
                <a:srgbClr val="213D93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7200" lvl="0" indent="-361950" algn="just" rtl="0">
              <a:spcBef>
                <a:spcPts val="600"/>
              </a:spcBef>
              <a:spcAft>
                <a:spcPts val="0"/>
              </a:spcAft>
              <a:buClr>
                <a:srgbClr val="213D93"/>
              </a:buClr>
              <a:buSzPts val="2100"/>
              <a:buFont typeface="Roboto"/>
              <a:buChar char="●"/>
            </a:pP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Generated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Feature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Invoice_date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concatenating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Day +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Month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+ Year</a:t>
            </a:r>
            <a:endParaRPr sz="2000" b="0" i="0" u="none" strike="noStrike" cap="none" dirty="0">
              <a:solidFill>
                <a:srgbClr val="213D9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40f8d335_0_12"/>
          <p:cNvSpPr txBox="1">
            <a:spLocks noGrp="1"/>
          </p:cNvSpPr>
          <p:nvPr>
            <p:ph type="title"/>
          </p:nvPr>
        </p:nvSpPr>
        <p:spPr>
          <a:xfrm>
            <a:off x="609601" y="201708"/>
            <a:ext cx="109200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Data Sample</a:t>
            </a:r>
            <a:endParaRPr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af40f8d335_0_12"/>
          <p:cNvSpPr txBox="1">
            <a:spLocks noGrp="1"/>
          </p:cNvSpPr>
          <p:nvPr>
            <p:ph type="sldNum" idx="12"/>
          </p:nvPr>
        </p:nvSpPr>
        <p:spPr>
          <a:xfrm>
            <a:off x="8737601" y="6353176"/>
            <a:ext cx="2791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E02742-07ED-408F-8B0F-3C0ECFD12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61" y="1216059"/>
            <a:ext cx="8863479" cy="36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40f8d335_0_12"/>
          <p:cNvSpPr txBox="1">
            <a:spLocks noGrp="1"/>
          </p:cNvSpPr>
          <p:nvPr>
            <p:ph type="title"/>
          </p:nvPr>
        </p:nvSpPr>
        <p:spPr>
          <a:xfrm>
            <a:off x="609601" y="201708"/>
            <a:ext cx="109200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Missing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af40f8d335_0_12"/>
          <p:cNvSpPr txBox="1">
            <a:spLocks noGrp="1"/>
          </p:cNvSpPr>
          <p:nvPr>
            <p:ph type="sldNum" idx="12"/>
          </p:nvPr>
        </p:nvSpPr>
        <p:spPr>
          <a:xfrm>
            <a:off x="8737601" y="6353176"/>
            <a:ext cx="2791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228" name="Google Shape;228;gaf40f8d335_0_12"/>
          <p:cNvSpPr txBox="1"/>
          <p:nvPr/>
        </p:nvSpPr>
        <p:spPr>
          <a:xfrm>
            <a:off x="522375" y="1232300"/>
            <a:ext cx="6444033" cy="464525"/>
          </a:xfrm>
          <a:prstGeom prst="rect">
            <a:avLst/>
          </a:prstGeom>
          <a:noFill/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 algn="just" rtl="0">
              <a:spcBef>
                <a:spcPts val="600"/>
              </a:spcBef>
              <a:spcAft>
                <a:spcPts val="0"/>
              </a:spcAft>
              <a:buClr>
                <a:srgbClr val="213D93"/>
              </a:buClr>
              <a:buSzPts val="2100"/>
              <a:buFont typeface="Roboto"/>
              <a:buChar char="●"/>
            </a:pP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Feature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Invoice_id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containing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23.3%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of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Missing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Data</a:t>
            </a:r>
            <a:endParaRPr sz="2100" dirty="0">
              <a:solidFill>
                <a:srgbClr val="213D93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018704-F324-4799-AF32-0E41DB407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79" y="2264519"/>
            <a:ext cx="10489516" cy="9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4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40f8d335_0_12"/>
          <p:cNvSpPr txBox="1">
            <a:spLocks noGrp="1"/>
          </p:cNvSpPr>
          <p:nvPr>
            <p:ph type="title"/>
          </p:nvPr>
        </p:nvSpPr>
        <p:spPr>
          <a:xfrm>
            <a:off x="609601" y="201708"/>
            <a:ext cx="109200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Top 10 Countries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Higher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Revenues</a:t>
            </a:r>
            <a:endParaRPr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af40f8d335_0_12"/>
          <p:cNvSpPr txBox="1">
            <a:spLocks noGrp="1"/>
          </p:cNvSpPr>
          <p:nvPr>
            <p:ph type="sldNum" idx="12"/>
          </p:nvPr>
        </p:nvSpPr>
        <p:spPr>
          <a:xfrm>
            <a:off x="8737601" y="6353176"/>
            <a:ext cx="2791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365F7E-0BB1-41D4-BB06-AB5C60F4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317" y="1060925"/>
            <a:ext cx="4159725" cy="49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7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40f8d335_0_12"/>
          <p:cNvSpPr txBox="1">
            <a:spLocks noGrp="1"/>
          </p:cNvSpPr>
          <p:nvPr>
            <p:ph type="title"/>
          </p:nvPr>
        </p:nvSpPr>
        <p:spPr>
          <a:xfrm>
            <a:off x="609601" y="201708"/>
            <a:ext cx="109200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r>
              <a:rPr lang="pt-BR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af40f8d335_0_12"/>
          <p:cNvSpPr txBox="1">
            <a:spLocks noGrp="1"/>
          </p:cNvSpPr>
          <p:nvPr>
            <p:ph type="sldNum" idx="12"/>
          </p:nvPr>
        </p:nvSpPr>
        <p:spPr>
          <a:xfrm>
            <a:off x="8737601" y="6353176"/>
            <a:ext cx="2791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228" name="Google Shape;228;gaf40f8d335_0_12"/>
          <p:cNvSpPr txBox="1"/>
          <p:nvPr/>
        </p:nvSpPr>
        <p:spPr>
          <a:xfrm>
            <a:off x="522374" y="1232301"/>
            <a:ext cx="9602013" cy="866148"/>
          </a:xfrm>
          <a:prstGeom prst="rect">
            <a:avLst/>
          </a:prstGeom>
          <a:noFill/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 algn="just" rtl="0">
              <a:spcBef>
                <a:spcPts val="600"/>
              </a:spcBef>
              <a:spcAft>
                <a:spcPts val="0"/>
              </a:spcAft>
              <a:buClr>
                <a:srgbClr val="213D93"/>
              </a:buClr>
              <a:buSzPts val="2100"/>
              <a:buFont typeface="Roboto"/>
              <a:buChar char="●"/>
            </a:pP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In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order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to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avoid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high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dispersion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we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have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Applied a log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transformation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to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the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Price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feature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.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Below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we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can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see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 its </a:t>
            </a:r>
            <a:r>
              <a:rPr lang="pt-BR" sz="2100" dirty="0" err="1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benefits</a:t>
            </a:r>
            <a:r>
              <a:rPr lang="pt-BR" sz="2100" dirty="0">
                <a:solidFill>
                  <a:srgbClr val="213D93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sz="2100" dirty="0">
              <a:solidFill>
                <a:srgbClr val="213D93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2015D9C-9A83-455E-83E4-741A97F90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27" y="2166733"/>
            <a:ext cx="9081154" cy="44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416574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979</Words>
  <Application>Microsoft Office PowerPoint</Application>
  <PresentationFormat>Widescreen</PresentationFormat>
  <Paragraphs>161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Times</vt:lpstr>
      <vt:lpstr>Montserrat</vt:lpstr>
      <vt:lpstr>Roboto</vt:lpstr>
      <vt:lpstr>Twentieth Century</vt:lpstr>
      <vt:lpstr>Calibri</vt:lpstr>
      <vt:lpstr>Arial</vt:lpstr>
      <vt:lpstr>Gotícula</vt:lpstr>
      <vt:lpstr>Apresentação do PowerPoint</vt:lpstr>
      <vt:lpstr>Apresentação do PowerPoint</vt:lpstr>
      <vt:lpstr>Business Hypothesis</vt:lpstr>
      <vt:lpstr>Apresentação do PowerPoint</vt:lpstr>
      <vt:lpstr>Summary</vt:lpstr>
      <vt:lpstr>Data Sample</vt:lpstr>
      <vt:lpstr>Missing Data</vt:lpstr>
      <vt:lpstr>Top 10 Countries with Higher Revenues</vt:lpstr>
      <vt:lpstr>Price Distribution </vt:lpstr>
      <vt:lpstr>Distribution of Price by Top 10 Countries</vt:lpstr>
      <vt:lpstr>Distribution of Times_Viewed by Top 10 Countries</vt:lpstr>
      <vt:lpstr>Distribution of Price by Year on Top 10 Countries</vt:lpstr>
      <vt:lpstr>Distribution of Times Viewed by Year on Top 10 Countries</vt:lpstr>
      <vt:lpstr>Price Behavior Through Invoice Date</vt:lpstr>
      <vt:lpstr>Missing Data</vt:lpstr>
      <vt:lpstr>Apresentação do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charles.marques@outlook.com</dc:creator>
  <cp:lastModifiedBy>Fco. William M. Arruda</cp:lastModifiedBy>
  <cp:revision>13</cp:revision>
  <dcterms:created xsi:type="dcterms:W3CDTF">2016-12-13T22:24:45Z</dcterms:created>
  <dcterms:modified xsi:type="dcterms:W3CDTF">2021-03-17T03:25:35Z</dcterms:modified>
</cp:coreProperties>
</file>