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gif" ContentType="image/gif"/>
  <Override PartName="/ppt/media/image11.gif" ContentType="image/gif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508720" y="0"/>
            <a:ext cx="3631320" cy="329400"/>
          </a:xfrm>
          <a:prstGeom prst="rect">
            <a:avLst/>
          </a:prstGeom>
          <a:solidFill>
            <a:srgbClr val="1e326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V="1">
            <a:off x="46800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651640" y="44640"/>
            <a:ext cx="3380760" cy="24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Hochschule Offenburg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  University of Applied Sciences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" name="Line 4"/>
          <p:cNvSpPr/>
          <p:nvPr/>
        </p:nvSpPr>
        <p:spPr>
          <a:xfrm flipV="1">
            <a:off x="233964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 flipV="1">
            <a:off x="864072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1197000"/>
            <a:ext cx="7160400" cy="69120"/>
          </a:xfrm>
          <a:prstGeom prst="rect">
            <a:avLst/>
          </a:prstGeom>
          <a:solidFill>
            <a:srgbClr val="cd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0" y="1268280"/>
            <a:ext cx="9144000" cy="0"/>
          </a:xfrm>
          <a:prstGeom prst="line">
            <a:avLst/>
          </a:prstGeom>
          <a:ln w="9525">
            <a:solidFill>
              <a:srgbClr val="c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2421000"/>
            <a:ext cx="9140040" cy="4433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Line 9"/>
          <p:cNvSpPr/>
          <p:nvPr/>
        </p:nvSpPr>
        <p:spPr>
          <a:xfrm flipV="1">
            <a:off x="46800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Line 10"/>
          <p:cNvSpPr/>
          <p:nvPr/>
        </p:nvSpPr>
        <p:spPr>
          <a:xfrm flipV="1">
            <a:off x="233964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Picture 50" descr="_MG_2799"/>
          <p:cNvPicPr/>
          <p:nvPr/>
        </p:nvPicPr>
        <p:blipFill>
          <a:blip r:embed="rId2"/>
          <a:stretch/>
        </p:blipFill>
        <p:spPr>
          <a:xfrm>
            <a:off x="5867280" y="836640"/>
            <a:ext cx="3272760" cy="218196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49" descr="HSO_Forschung_02a_hubschrauber_bearbeitet"/>
          <p:cNvPicPr/>
          <p:nvPr/>
        </p:nvPicPr>
        <p:blipFill>
          <a:blip r:embed="rId3"/>
          <a:stretch/>
        </p:blipFill>
        <p:spPr>
          <a:xfrm>
            <a:off x="2987640" y="765000"/>
            <a:ext cx="2875680" cy="1728000"/>
          </a:xfrm>
          <a:prstGeom prst="rect">
            <a:avLst/>
          </a:prstGeom>
          <a:ln w="0">
            <a:noFill/>
          </a:ln>
        </p:spPr>
      </p:pic>
      <p:pic>
        <p:nvPicPr>
          <p:cNvPr id="12" name="Picture 48" descr="DPP_0008a"/>
          <p:cNvPicPr/>
          <p:nvPr/>
        </p:nvPicPr>
        <p:blipFill>
          <a:blip r:embed="rId4"/>
          <a:stretch/>
        </p:blipFill>
        <p:spPr>
          <a:xfrm>
            <a:off x="0" y="765000"/>
            <a:ext cx="2983680" cy="1990080"/>
          </a:xfrm>
          <a:prstGeom prst="rect">
            <a:avLst/>
          </a:prstGeom>
          <a:ln w="0">
            <a:noFill/>
          </a:ln>
        </p:spPr>
      </p:pic>
      <p:sp>
        <p:nvSpPr>
          <p:cNvPr id="13" name="CustomShape 11"/>
          <p:cNvSpPr/>
          <p:nvPr/>
        </p:nvSpPr>
        <p:spPr>
          <a:xfrm>
            <a:off x="0" y="2421000"/>
            <a:ext cx="9140040" cy="646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2"/>
          <p:cNvSpPr/>
          <p:nvPr/>
        </p:nvSpPr>
        <p:spPr>
          <a:xfrm>
            <a:off x="0" y="0"/>
            <a:ext cx="9140040" cy="948600"/>
          </a:xfrm>
          <a:prstGeom prst="rect">
            <a:avLst/>
          </a:prstGeom>
          <a:solidFill>
            <a:srgbClr val="00286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3"/>
          <p:cNvSpPr/>
          <p:nvPr/>
        </p:nvSpPr>
        <p:spPr>
          <a:xfrm>
            <a:off x="2987640" y="952200"/>
            <a:ext cx="0" cy="1468440"/>
          </a:xfrm>
          <a:prstGeom prst="line">
            <a:avLst/>
          </a:prstGeom>
          <a:ln w="1270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4"/>
          <p:cNvSpPr/>
          <p:nvPr/>
        </p:nvSpPr>
        <p:spPr>
          <a:xfrm>
            <a:off x="5867280" y="952200"/>
            <a:ext cx="0" cy="1468440"/>
          </a:xfrm>
          <a:prstGeom prst="line">
            <a:avLst/>
          </a:prstGeom>
          <a:ln w="1270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5"/>
          <p:cNvSpPr/>
          <p:nvPr/>
        </p:nvSpPr>
        <p:spPr>
          <a:xfrm>
            <a:off x="0" y="2421000"/>
            <a:ext cx="9140040" cy="67320"/>
          </a:xfrm>
          <a:prstGeom prst="rect">
            <a:avLst/>
          </a:prstGeom>
          <a:solidFill>
            <a:srgbClr val="cd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" name="Picture 17" descr="ei-fb_rgb-pfade_300dpi"/>
          <p:cNvPicPr/>
          <p:nvPr/>
        </p:nvPicPr>
        <p:blipFill>
          <a:blip r:embed="rId5"/>
          <a:stretch/>
        </p:blipFill>
        <p:spPr>
          <a:xfrm>
            <a:off x="6516720" y="6093000"/>
            <a:ext cx="2156760" cy="5486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508720" y="0"/>
            <a:ext cx="3631320" cy="329400"/>
          </a:xfrm>
          <a:prstGeom prst="rect">
            <a:avLst/>
          </a:prstGeom>
          <a:solidFill>
            <a:srgbClr val="1e326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"/>
          <p:cNvSpPr/>
          <p:nvPr/>
        </p:nvSpPr>
        <p:spPr>
          <a:xfrm flipV="1">
            <a:off x="46800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5651640" y="44640"/>
            <a:ext cx="3380760" cy="24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Hochschule Offenburg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  University of Applied Sciences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 flipV="1">
            <a:off x="233964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5"/>
          <p:cNvSpPr/>
          <p:nvPr/>
        </p:nvSpPr>
        <p:spPr>
          <a:xfrm flipV="1">
            <a:off x="864072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0" y="1197000"/>
            <a:ext cx="7160400" cy="69120"/>
          </a:xfrm>
          <a:prstGeom prst="rect">
            <a:avLst/>
          </a:prstGeom>
          <a:solidFill>
            <a:srgbClr val="cd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>
            <a:off x="0" y="1268280"/>
            <a:ext cx="9144000" cy="0"/>
          </a:xfrm>
          <a:prstGeom prst="line">
            <a:avLst/>
          </a:prstGeom>
          <a:ln w="9525">
            <a:solidFill>
              <a:srgbClr val="c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508720" y="0"/>
            <a:ext cx="3631320" cy="329400"/>
          </a:xfrm>
          <a:prstGeom prst="rect">
            <a:avLst/>
          </a:prstGeom>
          <a:solidFill>
            <a:srgbClr val="1e326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"/>
          <p:cNvSpPr/>
          <p:nvPr/>
        </p:nvSpPr>
        <p:spPr>
          <a:xfrm flipV="1">
            <a:off x="46800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5651640" y="44640"/>
            <a:ext cx="3380760" cy="24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Hochschule Offenburg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  University of Applied Sciences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5" name="Line 4"/>
          <p:cNvSpPr/>
          <p:nvPr/>
        </p:nvSpPr>
        <p:spPr>
          <a:xfrm flipV="1">
            <a:off x="233964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5"/>
          <p:cNvSpPr/>
          <p:nvPr/>
        </p:nvSpPr>
        <p:spPr>
          <a:xfrm flipV="1">
            <a:off x="864072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0" y="1197000"/>
            <a:ext cx="7160400" cy="69120"/>
          </a:xfrm>
          <a:prstGeom prst="rect">
            <a:avLst/>
          </a:prstGeom>
          <a:solidFill>
            <a:srgbClr val="cd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7"/>
          <p:cNvSpPr/>
          <p:nvPr/>
        </p:nvSpPr>
        <p:spPr>
          <a:xfrm>
            <a:off x="0" y="1268280"/>
            <a:ext cx="9144000" cy="0"/>
          </a:xfrm>
          <a:prstGeom prst="line">
            <a:avLst/>
          </a:prstGeom>
          <a:ln w="9525">
            <a:solidFill>
              <a:srgbClr val="c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508720" y="0"/>
            <a:ext cx="3633120" cy="331200"/>
          </a:xfrm>
          <a:prstGeom prst="rect">
            <a:avLst/>
          </a:prstGeom>
          <a:solidFill>
            <a:srgbClr val="1e326e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"/>
          <p:cNvSpPr/>
          <p:nvPr/>
        </p:nvSpPr>
        <p:spPr>
          <a:xfrm flipV="1">
            <a:off x="46800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5651640" y="44640"/>
            <a:ext cx="3382560" cy="241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Hochschule Offenburg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  <a:ea typeface="DejaVu Sans"/>
              </a:rPr>
              <a:t>  University of Applied Sciences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50" name="Line 4"/>
          <p:cNvSpPr/>
          <p:nvPr/>
        </p:nvSpPr>
        <p:spPr>
          <a:xfrm flipV="1">
            <a:off x="233964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5"/>
          <p:cNvSpPr/>
          <p:nvPr/>
        </p:nvSpPr>
        <p:spPr>
          <a:xfrm flipV="1">
            <a:off x="8640720" y="6597360"/>
            <a:ext cx="0" cy="260640"/>
          </a:xfrm>
          <a:prstGeom prst="line">
            <a:avLst/>
          </a:prstGeom>
          <a:ln w="9525">
            <a:solidFill>
              <a:srgbClr val="5a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"/>
          <p:cNvSpPr/>
          <p:nvPr/>
        </p:nvSpPr>
        <p:spPr>
          <a:xfrm>
            <a:off x="0" y="1197000"/>
            <a:ext cx="7162200" cy="70920"/>
          </a:xfrm>
          <a:prstGeom prst="rect">
            <a:avLst/>
          </a:prstGeom>
          <a:solidFill>
            <a:srgbClr val="cd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7"/>
          <p:cNvSpPr/>
          <p:nvPr/>
        </p:nvSpPr>
        <p:spPr>
          <a:xfrm>
            <a:off x="0" y="1268280"/>
            <a:ext cx="9144000" cy="0"/>
          </a:xfrm>
          <a:prstGeom prst="line">
            <a:avLst/>
          </a:prstGeom>
          <a:ln w="9525">
            <a:solidFill>
              <a:srgbClr val="cd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024B41B-9770-4AC3-B020-5CB62A284346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539640" y="3070080"/>
            <a:ext cx="8205120" cy="89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286e"/>
                </a:solidFill>
                <a:latin typeface="Arial"/>
                <a:ea typeface="DejaVu Sans"/>
              </a:rPr>
              <a:t>Hochschule Offenburg  </a:t>
            </a:r>
            <a:r>
              <a:rPr b="0" lang="de-DE" sz="2400" spc="-1" strike="noStrike">
                <a:solidFill>
                  <a:srgbClr val="00286e"/>
                </a:solidFill>
                <a:latin typeface="Arial"/>
                <a:ea typeface="DejaVu Sans"/>
              </a:rPr>
              <a:t>University of Applied Sciences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539640" y="4077000"/>
            <a:ext cx="8205120" cy="93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de-DE" sz="1600" spc="-1" strike="noStrike">
                <a:solidFill>
                  <a:srgbClr val="5a5555"/>
                </a:solidFill>
                <a:latin typeface="Arial"/>
                <a:ea typeface="DejaVu Sans"/>
              </a:rPr>
              <a:t>Embedded Frontend-Entwicklung mit .Net Core und Blazor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196" name="Grafik 2" descr=""/>
          <p:cNvPicPr/>
          <p:nvPr/>
        </p:nvPicPr>
        <p:blipFill>
          <a:blip r:embed="rId1"/>
          <a:stretch/>
        </p:blipFill>
        <p:spPr>
          <a:xfrm>
            <a:off x="4542840" y="4754520"/>
            <a:ext cx="4597200" cy="202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2C9AA6A-50A0-45A6-8D4E-957BA2F54ED7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Server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43" name="Picture 7" descr="http://view-media.stern.de/files/img/basic/blank.gif"/>
          <p:cNvPicPr/>
          <p:nvPr/>
        </p:nvPicPr>
        <p:blipFill>
          <a:blip r:embed="rId1"/>
          <a:stretch/>
        </p:blipFill>
        <p:spPr>
          <a:xfrm>
            <a:off x="155520" y="-136440"/>
            <a:ext cx="5400" cy="540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9" descr="http://view-media.stern.de/files/img/basic/blank.gif"/>
          <p:cNvPicPr/>
          <p:nvPr/>
        </p:nvPicPr>
        <p:blipFill>
          <a:blip r:embed="rId2"/>
          <a:stretch/>
        </p:blipFill>
        <p:spPr>
          <a:xfrm>
            <a:off x="307800" y="15840"/>
            <a:ext cx="5400" cy="540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2094480" y="2109240"/>
            <a:ext cx="5101920" cy="38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68360" y="6524640"/>
            <a:ext cx="165348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28B687A-E5EC-4B38-91B4-DE03CCAC5463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340000" y="6524640"/>
            <a:ext cx="352692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333360"/>
            <a:ext cx="6705000" cy="86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Server: Vor/Nachteile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457200" y="1989000"/>
            <a:ext cx="8145000" cy="431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Vorteile: 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Kurze Ladezeiten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Komplett Browser unabhängig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Client hat keinen Zugriff auf den Sourcecode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Thin-Client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Nachteile: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Nicht skalierbar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Verzögerungen in der Benutzeroberfläche bei langer Latenz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Es muss immer eine Verbindung zum Server bestehen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A5C7778-D5A8-4851-BB8A-7BEF7802A399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Javascript-Interoperation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Javascript Runtime 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ValueTask&lt;TValue&gt; InvokeAsync&lt;TValue&gt;(string, object?[]?)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ValueTask&lt;TValue&gt; InvokeAsync&lt;TValue&gt;(string, CancellationToken, object?[]?)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Javascript Invokable 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DotNet.invokeMethod (string, string, object[])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DotNet.invokeMethodAsync (string, string, object[])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8623440" y="6524640"/>
            <a:ext cx="41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68360" y="6524640"/>
            <a:ext cx="165348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2D78259-1C9E-4138-A0C3-5B5E45811D59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340000" y="6524640"/>
            <a:ext cx="352692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333360"/>
            <a:ext cx="6705000" cy="86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Blazor Maui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493200" y="1620000"/>
            <a:ext cx="8145000" cy="431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Abseits vom Web, alle Betriebssysteme?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380240" y="2050560"/>
            <a:ext cx="6357960" cy="38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2B4A374-1B38-4CBD-8DEE-C038CF09B336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Einleitung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Blazor WebAssembly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Blazor Server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Qt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Bedingungen 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Szenarien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Ergebnisse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E547B53-F4B0-4978-94D8-85F3BAB5CC66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Bedingungen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Default Konfigurationen der IDE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Alle Szenarien wurden auf dem Raspberry Pi implementiert und ausgeführt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Nur die IDE und ein zusätzlicher Browser waren offen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Jedes Szenario wurde 1000 mal ausgeführt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9C835D4-FBCE-4109-BC7B-89BBB431F385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Szenarien 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Neun kleinere Code-Segmente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Tabellenstruktur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Baumstruktur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33B6ED3-04B8-4224-B228-454BDE70E1F9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Szenarien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#1: Erzeugen einer leeren ComboBox 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#2: Erzeugen eines Labels 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#3: Erzeugen eines Buttons 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#4: Erzeugen einer CheckBox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#5: Erzeugen einer TextBox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#6: Erzeugen einer ComboBox mit fünf Elementen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#7: Den Text einer TextBox lesen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#8: Den Text eines Labels verändern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#9: Den Text einer TextBox verändern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BE32A85-F99C-4003-9E3C-20D810A6A68C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Ergebnisse – Szenarien #1 - #5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457200" y="1620000"/>
            <a:ext cx="8360640" cy="469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60EF382-B9B8-40BE-9D95-494FCE9E70DC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Ergebnisse – Szenarien #6 - #9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60000" y="1441800"/>
            <a:ext cx="8642520" cy="485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1e326e"/>
                </a:solidFill>
                <a:latin typeface="Arial"/>
                <a:ea typeface="DejaVu Sans"/>
              </a:rPr>
              <a:t>Inhalt</a:t>
            </a:r>
            <a:endParaRPr b="0" lang="de-DE" sz="2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989000"/>
            <a:ext cx="8215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Einführung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Stand der Technik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Fazit / Ausblick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4A3FD40-29A0-4479-86FD-7A3D8AC856BC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5550D59-8BA7-4636-81DA-8CDADC2A5C47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Ergebnisse – Tabellenstruktur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594360" y="1620000"/>
            <a:ext cx="7863120" cy="44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4E0E46D-1BAD-43EB-9B0F-9EFB0612A5EB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Ergebnisse – Baumstruktur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312480" y="1620000"/>
            <a:ext cx="8325000" cy="467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A71125E-EA0C-45DC-B49C-33E783311847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Fazit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Fazit/Ausblick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Qt mit C++ war fast überall schneller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Blazor ist unkomplizierter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Blazor agiert im Web → Keine Software Installation notwendig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0B71585-5445-459E-BF8D-0EC18DDC403A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Ausblick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Fazit/Ausblick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8615520" y="6524640"/>
            <a:ext cx="43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Für sehr performante Software → Qt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Für einen schnellen Entwicklungsprozess → Blazor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B92151C-E791-4605-8275-09AEFF510B77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Aufgabenstellung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Einführung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Frontend-Entwicklung für ein Non-Deeply Embedded System mit Blazor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Entwicklung auf dem Raspberry Pi 4B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Laufzeitanalyse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504440" y="3400920"/>
            <a:ext cx="5692320" cy="254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136BE14-08CB-4FE4-90E9-ECF9A955512D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Motivation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Einführung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Entwicklung einer GUI bislang mit Qt und C++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Lange Entwicklungszeiten</a:t>
            </a: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Wenige Verfügbarkeit von Experten auf dem Arbeitsmarkt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540000" y="3240000"/>
            <a:ext cx="3597480" cy="303048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4259880" y="3380040"/>
            <a:ext cx="4340520" cy="21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4A494B1-20AB-4C4A-98D3-4502372A39EF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Qt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Stand der Technik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Framework zur Erstellung von GUIs auf mehreren Betriebssystemen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Entwickelt 1990 von Havard Nord und Eirik Chambe-Eng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In C++ entwickelt wurden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Intension: Eine Codebasis für alle Betriebssysteme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0232C83-3214-42B1-8BC1-43228AA4AF2B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Alternative zu Qt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.Net Core für die Anwendungsschicht…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.Net Core für die Persistenz-Schicht...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Was ist mit der Benutzeroberfläche?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C157DE9-5C0A-4847-A0EE-7621C9BF1D26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Was ist Blazor? 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457200" y="1989000"/>
            <a:ext cx="8143200" cy="43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Web-Framework von Microsoft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Erschienen 2019 (Server-Architektur)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C# im Browser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Server- und WebAssembly-Architektur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391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Intension: Eine Codebasis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68360" y="6524640"/>
            <a:ext cx="165168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C2C282E-7D91-40DB-A77B-E18FFB9A1F52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340000" y="6524640"/>
            <a:ext cx="352512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333360"/>
            <a:ext cx="6703200" cy="85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WebAssembly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767960" y="1980000"/>
            <a:ext cx="5428440" cy="37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68360" y="6524640"/>
            <a:ext cx="165348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0A9962E-669F-48DC-90B3-270C34F116E8}" type="datetime"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27.01.22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340000" y="6524640"/>
            <a:ext cx="352692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5a5555"/>
                </a:solidFill>
                <a:latin typeface="Arial"/>
                <a:ea typeface="DejaVu Sans"/>
              </a:rPr>
              <a:t>William Mendat, Kolloquium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57200" y="333360"/>
            <a:ext cx="6705000" cy="86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1e326e"/>
                </a:solidFill>
                <a:latin typeface="Arial"/>
                <a:ea typeface="DejaVu Sans"/>
              </a:rPr>
              <a:t>WebAssembly: Vor/Nachteile</a:t>
            </a:r>
            <a:br/>
            <a:r>
              <a:rPr b="0" lang="de-DE" sz="1800" spc="-1" strike="noStrike">
                <a:solidFill>
                  <a:srgbClr val="1e326e"/>
                </a:solidFill>
                <a:latin typeface="Arial"/>
                <a:ea typeface="DejaVu Sans"/>
              </a:rPr>
              <a:t>Blazor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678160" y="652464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457200" y="1989000"/>
            <a:ext cx="8145000" cy="4317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09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Vorteile: 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Sehr skalierbar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Sehr performant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Nicht abhängig vom Server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901"/>
              </a:spcBef>
              <a:buClr>
                <a:srgbClr val="5a5555"/>
              </a:buClr>
              <a:buFont typeface="Symbol"/>
              <a:buChar char=""/>
            </a:pPr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Nachteile: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Große Datei, die geladen werden muss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Lange Ladezeiten beim ersten Aufruf</a:t>
            </a:r>
            <a:br/>
            <a:r>
              <a:rPr b="0" lang="de-DE" sz="1800" spc="-1" strike="noStrike">
                <a:solidFill>
                  <a:srgbClr val="5a5555"/>
                </a:solidFill>
                <a:latin typeface="Arial"/>
                <a:ea typeface="DejaVu Sans"/>
              </a:rPr>
              <a:t>- Code ist auf dem Client sichtbar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LibreOffice/7.0.1.2$Windows_X86_64 LibreOffice_project/7cbcfc562f6eb6708b5ff7d7397325de9e764452</Application>
  <Words>593</Words>
  <Paragraphs>226</Paragraphs>
  <Company>ci-media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2003-08-19T18:36:34Z</dcterms:created>
  <dc:creator>Oliver Möller</dc:creator>
  <dc:description/>
  <dc:language>de-DE</dc:language>
  <cp:lastModifiedBy/>
  <dcterms:modified xsi:type="dcterms:W3CDTF">2022-01-27T17:33:08Z</dcterms:modified>
  <cp:revision>134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ci-media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