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764352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176480" y="4801680"/>
            <a:ext cx="764352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932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176480" y="480168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93280" y="480168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760920" y="299736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345360" y="299736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176480" y="480168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760920" y="480168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345360" y="480168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1176480" y="2997360"/>
            <a:ext cx="7643520" cy="345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7643520" cy="34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3729960" cy="34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93280" y="2997360"/>
            <a:ext cx="3729960" cy="34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187280" y="2416320"/>
            <a:ext cx="6552720" cy="235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93280" y="2997360"/>
            <a:ext cx="3729960" cy="34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1176480" y="480168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176480" y="2997360"/>
            <a:ext cx="7643520" cy="3454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3729960" cy="34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932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93280" y="480168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932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176480" y="4801680"/>
            <a:ext cx="764352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764352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176480" y="4801680"/>
            <a:ext cx="764352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932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1176480" y="480168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93280" y="480168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60920" y="299736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345360" y="299736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1176480" y="480168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760920" y="480168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345360" y="4801680"/>
            <a:ext cx="2460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7643520" cy="34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3729960" cy="34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93280" y="2997360"/>
            <a:ext cx="3729960" cy="34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87280" y="2416320"/>
            <a:ext cx="6552720" cy="2354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93280" y="2997360"/>
            <a:ext cx="3729960" cy="34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176480" y="480168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3729960" cy="3454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0932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93280" y="480168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87280" y="2414160"/>
            <a:ext cx="6552720" cy="51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764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93280" y="2997360"/>
            <a:ext cx="372996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176480" y="4801680"/>
            <a:ext cx="7643520" cy="164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5516640"/>
            <a:ext cx="9143640" cy="1341000"/>
          </a:xfrm>
          <a:prstGeom prst="rect">
            <a:avLst/>
          </a:prstGeom>
          <a:gradFill rotWithShape="0">
            <a:gsLst>
              <a:gs pos="0">
                <a:srgbClr val="765e2f">
                  <a:alpha val="0"/>
                </a:srgbClr>
              </a:gs>
              <a:gs pos="100000">
                <a:srgbClr val="dddddd"/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456000" y="4578480"/>
            <a:ext cx="5724000" cy="100764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564000" y="4290840"/>
            <a:ext cx="6048000" cy="1109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4d4d4d"/>
                </a:solidFill>
                <a:latin typeface="Arial"/>
              </a:rPr>
              <a:t>Format des Gliederungstextes durch Klicken bearbeiten</a:t>
            </a:r>
            <a:endParaRPr b="0" lang="ru-RU" sz="2800" spc="-1" strike="noStrike">
              <a:solidFill>
                <a:srgbClr val="4d4d4d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4d4d4d"/>
                </a:solidFill>
                <a:latin typeface="Arial"/>
              </a:rPr>
              <a:t>Zweite Gliederungsebene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Dritte Gliederungsebene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Vierte Gliederungsebene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Fünfte Gliederungsebene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Sechste Gliederungsebene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Siebte Gliederungsebene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5516640"/>
            <a:ext cx="9143640" cy="1341000"/>
          </a:xfrm>
          <a:prstGeom prst="rect">
            <a:avLst/>
          </a:prstGeom>
          <a:gradFill rotWithShape="0">
            <a:gsLst>
              <a:gs pos="0">
                <a:srgbClr val="765e2f">
                  <a:alpha val="0"/>
                </a:srgbClr>
              </a:gs>
              <a:gs pos="100000">
                <a:srgbClr val="dddddd"/>
              </a:gs>
            </a:gsLst>
            <a:lin ang="54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1187280" y="2416320"/>
            <a:ext cx="6552720" cy="507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3333cc"/>
                </a:solidFill>
                <a:latin typeface="Arial"/>
              </a:rPr>
              <a:t>Образец заголовка</a:t>
            </a:r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176480" y="2997360"/>
            <a:ext cx="7643520" cy="345420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ru-RU" sz="2800" spc="-1" strike="noStrike">
                <a:solidFill>
                  <a:srgbClr val="4d4d4d"/>
                </a:solidFill>
                <a:latin typeface="Arial"/>
              </a:rPr>
              <a:t>Образец текста</a:t>
            </a:r>
            <a:endParaRPr b="0" lang="ru-RU" sz="2800" spc="-1" strike="noStrike">
              <a:solidFill>
                <a:srgbClr val="4d4d4d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4d4d4d"/>
              </a:buClr>
              <a:buFont typeface="Symbol" charset="2"/>
              <a:buChar char=""/>
            </a:pPr>
            <a:r>
              <a:rPr b="1" lang="ru-RU" sz="2400" spc="-1" strike="noStrike">
                <a:solidFill>
                  <a:srgbClr val="4d4d4d"/>
                </a:solidFill>
                <a:latin typeface="Arial"/>
              </a:rPr>
              <a:t>Второй уровень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ru-RU" sz="2400" spc="-1" strike="noStrike">
                <a:solidFill>
                  <a:srgbClr val="4d4d4d"/>
                </a:solidFill>
                <a:latin typeface="Arial"/>
              </a:rPr>
              <a:t>Третий уровень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ymbol" charset="2"/>
              <a:buChar char="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Четвертый уровень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4d4d4d"/>
              </a:buClr>
              <a:buFont typeface="StarSymbol"/>
              <a:buChar char="»"/>
            </a:pPr>
            <a:r>
              <a:rPr b="0" lang="ru-RU" sz="2000" spc="-1" strike="noStrike">
                <a:solidFill>
                  <a:srgbClr val="4d4d4d"/>
                </a:solidFill>
                <a:latin typeface="Arial"/>
              </a:rPr>
              <a:t>Пятый уровень</a:t>
            </a:r>
            <a:endParaRPr b="0" lang="ru-RU" sz="20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780000" y="4581360"/>
            <a:ext cx="4860000" cy="5932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ru-RU" sz="3200" spc="-1" strike="noStrike">
                <a:solidFill>
                  <a:srgbClr val="ffffff"/>
                </a:solidFill>
                <a:latin typeface="Tahoma"/>
              </a:rPr>
              <a:t>C++ und Performance</a:t>
            </a:r>
            <a:endParaRPr b="0" lang="ru-RU" sz="32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780000" y="5041800"/>
            <a:ext cx="3526920" cy="502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de-DE" sz="2400" spc="-1" strike="noStrike">
                <a:solidFill>
                  <a:srgbClr val="ffffff"/>
                </a:solidFill>
                <a:latin typeface="Arial"/>
              </a:rPr>
              <a:t>William Mendat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1187280" y="2414160"/>
            <a:ext cx="655272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Einleitung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180000" y="6379920"/>
            <a:ext cx="68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William Mendat, Angewandte Informatik, Hochschule Offenburg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8280000" y="6379920"/>
            <a:ext cx="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1080360" y="3780000"/>
            <a:ext cx="7632360" cy="21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Was wäre die Welt ohne Performance...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078920" y="2340000"/>
            <a:ext cx="7381080" cy="6490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Wann ist es OK nicht auf Perfomance zu achten</a:t>
            </a:r>
            <a:r>
              <a:rPr b="1" lang="en-US" sz="3600" spc="-1" strike="noStrike">
                <a:solidFill>
                  <a:srgbClr val="336699"/>
                </a:solidFill>
                <a:latin typeface="Arial"/>
              </a:rPr>
              <a:t> </a:t>
            </a:r>
            <a:endParaRPr b="0" lang="ru-RU" sz="36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080000" y="3780000"/>
            <a:ext cx="7632360" cy="21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Take-Four-Problem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</p:txBody>
      </p:sp>
      <p:sp>
        <p:nvSpPr>
          <p:cNvPr id="87" name="TextShape 3"/>
          <p:cNvSpPr txBox="1"/>
          <p:nvPr/>
        </p:nvSpPr>
        <p:spPr>
          <a:xfrm>
            <a:off x="180000" y="6379920"/>
            <a:ext cx="68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William Mendat, Angewandte Informatik, Hochschule Offenburg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8280000" y="6480000"/>
            <a:ext cx="360000" cy="34632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89" name="TextShape 5"/>
          <p:cNvSpPr txBox="1"/>
          <p:nvPr/>
        </p:nvSpPr>
        <p:spPr>
          <a:xfrm>
            <a:off x="8280000" y="6379920"/>
            <a:ext cx="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2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187280" y="2414160"/>
            <a:ext cx="655272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Temporäre Objekte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80000" y="6379920"/>
            <a:ext cx="68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William Mendat, Angewandte Informatik, Hochschule Offenburg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280000" y="6379920"/>
            <a:ext cx="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3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1080360" y="3780000"/>
            <a:ext cx="7632360" cy="21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Was sind Temporäre Objekte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Wie kann man diese Umgehen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187280" y="2414160"/>
            <a:ext cx="655272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Exceptions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80000" y="6379920"/>
            <a:ext cx="68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William Mendat, Angewandte Informatik, Hochschule Offenburg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280000" y="6379920"/>
            <a:ext cx="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1080720" y="3780000"/>
            <a:ext cx="7632360" cy="21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Warum sind Exceptions schlecht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Wie kann man anders Fehler behandeln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87280" y="2414160"/>
            <a:ext cx="655272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Strings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80000" y="6379920"/>
            <a:ext cx="68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William Mendat, Angewandte Informatik, Hochschule Offenburg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280000" y="6379920"/>
            <a:ext cx="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1" name="TextShape 4"/>
          <p:cNvSpPr txBox="1"/>
          <p:nvPr/>
        </p:nvSpPr>
        <p:spPr>
          <a:xfrm>
            <a:off x="1081080" y="3780000"/>
            <a:ext cx="7632360" cy="21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Die Problematik mit Strings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Aushilfen dagegen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187280" y="2414160"/>
            <a:ext cx="655272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Allgemeine Taktiken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180000" y="6379920"/>
            <a:ext cx="68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William Mendat, Angewandte Informatik, Hochschule Offenburg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8280000" y="6379920"/>
            <a:ext cx="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6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5" name="TextShape 4"/>
          <p:cNvSpPr txBox="1"/>
          <p:nvPr/>
        </p:nvSpPr>
        <p:spPr>
          <a:xfrm>
            <a:off x="1081440" y="3780000"/>
            <a:ext cx="7632360" cy="21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Generelle C++ möglichkeiten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Wie man dem Compiler Helfen kann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187280" y="2414160"/>
            <a:ext cx="655272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Benchmarking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80000" y="6379920"/>
            <a:ext cx="68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William Mendat, Angewandte Informatik, Hochschule Offenburg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8280000" y="6379920"/>
            <a:ext cx="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7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1081800" y="3780000"/>
            <a:ext cx="7632360" cy="21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Tips und Tricks 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Welche Tools verwendet werden können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187280" y="2414160"/>
            <a:ext cx="655272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Fazit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80000" y="6379920"/>
            <a:ext cx="68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William Mendat, Angewandte Informatik, Hochschule Offenburg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8280000" y="6379920"/>
            <a:ext cx="7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7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1082160" y="3780000"/>
            <a:ext cx="7632360" cy="21600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4d4d4d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굴림"/>
              </a:rPr>
              <a:t>Fazit vom Ganzen </a:t>
            </a: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  <a:p>
            <a:pPr>
              <a:lnSpc>
                <a:spcPct val="80000"/>
              </a:lnSpc>
              <a:spcBef>
                <a:spcPts val="360"/>
              </a:spcBef>
            </a:pPr>
            <a:endParaRPr b="0" lang="ru-RU" sz="2400" spc="-1" strike="noStrike">
              <a:solidFill>
                <a:srgbClr val="4d4d4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36699"/>
      </a:lt2>
      <a:accent1>
        <a:srgbClr val="3333cc"/>
      </a:accent1>
      <a:accent2>
        <a:srgbClr val="3366cc"/>
      </a:accent2>
      <a:accent3>
        <a:srgbClr val="ffffff"/>
      </a:accent3>
      <a:accent4>
        <a:srgbClr val="404040"/>
      </a:accent4>
      <a:accent5>
        <a:srgbClr val="adade2"/>
      </a:accent5>
      <a:accent6>
        <a:srgbClr val="2d5cb9"/>
      </a:accent6>
      <a:hlink>
        <a:srgbClr val="ccccff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d4d"/>
      </a:dk2>
      <a:lt2>
        <a:srgbClr val="336699"/>
      </a:lt2>
      <a:accent1>
        <a:srgbClr val="3333cc"/>
      </a:accent1>
      <a:accent2>
        <a:srgbClr val="3366cc"/>
      </a:accent2>
      <a:accent3>
        <a:srgbClr val="ffffff"/>
      </a:accent3>
      <a:accent4>
        <a:srgbClr val="404040"/>
      </a:accent4>
      <a:accent5>
        <a:srgbClr val="adade2"/>
      </a:accent5>
      <a:accent6>
        <a:srgbClr val="2d5cb9"/>
      </a:accent6>
      <a:hlink>
        <a:srgbClr val="ccccff"/>
      </a:hlink>
      <a:folHlink>
        <a:srgbClr val="ddd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LibreOffice/7.0.1.2$Windows_X86_64 LibreOffice_project/7cbcfc562f6eb6708b5ff7d7397325de9e764452</Application>
  <Words>96</Words>
  <Paragraphs>8</Paragraphs>
  <Company>-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2005-08-18T10:39:36Z</dcterms:created>
  <dc:creator>-</dc:creator>
  <dc:description/>
  <dc:language>de-DE</dc:language>
  <cp:lastModifiedBy/>
  <dcterms:modified xsi:type="dcterms:W3CDTF">2021-06-09T17:42:34Z</dcterms:modified>
  <cp:revision>2</cp:revision>
  <dc:subject/>
  <dc:title>Name of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-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