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69.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67.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164.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170.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71.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Lst>
  <p:sldSz cy="5143500" cx="9144000"/>
  <p:notesSz cx="6858000" cy="9144000"/>
  <p:embeddedFontLst>
    <p:embeddedFont>
      <p:font typeface="Roboto"/>
      <p:regular r:id="rId179"/>
      <p:bold r:id="rId180"/>
      <p:italic r:id="rId181"/>
      <p:boldItalic r:id="rId1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182" Type="http://schemas.openxmlformats.org/officeDocument/2006/relationships/font" Target="fonts/Roboto-boldItalic.fntdata"/><Relationship Id="rId35" Type="http://schemas.openxmlformats.org/officeDocument/2006/relationships/slide" Target="slides/slide30.xml"/><Relationship Id="rId181" Type="http://schemas.openxmlformats.org/officeDocument/2006/relationships/font" Target="fonts/Roboto-italic.fntdata"/><Relationship Id="rId34" Type="http://schemas.openxmlformats.org/officeDocument/2006/relationships/slide" Target="slides/slide29.xml"/><Relationship Id="rId180" Type="http://schemas.openxmlformats.org/officeDocument/2006/relationships/font" Target="fonts/Roboto-bold.fntdata"/><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font" Target="fonts/Roboto-regular.fntdata"/><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52bf5f1c2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2bf5f1c2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712125c3b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712125c3b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7125e39ff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7125e39ff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7125e39ff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7125e39ff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7125e39ff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7125e39ff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7125e39ff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7125e39ff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7125e39ff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7125e39ff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7125e39ff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7125e39ff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7125e39ff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7125e39ff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7125e39ff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7125e39ff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7125e39ff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7125e39ff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52bf5f1c2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2bf5f1c2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7125e39ff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7125e39ff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7125e39ff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125e39ff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712c62394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712c62394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712c62394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712c62394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7125e39ff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7125e39ff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713be1b82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713be1b82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713be1b82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713be1b82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713be1b829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713be1b829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713be1b82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713be1b82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713be1b829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713be1b829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6ef0c77aed_0_2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ef0c77aed_0_2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713be1b829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713be1b829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713be1b829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713be1b829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713be1b829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713be1b829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713be1b829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713be1b829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713be1b829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713be1b829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713be1b829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713be1b829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713be1b829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713be1b829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713be1b829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713be1b829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7143ece19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7143ece19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7143ece19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7143ece19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6ef0c77aed_0_2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ef0c77aed_0_2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7143ece1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7143ece1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7143ece19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7143ece19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7143ece19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7143ece19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7151497b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7151497b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7151497b9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7151497b9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7151497b9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7151497b9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7151497b9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7151497b9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7151497b96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7151497b96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7151497b96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7151497b9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7151497b9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7151497b9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6ef7ec44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ef7ec44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7151497b96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7151497b96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52bf5f1c2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52bf5f1c2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71727d70d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71727d70d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71727d70d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71727d70d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71727d70d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71727d70d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71727d70d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71727d70d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71727d70d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71727d70d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71727d70d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71727d70d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71727d70d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71727d70d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71727d70d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71727d70d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6ef7ec44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ef7ec44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71727d70d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71727d70d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71727d70db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71727d70db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71727d70db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71727d70db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71727d70db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71727d70db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71727d70d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71727d70d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71727d70d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71727d70d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71727d70d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71727d70d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71727d70d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71727d70d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71727d70d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71727d70d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71727d70d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71727d70d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6ef7ec44c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ef7ec44c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71727d70d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71727d70d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71727d70d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71727d70d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71727d70d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71727d70d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71727d70db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3" name="Google Shape;983;g71727d70db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71727d70db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71727d70db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71727d70db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71727d70d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71727d70db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71727d70db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71727d70db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71727d70db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71727d70db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71727d70db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g71727d70db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5" name="Google Shape;1015;g71727d70db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6ef7ec44c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ef7ec44c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71727d70db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71727d70db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71727d70db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71727d70db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71727d70db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71727d70db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71727d70db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71727d70db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52bf5f1c2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2bf5f1c2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52bf5f1c2e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2bf5f1c2e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0e3c17a2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0e3c17a2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6ef7ec44c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ef7ec44c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6ef7ec44c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ef7ec44c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52bf5f1c2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2bf5f1c2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6ef7ec44c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ef7ec44c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52bf5f1c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2bf5f1c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52bf5f1c2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2bf5f1c2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52bf5f1c2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2bf5f1c2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52bf5f1c2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2bf5f1c2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52bf5f1c2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2bf5f1c2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52bf5f1c2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2bf5f1c2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0e3c17a2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0e3c17a2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52bf5f1c2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2bf5f1c2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6ef7ec44c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ef7ec44c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52bf5f1c2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2bf5f1c2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52bf5f1c2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2bf5f1c2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52bf5f1c2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2bf5f1c2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6ef7ec44c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6ef7ec44c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52bf5f1c2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2bf5f1c2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52bf5f1c2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52bf5f1c2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52bf5f1c2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2bf5f1c2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52bf5f1c2e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52bf5f1c2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6ef0c77aed_0_20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ef0c77aed_0_20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52bf5f1c2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2bf5f1c2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70fa5feb4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70fa5feb4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70fa5feb4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70fa5feb4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52bf5f1c2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2bf5f1c2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52bf5f1c2e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2bf5f1c2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52bf5f1c2e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52bf5f1c2e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52bf5f1c2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2bf5f1c2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52bf5f1c2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52bf5f1c2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52bf5f1c2e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52bf5f1c2e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52bf5f1c2e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52bf5f1c2e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6ef0c77aed_0_20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ef0c77aed_0_20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52bf5f1c2e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52bf5f1c2e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52bf5f1c2e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52bf5f1c2e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52bf5f1c2e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52bf5f1c2e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7109b18ea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7109b18ea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6f135d992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6f135d992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6f135d992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6f135d992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6f135d992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6f135d992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6f135d992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6f135d992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6f135d992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6f135d992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6f135d992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6f135d992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70e3c17a2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0e3c17a2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6f135d992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6f135d992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6f135d992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6f135d992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7109b18ea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7109b18ea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6f135d992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6f135d992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6f135d992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6f135d992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6f135d992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6f135d992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6f135d992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6f135d992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6f135d992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6f135d992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6f135d992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6f135d992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6f135d992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6f135d992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70e3c17a2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0e3c17a2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6f135d992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6f135d992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6f135d9924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6f135d9924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6f135d9924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6f135d9924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6f135d992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6f135d992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6f135d992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6f135d992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6f135d992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6f135d992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6f135d9924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6f135d9924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6f135d9924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6f135d9924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6f135d9924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6f135d9924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6f135d9924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6f135d9924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70e3c17a2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0e3c17a2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6f135d9924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6f135d9924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6f135d992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6f135d992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6f4ab427e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6f4ab427e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6f4ab427e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6f4ab427e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6f4ab427e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6f4ab427e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52bf5f1c2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52bf5f1c2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712125c3b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712125c3b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712125c3b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712125c3b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712125c3b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712125c3b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712125c3b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712125c3b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6ef0c77ae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ef0c77ae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712125c3b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712125c3b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712125c3b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712125c3b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712125c3b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712125c3b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712125c3b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712125c3b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712125c3b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712125c3b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52bf5f1c2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52bf5f1c2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712125c3b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712125c3b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712125c3b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712125c3b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712125c3b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712125c3b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712125c3b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712125c3b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bg>
      <p:bgPr>
        <a:solidFill>
          <a:srgbClr val="FF9900"/>
        </a:solidFill>
      </p:bgPr>
    </p:bg>
    <p:spTree>
      <p:nvGrpSpPr>
        <p:cNvPr id="61" name="Shape 61"/>
        <p:cNvGrpSpPr/>
        <p:nvPr/>
      </p:nvGrpSpPr>
      <p:grpSpPr>
        <a:xfrm>
          <a:off x="0" y="0"/>
          <a:ext cx="0" cy="0"/>
          <a:chOff x="0" y="0"/>
          <a:chExt cx="0" cy="0"/>
        </a:xfrm>
      </p:grpSpPr>
      <p:sp>
        <p:nvSpPr>
          <p:cNvPr id="62" name="Google Shape;62;p1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2"/>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65" name="Google Shape;65;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2"/>
          <p:cNvSpPr txBox="1"/>
          <p:nvPr>
            <p:ph idx="1" type="body"/>
          </p:nvPr>
        </p:nvSpPr>
        <p:spPr>
          <a:xfrm>
            <a:off x="471900" y="802250"/>
            <a:ext cx="8222100" cy="4214400"/>
          </a:xfrm>
          <a:prstGeom prst="rect">
            <a:avLst/>
          </a:prstGeom>
        </p:spPr>
        <p:txBody>
          <a:bodyPr anchorCtr="0" anchor="t" bIns="91425" lIns="91425" spcFirstLastPara="1" rIns="91425" wrap="square" tIns="91425">
            <a:noAutofit/>
          </a:bodyPr>
          <a:lstStyle>
            <a:lvl1pPr indent="-342900" lvl="0" marL="457200" rtl="0">
              <a:lnSpc>
                <a:spcPct val="150000"/>
              </a:lnSpc>
              <a:spcBef>
                <a:spcPts val="0"/>
              </a:spcBef>
              <a:spcAft>
                <a:spcPts val="0"/>
              </a:spcAft>
              <a:buSzPts val="1800"/>
              <a:buChar char="●"/>
              <a:defRPr/>
            </a:lvl1pPr>
            <a:lvl2pPr indent="-317500" lvl="1" marL="914400" rtl="0">
              <a:lnSpc>
                <a:spcPct val="150000"/>
              </a:lnSpc>
              <a:spcBef>
                <a:spcPts val="1600"/>
              </a:spcBef>
              <a:spcAft>
                <a:spcPts val="0"/>
              </a:spcAft>
              <a:buSzPts val="1400"/>
              <a:buChar char="○"/>
              <a:defRPr/>
            </a:lvl2pPr>
            <a:lvl3pPr indent="-317500" lvl="2" marL="1371600" rtl="0">
              <a:lnSpc>
                <a:spcPct val="150000"/>
              </a:lnSpc>
              <a:spcBef>
                <a:spcPts val="1600"/>
              </a:spcBef>
              <a:spcAft>
                <a:spcPts val="0"/>
              </a:spcAft>
              <a:buSzPts val="1400"/>
              <a:buChar char="■"/>
              <a:defRPr/>
            </a:lvl3pPr>
            <a:lvl4pPr indent="-317500" lvl="3" marL="1828800" rtl="0">
              <a:lnSpc>
                <a:spcPct val="150000"/>
              </a:lnSpc>
              <a:spcBef>
                <a:spcPts val="1600"/>
              </a:spcBef>
              <a:spcAft>
                <a:spcPts val="0"/>
              </a:spcAft>
              <a:buSzPts val="1400"/>
              <a:buChar char="●"/>
              <a:defRPr/>
            </a:lvl4pPr>
            <a:lvl5pPr indent="-317500" lvl="4" marL="2286000" rtl="0">
              <a:lnSpc>
                <a:spcPct val="150000"/>
              </a:lnSpc>
              <a:spcBef>
                <a:spcPts val="1600"/>
              </a:spcBef>
              <a:spcAft>
                <a:spcPts val="0"/>
              </a:spcAft>
              <a:buSzPts val="1400"/>
              <a:buChar char="○"/>
              <a:defRPr/>
            </a:lvl5pPr>
            <a:lvl6pPr indent="-317500" lvl="5" marL="2743200" rtl="0">
              <a:lnSpc>
                <a:spcPct val="150000"/>
              </a:lnSpc>
              <a:spcBef>
                <a:spcPts val="1600"/>
              </a:spcBef>
              <a:spcAft>
                <a:spcPts val="0"/>
              </a:spcAft>
              <a:buSzPts val="1400"/>
              <a:buChar char="■"/>
              <a:defRPr/>
            </a:lvl6pPr>
            <a:lvl7pPr indent="-317500" lvl="6" marL="3200400" rtl="0">
              <a:lnSpc>
                <a:spcPct val="150000"/>
              </a:lnSpc>
              <a:spcBef>
                <a:spcPts val="1600"/>
              </a:spcBef>
              <a:spcAft>
                <a:spcPts val="0"/>
              </a:spcAft>
              <a:buSzPts val="1400"/>
              <a:buChar char="●"/>
              <a:defRPr/>
            </a:lvl7pPr>
            <a:lvl8pPr indent="-317500" lvl="7" marL="3657600" rtl="0">
              <a:lnSpc>
                <a:spcPct val="150000"/>
              </a:lnSpc>
              <a:spcBef>
                <a:spcPts val="1600"/>
              </a:spcBef>
              <a:spcAft>
                <a:spcPts val="0"/>
              </a:spcAft>
              <a:buSzPts val="1400"/>
              <a:buChar char="○"/>
              <a:defRPr/>
            </a:lvl8pPr>
            <a:lvl9pPr indent="-317500" lvl="8" marL="4114800" rtl="0">
              <a:lnSpc>
                <a:spcPct val="150000"/>
              </a:lnSpc>
              <a:spcBef>
                <a:spcPts val="1600"/>
              </a:spcBef>
              <a:spcAft>
                <a:spcPts val="1600"/>
              </a:spcAft>
              <a:buSzPts val="14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00"/>
        </a:solidFill>
      </p:bgPr>
    </p:bg>
    <p:spTree>
      <p:nvGrpSpPr>
        <p:cNvPr id="67" name="Shape 67"/>
        <p:cNvGrpSpPr/>
        <p:nvPr/>
      </p:nvGrpSpPr>
      <p:grpSpPr>
        <a:xfrm>
          <a:off x="0" y="0"/>
          <a:ext cx="0" cy="0"/>
          <a:chOff x="0" y="0"/>
          <a:chExt cx="0" cy="0"/>
        </a:xfrm>
      </p:grpSpPr>
      <p:sp>
        <p:nvSpPr>
          <p:cNvPr id="68" name="Google Shape;68;p1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lvl1pPr indent="-342900" lvl="0" marL="457200">
              <a:lnSpc>
                <a:spcPct val="150000"/>
              </a:lnSpc>
              <a:spcBef>
                <a:spcPts val="0"/>
              </a:spcBef>
              <a:spcAft>
                <a:spcPts val="0"/>
              </a:spcAft>
              <a:buSzPts val="1800"/>
              <a:buChar char="●"/>
              <a:defRPr/>
            </a:lvl1pPr>
            <a:lvl2pPr indent="-317500" lvl="1" marL="914400">
              <a:lnSpc>
                <a:spcPct val="150000"/>
              </a:lnSpc>
              <a:spcBef>
                <a:spcPts val="1600"/>
              </a:spcBef>
              <a:spcAft>
                <a:spcPts val="0"/>
              </a:spcAft>
              <a:buSzPts val="1400"/>
              <a:buChar char="○"/>
              <a:defRPr/>
            </a:lvl2pPr>
            <a:lvl3pPr indent="-317500" lvl="2" marL="1371600">
              <a:lnSpc>
                <a:spcPct val="150000"/>
              </a:lnSpc>
              <a:spcBef>
                <a:spcPts val="1600"/>
              </a:spcBef>
              <a:spcAft>
                <a:spcPts val="0"/>
              </a:spcAft>
              <a:buSzPts val="1400"/>
              <a:buChar char="■"/>
              <a:defRPr/>
            </a:lvl3pPr>
            <a:lvl4pPr indent="-317500" lvl="3" marL="1828800">
              <a:lnSpc>
                <a:spcPct val="150000"/>
              </a:lnSpc>
              <a:spcBef>
                <a:spcPts val="1600"/>
              </a:spcBef>
              <a:spcAft>
                <a:spcPts val="0"/>
              </a:spcAft>
              <a:buSzPts val="1400"/>
              <a:buChar char="●"/>
              <a:defRPr/>
            </a:lvl4pPr>
            <a:lvl5pPr indent="-317500" lvl="4" marL="2286000">
              <a:lnSpc>
                <a:spcPct val="150000"/>
              </a:lnSpc>
              <a:spcBef>
                <a:spcPts val="1600"/>
              </a:spcBef>
              <a:spcAft>
                <a:spcPts val="0"/>
              </a:spcAft>
              <a:buSzPts val="1400"/>
              <a:buChar char="○"/>
              <a:defRPr/>
            </a:lvl5pPr>
            <a:lvl6pPr indent="-317500" lvl="5" marL="2743200">
              <a:lnSpc>
                <a:spcPct val="150000"/>
              </a:lnSpc>
              <a:spcBef>
                <a:spcPts val="1600"/>
              </a:spcBef>
              <a:spcAft>
                <a:spcPts val="0"/>
              </a:spcAft>
              <a:buSzPts val="1400"/>
              <a:buChar char="■"/>
              <a:defRPr/>
            </a:lvl6pPr>
            <a:lvl7pPr indent="-317500" lvl="6" marL="3200400">
              <a:lnSpc>
                <a:spcPct val="150000"/>
              </a:lnSpc>
              <a:spcBef>
                <a:spcPts val="1600"/>
              </a:spcBef>
              <a:spcAft>
                <a:spcPts val="0"/>
              </a:spcAft>
              <a:buSzPts val="1400"/>
              <a:buChar char="●"/>
              <a:defRPr/>
            </a:lvl7pPr>
            <a:lvl8pPr indent="-317500" lvl="7" marL="3657600">
              <a:lnSpc>
                <a:spcPct val="150000"/>
              </a:lnSpc>
              <a:spcBef>
                <a:spcPts val="1600"/>
              </a:spcBef>
              <a:spcAft>
                <a:spcPts val="0"/>
              </a:spcAft>
              <a:buSzPts val="1400"/>
              <a:buChar char="○"/>
              <a:defRPr/>
            </a:lvl8pPr>
            <a:lvl9pPr indent="-317500" lvl="8" marL="4114800">
              <a:lnSpc>
                <a:spcPct val="150000"/>
              </a:lnSpc>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0.xml"/><Relationship Id="rId3" Type="http://schemas.openxmlformats.org/officeDocument/2006/relationships/image" Target="../media/image10.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hyperlink" Target="https://d1.awsstatic.com/whitepapers/architecture/AWS_Well-Architected_Framework.pdf" TargetMode="Externa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hyperlink" Target="https://aws.amazon.com/premiumsupport/plans/" TargetMode="Externa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4.xml"/><Relationship Id="rId3" Type="http://schemas.openxmlformats.org/officeDocument/2006/relationships/image" Target="../media/image15.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6.xml"/><Relationship Id="rId3" Type="http://schemas.openxmlformats.org/officeDocument/2006/relationships/image" Target="../media/image14.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8.xml"/><Relationship Id="rId3" Type="http://schemas.openxmlformats.org/officeDocument/2006/relationships/image" Target="../media/image7.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hyperlink" Target="https://d1.awsstatic.com/whitepapers/aws_pricing_overview.pdf" TargetMode="Externa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hyperlink" Target="https://aws.amazon.com/free/" TargetMode="Externa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1.awsstatic.com/training-and-certification/Docs%20-%20Cloud%20Practitioner/AWS_Certified_Cloud_Practitioner_Exam_Guide_v2.1.pdf" TargetMode="External"/><Relationship Id="rId4" Type="http://schemas.openxmlformats.org/officeDocument/2006/relationships/image" Target="../media/image3.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hyperlink" Target="https://aws.amazon.com/answers/account-management/aws-multi-account-billing-strategy/"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hyperlink" Target="https://calculator.aws/" TargetMode="Externa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hyperlink" Target="https://aws.amazon.com/tco-calculato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aws.amazon.com/pt/what-is-cloud-computing/"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aws.amazon.com/pt/hybrid/"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ws.amazon.com/pt/certification/"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1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aws.amazon.com/compliance/programs/"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s://console.aws.amazon.com/console/home?region=us-east-1#"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s://aws.amazon.com/waf/pricing/"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 Id="rId3" Type="http://schemas.openxmlformats.org/officeDocument/2006/relationships/hyperlink" Target="https://aws.amazon.com/shield/pricing/"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4.xml"/><Relationship Id="rId3" Type="http://schemas.openxmlformats.org/officeDocument/2006/relationships/image" Target="../media/image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8.xml"/><Relationship Id="rId3" Type="http://schemas.openxmlformats.org/officeDocument/2006/relationships/image" Target="../media/image8.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Certificação</a:t>
            </a:r>
            <a:endParaRPr/>
          </a:p>
          <a:p>
            <a:pPr indent="0" lvl="0" marL="0" rtl="0" algn="l">
              <a:spcBef>
                <a:spcPts val="0"/>
              </a:spcBef>
              <a:spcAft>
                <a:spcPts val="0"/>
              </a:spcAft>
              <a:buNone/>
            </a:pPr>
            <a:r>
              <a:rPr lang="en"/>
              <a:t>AWS Cloud Practitioner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11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AWS Elastic Beanstalk</a:t>
            </a:r>
            <a:endParaRPr/>
          </a:p>
        </p:txBody>
      </p:sp>
      <p:sp>
        <p:nvSpPr>
          <p:cNvPr id="633" name="Google Shape;633;p113"/>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Elastic Beanstalk is an service for </a:t>
            </a:r>
            <a:r>
              <a:rPr lang="en">
                <a:highlight>
                  <a:srgbClr val="FFFF00"/>
                </a:highlight>
              </a:rPr>
              <a:t>deploying</a:t>
            </a:r>
            <a:r>
              <a:rPr lang="en"/>
              <a:t> and </a:t>
            </a:r>
            <a:r>
              <a:rPr lang="en">
                <a:highlight>
                  <a:srgbClr val="FFFF00"/>
                </a:highlight>
              </a:rPr>
              <a:t>scaling web applications</a:t>
            </a:r>
            <a:r>
              <a:rPr lang="en"/>
              <a:t> and </a:t>
            </a:r>
            <a:r>
              <a:rPr lang="en">
                <a:highlight>
                  <a:srgbClr val="FFFF00"/>
                </a:highlight>
              </a:rPr>
              <a:t>services</a:t>
            </a:r>
            <a:r>
              <a:rPr lang="en"/>
              <a:t> developed with Java, .NET, PHP, Node.js, Python, Ruby, Go, and Docker on familiar servers such as Apache, Nginx, Passenger, and IIS.</a:t>
            </a:r>
            <a:endParaRPr/>
          </a:p>
          <a:p>
            <a:pPr indent="0" lvl="0" marL="0" rtl="0" algn="l">
              <a:spcBef>
                <a:spcPts val="1600"/>
              </a:spcBef>
              <a:spcAft>
                <a:spcPts val="0"/>
              </a:spcAft>
              <a:buNone/>
            </a:pPr>
            <a:r>
              <a:rPr lang="en"/>
              <a:t>You can simply </a:t>
            </a:r>
            <a:r>
              <a:rPr lang="en">
                <a:highlight>
                  <a:srgbClr val="FFFF00"/>
                </a:highlight>
              </a:rPr>
              <a:t>upload your code</a:t>
            </a:r>
            <a:r>
              <a:rPr lang="en"/>
              <a:t> and </a:t>
            </a:r>
            <a:r>
              <a:rPr lang="en">
                <a:highlight>
                  <a:srgbClr val="FFFF00"/>
                </a:highlight>
              </a:rPr>
              <a:t>Elastic Beanstalk automatically handles the deployment, from capacity provisioning, load balancing, auto-scaling to application health monitoring. </a:t>
            </a:r>
            <a:endParaRPr>
              <a:highlight>
                <a:srgbClr val="FFFF00"/>
              </a:highlight>
            </a:endParaRPr>
          </a:p>
          <a:p>
            <a:pPr indent="0" lvl="0" marL="0" rtl="0" algn="ctr">
              <a:spcBef>
                <a:spcPts val="1600"/>
              </a:spcBef>
              <a:spcAft>
                <a:spcPts val="1600"/>
              </a:spcAft>
              <a:buNone/>
            </a:pPr>
            <a:r>
              <a:rPr b="1" lang="en"/>
              <a:t>There is no additional charge for Elastic</a:t>
            </a:r>
            <a:r>
              <a:rPr lang="en"/>
              <a:t> </a:t>
            </a:r>
            <a:r>
              <a:rPr b="1" lang="en"/>
              <a:t>Beanstalk</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1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AWS Elastic Beanstalk</a:t>
            </a:r>
            <a:endParaRPr/>
          </a:p>
        </p:txBody>
      </p:sp>
      <p:pic>
        <p:nvPicPr>
          <p:cNvPr id="639" name="Google Shape;639;p114"/>
          <p:cNvPicPr preferRelativeResize="0"/>
          <p:nvPr/>
        </p:nvPicPr>
        <p:blipFill>
          <a:blip r:embed="rId3">
            <a:alphaModFix/>
          </a:blip>
          <a:stretch>
            <a:fillRect/>
          </a:stretch>
        </p:blipFill>
        <p:spPr>
          <a:xfrm>
            <a:off x="916550" y="2504225"/>
            <a:ext cx="7310900" cy="1983400"/>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1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CloudFormation</a:t>
            </a:r>
            <a:endParaRPr/>
          </a:p>
        </p:txBody>
      </p:sp>
      <p:sp>
        <p:nvSpPr>
          <p:cNvPr id="649" name="Google Shape;649;p116"/>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AWS CloudFormation provides a </a:t>
            </a:r>
            <a:r>
              <a:rPr lang="en">
                <a:highlight>
                  <a:srgbClr val="FFFF00"/>
                </a:highlight>
              </a:rPr>
              <a:t>common language</a:t>
            </a:r>
            <a:r>
              <a:rPr lang="en"/>
              <a:t> for you to model and provision AWS and third party application resources in your cloud environment. AWS CloudFormation allows you to use programming languages or a </a:t>
            </a:r>
            <a:r>
              <a:rPr lang="en">
                <a:highlight>
                  <a:srgbClr val="FFFF00"/>
                </a:highlight>
              </a:rPr>
              <a:t>simple text file</a:t>
            </a:r>
            <a:r>
              <a:rPr lang="en"/>
              <a:t> to model and provision, in an automated and secure manner, all the resources needed for your applications across all regions and accounts.</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1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CloudFormation</a:t>
            </a:r>
            <a:endParaRPr/>
          </a:p>
        </p:txBody>
      </p:sp>
      <p:pic>
        <p:nvPicPr>
          <p:cNvPr id="655" name="Google Shape;655;p117"/>
          <p:cNvPicPr preferRelativeResize="0"/>
          <p:nvPr/>
        </p:nvPicPr>
        <p:blipFill>
          <a:blip r:embed="rId3">
            <a:alphaModFix/>
          </a:blip>
          <a:stretch>
            <a:fillRect/>
          </a:stretch>
        </p:blipFill>
        <p:spPr>
          <a:xfrm>
            <a:off x="1559314" y="2007725"/>
            <a:ext cx="6025375" cy="2688925"/>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OpsWorks</a:t>
            </a:r>
            <a:endParaRPr/>
          </a:p>
        </p:txBody>
      </p:sp>
      <p:sp>
        <p:nvSpPr>
          <p:cNvPr id="665" name="Google Shape;665;p119"/>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AWS OpsWorks is a configuration management service that provides managed instances of </a:t>
            </a:r>
            <a:r>
              <a:rPr lang="en">
                <a:highlight>
                  <a:srgbClr val="FFFF00"/>
                </a:highlight>
              </a:rPr>
              <a:t>Chef</a:t>
            </a:r>
            <a:r>
              <a:rPr lang="en"/>
              <a:t> and </a:t>
            </a:r>
            <a:r>
              <a:rPr lang="en">
                <a:highlight>
                  <a:srgbClr val="FFFF00"/>
                </a:highlight>
              </a:rPr>
              <a:t>Puppet</a:t>
            </a:r>
            <a:r>
              <a:rPr lang="en"/>
              <a:t>. Chef and Puppet are automation platforms that allow you to use code to automate the configurations of your servers. OpsWorks lets you use Chef and Puppet to automate how servers are </a:t>
            </a:r>
            <a:r>
              <a:rPr lang="en">
                <a:highlight>
                  <a:srgbClr val="FFFF00"/>
                </a:highlight>
              </a:rPr>
              <a:t>configured, deployed, and managed </a:t>
            </a:r>
            <a:r>
              <a:rPr lang="en"/>
              <a:t>across your</a:t>
            </a:r>
            <a:r>
              <a:rPr lang="en">
                <a:highlight>
                  <a:srgbClr val="FFFF00"/>
                </a:highlight>
              </a:rPr>
              <a:t> Amazon EC2 instances</a:t>
            </a:r>
            <a:r>
              <a:rPr lang="en"/>
              <a:t> or on-premises compute environments. </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1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CodeCommit</a:t>
            </a:r>
            <a:endParaRPr/>
          </a:p>
        </p:txBody>
      </p:sp>
      <p:sp>
        <p:nvSpPr>
          <p:cNvPr id="671" name="Google Shape;671;p120"/>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AWS CodeCommit is a fully-managed </a:t>
            </a:r>
            <a:r>
              <a:rPr lang="en">
                <a:highlight>
                  <a:srgbClr val="FFFF00"/>
                </a:highlight>
              </a:rPr>
              <a:t>source control service</a:t>
            </a:r>
            <a:r>
              <a:rPr lang="en"/>
              <a:t> that hosts secure </a:t>
            </a:r>
            <a:r>
              <a:rPr lang="en">
                <a:highlight>
                  <a:srgbClr val="FFFF00"/>
                </a:highlight>
              </a:rPr>
              <a:t>Git-based repositories</a:t>
            </a:r>
            <a:r>
              <a:rPr lang="en"/>
              <a:t>. It makes it easy for teams to collaborate on code in a secure and highly scalable ecosystem. CodeCommit eliminates the need to operate your own source control system or worry about scaling its infrastructure. You can use CodeCommit to securely store anything from source code to binaries, and it works seamlessly with your existing Git tools.</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Deploy</a:t>
            </a:r>
            <a:endParaRPr/>
          </a:p>
        </p:txBody>
      </p:sp>
      <p:sp>
        <p:nvSpPr>
          <p:cNvPr id="677" name="Google Shape;677;p121"/>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AWS CodeDeploy is a fully managed deployment service that automates software deployments to a variety of </a:t>
            </a:r>
            <a:r>
              <a:rPr lang="en">
                <a:highlight>
                  <a:srgbClr val="FFFF00"/>
                </a:highlight>
              </a:rPr>
              <a:t>compute services</a:t>
            </a:r>
            <a:r>
              <a:rPr lang="en"/>
              <a:t> such as </a:t>
            </a:r>
            <a:r>
              <a:rPr lang="en">
                <a:highlight>
                  <a:srgbClr val="FFFF00"/>
                </a:highlight>
              </a:rPr>
              <a:t>Amazon EC2, AWS Fargate, AWS Lambda</a:t>
            </a:r>
            <a:r>
              <a:rPr lang="en"/>
              <a:t>, and your on-premises servers. </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CodePipeline</a:t>
            </a:r>
            <a:endParaRPr/>
          </a:p>
        </p:txBody>
      </p:sp>
      <p:sp>
        <p:nvSpPr>
          <p:cNvPr id="683" name="Google Shape;683;p122"/>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AWS CodePipeline is a</a:t>
            </a:r>
            <a:r>
              <a:rPr lang="en">
                <a:highlight>
                  <a:srgbClr val="FFFF00"/>
                </a:highlight>
              </a:rPr>
              <a:t> fully managed continuous delivery service</a:t>
            </a:r>
            <a:r>
              <a:rPr lang="en"/>
              <a:t> that helps you automate your release pipelines for fast and reliable application and infrastructure updates. CodePipeline automates the </a:t>
            </a:r>
            <a:r>
              <a:rPr lang="en">
                <a:highlight>
                  <a:srgbClr val="FFFF00"/>
                </a:highlight>
              </a:rPr>
              <a:t>build, test, and deploy</a:t>
            </a:r>
            <a:r>
              <a:rPr lang="en"/>
              <a:t> phases of your release process every time there is a code change, based on the release model you define. AWS CodePipeline, y</a:t>
            </a:r>
            <a:r>
              <a:rPr lang="en">
                <a:highlight>
                  <a:srgbClr val="FFFF00"/>
                </a:highlight>
              </a:rPr>
              <a:t>ou only pay for what you use</a:t>
            </a:r>
            <a:r>
              <a:rPr lang="en"/>
              <a:t>. </a:t>
            </a:r>
            <a:r>
              <a:rPr lang="en">
                <a:highlight>
                  <a:srgbClr val="FFFF00"/>
                </a:highlight>
              </a:rPr>
              <a:t>There are no upfront fees or long-term commitments</a:t>
            </a: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Sobre a Certificação ACP</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1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EC2 Container Services</a:t>
            </a:r>
            <a:endParaRPr/>
          </a:p>
        </p:txBody>
      </p:sp>
      <p:sp>
        <p:nvSpPr>
          <p:cNvPr id="689" name="Google Shape;689;p123"/>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highlight>
                  <a:srgbClr val="FFFF00"/>
                </a:highlight>
              </a:rPr>
              <a:t>Amazon Elastic Container Service</a:t>
            </a:r>
            <a:r>
              <a:rPr lang="en"/>
              <a:t> (Amazon ECS) allows you to easily run, scale, and secure Docker container applications on AWS. Amazon ECS eliminates the need to install, operate, and scale your own container orchestration and cluster management infrastructure, and allows you to focus on the resource needs and availability requirements of your containerized application.</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1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Global Services</a:t>
            </a:r>
            <a:endParaRPr/>
          </a:p>
        </p:txBody>
      </p:sp>
      <p:sp>
        <p:nvSpPr>
          <p:cNvPr id="699" name="Google Shape;699;p125"/>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IAM</a:t>
            </a:r>
            <a:r>
              <a:rPr lang="en"/>
              <a:t> → </a:t>
            </a:r>
            <a:r>
              <a:rPr lang="en"/>
              <a:t>Identity and Access Management</a:t>
            </a:r>
            <a:endParaRPr/>
          </a:p>
          <a:p>
            <a:pPr indent="-342900" lvl="0" marL="457200" rtl="0" algn="l">
              <a:spcBef>
                <a:spcPts val="0"/>
              </a:spcBef>
              <a:spcAft>
                <a:spcPts val="0"/>
              </a:spcAft>
              <a:buSzPts val="1800"/>
              <a:buChar char="●"/>
            </a:pPr>
            <a:r>
              <a:rPr b="1" lang="en"/>
              <a:t>Route53</a:t>
            </a:r>
            <a:r>
              <a:rPr lang="en"/>
              <a:t> → DNS</a:t>
            </a:r>
            <a:endParaRPr/>
          </a:p>
          <a:p>
            <a:pPr indent="-342900" lvl="0" marL="457200" rtl="0" algn="l">
              <a:spcBef>
                <a:spcPts val="0"/>
              </a:spcBef>
              <a:spcAft>
                <a:spcPts val="0"/>
              </a:spcAft>
              <a:buSzPts val="1800"/>
              <a:buChar char="●"/>
            </a:pPr>
            <a:r>
              <a:rPr b="1" lang="en"/>
              <a:t>CloudFront</a:t>
            </a:r>
            <a:r>
              <a:rPr lang="en"/>
              <a:t> → CDN</a:t>
            </a:r>
            <a:endParaRPr/>
          </a:p>
          <a:p>
            <a:pPr indent="-342900" lvl="0" marL="457200" rtl="0" algn="l">
              <a:spcBef>
                <a:spcPts val="0"/>
              </a:spcBef>
              <a:spcAft>
                <a:spcPts val="0"/>
              </a:spcAft>
              <a:buSzPts val="1800"/>
              <a:buChar char="●"/>
            </a:pPr>
            <a:r>
              <a:rPr b="1" lang="en"/>
              <a:t>SNS</a:t>
            </a:r>
            <a:r>
              <a:rPr lang="en"/>
              <a:t> → Notification</a:t>
            </a:r>
            <a:endParaRPr/>
          </a:p>
          <a:p>
            <a:pPr indent="-342900" lvl="0" marL="457200" rtl="0" algn="l">
              <a:spcBef>
                <a:spcPts val="0"/>
              </a:spcBef>
              <a:spcAft>
                <a:spcPts val="0"/>
              </a:spcAft>
              <a:buSzPts val="1800"/>
              <a:buChar char="●"/>
            </a:pPr>
            <a:r>
              <a:rPr b="1" lang="en"/>
              <a:t>SES</a:t>
            </a:r>
            <a:r>
              <a:rPr lang="en"/>
              <a:t> → Email Service</a:t>
            </a:r>
            <a:endParaRPr/>
          </a:p>
          <a:p>
            <a:pPr indent="0" lvl="0" marL="0" rtl="0" algn="ctr">
              <a:spcBef>
                <a:spcPts val="1600"/>
              </a:spcBef>
              <a:spcAft>
                <a:spcPts val="0"/>
              </a:spcAft>
              <a:buNone/>
            </a:pPr>
            <a:r>
              <a:rPr lang="en"/>
              <a:t>S3*** → </a:t>
            </a:r>
            <a:r>
              <a:rPr lang="en" u="sng"/>
              <a:t>Regional Service with Global Vision</a:t>
            </a:r>
            <a:endParaRPr u="sng"/>
          </a:p>
          <a:p>
            <a:pPr indent="0" lvl="0" marL="0" rtl="0" algn="l">
              <a:spcBef>
                <a:spcPts val="1600"/>
              </a:spcBef>
              <a:spcAft>
                <a:spcPts val="1600"/>
              </a:spcAft>
              <a:buNone/>
            </a:pPr>
            <a:r>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1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Services “On Premise”</a:t>
            </a:r>
            <a:endParaRPr/>
          </a:p>
        </p:txBody>
      </p:sp>
      <p:sp>
        <p:nvSpPr>
          <p:cNvPr id="705" name="Google Shape;705;p126"/>
          <p:cNvSpPr txBox="1"/>
          <p:nvPr>
            <p:ph idx="1" type="body"/>
          </p:nvPr>
        </p:nvSpPr>
        <p:spPr>
          <a:xfrm>
            <a:off x="471900" y="1794600"/>
            <a:ext cx="8461500" cy="3222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Snowball</a:t>
            </a:r>
            <a:r>
              <a:rPr lang="en"/>
              <a:t> → Data Transfer (Service / Hardware)</a:t>
            </a:r>
            <a:endParaRPr/>
          </a:p>
          <a:p>
            <a:pPr indent="-342900" lvl="0" marL="457200" rtl="0" algn="l">
              <a:spcBef>
                <a:spcPts val="1600"/>
              </a:spcBef>
              <a:spcAft>
                <a:spcPts val="0"/>
              </a:spcAft>
              <a:buSzPts val="1800"/>
              <a:buChar char="●"/>
            </a:pPr>
            <a:r>
              <a:rPr b="1" lang="en"/>
              <a:t>Storage Gateway</a:t>
            </a:r>
            <a:r>
              <a:rPr lang="en"/>
              <a:t> →  Hybrid cloud storage with local caching</a:t>
            </a:r>
            <a:endParaRPr/>
          </a:p>
          <a:p>
            <a:pPr indent="-342900" lvl="0" marL="457200" rtl="0" algn="l">
              <a:spcBef>
                <a:spcPts val="1600"/>
              </a:spcBef>
              <a:spcAft>
                <a:spcPts val="0"/>
              </a:spcAft>
              <a:buSzPts val="1800"/>
              <a:buChar char="●"/>
            </a:pPr>
            <a:r>
              <a:rPr b="1" lang="en"/>
              <a:t>CodeDeploy</a:t>
            </a:r>
            <a:r>
              <a:rPr lang="en"/>
              <a:t> → Automate code deployments to maintain application uptime</a:t>
            </a:r>
            <a:endParaRPr/>
          </a:p>
          <a:p>
            <a:pPr indent="-342900" lvl="0" marL="457200" rtl="0" algn="l">
              <a:spcBef>
                <a:spcPts val="1600"/>
              </a:spcBef>
              <a:spcAft>
                <a:spcPts val="0"/>
              </a:spcAft>
              <a:buSzPts val="1800"/>
              <a:buChar char="●"/>
            </a:pPr>
            <a:r>
              <a:rPr b="1" lang="en"/>
              <a:t>Opsworks</a:t>
            </a:r>
            <a:r>
              <a:rPr lang="en"/>
              <a:t> → Automate Operations with Chef and Puppet</a:t>
            </a:r>
            <a:endParaRPr/>
          </a:p>
          <a:p>
            <a:pPr indent="-342900" lvl="0" marL="457200" rtl="0" algn="l">
              <a:spcBef>
                <a:spcPts val="1600"/>
              </a:spcBef>
              <a:spcAft>
                <a:spcPts val="1600"/>
              </a:spcAft>
              <a:buSzPts val="1800"/>
              <a:buChar char="●"/>
            </a:pPr>
            <a:r>
              <a:rPr b="1" lang="en"/>
              <a:t>IoT Greengrass</a:t>
            </a:r>
            <a:r>
              <a:rPr lang="en"/>
              <a:t> → extends cloud capabilities to local devices</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1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Services</a:t>
            </a:r>
            <a:endParaRPr/>
          </a:p>
        </p:txBody>
      </p:sp>
      <p:sp>
        <p:nvSpPr>
          <p:cNvPr id="711" name="Google Shape;711;p127"/>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IAM</a:t>
            </a:r>
            <a:r>
              <a:rPr lang="en"/>
              <a:t> - Identity and Access Management</a:t>
            </a:r>
            <a:endParaRPr/>
          </a:p>
          <a:p>
            <a:pPr indent="0" lvl="0" marL="0" rtl="0" algn="l">
              <a:spcBef>
                <a:spcPts val="1600"/>
              </a:spcBef>
              <a:spcAft>
                <a:spcPts val="0"/>
              </a:spcAft>
              <a:buNone/>
            </a:pPr>
            <a:r>
              <a:rPr b="1" lang="en"/>
              <a:t>S3</a:t>
            </a:r>
            <a:r>
              <a:rPr lang="en"/>
              <a:t> - Amazon Simple Storage Service</a:t>
            </a:r>
            <a:endParaRPr/>
          </a:p>
          <a:p>
            <a:pPr indent="0" lvl="0" marL="0" rtl="0" algn="l">
              <a:spcBef>
                <a:spcPts val="1600"/>
              </a:spcBef>
              <a:spcAft>
                <a:spcPts val="0"/>
              </a:spcAft>
              <a:buNone/>
            </a:pPr>
            <a:r>
              <a:rPr b="1" lang="en"/>
              <a:t>EC2</a:t>
            </a:r>
            <a:r>
              <a:rPr lang="en"/>
              <a:t> - Amazon Elastic Compute Cloud</a:t>
            </a:r>
            <a:endParaRPr/>
          </a:p>
          <a:p>
            <a:pPr indent="0" lvl="0" marL="0" rtl="0" algn="l">
              <a:spcBef>
                <a:spcPts val="1600"/>
              </a:spcBef>
              <a:spcAft>
                <a:spcPts val="0"/>
              </a:spcAft>
              <a:buNone/>
            </a:pPr>
            <a:r>
              <a:rPr b="1" lang="en"/>
              <a:t>IAM Roles</a:t>
            </a:r>
            <a:r>
              <a:rPr lang="en"/>
              <a:t> - Permissions</a:t>
            </a:r>
            <a:endParaRPr/>
          </a:p>
          <a:p>
            <a:pPr indent="0" lvl="0" marL="0" rtl="0" algn="l">
              <a:spcBef>
                <a:spcPts val="1600"/>
              </a:spcBef>
              <a:spcAft>
                <a:spcPts val="1600"/>
              </a:spcAft>
              <a:buNone/>
            </a:pPr>
            <a:r>
              <a:rPr b="1" lang="en"/>
              <a:t>Databases</a:t>
            </a:r>
            <a:r>
              <a:rPr lang="en"/>
              <a:t> - RDS, DynamoDB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1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IAM - Identity and Access Management </a:t>
            </a:r>
            <a:endParaRPr/>
          </a:p>
        </p:txBody>
      </p:sp>
      <p:sp>
        <p:nvSpPr>
          <p:cNvPr id="717" name="Google Shape;717;p128"/>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AWS Identity and Access Management (IAM) enables you to </a:t>
            </a:r>
            <a:r>
              <a:rPr lang="en">
                <a:highlight>
                  <a:srgbClr val="FFFF00"/>
                </a:highlight>
              </a:rPr>
              <a:t>securely control </a:t>
            </a:r>
            <a:r>
              <a:rPr lang="en"/>
              <a:t>access to AWS </a:t>
            </a:r>
            <a:r>
              <a:rPr lang="en">
                <a:highlight>
                  <a:srgbClr val="FFFF00"/>
                </a:highlight>
              </a:rPr>
              <a:t>services</a:t>
            </a:r>
            <a:r>
              <a:rPr lang="en"/>
              <a:t> and </a:t>
            </a:r>
            <a:r>
              <a:rPr lang="en">
                <a:highlight>
                  <a:srgbClr val="FFFF00"/>
                </a:highlight>
              </a:rPr>
              <a:t>resources</a:t>
            </a:r>
            <a:r>
              <a:rPr lang="en"/>
              <a:t> for your users. Using IAM, you can create and manage AWS users and groups, and use permissions to allow and deny their access to AWS resources. </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IAM - Identity and Access Management </a:t>
            </a:r>
            <a:endParaRPr/>
          </a:p>
        </p:txBody>
      </p:sp>
      <p:sp>
        <p:nvSpPr>
          <p:cNvPr id="723" name="Google Shape;723;p129"/>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Manage IAM users and their access </a:t>
            </a:r>
            <a:endParaRPr/>
          </a:p>
          <a:p>
            <a:pPr indent="-342900" lvl="0" marL="457200" rtl="0" algn="l">
              <a:lnSpc>
                <a:spcPct val="200000"/>
              </a:lnSpc>
              <a:spcBef>
                <a:spcPts val="0"/>
              </a:spcBef>
              <a:spcAft>
                <a:spcPts val="0"/>
              </a:spcAft>
              <a:buSzPts val="1800"/>
              <a:buChar char="●"/>
            </a:pPr>
            <a:r>
              <a:rPr lang="en"/>
              <a:t>Manage IAM roles and their permissions</a:t>
            </a:r>
            <a:endParaRPr/>
          </a:p>
          <a:p>
            <a:pPr indent="-342900" lvl="0" marL="457200" rtl="0" algn="l">
              <a:lnSpc>
                <a:spcPct val="200000"/>
              </a:lnSpc>
              <a:spcBef>
                <a:spcPts val="0"/>
              </a:spcBef>
              <a:spcAft>
                <a:spcPts val="0"/>
              </a:spcAft>
              <a:buSzPts val="1800"/>
              <a:buChar char="●"/>
            </a:pPr>
            <a:r>
              <a:rPr lang="en"/>
              <a:t>Manage federated users and their permissions </a:t>
            </a:r>
            <a:endParaRPr sz="850">
              <a:solidFill>
                <a:srgbClr val="000000"/>
              </a:solidFill>
              <a:latin typeface="Arial"/>
              <a:ea typeface="Arial"/>
              <a:cs typeface="Arial"/>
              <a:sym typeface="Arial"/>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1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S3</a:t>
            </a:r>
            <a:endParaRPr/>
          </a:p>
        </p:txBody>
      </p:sp>
      <p:sp>
        <p:nvSpPr>
          <p:cNvPr id="733" name="Google Shape;733;p131"/>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Simple Storage Service (Amazon S3) is an </a:t>
            </a:r>
            <a:r>
              <a:rPr lang="en">
                <a:highlight>
                  <a:srgbClr val="FFFF00"/>
                </a:highlight>
              </a:rPr>
              <a:t>object storage</a:t>
            </a:r>
            <a:r>
              <a:rPr lang="en"/>
              <a:t> service that offers industry-leading scalability, data availability, security, and performance. </a:t>
            </a:r>
            <a:endParaRPr/>
          </a:p>
          <a:p>
            <a:pPr indent="0" lvl="0" marL="0" rtl="0" algn="l">
              <a:spcBef>
                <a:spcPts val="1600"/>
              </a:spcBef>
              <a:spcAft>
                <a:spcPts val="0"/>
              </a:spcAft>
              <a:buNone/>
            </a:pPr>
            <a:r>
              <a:rPr lang="en"/>
              <a:t>Amazon S3 is designed for </a:t>
            </a:r>
            <a:r>
              <a:rPr lang="en">
                <a:highlight>
                  <a:srgbClr val="FFFF00"/>
                </a:highlight>
              </a:rPr>
              <a:t>99.999999999%</a:t>
            </a:r>
            <a:r>
              <a:rPr lang="en"/>
              <a:t> (11 9's) of durability, and stores data for millions of applications for companies all around the world.</a:t>
            </a:r>
            <a:endParaRPr/>
          </a:p>
          <a:p>
            <a:pPr indent="0" lvl="0" marL="0" rtl="0" algn="l">
              <a:spcBef>
                <a:spcPts val="1600"/>
              </a:spcBef>
              <a:spcAft>
                <a:spcPts val="1600"/>
              </a:spcAft>
              <a:buNone/>
            </a:pPr>
            <a:r>
              <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1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S3 Features</a:t>
            </a:r>
            <a:endParaRPr/>
          </a:p>
        </p:txBody>
      </p:sp>
      <p:sp>
        <p:nvSpPr>
          <p:cNvPr id="739" name="Google Shape;739;p132"/>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Object-based</a:t>
            </a:r>
            <a:endParaRPr/>
          </a:p>
          <a:p>
            <a:pPr indent="-342900" lvl="0" marL="457200" rtl="0" algn="l">
              <a:lnSpc>
                <a:spcPct val="200000"/>
              </a:lnSpc>
              <a:spcBef>
                <a:spcPts val="0"/>
              </a:spcBef>
              <a:spcAft>
                <a:spcPts val="0"/>
              </a:spcAft>
              <a:buSzPts val="1800"/>
              <a:buChar char="●"/>
            </a:pPr>
            <a:r>
              <a:rPr lang="en"/>
              <a:t>File size - 0 to 5TB</a:t>
            </a:r>
            <a:endParaRPr/>
          </a:p>
          <a:p>
            <a:pPr indent="-342900" lvl="0" marL="457200" rtl="0" algn="l">
              <a:lnSpc>
                <a:spcPct val="200000"/>
              </a:lnSpc>
              <a:spcBef>
                <a:spcPts val="0"/>
              </a:spcBef>
              <a:spcAft>
                <a:spcPts val="0"/>
              </a:spcAft>
              <a:buSzPts val="1800"/>
              <a:buChar char="●"/>
            </a:pPr>
            <a:r>
              <a:rPr lang="en"/>
              <a:t>Key (name of the object)</a:t>
            </a:r>
            <a:endParaRPr/>
          </a:p>
          <a:p>
            <a:pPr indent="-342900" lvl="0" marL="457200" rtl="0" algn="l">
              <a:lnSpc>
                <a:spcPct val="200000"/>
              </a:lnSpc>
              <a:spcBef>
                <a:spcPts val="0"/>
              </a:spcBef>
              <a:spcAft>
                <a:spcPts val="0"/>
              </a:spcAft>
              <a:buSzPts val="1800"/>
              <a:buChar char="●"/>
            </a:pPr>
            <a:r>
              <a:rPr lang="en"/>
              <a:t>Unlimited Storage</a:t>
            </a:r>
            <a:endParaRPr/>
          </a:p>
          <a:p>
            <a:pPr indent="-342900" lvl="0" marL="457200" rtl="0" algn="l">
              <a:lnSpc>
                <a:spcPct val="200000"/>
              </a:lnSpc>
              <a:spcBef>
                <a:spcPts val="0"/>
              </a:spcBef>
              <a:spcAft>
                <a:spcPts val="0"/>
              </a:spcAft>
              <a:buSzPts val="1800"/>
              <a:buChar char="●"/>
            </a:pPr>
            <a:r>
              <a:rPr lang="en"/>
              <a:t>Storage in Buckets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Certificação CCP - Público Alvo</a:t>
            </a:r>
            <a:endParaRPr/>
          </a:p>
        </p:txBody>
      </p:sp>
      <p:sp>
        <p:nvSpPr>
          <p:cNvPr id="134" name="Google Shape;134;p25"/>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Profissionais de TI</a:t>
            </a:r>
            <a:endParaRPr/>
          </a:p>
          <a:p>
            <a:pPr indent="-342900" lvl="0" marL="457200" rtl="0" algn="l">
              <a:spcBef>
                <a:spcPts val="0"/>
              </a:spcBef>
              <a:spcAft>
                <a:spcPts val="0"/>
              </a:spcAft>
              <a:buSzPts val="1800"/>
              <a:buChar char="●"/>
            </a:pPr>
            <a:r>
              <a:rPr lang="en"/>
              <a:t>Consultores</a:t>
            </a:r>
            <a:endParaRPr/>
          </a:p>
          <a:p>
            <a:pPr indent="-342900" lvl="0" marL="457200" rtl="0" algn="l">
              <a:spcBef>
                <a:spcPts val="0"/>
              </a:spcBef>
              <a:spcAft>
                <a:spcPts val="0"/>
              </a:spcAft>
              <a:buSzPts val="1800"/>
              <a:buChar char="●"/>
            </a:pPr>
            <a:r>
              <a:rPr lang="en"/>
              <a:t>Gerentes de Projetos</a:t>
            </a:r>
            <a:endParaRPr/>
          </a:p>
          <a:p>
            <a:pPr indent="-342900" lvl="0" marL="457200" rtl="0" algn="l">
              <a:spcBef>
                <a:spcPts val="0"/>
              </a:spcBef>
              <a:spcAft>
                <a:spcPts val="0"/>
              </a:spcAft>
              <a:buSzPts val="1800"/>
              <a:buChar char="●"/>
            </a:pPr>
            <a:r>
              <a:rPr lang="en"/>
              <a:t>Gestores</a:t>
            </a:r>
            <a:endParaRPr/>
          </a:p>
          <a:p>
            <a:pPr indent="-342900" lvl="0" marL="457200" rtl="0" algn="l">
              <a:spcBef>
                <a:spcPts val="0"/>
              </a:spcBef>
              <a:spcAft>
                <a:spcPts val="0"/>
              </a:spcAft>
              <a:buSzPts val="1800"/>
              <a:buChar char="●"/>
            </a:pPr>
            <a:r>
              <a:rPr lang="en"/>
              <a:t>...</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13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S3 - Storage Classes</a:t>
            </a:r>
            <a:endParaRPr/>
          </a:p>
        </p:txBody>
      </p:sp>
      <p:pic>
        <p:nvPicPr>
          <p:cNvPr id="745" name="Google Shape;745;p133"/>
          <p:cNvPicPr preferRelativeResize="0"/>
          <p:nvPr/>
        </p:nvPicPr>
        <p:blipFill>
          <a:blip r:embed="rId3">
            <a:alphaModFix/>
          </a:blip>
          <a:stretch>
            <a:fillRect/>
          </a:stretch>
        </p:blipFill>
        <p:spPr>
          <a:xfrm>
            <a:off x="1272113" y="819375"/>
            <a:ext cx="6478876" cy="4324125"/>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1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EC2 - Elastic Compute Cloud</a:t>
            </a:r>
            <a:endParaRPr/>
          </a:p>
        </p:txBody>
      </p:sp>
      <p:sp>
        <p:nvSpPr>
          <p:cNvPr id="755" name="Google Shape;755;p135"/>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Arial"/>
              <a:buChar char="●"/>
            </a:pPr>
            <a:r>
              <a:rPr lang="en">
                <a:latin typeface="Arial"/>
                <a:ea typeface="Arial"/>
                <a:cs typeface="Arial"/>
                <a:sym typeface="Arial"/>
              </a:rPr>
              <a:t>Amazon Elastic Compute Cloud (Amazon EC2) is a web service that provides </a:t>
            </a:r>
            <a:r>
              <a:rPr lang="en">
                <a:highlight>
                  <a:srgbClr val="FFFF00"/>
                </a:highlight>
                <a:latin typeface="Arial"/>
                <a:ea typeface="Arial"/>
                <a:cs typeface="Arial"/>
                <a:sym typeface="Arial"/>
              </a:rPr>
              <a:t>secure</a:t>
            </a:r>
            <a:r>
              <a:rPr lang="en">
                <a:latin typeface="Arial"/>
                <a:ea typeface="Arial"/>
                <a:cs typeface="Arial"/>
                <a:sym typeface="Arial"/>
              </a:rPr>
              <a:t>, </a:t>
            </a:r>
            <a:r>
              <a:rPr lang="en">
                <a:highlight>
                  <a:srgbClr val="FFFF00"/>
                </a:highlight>
                <a:latin typeface="Arial"/>
                <a:ea typeface="Arial"/>
                <a:cs typeface="Arial"/>
                <a:sym typeface="Arial"/>
              </a:rPr>
              <a:t>resizable compute capacity</a:t>
            </a:r>
            <a:r>
              <a:rPr lang="en">
                <a:latin typeface="Arial"/>
                <a:ea typeface="Arial"/>
                <a:cs typeface="Arial"/>
                <a:sym typeface="Arial"/>
              </a:rPr>
              <a:t> in the cloud. It is designed to make web-scale computing easier for developers.</a:t>
            </a:r>
            <a:endParaRPr>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a:latin typeface="Arial"/>
                <a:ea typeface="Arial"/>
                <a:cs typeface="Arial"/>
                <a:sym typeface="Arial"/>
              </a:rPr>
              <a:t>Amazon EC2 </a:t>
            </a:r>
            <a:r>
              <a:rPr lang="en">
                <a:highlight>
                  <a:srgbClr val="FFFF00"/>
                </a:highlight>
                <a:latin typeface="Arial"/>
                <a:ea typeface="Arial"/>
                <a:cs typeface="Arial"/>
                <a:sym typeface="Arial"/>
              </a:rPr>
              <a:t>reduces</a:t>
            </a:r>
            <a:r>
              <a:rPr lang="en">
                <a:latin typeface="Arial"/>
                <a:ea typeface="Arial"/>
                <a:cs typeface="Arial"/>
                <a:sym typeface="Arial"/>
              </a:rPr>
              <a:t> the </a:t>
            </a:r>
            <a:r>
              <a:rPr lang="en">
                <a:highlight>
                  <a:srgbClr val="FFFF00"/>
                </a:highlight>
                <a:latin typeface="Arial"/>
                <a:ea typeface="Arial"/>
                <a:cs typeface="Arial"/>
                <a:sym typeface="Arial"/>
              </a:rPr>
              <a:t>time</a:t>
            </a:r>
            <a:r>
              <a:rPr lang="en">
                <a:latin typeface="Arial"/>
                <a:ea typeface="Arial"/>
                <a:cs typeface="Arial"/>
                <a:sym typeface="Arial"/>
              </a:rPr>
              <a:t> required to obtain and boot new server instances (called Amazon EC2 instances) </a:t>
            </a:r>
            <a:r>
              <a:rPr lang="en">
                <a:highlight>
                  <a:srgbClr val="FFFF00"/>
                </a:highlight>
                <a:latin typeface="Arial"/>
                <a:ea typeface="Arial"/>
                <a:cs typeface="Arial"/>
                <a:sym typeface="Arial"/>
              </a:rPr>
              <a:t>to minutes</a:t>
            </a:r>
            <a:r>
              <a:rPr lang="en">
                <a:latin typeface="Arial"/>
                <a:ea typeface="Arial"/>
                <a:cs typeface="Arial"/>
                <a:sym typeface="Arial"/>
              </a:rPr>
              <a:t>, allowing you to quickly scale capacity, both up and down, as your computing requirements change.</a:t>
            </a:r>
            <a:endParaRPr>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a:latin typeface="Arial"/>
                <a:ea typeface="Arial"/>
                <a:cs typeface="Arial"/>
                <a:sym typeface="Arial"/>
              </a:rPr>
              <a:t>Amazon EC2 changes the economics of computing by allowing you to</a:t>
            </a:r>
            <a:r>
              <a:rPr lang="en">
                <a:highlight>
                  <a:srgbClr val="FFFF00"/>
                </a:highlight>
                <a:latin typeface="Arial"/>
                <a:ea typeface="Arial"/>
                <a:cs typeface="Arial"/>
                <a:sym typeface="Arial"/>
              </a:rPr>
              <a:t> pay only for capacity that you actually use</a:t>
            </a:r>
            <a:r>
              <a:rPr lang="en">
                <a:latin typeface="Arial"/>
                <a:ea typeface="Arial"/>
                <a:cs typeface="Arial"/>
                <a:sym typeface="Arial"/>
              </a:rPr>
              <a:t>.</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1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EC2 Instance Types: On Demand</a:t>
            </a:r>
            <a:endParaRPr/>
          </a:p>
        </p:txBody>
      </p:sp>
      <p:sp>
        <p:nvSpPr>
          <p:cNvPr id="761" name="Google Shape;761;p136"/>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Arial"/>
              <a:buChar char="●"/>
            </a:pPr>
            <a:r>
              <a:rPr lang="en">
                <a:latin typeface="Arial"/>
                <a:ea typeface="Arial"/>
                <a:cs typeface="Arial"/>
                <a:sym typeface="Arial"/>
              </a:rPr>
              <a:t>On-Demand Instances—With On-Demand instances, </a:t>
            </a:r>
            <a:r>
              <a:rPr lang="en">
                <a:highlight>
                  <a:srgbClr val="FFFF00"/>
                </a:highlight>
                <a:latin typeface="Arial"/>
                <a:ea typeface="Arial"/>
                <a:cs typeface="Arial"/>
                <a:sym typeface="Arial"/>
              </a:rPr>
              <a:t>you pay for compute capacity by the hour</a:t>
            </a:r>
            <a:r>
              <a:rPr lang="en">
                <a:latin typeface="Arial"/>
                <a:ea typeface="Arial"/>
                <a:cs typeface="Arial"/>
                <a:sym typeface="Arial"/>
              </a:rPr>
              <a:t> with </a:t>
            </a:r>
            <a:r>
              <a:rPr lang="en">
                <a:highlight>
                  <a:srgbClr val="FFFF00"/>
                </a:highlight>
                <a:latin typeface="Arial"/>
                <a:ea typeface="Arial"/>
                <a:cs typeface="Arial"/>
                <a:sym typeface="Arial"/>
              </a:rPr>
              <a:t>no long-term commitments</a:t>
            </a:r>
            <a:r>
              <a:rPr lang="en">
                <a:latin typeface="Arial"/>
                <a:ea typeface="Arial"/>
                <a:cs typeface="Arial"/>
                <a:sym typeface="Arial"/>
              </a:rPr>
              <a:t>. You can increase or decrease your compute capacity depending on the demands of your application and only pay the specified hourly rate for the instances you use.</a:t>
            </a:r>
            <a:endParaRPr>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a:latin typeface="Arial"/>
                <a:ea typeface="Arial"/>
                <a:cs typeface="Arial"/>
                <a:sym typeface="Arial"/>
              </a:rPr>
              <a:t>The use of On-Demand instances frees you from the </a:t>
            </a:r>
            <a:r>
              <a:rPr lang="en">
                <a:highlight>
                  <a:srgbClr val="FFFF00"/>
                </a:highlight>
                <a:latin typeface="Arial"/>
                <a:ea typeface="Arial"/>
                <a:cs typeface="Arial"/>
                <a:sym typeface="Arial"/>
              </a:rPr>
              <a:t>costs and complexities of planning, purchasing, and maintaining hardware and transforms what are commonly large fixed costs into much smaller variable costs.</a:t>
            </a:r>
            <a:r>
              <a:rPr lang="en">
                <a:latin typeface="Arial"/>
                <a:ea typeface="Arial"/>
                <a:cs typeface="Arial"/>
                <a:sym typeface="Arial"/>
              </a:rPr>
              <a:t> On-Demand instances also remove the need to buy </a:t>
            </a:r>
            <a:r>
              <a:rPr lang="en">
                <a:highlight>
                  <a:srgbClr val="FFFF00"/>
                </a:highlight>
                <a:latin typeface="Arial"/>
                <a:ea typeface="Arial"/>
                <a:cs typeface="Arial"/>
                <a:sym typeface="Arial"/>
              </a:rPr>
              <a:t>“safety net”</a:t>
            </a:r>
            <a:r>
              <a:rPr lang="en">
                <a:latin typeface="Arial"/>
                <a:ea typeface="Arial"/>
                <a:cs typeface="Arial"/>
                <a:sym typeface="Arial"/>
              </a:rPr>
              <a:t> capacity to handle periodic traffic spikes.</a:t>
            </a:r>
            <a:endParaRPr>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EC2 Instance Types: Reserved Instances</a:t>
            </a:r>
            <a:endParaRPr/>
          </a:p>
        </p:txBody>
      </p:sp>
      <p:sp>
        <p:nvSpPr>
          <p:cNvPr id="767" name="Google Shape;767;p137"/>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Arial"/>
                <a:ea typeface="Arial"/>
                <a:cs typeface="Arial"/>
                <a:sym typeface="Arial"/>
              </a:rPr>
              <a:t>Reserved Instances provide you with a significant discount </a:t>
            </a:r>
            <a:r>
              <a:rPr lang="en">
                <a:highlight>
                  <a:srgbClr val="FFFF00"/>
                </a:highlight>
                <a:latin typeface="Arial"/>
                <a:ea typeface="Arial"/>
                <a:cs typeface="Arial"/>
                <a:sym typeface="Arial"/>
              </a:rPr>
              <a:t>(up to 75%) compared to On-Demand instance pricing</a:t>
            </a:r>
            <a:r>
              <a:rPr lang="en">
                <a:latin typeface="Arial"/>
                <a:ea typeface="Arial"/>
                <a:cs typeface="Arial"/>
                <a:sym typeface="Arial"/>
              </a:rPr>
              <a:t>. You have the flexibility to change families, operating system types, and tenancies while benefitting from Reserved Instance pricing when you use Convertible Reserved Instances.</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13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EC2 Instance Types: Spot Instances</a:t>
            </a:r>
            <a:endParaRPr/>
          </a:p>
        </p:txBody>
      </p:sp>
      <p:sp>
        <p:nvSpPr>
          <p:cNvPr id="773" name="Google Shape;773;p138"/>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Spot Instances are available at up to a </a:t>
            </a:r>
            <a:r>
              <a:rPr lang="en">
                <a:highlight>
                  <a:srgbClr val="FFFF00"/>
                </a:highlight>
              </a:rPr>
              <a:t>90% discount compared to On-Demand </a:t>
            </a:r>
            <a:r>
              <a:rPr lang="en"/>
              <a:t>prices and let you take advantage of unused EC2 capacity in the AWS Cloud. You can significantly reduce the cost of running your applications, grow your application’s compute capacity and throughput for the same budget, and enable new types of cloud computing applications. </a:t>
            </a:r>
            <a:endParaRPr/>
          </a:p>
          <a:p>
            <a:pPr indent="0" lvl="0" marL="0" rtl="0" algn="l">
              <a:spcBef>
                <a:spcPts val="1600"/>
              </a:spcBef>
              <a:spcAft>
                <a:spcPts val="1600"/>
              </a:spcAft>
              <a:buNone/>
            </a:pPr>
            <a:r>
              <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13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EC2 Instance Types: Dedicated Hosts</a:t>
            </a:r>
            <a:endParaRPr/>
          </a:p>
        </p:txBody>
      </p:sp>
      <p:sp>
        <p:nvSpPr>
          <p:cNvPr id="779" name="Google Shape;779;p139"/>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 Amazon EC2 Dedicated Host is a </a:t>
            </a:r>
            <a:r>
              <a:rPr lang="en">
                <a:highlight>
                  <a:srgbClr val="FFFF00"/>
                </a:highlight>
              </a:rPr>
              <a:t>physical server</a:t>
            </a:r>
            <a:r>
              <a:rPr lang="en"/>
              <a:t> with EC2 instance capacity </a:t>
            </a:r>
            <a:r>
              <a:rPr lang="en">
                <a:highlight>
                  <a:srgbClr val="FFFF00"/>
                </a:highlight>
              </a:rPr>
              <a:t>fully dedicated</a:t>
            </a:r>
            <a:r>
              <a:rPr lang="en"/>
              <a:t> to your use. Dedicated Hosts can help you address compliance requirements and reduce costs by allowing you to use your existing </a:t>
            </a:r>
            <a:r>
              <a:rPr lang="en">
                <a:highlight>
                  <a:srgbClr val="FFFF00"/>
                </a:highlight>
              </a:rPr>
              <a:t>server-bound software licenses</a:t>
            </a:r>
            <a:r>
              <a:rPr lang="en"/>
              <a:t>.</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14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IAM Roles</a:t>
            </a:r>
            <a:endParaRPr/>
          </a:p>
        </p:txBody>
      </p:sp>
      <p:sp>
        <p:nvSpPr>
          <p:cNvPr id="789" name="Google Shape;789;p141"/>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IAM role is an IAM entity that defines a set of permissions for making AWS service requests. IAM roles are</a:t>
            </a:r>
            <a:r>
              <a:rPr lang="en">
                <a:highlight>
                  <a:srgbClr val="FFFF00"/>
                </a:highlight>
              </a:rPr>
              <a:t> not associated with a specific user or group</a:t>
            </a:r>
            <a:r>
              <a:rPr lang="en"/>
              <a:t>. Instead, trusted entities assume roles, such as IAM users, applications, or AWS services such as EC2.</a:t>
            </a:r>
            <a:endParaRPr/>
          </a:p>
          <a:p>
            <a:pPr indent="0" lvl="0" marL="0" rtl="0" algn="l">
              <a:spcBef>
                <a:spcPts val="1600"/>
              </a:spcBef>
              <a:spcAft>
                <a:spcPts val="1600"/>
              </a:spcAft>
              <a:buNone/>
            </a:pPr>
            <a:r>
              <a:rPr lang="en"/>
              <a:t>IAM roles allow you to delegate access with defined permissions to trusted entities </a:t>
            </a:r>
            <a:r>
              <a:rPr lang="en">
                <a:highlight>
                  <a:srgbClr val="FFFF00"/>
                </a:highlight>
              </a:rPr>
              <a:t>without</a:t>
            </a:r>
            <a:r>
              <a:rPr lang="en"/>
              <a:t> having to share long-term </a:t>
            </a:r>
            <a:r>
              <a:rPr lang="en">
                <a:highlight>
                  <a:srgbClr val="FFFF00"/>
                </a:highlight>
              </a:rPr>
              <a:t>access keys</a:t>
            </a:r>
            <a:r>
              <a:rPr lang="en"/>
              <a:t>. </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Detalhes da certificação</a:t>
            </a:r>
            <a:endParaRPr/>
          </a:p>
        </p:txBody>
      </p:sp>
      <p:sp>
        <p:nvSpPr>
          <p:cNvPr id="140" name="Google Shape;140;p26"/>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Multipla escolha, Múltiplas respostas</a:t>
            </a:r>
            <a:endParaRPr/>
          </a:p>
          <a:p>
            <a:pPr indent="-342900" lvl="0" marL="457200" rtl="0" algn="l">
              <a:spcBef>
                <a:spcPts val="0"/>
              </a:spcBef>
              <a:spcAft>
                <a:spcPts val="0"/>
              </a:spcAft>
              <a:buSzPts val="1800"/>
              <a:buChar char="●"/>
            </a:pPr>
            <a:r>
              <a:rPr lang="en"/>
              <a:t>Duração 90 minutos</a:t>
            </a:r>
            <a:endParaRPr/>
          </a:p>
          <a:p>
            <a:pPr indent="-342900" lvl="0" marL="457200" rtl="0" algn="l">
              <a:spcBef>
                <a:spcPts val="0"/>
              </a:spcBef>
              <a:spcAft>
                <a:spcPts val="0"/>
              </a:spcAft>
              <a:buSzPts val="1800"/>
              <a:buChar char="●"/>
            </a:pPr>
            <a:r>
              <a:rPr lang="en"/>
              <a:t>Custo 100 USD*</a:t>
            </a:r>
            <a:endParaRPr/>
          </a:p>
          <a:p>
            <a:pPr indent="-342900" lvl="0" marL="457200" rtl="0" algn="l">
              <a:spcBef>
                <a:spcPts val="0"/>
              </a:spcBef>
              <a:spcAft>
                <a:spcPts val="0"/>
              </a:spcAft>
              <a:buSzPts val="1800"/>
              <a:buChar char="●"/>
            </a:pPr>
            <a:r>
              <a:rPr lang="en"/>
              <a:t>Idioma - </a:t>
            </a:r>
            <a:r>
              <a:rPr lang="en" u="sng"/>
              <a:t>Inglês</a:t>
            </a:r>
            <a:r>
              <a:rPr lang="en"/>
              <a:t>, japonês, coreano e chinês</a:t>
            </a:r>
            <a:endParaRPr/>
          </a:p>
          <a:p>
            <a:pPr indent="-342900" lvl="0" marL="457200" rtl="0" algn="l">
              <a:spcBef>
                <a:spcPts val="0"/>
              </a:spcBef>
              <a:spcAft>
                <a:spcPts val="0"/>
              </a:spcAft>
              <a:buSzPts val="1800"/>
              <a:buChar char="●"/>
            </a:pPr>
            <a:r>
              <a:rPr lang="en"/>
              <a:t>Como é o Exame:  Presencial ou Online</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14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Amazon RDS</a:t>
            </a:r>
            <a:endParaRPr/>
          </a:p>
        </p:txBody>
      </p:sp>
      <p:sp>
        <p:nvSpPr>
          <p:cNvPr id="799" name="Google Shape;799;p143"/>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a:t>
            </a:r>
            <a:r>
              <a:rPr lang="en">
                <a:highlight>
                  <a:srgbClr val="FFFF00"/>
                </a:highlight>
              </a:rPr>
              <a:t>Relational Database</a:t>
            </a:r>
            <a:r>
              <a:rPr lang="en"/>
              <a:t> Service (Amazon RDS) provides cost-efficient and resizable capacity while automating time-consuming administration tasks such as hardware provisioning, database setup, patching and backups. </a:t>
            </a:r>
            <a:endParaRPr/>
          </a:p>
          <a:p>
            <a:pPr indent="0" lvl="0" marL="0" rtl="0" algn="l">
              <a:spcBef>
                <a:spcPts val="1600"/>
              </a:spcBef>
              <a:spcAft>
                <a:spcPts val="1600"/>
              </a:spcAft>
              <a:buNone/>
            </a:pPr>
            <a:r>
              <a:rPr lang="en"/>
              <a:t>Amazon RDS is available on several database instance types - optimized for memory, performance or I/O - and provides you with six familiar database engines to choose from, including </a:t>
            </a:r>
            <a:r>
              <a:rPr lang="en">
                <a:highlight>
                  <a:srgbClr val="FFFF00"/>
                </a:highlight>
              </a:rPr>
              <a:t>Amazon Aurora, PostgreSQL, MySQL, MariaDB, Oracle Database, and SQL Server</a:t>
            </a:r>
            <a:r>
              <a:rPr lang="en"/>
              <a:t>.</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14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DynamoDB</a:t>
            </a:r>
            <a:endParaRPr/>
          </a:p>
        </p:txBody>
      </p:sp>
      <p:sp>
        <p:nvSpPr>
          <p:cNvPr id="805" name="Google Shape;805;p144"/>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DynamoDB is a</a:t>
            </a:r>
            <a:r>
              <a:rPr lang="en">
                <a:highlight>
                  <a:srgbClr val="FFFF00"/>
                </a:highlight>
              </a:rPr>
              <a:t> key-value</a:t>
            </a:r>
            <a:r>
              <a:rPr lang="en"/>
              <a:t> and </a:t>
            </a:r>
            <a:r>
              <a:rPr lang="en">
                <a:highlight>
                  <a:srgbClr val="FFFF00"/>
                </a:highlight>
              </a:rPr>
              <a:t>document</a:t>
            </a:r>
            <a:r>
              <a:rPr lang="en"/>
              <a:t> database that delivers single-digit millisecond performance at any scale. It's a fully managed, </a:t>
            </a:r>
            <a:r>
              <a:rPr lang="en">
                <a:highlight>
                  <a:srgbClr val="FFFF00"/>
                </a:highlight>
              </a:rPr>
              <a:t>multiregion</a:t>
            </a:r>
            <a:r>
              <a:rPr lang="en"/>
              <a:t>, multimaster database with built-in security, backup and restore, and in-memory caching for internet-scale applications. DynamoDB can handle more than 10 trillion requests per day and support peaks of more than 20 million requests per second.</a:t>
            </a:r>
            <a:endParaRPr/>
          </a:p>
          <a:p>
            <a:pPr indent="0" lvl="0" marL="0" rtl="0" algn="ctr">
              <a:spcBef>
                <a:spcPts val="1600"/>
              </a:spcBef>
              <a:spcAft>
                <a:spcPts val="1600"/>
              </a:spcAft>
              <a:buNone/>
            </a:pPr>
            <a:r>
              <a:rPr lang="en"/>
              <a:t>DynamoDB is a </a:t>
            </a:r>
            <a:r>
              <a:rPr lang="en">
                <a:highlight>
                  <a:srgbClr val="FFFF00"/>
                </a:highlight>
              </a:rPr>
              <a:t>NoSQL</a:t>
            </a:r>
            <a:r>
              <a:rPr lang="en"/>
              <a:t> database</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14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Elastic Load Balance (ELB) &amp; Auto Scaling</a:t>
            </a:r>
            <a:endParaRPr/>
          </a:p>
        </p:txBody>
      </p:sp>
      <p:sp>
        <p:nvSpPr>
          <p:cNvPr id="815" name="Google Shape;815;p146"/>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Elastic Load Balancing (ELB) automatically distributes incoming application traffic </a:t>
            </a:r>
            <a:r>
              <a:rPr lang="en">
                <a:highlight>
                  <a:srgbClr val="FFFF00"/>
                </a:highlight>
              </a:rPr>
              <a:t>across multiple targets,</a:t>
            </a:r>
            <a:r>
              <a:rPr lang="en"/>
              <a:t> such as </a:t>
            </a:r>
            <a:r>
              <a:rPr lang="en">
                <a:highlight>
                  <a:srgbClr val="FFFF00"/>
                </a:highlight>
              </a:rPr>
              <a:t>Amazon EC2 instances, containers, and IP addresses</a:t>
            </a:r>
            <a:r>
              <a:rPr lang="en"/>
              <a:t>. It can handle the varying load of your application traffic in a </a:t>
            </a:r>
            <a:r>
              <a:rPr lang="en">
                <a:highlight>
                  <a:srgbClr val="FFFF00"/>
                </a:highlight>
              </a:rPr>
              <a:t>single Availability Zone or across multiple Availability Zones</a:t>
            </a:r>
            <a:r>
              <a:rPr lang="en"/>
              <a:t>. Elastic Load Balancing offers </a:t>
            </a:r>
            <a:r>
              <a:rPr lang="en">
                <a:highlight>
                  <a:srgbClr val="FFFF00"/>
                </a:highlight>
              </a:rPr>
              <a:t>three types </a:t>
            </a:r>
            <a:r>
              <a:rPr lang="en"/>
              <a:t>of load balancers that all feature the high availability, automatic scaling, and robust security necessary to make your applications fault tolerant.</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14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ELB Types</a:t>
            </a:r>
            <a:endParaRPr/>
          </a:p>
        </p:txBody>
      </p:sp>
      <p:sp>
        <p:nvSpPr>
          <p:cNvPr id="821" name="Google Shape;821;p147"/>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Application Load Balancer </a:t>
            </a:r>
            <a:r>
              <a:rPr lang="en"/>
              <a:t>is best suited for load balancing of </a:t>
            </a:r>
            <a:r>
              <a:rPr lang="en">
                <a:highlight>
                  <a:srgbClr val="FFFF00"/>
                </a:highlight>
              </a:rPr>
              <a:t>HTTP and HTTPS traffic</a:t>
            </a:r>
            <a:endParaRPr>
              <a:highlight>
                <a:srgbClr val="FFFF00"/>
              </a:highlight>
            </a:endParaRPr>
          </a:p>
          <a:p>
            <a:pPr indent="-342900" lvl="0" marL="457200" rtl="0" algn="l">
              <a:spcBef>
                <a:spcPts val="0"/>
              </a:spcBef>
              <a:spcAft>
                <a:spcPts val="0"/>
              </a:spcAft>
              <a:buSzPts val="1800"/>
              <a:buChar char="●"/>
            </a:pPr>
            <a:r>
              <a:rPr b="1" lang="en"/>
              <a:t>Network Load Balancer </a:t>
            </a:r>
            <a:r>
              <a:rPr lang="en"/>
              <a:t>is best suited for load balancing of </a:t>
            </a:r>
            <a:r>
              <a:rPr lang="en">
                <a:highlight>
                  <a:srgbClr val="FFFF00"/>
                </a:highlight>
              </a:rPr>
              <a:t>TCP traffic</a:t>
            </a:r>
            <a:r>
              <a:rPr lang="en"/>
              <a:t> where extreme performance is required. </a:t>
            </a:r>
            <a:endParaRPr/>
          </a:p>
          <a:p>
            <a:pPr indent="-342900" lvl="0" marL="457200" rtl="0" algn="l">
              <a:spcBef>
                <a:spcPts val="0"/>
              </a:spcBef>
              <a:spcAft>
                <a:spcPts val="0"/>
              </a:spcAft>
              <a:buSzPts val="1800"/>
              <a:buChar char="●"/>
            </a:pPr>
            <a:r>
              <a:rPr b="1" lang="en"/>
              <a:t>Classic Load Balancer</a:t>
            </a:r>
            <a:r>
              <a:rPr lang="en"/>
              <a:t> operate at both the request level and connection level. Classic Load Balancer is intended for applications that were built within the </a:t>
            </a:r>
            <a:r>
              <a:rPr lang="en">
                <a:highlight>
                  <a:srgbClr val="FFFF00"/>
                </a:highlight>
              </a:rPr>
              <a:t>EC2-Classic network</a:t>
            </a:r>
            <a:r>
              <a:rPr lang="en"/>
              <a:t>.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14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Auto Scaling</a:t>
            </a:r>
            <a:endParaRPr/>
          </a:p>
        </p:txBody>
      </p:sp>
      <p:sp>
        <p:nvSpPr>
          <p:cNvPr id="827" name="Google Shape;827;p148"/>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EC2 Auto Scaling helps you maintain</a:t>
            </a:r>
            <a:r>
              <a:rPr lang="en">
                <a:highlight>
                  <a:srgbClr val="FFFF00"/>
                </a:highlight>
              </a:rPr>
              <a:t> application availability</a:t>
            </a:r>
            <a:r>
              <a:rPr lang="en"/>
              <a:t> and allows you to </a:t>
            </a:r>
            <a:r>
              <a:rPr lang="en">
                <a:highlight>
                  <a:srgbClr val="FFFF00"/>
                </a:highlight>
              </a:rPr>
              <a:t>automatically</a:t>
            </a:r>
            <a:r>
              <a:rPr lang="en"/>
              <a:t> </a:t>
            </a:r>
            <a:r>
              <a:rPr lang="en">
                <a:highlight>
                  <a:srgbClr val="FFFF00"/>
                </a:highlight>
              </a:rPr>
              <a:t>add</a:t>
            </a:r>
            <a:r>
              <a:rPr lang="en"/>
              <a:t> or </a:t>
            </a:r>
            <a:r>
              <a:rPr lang="en">
                <a:highlight>
                  <a:srgbClr val="FFFF00"/>
                </a:highlight>
              </a:rPr>
              <a:t>remove</a:t>
            </a:r>
            <a:r>
              <a:rPr lang="en"/>
              <a:t> EC2 instances according to conditions you define. </a:t>
            </a:r>
            <a:endParaRPr/>
          </a:p>
          <a:p>
            <a:pPr indent="0" lvl="0" marL="0" rtl="0" algn="l">
              <a:spcBef>
                <a:spcPts val="1600"/>
              </a:spcBef>
              <a:spcAft>
                <a:spcPts val="1600"/>
              </a:spcAft>
              <a:buNone/>
            </a:pPr>
            <a:r>
              <a:rPr lang="en"/>
              <a:t>You can also use the </a:t>
            </a:r>
            <a:r>
              <a:rPr lang="en">
                <a:highlight>
                  <a:srgbClr val="FFFF00"/>
                </a:highlight>
              </a:rPr>
              <a:t>dynamic</a:t>
            </a:r>
            <a:r>
              <a:rPr lang="en"/>
              <a:t> and </a:t>
            </a:r>
            <a:r>
              <a:rPr lang="en">
                <a:highlight>
                  <a:srgbClr val="FFFF00"/>
                </a:highlight>
              </a:rPr>
              <a:t>predictive</a:t>
            </a:r>
            <a:r>
              <a:rPr lang="en"/>
              <a:t> scaling features of Amazon EC2 Auto Scaling to add or remove EC2 instances. Dynamic scaling responds to changing demand and predictive scaling automatically schedules the right number of EC2 instances based on predicted demand.</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15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Well-Architected Framework</a:t>
            </a:r>
            <a:endParaRPr/>
          </a:p>
        </p:txBody>
      </p:sp>
      <p:sp>
        <p:nvSpPr>
          <p:cNvPr id="837" name="Google Shape;837;p150"/>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Well-Architected Framework has been developed to help cloud architects build </a:t>
            </a:r>
            <a:r>
              <a:rPr lang="en">
                <a:highlight>
                  <a:srgbClr val="FFFF00"/>
                </a:highlight>
              </a:rPr>
              <a:t>secure, high-performing, resilient, and efficient infrastructure for their applications</a:t>
            </a:r>
            <a:r>
              <a:rPr lang="en"/>
              <a:t>. Based on </a:t>
            </a:r>
            <a:r>
              <a:rPr lang="en">
                <a:highlight>
                  <a:srgbClr val="FFFF00"/>
                </a:highlight>
              </a:rPr>
              <a:t>five</a:t>
            </a:r>
            <a:r>
              <a:rPr lang="en"/>
              <a:t> pillars — </a:t>
            </a:r>
            <a:r>
              <a:rPr lang="en">
                <a:highlight>
                  <a:srgbClr val="FFFF00"/>
                </a:highlight>
              </a:rPr>
              <a:t>operational excellence, security, reliability, performance efficiency, and cost optimization</a:t>
            </a:r>
            <a:r>
              <a:rPr lang="en"/>
              <a:t> — the Framework provides a consistent approach for customers and partners to evaluate architectures, and implement designs that will scale over time.</a:t>
            </a:r>
            <a:endParaRPr/>
          </a:p>
          <a:p>
            <a:pPr indent="0" lvl="0" marL="0" rtl="0" algn="ctr">
              <a:spcBef>
                <a:spcPts val="1600"/>
              </a:spcBef>
              <a:spcAft>
                <a:spcPts val="1600"/>
              </a:spcAft>
              <a:buNone/>
            </a:pPr>
            <a:r>
              <a:rPr lang="en" u="sng">
                <a:solidFill>
                  <a:schemeClr val="hlink"/>
                </a:solidFill>
                <a:hlinkClick r:id="rId3"/>
              </a:rPr>
              <a:t>Well-Architected Framework</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15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AWS Support </a:t>
            </a:r>
            <a:endParaRPr/>
          </a:p>
        </p:txBody>
      </p:sp>
      <p:sp>
        <p:nvSpPr>
          <p:cNvPr id="847" name="Google Shape;847;p152"/>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AWS Support offers a range of plans that provide access to tools and expertise that support the success and operational health of your AWS solutions. </a:t>
            </a:r>
            <a:r>
              <a:rPr lang="en">
                <a:highlight>
                  <a:srgbClr val="FFFF00"/>
                </a:highlight>
              </a:rPr>
              <a:t>All support plans provide 24x7 access to customer service, AWS documentation, whitepapers, and support forums.</a:t>
            </a:r>
            <a:r>
              <a:rPr lang="en"/>
              <a:t> For technical support and more resources to plan, deploy, and improve your AWS environment, you can select a support plan that best aligns with your AWS use case.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Como se preparar?</a:t>
            </a:r>
            <a:endParaRPr/>
          </a:p>
        </p:txBody>
      </p:sp>
      <p:sp>
        <p:nvSpPr>
          <p:cNvPr id="146" name="Google Shape;146;p27"/>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Curso</a:t>
            </a:r>
            <a:endParaRPr/>
          </a:p>
          <a:p>
            <a:pPr indent="-342900" lvl="0" marL="457200" rtl="0" algn="l">
              <a:spcBef>
                <a:spcPts val="0"/>
              </a:spcBef>
              <a:spcAft>
                <a:spcPts val="0"/>
              </a:spcAft>
              <a:buSzPts val="1800"/>
              <a:buChar char="●"/>
            </a:pPr>
            <a:r>
              <a:rPr lang="en"/>
              <a:t>Documentação oficial AWS</a:t>
            </a:r>
            <a:endParaRPr/>
          </a:p>
          <a:p>
            <a:pPr indent="-342900" lvl="0" marL="457200" rtl="0" algn="l">
              <a:spcBef>
                <a:spcPts val="0"/>
              </a:spcBef>
              <a:spcAft>
                <a:spcPts val="0"/>
              </a:spcAft>
              <a:buSzPts val="1800"/>
              <a:buChar char="●"/>
            </a:pPr>
            <a:r>
              <a:rPr lang="en"/>
              <a:t>Whitepapers AWS</a:t>
            </a:r>
            <a:endParaRPr/>
          </a:p>
          <a:p>
            <a:pPr indent="-342900" lvl="0" marL="457200" rtl="0" algn="l">
              <a:spcBef>
                <a:spcPts val="0"/>
              </a:spcBef>
              <a:spcAft>
                <a:spcPts val="0"/>
              </a:spcAft>
              <a:buSzPts val="1800"/>
              <a:buChar char="●"/>
            </a:pPr>
            <a:r>
              <a:rPr lang="en"/>
              <a:t>Experiência Prática (6 meses) - Recomendação da AWS</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15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Support Plans</a:t>
            </a:r>
            <a:endParaRPr/>
          </a:p>
        </p:txBody>
      </p:sp>
      <p:sp>
        <p:nvSpPr>
          <p:cNvPr id="853" name="Google Shape;853;p153"/>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Basic - </a:t>
            </a:r>
            <a:r>
              <a:rPr b="1" lang="en" u="sng"/>
              <a:t>FREE</a:t>
            </a:r>
            <a:endParaRPr b="1" u="sng"/>
          </a:p>
          <a:p>
            <a:pPr indent="-342900" lvl="0" marL="457200" rtl="0" algn="l">
              <a:spcBef>
                <a:spcPts val="1600"/>
              </a:spcBef>
              <a:spcAft>
                <a:spcPts val="0"/>
              </a:spcAft>
              <a:buSzPts val="1800"/>
              <a:buChar char="●"/>
            </a:pPr>
            <a:r>
              <a:rPr b="1" lang="en"/>
              <a:t>Developer</a:t>
            </a:r>
            <a:r>
              <a:rPr lang="en"/>
              <a:t> - If you are experimenting or testing in AWS.</a:t>
            </a:r>
            <a:endParaRPr/>
          </a:p>
          <a:p>
            <a:pPr indent="-342900" lvl="0" marL="457200" rtl="0" algn="l">
              <a:spcBef>
                <a:spcPts val="1600"/>
              </a:spcBef>
              <a:spcAft>
                <a:spcPts val="0"/>
              </a:spcAft>
              <a:buSzPts val="1800"/>
              <a:buChar char="●"/>
            </a:pPr>
            <a:r>
              <a:rPr b="1" lang="en"/>
              <a:t>Business</a:t>
            </a:r>
            <a:r>
              <a:rPr lang="en"/>
              <a:t> -  If you have production workloads in AWS.</a:t>
            </a:r>
            <a:endParaRPr/>
          </a:p>
          <a:p>
            <a:pPr indent="-342900" lvl="0" marL="457200" rtl="0" algn="l">
              <a:spcBef>
                <a:spcPts val="1600"/>
              </a:spcBef>
              <a:spcAft>
                <a:spcPts val="0"/>
              </a:spcAft>
              <a:buSzPts val="1800"/>
              <a:buChar char="●"/>
            </a:pPr>
            <a:r>
              <a:rPr b="1" lang="en"/>
              <a:t>Enterprise</a:t>
            </a:r>
            <a:r>
              <a:rPr lang="en"/>
              <a:t> - If you have business and/or mission critical workloads in AWS.</a:t>
            </a:r>
            <a:endParaRPr/>
          </a:p>
          <a:p>
            <a:pPr indent="0" lvl="0" marL="0" rtl="0" algn="ctr">
              <a:spcBef>
                <a:spcPts val="1600"/>
              </a:spcBef>
              <a:spcAft>
                <a:spcPts val="1600"/>
              </a:spcAft>
              <a:buNone/>
            </a:pPr>
            <a:r>
              <a:rPr lang="en" u="sng">
                <a:solidFill>
                  <a:schemeClr val="hlink"/>
                </a:solidFill>
                <a:hlinkClick r:id="rId3"/>
              </a:rPr>
              <a:t>https://aws.amazon.com/premiumsupport/plans/</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15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Domain 4: Billing and Pricing </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15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do you pay for AWS?</a:t>
            </a:r>
            <a:endParaRPr/>
          </a:p>
        </p:txBody>
      </p:sp>
      <p:sp>
        <p:nvSpPr>
          <p:cNvPr id="864" name="Google Shape;864;p155"/>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Pay-as-you-go</a:t>
            </a:r>
            <a:endParaRPr/>
          </a:p>
          <a:p>
            <a:pPr indent="-342900" lvl="0" marL="457200" rtl="0" algn="l">
              <a:lnSpc>
                <a:spcPct val="200000"/>
              </a:lnSpc>
              <a:spcBef>
                <a:spcPts val="0"/>
              </a:spcBef>
              <a:spcAft>
                <a:spcPts val="0"/>
              </a:spcAft>
              <a:buSzPts val="1800"/>
              <a:buChar char="●"/>
            </a:pPr>
            <a:r>
              <a:rPr lang="en"/>
              <a:t>Save when you reserve</a:t>
            </a:r>
            <a:endParaRPr/>
          </a:p>
          <a:p>
            <a:pPr indent="-342900" lvl="0" marL="457200" rtl="0" algn="l">
              <a:lnSpc>
                <a:spcPct val="200000"/>
              </a:lnSpc>
              <a:spcBef>
                <a:spcPts val="0"/>
              </a:spcBef>
              <a:spcAft>
                <a:spcPts val="0"/>
              </a:spcAft>
              <a:buSzPts val="1800"/>
              <a:buChar char="●"/>
            </a:pPr>
            <a:r>
              <a:rPr lang="en"/>
              <a:t>Pay less by using more</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15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Pay-as-you-go</a:t>
            </a:r>
            <a:endParaRPr/>
          </a:p>
        </p:txBody>
      </p:sp>
      <p:sp>
        <p:nvSpPr>
          <p:cNvPr id="870" name="Google Shape;870;p156"/>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Pay-as-you-go pricing allows you to easily adapt to changing business needs without overcommitting budgets and improving your responsiveness to changes. </a:t>
            </a:r>
            <a:r>
              <a:rPr lang="en">
                <a:highlight>
                  <a:srgbClr val="FFFF00"/>
                </a:highlight>
              </a:rPr>
              <a:t>With a pay as you go model, you can adapt your business depending on need and not on forecasts</a:t>
            </a:r>
            <a:r>
              <a:rPr lang="en"/>
              <a:t>, </a:t>
            </a:r>
            <a:r>
              <a:rPr lang="en">
                <a:highlight>
                  <a:srgbClr val="FFFF00"/>
                </a:highlight>
              </a:rPr>
              <a:t>reducing the risk or </a:t>
            </a:r>
            <a:r>
              <a:rPr lang="en">
                <a:highlight>
                  <a:srgbClr val="FFFF00"/>
                </a:highlight>
              </a:rPr>
              <a:t>over provisioning</a:t>
            </a:r>
            <a:r>
              <a:rPr lang="en">
                <a:highlight>
                  <a:srgbClr val="FFFF00"/>
                </a:highlight>
              </a:rPr>
              <a:t> or missing capacity.</a:t>
            </a:r>
            <a:endParaRPr>
              <a:highlight>
                <a:srgbClr val="FFFF00"/>
              </a:highlight>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15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Pay-as-you-go</a:t>
            </a:r>
            <a:endParaRPr/>
          </a:p>
        </p:txBody>
      </p:sp>
      <p:pic>
        <p:nvPicPr>
          <p:cNvPr id="876" name="Google Shape;876;p157"/>
          <p:cNvPicPr preferRelativeResize="0"/>
          <p:nvPr/>
        </p:nvPicPr>
        <p:blipFill>
          <a:blip r:embed="rId3">
            <a:alphaModFix/>
          </a:blip>
          <a:stretch>
            <a:fillRect/>
          </a:stretch>
        </p:blipFill>
        <p:spPr>
          <a:xfrm>
            <a:off x="152400" y="771450"/>
            <a:ext cx="8839200" cy="3800293"/>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15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Save when you reserve</a:t>
            </a:r>
            <a:endParaRPr/>
          </a:p>
        </p:txBody>
      </p:sp>
      <p:sp>
        <p:nvSpPr>
          <p:cNvPr id="882" name="Google Shape;882;p158"/>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certain services like </a:t>
            </a:r>
            <a:r>
              <a:rPr lang="en">
                <a:highlight>
                  <a:srgbClr val="FFFF00"/>
                </a:highlight>
              </a:rPr>
              <a:t>Amazon EC2</a:t>
            </a:r>
            <a:r>
              <a:rPr lang="en"/>
              <a:t> and </a:t>
            </a:r>
            <a:r>
              <a:rPr lang="en">
                <a:highlight>
                  <a:srgbClr val="FFFF00"/>
                </a:highlight>
              </a:rPr>
              <a:t>Amazon RDS</a:t>
            </a:r>
            <a:r>
              <a:rPr lang="en"/>
              <a:t>, you can invest in reserved capacity. With Reserved Instances, you can save up to </a:t>
            </a:r>
            <a:r>
              <a:rPr lang="en">
                <a:highlight>
                  <a:srgbClr val="FFFF00"/>
                </a:highlight>
              </a:rPr>
              <a:t>75% over equivalent on-demand capacity</a:t>
            </a:r>
            <a:r>
              <a:rPr lang="en"/>
              <a:t>.</a:t>
            </a:r>
            <a:endParaRPr/>
          </a:p>
          <a:p>
            <a:pPr indent="0" lvl="0" marL="0" rtl="0" algn="l">
              <a:spcBef>
                <a:spcPts val="1600"/>
              </a:spcBef>
              <a:spcAft>
                <a:spcPts val="0"/>
              </a:spcAft>
              <a:buNone/>
            </a:pPr>
            <a:r>
              <a:rPr lang="en"/>
              <a:t> Reserved Instances are available in 3 options:</a:t>
            </a:r>
            <a:endParaRPr/>
          </a:p>
          <a:p>
            <a:pPr indent="-342900" lvl="0" marL="457200" rtl="0" algn="l">
              <a:spcBef>
                <a:spcPts val="1600"/>
              </a:spcBef>
              <a:spcAft>
                <a:spcPts val="0"/>
              </a:spcAft>
              <a:buSzPts val="1800"/>
              <a:buChar char="●"/>
            </a:pPr>
            <a:r>
              <a:rPr lang="en"/>
              <a:t>All up-front (AURI)</a:t>
            </a:r>
            <a:endParaRPr/>
          </a:p>
          <a:p>
            <a:pPr indent="-342900" lvl="0" marL="457200" rtl="0" algn="l">
              <a:spcBef>
                <a:spcPts val="0"/>
              </a:spcBef>
              <a:spcAft>
                <a:spcPts val="0"/>
              </a:spcAft>
              <a:buSzPts val="1800"/>
              <a:buChar char="●"/>
            </a:pPr>
            <a:r>
              <a:rPr lang="en"/>
              <a:t>Partial up-front (PURI)</a:t>
            </a:r>
            <a:endParaRPr/>
          </a:p>
          <a:p>
            <a:pPr indent="-342900" lvl="0" marL="457200" rtl="0" algn="l">
              <a:spcBef>
                <a:spcPts val="0"/>
              </a:spcBef>
              <a:spcAft>
                <a:spcPts val="0"/>
              </a:spcAft>
              <a:buSzPts val="1800"/>
              <a:buChar char="●"/>
            </a:pPr>
            <a:r>
              <a:rPr lang="en"/>
              <a:t>No upfront payments (NURI)</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15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Save when you reserve</a:t>
            </a:r>
            <a:endParaRPr/>
          </a:p>
        </p:txBody>
      </p:sp>
      <p:pic>
        <p:nvPicPr>
          <p:cNvPr id="888" name="Google Shape;888;p159"/>
          <p:cNvPicPr preferRelativeResize="0"/>
          <p:nvPr/>
        </p:nvPicPr>
        <p:blipFill>
          <a:blip r:embed="rId3">
            <a:alphaModFix/>
          </a:blip>
          <a:stretch>
            <a:fillRect/>
          </a:stretch>
        </p:blipFill>
        <p:spPr>
          <a:xfrm>
            <a:off x="453013" y="722825"/>
            <a:ext cx="8237966" cy="4219651"/>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16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Pay less by using more</a:t>
            </a:r>
            <a:endParaRPr/>
          </a:p>
        </p:txBody>
      </p:sp>
      <p:sp>
        <p:nvSpPr>
          <p:cNvPr id="894" name="Google Shape;894;p160"/>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With AWS, you can get volume based discounts and realize important savings as your usage increases. </a:t>
            </a:r>
            <a:r>
              <a:rPr lang="en">
                <a:highlight>
                  <a:srgbClr val="FFFF00"/>
                </a:highlight>
              </a:rPr>
              <a:t>For services such as S3 and data transfer OUT from EC2, pricing is tiered, meaning the more you use, the less you pay per GB</a:t>
            </a:r>
            <a:r>
              <a:rPr lang="en"/>
              <a:t>. In addition, </a:t>
            </a:r>
            <a:r>
              <a:rPr lang="en">
                <a:highlight>
                  <a:srgbClr val="FFFF00"/>
                </a:highlight>
              </a:rPr>
              <a:t>data transfer IN is always free of charge</a:t>
            </a:r>
            <a:r>
              <a:rPr lang="en"/>
              <a:t>. As a result, as your AWS usage needs increase, you benefit from the economies of scale that allow you to increase adoption and keep costs under control.</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16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Pay less by using more</a:t>
            </a:r>
            <a:endParaRPr/>
          </a:p>
        </p:txBody>
      </p:sp>
      <p:pic>
        <p:nvPicPr>
          <p:cNvPr id="900" name="Google Shape;900;p161"/>
          <p:cNvPicPr preferRelativeResize="0"/>
          <p:nvPr/>
        </p:nvPicPr>
        <p:blipFill>
          <a:blip r:embed="rId3">
            <a:alphaModFix/>
          </a:blip>
          <a:stretch>
            <a:fillRect/>
          </a:stretch>
        </p:blipFill>
        <p:spPr>
          <a:xfrm>
            <a:off x="620588" y="976150"/>
            <a:ext cx="7781925" cy="3686175"/>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Quais temas serão abordados no ACP?</a:t>
            </a:r>
            <a:endParaRPr/>
          </a:p>
        </p:txBody>
      </p:sp>
      <p:sp>
        <p:nvSpPr>
          <p:cNvPr id="152" name="Google Shape;152;p28"/>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sz="1600"/>
              <a:t>Definições da nuvem da AWS</a:t>
            </a:r>
            <a:endParaRPr sz="1600"/>
          </a:p>
          <a:p>
            <a:pPr indent="-330200" lvl="0" marL="457200" rtl="0" algn="l">
              <a:lnSpc>
                <a:spcPct val="100000"/>
              </a:lnSpc>
              <a:spcBef>
                <a:spcPts val="1600"/>
              </a:spcBef>
              <a:spcAft>
                <a:spcPts val="0"/>
              </a:spcAft>
              <a:buSzPts val="1600"/>
              <a:buChar char="●"/>
            </a:pPr>
            <a:r>
              <a:rPr lang="en" sz="1600"/>
              <a:t>Compreender e explicar o modelo de responsabilidade compartilhada da AWS.</a:t>
            </a:r>
            <a:endParaRPr sz="1600"/>
          </a:p>
          <a:p>
            <a:pPr indent="-330200" lvl="0" marL="457200" rtl="0" algn="l">
              <a:lnSpc>
                <a:spcPct val="100000"/>
              </a:lnSpc>
              <a:spcBef>
                <a:spcPts val="1600"/>
              </a:spcBef>
              <a:spcAft>
                <a:spcPts val="0"/>
              </a:spcAft>
              <a:buSzPts val="1600"/>
              <a:buChar char="●"/>
            </a:pPr>
            <a:r>
              <a:rPr lang="en" sz="1600"/>
              <a:t>Compreender as práticas recomendadas de segurança da AWS Cloud.</a:t>
            </a:r>
            <a:endParaRPr sz="1600"/>
          </a:p>
          <a:p>
            <a:pPr indent="-330200" lvl="0" marL="457200" rtl="0" algn="l">
              <a:lnSpc>
                <a:spcPct val="100000"/>
              </a:lnSpc>
              <a:spcBef>
                <a:spcPts val="1600"/>
              </a:spcBef>
              <a:spcAft>
                <a:spcPts val="0"/>
              </a:spcAft>
              <a:buSzPts val="1600"/>
              <a:buChar char="●"/>
            </a:pPr>
            <a:r>
              <a:rPr lang="en" sz="1600"/>
              <a:t>Compreender os custos, a economia e as práticas de cobrança da AWS Cloud.</a:t>
            </a:r>
            <a:endParaRPr sz="1600"/>
          </a:p>
          <a:p>
            <a:pPr indent="-330200" lvl="0" marL="457200" rtl="0" algn="l">
              <a:lnSpc>
                <a:spcPct val="100000"/>
              </a:lnSpc>
              <a:spcBef>
                <a:spcPts val="1600"/>
              </a:spcBef>
              <a:spcAft>
                <a:spcPts val="0"/>
              </a:spcAft>
              <a:buSzPts val="1600"/>
              <a:buChar char="●"/>
            </a:pPr>
            <a:r>
              <a:rPr lang="en" sz="1600"/>
              <a:t>Descrever e apontar os principais serviços da AWS, incluindo computação, rede, bancos de dados e armazenamento.</a:t>
            </a:r>
            <a:endParaRPr sz="1600"/>
          </a:p>
          <a:p>
            <a:pPr indent="-330200" lvl="0" marL="457200" rtl="0" algn="l">
              <a:lnSpc>
                <a:spcPct val="100000"/>
              </a:lnSpc>
              <a:spcBef>
                <a:spcPts val="1600"/>
              </a:spcBef>
              <a:spcAft>
                <a:spcPts val="1600"/>
              </a:spcAft>
              <a:buSzPts val="1600"/>
              <a:buChar char="●"/>
            </a:pPr>
            <a:r>
              <a:rPr lang="en" sz="1600"/>
              <a:t>Identificar os serviços da AWS para casos de uso comuns.</a:t>
            </a:r>
            <a:endParaRPr sz="1600"/>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16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Understand the fundamentals of pricing</a:t>
            </a:r>
            <a:endParaRPr/>
          </a:p>
        </p:txBody>
      </p:sp>
      <p:sp>
        <p:nvSpPr>
          <p:cNvPr id="910" name="Google Shape;910;p163"/>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a:t>
            </a:r>
            <a:r>
              <a:rPr lang="en">
                <a:highlight>
                  <a:srgbClr val="FFFF00"/>
                </a:highlight>
              </a:rPr>
              <a:t>three</a:t>
            </a:r>
            <a:r>
              <a:rPr lang="en"/>
              <a:t> fundamental drivers of cost with AWS: </a:t>
            </a:r>
            <a:r>
              <a:rPr lang="en">
                <a:highlight>
                  <a:srgbClr val="FFFF00"/>
                </a:highlight>
              </a:rPr>
              <a:t>compute</a:t>
            </a:r>
            <a:r>
              <a:rPr lang="en"/>
              <a:t>, </a:t>
            </a:r>
            <a:r>
              <a:rPr lang="en">
                <a:highlight>
                  <a:srgbClr val="FFFF00"/>
                </a:highlight>
              </a:rPr>
              <a:t>storage</a:t>
            </a:r>
            <a:r>
              <a:rPr lang="en"/>
              <a:t>, and </a:t>
            </a:r>
            <a:r>
              <a:rPr lang="en">
                <a:highlight>
                  <a:srgbClr val="FFFF00"/>
                </a:highlight>
              </a:rPr>
              <a:t>outbound data transfer</a:t>
            </a:r>
            <a:r>
              <a:rPr lang="en"/>
              <a:t>. These characteristics vary somewhat, depending on the AWS product and pricing model you choose.</a:t>
            </a:r>
            <a:endParaRPr/>
          </a:p>
          <a:p>
            <a:pPr indent="0" lvl="0" marL="0" rtl="0" algn="l">
              <a:spcBef>
                <a:spcPts val="1600"/>
              </a:spcBef>
              <a:spcAft>
                <a:spcPts val="0"/>
              </a:spcAft>
              <a:buNone/>
            </a:pPr>
            <a:r>
              <a:rPr lang="en"/>
              <a:t>In </a:t>
            </a:r>
            <a:r>
              <a:rPr lang="en">
                <a:highlight>
                  <a:srgbClr val="FFFF00"/>
                </a:highlight>
              </a:rPr>
              <a:t>most cases</a:t>
            </a:r>
            <a:r>
              <a:rPr lang="en"/>
              <a:t>, there is no charge for </a:t>
            </a:r>
            <a:r>
              <a:rPr lang="en">
                <a:highlight>
                  <a:srgbClr val="FFFF00"/>
                </a:highlight>
              </a:rPr>
              <a:t>inbound</a:t>
            </a:r>
            <a:r>
              <a:rPr lang="en"/>
              <a:t> data transfer or for </a:t>
            </a:r>
            <a:r>
              <a:rPr lang="en">
                <a:highlight>
                  <a:srgbClr val="FFFF00"/>
                </a:highlight>
              </a:rPr>
              <a:t>data transfer between other AWS services within the same region</a:t>
            </a:r>
            <a:r>
              <a:rPr lang="en"/>
              <a:t>. There are some exceptions, so be sure to verify data transfer rates before beginning.</a:t>
            </a:r>
            <a:endParaRPr/>
          </a:p>
          <a:p>
            <a:pPr indent="0" lvl="0" marL="0" rtl="0" algn="ctr">
              <a:spcBef>
                <a:spcPts val="1600"/>
              </a:spcBef>
              <a:spcAft>
                <a:spcPts val="1600"/>
              </a:spcAft>
              <a:buNone/>
            </a:pPr>
            <a:r>
              <a:rPr lang="en" u="sng">
                <a:solidFill>
                  <a:schemeClr val="hlink"/>
                </a:solidFill>
                <a:hlinkClick r:id="rId3"/>
              </a:rPr>
              <a:t>https://d1.awsstatic.com/whitepapers/aws_pricing_overview.pdf</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16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AWS Billing and Cost Management</a:t>
            </a:r>
            <a:endParaRPr/>
          </a:p>
        </p:txBody>
      </p:sp>
      <p:sp>
        <p:nvSpPr>
          <p:cNvPr id="916" name="Google Shape;916;p164"/>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AWS Billing and Cost Management is the service that you use to </a:t>
            </a:r>
            <a:r>
              <a:rPr lang="en">
                <a:highlight>
                  <a:srgbClr val="FFFF00"/>
                </a:highlight>
              </a:rPr>
              <a:t>pay your AWS bill, monitor your usage, and analyze and control your costs</a:t>
            </a:r>
            <a:r>
              <a:rPr lang="en"/>
              <a:t>.</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16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Features in Billing and Cost Management</a:t>
            </a:r>
            <a:endParaRPr/>
          </a:p>
        </p:txBody>
      </p:sp>
      <p:sp>
        <p:nvSpPr>
          <p:cNvPr id="922" name="Google Shape;922;p165"/>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Estimate and plan your AWS costs</a:t>
            </a:r>
            <a:endParaRPr/>
          </a:p>
          <a:p>
            <a:pPr indent="-342900" lvl="0" marL="457200" rtl="0" algn="l">
              <a:spcBef>
                <a:spcPts val="1600"/>
              </a:spcBef>
              <a:spcAft>
                <a:spcPts val="0"/>
              </a:spcAft>
              <a:buSzPts val="1800"/>
              <a:buChar char="●"/>
            </a:pPr>
            <a:r>
              <a:rPr lang="en"/>
              <a:t>Receive alerts if your costs exceed a threshold that you set</a:t>
            </a:r>
            <a:endParaRPr/>
          </a:p>
          <a:p>
            <a:pPr indent="-342900" lvl="0" marL="457200" rtl="0" algn="l">
              <a:spcBef>
                <a:spcPts val="1600"/>
              </a:spcBef>
              <a:spcAft>
                <a:spcPts val="0"/>
              </a:spcAft>
              <a:buSzPts val="1800"/>
              <a:buChar char="●"/>
            </a:pPr>
            <a:r>
              <a:rPr lang="en"/>
              <a:t>Assess your biggest investments in AWS resources</a:t>
            </a:r>
            <a:endParaRPr/>
          </a:p>
          <a:p>
            <a:pPr indent="-342900" lvl="0" marL="457200" rtl="0" algn="l">
              <a:spcBef>
                <a:spcPts val="1600"/>
              </a:spcBef>
              <a:spcAft>
                <a:spcPts val="0"/>
              </a:spcAft>
              <a:buSzPts val="1800"/>
              <a:buChar char="●"/>
            </a:pPr>
            <a:r>
              <a:rPr lang="en"/>
              <a:t>Simplify your accounting if you work with multiple AWS accounts</a:t>
            </a:r>
            <a:endParaRPr/>
          </a:p>
          <a:p>
            <a:pPr indent="0" lvl="0" marL="0" rtl="0" algn="l">
              <a:spcBef>
                <a:spcPts val="1600"/>
              </a:spcBef>
              <a:spcAft>
                <a:spcPts val="1600"/>
              </a:spcAft>
              <a:buNone/>
            </a:pPr>
            <a:r>
              <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6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AWS Budgets &amp; Cost Explorer </a:t>
            </a:r>
            <a:endParaRPr/>
          </a:p>
        </p:txBody>
      </p:sp>
      <p:sp>
        <p:nvSpPr>
          <p:cNvPr id="928" name="Google Shape;928;p166"/>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AWS Budgets gives you the ability to set custom</a:t>
            </a:r>
            <a:r>
              <a:rPr lang="en" sz="2000">
                <a:highlight>
                  <a:srgbClr val="FFFF00"/>
                </a:highlight>
              </a:rPr>
              <a:t> budgets</a:t>
            </a:r>
            <a:r>
              <a:rPr lang="en" sz="2000"/>
              <a:t> that </a:t>
            </a:r>
            <a:r>
              <a:rPr lang="en" sz="2000">
                <a:highlight>
                  <a:srgbClr val="FFFF00"/>
                </a:highlight>
              </a:rPr>
              <a:t>alert</a:t>
            </a:r>
            <a:r>
              <a:rPr lang="en" sz="2000"/>
              <a:t> you when your costs or usage exceed (or are forecasted to exceed) your budgeted amount.</a:t>
            </a:r>
            <a:endParaRPr sz="2000"/>
          </a:p>
          <a:p>
            <a:pPr indent="0" lvl="0" marL="0" rtl="0" algn="ctr">
              <a:spcBef>
                <a:spcPts val="1600"/>
              </a:spcBef>
              <a:spcAft>
                <a:spcPts val="1600"/>
              </a:spcAft>
              <a:buNone/>
            </a:pPr>
            <a:r>
              <a:rPr b="1" lang="en" sz="2000">
                <a:highlight>
                  <a:srgbClr val="FFFF00"/>
                </a:highlight>
              </a:rPr>
              <a:t>BEFORE</a:t>
            </a:r>
            <a:endParaRPr b="1" sz="2000">
              <a:highlight>
                <a:srgbClr val="FFFF00"/>
              </a:highlight>
            </a:endParaRPr>
          </a:p>
        </p:txBody>
      </p:sp>
      <p:sp>
        <p:nvSpPr>
          <p:cNvPr id="929" name="Google Shape;929;p166"/>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AWS Cost Explorer has an easy-to-use interface that lets you </a:t>
            </a:r>
            <a:r>
              <a:rPr lang="en" sz="2000">
                <a:highlight>
                  <a:srgbClr val="FFFF00"/>
                </a:highlight>
              </a:rPr>
              <a:t>visualize, understand, and manage</a:t>
            </a:r>
            <a:r>
              <a:rPr lang="en" sz="2000"/>
              <a:t> your AWS costs and usage over time.</a:t>
            </a:r>
            <a:endParaRPr sz="2000"/>
          </a:p>
          <a:p>
            <a:pPr indent="0" lvl="0" marL="0" rtl="0" algn="ctr">
              <a:spcBef>
                <a:spcPts val="1600"/>
              </a:spcBef>
              <a:spcAft>
                <a:spcPts val="1600"/>
              </a:spcAft>
              <a:buNone/>
            </a:pPr>
            <a:r>
              <a:rPr b="1" lang="en" sz="2000">
                <a:highlight>
                  <a:srgbClr val="FFFF00"/>
                </a:highlight>
              </a:rPr>
              <a:t>AFTER</a:t>
            </a:r>
            <a:endParaRPr b="1" sz="2000"/>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16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Free Services</a:t>
            </a:r>
            <a:endParaRPr/>
          </a:p>
        </p:txBody>
      </p:sp>
      <p:sp>
        <p:nvSpPr>
          <p:cNvPr id="939" name="Google Shape;939;p168"/>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Amazon VPC</a:t>
            </a:r>
            <a:endParaRPr/>
          </a:p>
          <a:p>
            <a:pPr indent="-342900" lvl="0" marL="457200" rtl="0" algn="l">
              <a:spcBef>
                <a:spcPts val="0"/>
              </a:spcBef>
              <a:spcAft>
                <a:spcPts val="0"/>
              </a:spcAft>
              <a:buSzPts val="1800"/>
              <a:buChar char="●"/>
            </a:pPr>
            <a:r>
              <a:rPr lang="en"/>
              <a:t>Elastic Beanstalk</a:t>
            </a:r>
            <a:endParaRPr/>
          </a:p>
          <a:p>
            <a:pPr indent="-342900" lvl="0" marL="457200" rtl="0" algn="l">
              <a:spcBef>
                <a:spcPts val="0"/>
              </a:spcBef>
              <a:spcAft>
                <a:spcPts val="0"/>
              </a:spcAft>
              <a:buSzPts val="1800"/>
              <a:buChar char="●"/>
            </a:pPr>
            <a:r>
              <a:rPr lang="en"/>
              <a:t>CloudFormation</a:t>
            </a:r>
            <a:endParaRPr/>
          </a:p>
          <a:p>
            <a:pPr indent="-342900" lvl="0" marL="457200" rtl="0" algn="l">
              <a:spcBef>
                <a:spcPts val="0"/>
              </a:spcBef>
              <a:spcAft>
                <a:spcPts val="0"/>
              </a:spcAft>
              <a:buSzPts val="1800"/>
              <a:buChar char="●"/>
            </a:pPr>
            <a:r>
              <a:rPr lang="en"/>
              <a:t>IAM</a:t>
            </a:r>
            <a:endParaRPr/>
          </a:p>
          <a:p>
            <a:pPr indent="-342900" lvl="0" marL="457200" rtl="0" algn="l">
              <a:spcBef>
                <a:spcPts val="0"/>
              </a:spcBef>
              <a:spcAft>
                <a:spcPts val="0"/>
              </a:spcAft>
              <a:buSzPts val="1800"/>
              <a:buChar char="●"/>
            </a:pPr>
            <a:r>
              <a:rPr lang="en"/>
              <a:t>AutoScaling</a:t>
            </a:r>
            <a:endParaRPr/>
          </a:p>
          <a:p>
            <a:pPr indent="-342900" lvl="0" marL="457200" rtl="0" algn="l">
              <a:spcBef>
                <a:spcPts val="0"/>
              </a:spcBef>
              <a:spcAft>
                <a:spcPts val="0"/>
              </a:spcAft>
              <a:buSzPts val="1800"/>
              <a:buChar char="●"/>
            </a:pPr>
            <a:r>
              <a:rPr lang="en"/>
              <a:t>Opsworks</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16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AWS Free Tier</a:t>
            </a:r>
            <a:endParaRPr/>
          </a:p>
        </p:txBody>
      </p:sp>
      <p:sp>
        <p:nvSpPr>
          <p:cNvPr id="945" name="Google Shape;945;p169"/>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AWS Free Tier enables you to gain free, hands-on experience with the AWS platform, products, and services.</a:t>
            </a:r>
            <a:r>
              <a:rPr lang="en">
                <a:highlight>
                  <a:srgbClr val="FFFF00"/>
                </a:highlight>
              </a:rPr>
              <a:t> AWS Free Tier includes offers that expire 12 months after sign-up, Always free and Trials.</a:t>
            </a:r>
            <a:endParaRPr>
              <a:highlight>
                <a:srgbClr val="FFFF00"/>
              </a:highlight>
            </a:endParaRPr>
          </a:p>
          <a:p>
            <a:pPr indent="0" lvl="0" marL="0" rtl="0" algn="l">
              <a:spcBef>
                <a:spcPts val="1600"/>
              </a:spcBef>
              <a:spcAft>
                <a:spcPts val="0"/>
              </a:spcAft>
              <a:buNone/>
            </a:pPr>
            <a:r>
              <a:t/>
            </a:r>
            <a:endParaRPr>
              <a:highlight>
                <a:srgbClr val="FFFF00"/>
              </a:highlight>
            </a:endParaRPr>
          </a:p>
          <a:p>
            <a:pPr indent="0" lvl="0" marL="0" rtl="0" algn="ctr">
              <a:spcBef>
                <a:spcPts val="1600"/>
              </a:spcBef>
              <a:spcAft>
                <a:spcPts val="1600"/>
              </a:spcAft>
              <a:buNone/>
            </a:pPr>
            <a:r>
              <a:rPr lang="en" u="sng">
                <a:solidFill>
                  <a:schemeClr val="hlink"/>
                </a:solidFill>
                <a:hlinkClick r:id="rId3"/>
              </a:rPr>
              <a:t>https://aws.amazon.com/free/</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17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Estimating Amazon EC2 costs</a:t>
            </a:r>
            <a:endParaRPr/>
          </a:p>
        </p:txBody>
      </p:sp>
      <p:sp>
        <p:nvSpPr>
          <p:cNvPr id="955" name="Google Shape;955;p171"/>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Clock hours of server time</a:t>
            </a:r>
            <a:endParaRPr sz="2000"/>
          </a:p>
          <a:p>
            <a:pPr indent="-355600" lvl="0" marL="457200" rtl="0" algn="l">
              <a:spcBef>
                <a:spcPts val="1600"/>
              </a:spcBef>
              <a:spcAft>
                <a:spcPts val="0"/>
              </a:spcAft>
              <a:buSzPts val="2000"/>
              <a:buChar char="●"/>
            </a:pPr>
            <a:r>
              <a:rPr lang="en" sz="2000"/>
              <a:t>Instance type</a:t>
            </a:r>
            <a:endParaRPr sz="2000"/>
          </a:p>
          <a:p>
            <a:pPr indent="-355600" lvl="0" marL="457200" rtl="0" algn="l">
              <a:spcBef>
                <a:spcPts val="1600"/>
              </a:spcBef>
              <a:spcAft>
                <a:spcPts val="0"/>
              </a:spcAft>
              <a:buSzPts val="2000"/>
              <a:buChar char="●"/>
            </a:pPr>
            <a:r>
              <a:rPr lang="en" sz="2000"/>
              <a:t>Pricing model</a:t>
            </a:r>
            <a:endParaRPr sz="2000"/>
          </a:p>
          <a:p>
            <a:pPr indent="-355600" lvl="0" marL="457200" rtl="0" algn="l">
              <a:spcBef>
                <a:spcPts val="1600"/>
              </a:spcBef>
              <a:spcAft>
                <a:spcPts val="0"/>
              </a:spcAft>
              <a:buSzPts val="2000"/>
              <a:buChar char="●"/>
            </a:pPr>
            <a:r>
              <a:rPr lang="en" sz="2000"/>
              <a:t>Number of instances</a:t>
            </a:r>
            <a:endParaRPr sz="2000"/>
          </a:p>
          <a:p>
            <a:pPr indent="-355600" lvl="0" marL="457200" rtl="0" algn="l">
              <a:spcBef>
                <a:spcPts val="1600"/>
              </a:spcBef>
              <a:spcAft>
                <a:spcPts val="1600"/>
              </a:spcAft>
              <a:buSzPts val="2000"/>
              <a:buChar char="●"/>
            </a:pPr>
            <a:r>
              <a:rPr lang="en" sz="2000"/>
              <a:t>Load balancing</a:t>
            </a:r>
            <a:endParaRPr sz="2000"/>
          </a:p>
        </p:txBody>
      </p:sp>
      <p:sp>
        <p:nvSpPr>
          <p:cNvPr id="956" name="Google Shape;956;p171"/>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Detailed monitoring</a:t>
            </a:r>
            <a:endParaRPr sz="2000"/>
          </a:p>
          <a:p>
            <a:pPr indent="-355600" lvl="0" marL="457200" rtl="0" algn="l">
              <a:spcBef>
                <a:spcPts val="1600"/>
              </a:spcBef>
              <a:spcAft>
                <a:spcPts val="0"/>
              </a:spcAft>
              <a:buSzPts val="2000"/>
              <a:buChar char="●"/>
            </a:pPr>
            <a:r>
              <a:rPr lang="en" sz="2000"/>
              <a:t>Auto Scaling</a:t>
            </a:r>
            <a:endParaRPr sz="2000"/>
          </a:p>
          <a:p>
            <a:pPr indent="-355600" lvl="0" marL="457200" rtl="0" algn="l">
              <a:spcBef>
                <a:spcPts val="1600"/>
              </a:spcBef>
              <a:spcAft>
                <a:spcPts val="0"/>
              </a:spcAft>
              <a:buSzPts val="2000"/>
              <a:buChar char="●"/>
            </a:pPr>
            <a:r>
              <a:rPr lang="en" sz="2000"/>
              <a:t>Elastic IP addresses</a:t>
            </a:r>
            <a:endParaRPr sz="2000"/>
          </a:p>
          <a:p>
            <a:pPr indent="-355600" lvl="0" marL="457200" rtl="0" algn="l">
              <a:spcBef>
                <a:spcPts val="1600"/>
              </a:spcBef>
              <a:spcAft>
                <a:spcPts val="1600"/>
              </a:spcAft>
              <a:buSzPts val="2000"/>
              <a:buChar char="●"/>
            </a:pPr>
            <a:r>
              <a:rPr lang="en" sz="2000"/>
              <a:t>Operating systems and software packages</a:t>
            </a:r>
            <a:endParaRPr sz="2000"/>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17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AWS Lambda pricing</a:t>
            </a:r>
            <a:endParaRPr/>
          </a:p>
        </p:txBody>
      </p:sp>
      <p:sp>
        <p:nvSpPr>
          <p:cNvPr id="962" name="Google Shape;962;p172"/>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Duration is calculated from the time your code begins executing until it returns or otherwise terminates, rounded up to the nearest 100 milliseconds. </a:t>
            </a:r>
            <a:r>
              <a:rPr lang="en">
                <a:highlight>
                  <a:srgbClr val="FFFF00"/>
                </a:highlight>
              </a:rPr>
              <a:t>The price depends on the amount of memory you allocate to your function.</a:t>
            </a:r>
            <a:endParaRPr>
              <a:highlight>
                <a:srgbClr val="FFFF00"/>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Divisão da Prova</a:t>
            </a:r>
            <a:endParaRPr/>
          </a:p>
        </p:txBody>
      </p:sp>
      <p:sp>
        <p:nvSpPr>
          <p:cNvPr id="158" name="Google Shape;158;p29"/>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u="sng">
                <a:solidFill>
                  <a:schemeClr val="accent5"/>
                </a:solidFill>
                <a:hlinkClick r:id="rId3">
                  <a:extLst>
                    <a:ext uri="{A12FA001-AC4F-418D-AE19-62706E023703}">
                      <ahyp:hlinkClr val="tx"/>
                    </a:ext>
                  </a:extLst>
                </a:hlinkClick>
              </a:rPr>
              <a:t>Exam_guide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ctr">
              <a:spcBef>
                <a:spcPts val="1600"/>
              </a:spcBef>
              <a:spcAft>
                <a:spcPts val="0"/>
              </a:spcAft>
              <a:buNone/>
            </a:pPr>
            <a:r>
              <a:rPr b="1" lang="en" u="sng"/>
              <a:t>Nota para aprovação: &gt;=70</a:t>
            </a:r>
            <a:endParaRPr b="1" u="sng"/>
          </a:p>
          <a:p>
            <a:pPr indent="0" lvl="0" marL="0" rtl="0" algn="ctr">
              <a:spcBef>
                <a:spcPts val="1600"/>
              </a:spcBef>
              <a:spcAft>
                <a:spcPts val="0"/>
              </a:spcAft>
              <a:buNone/>
            </a:pPr>
            <a:r>
              <a:t/>
            </a:r>
            <a:endParaRPr b="1" u="sng"/>
          </a:p>
          <a:p>
            <a:pPr indent="0" lvl="0" marL="0" rtl="0" algn="ctr">
              <a:spcBef>
                <a:spcPts val="1600"/>
              </a:spcBef>
              <a:spcAft>
                <a:spcPts val="1600"/>
              </a:spcAft>
              <a:buNone/>
            </a:pPr>
            <a:r>
              <a:t/>
            </a:r>
            <a:endParaRPr b="1" u="sng"/>
          </a:p>
        </p:txBody>
      </p:sp>
      <p:pic>
        <p:nvPicPr>
          <p:cNvPr id="159" name="Google Shape;159;p29"/>
          <p:cNvPicPr preferRelativeResize="0"/>
          <p:nvPr/>
        </p:nvPicPr>
        <p:blipFill>
          <a:blip r:embed="rId4">
            <a:alphaModFix/>
          </a:blip>
          <a:stretch>
            <a:fillRect/>
          </a:stretch>
        </p:blipFill>
        <p:spPr>
          <a:xfrm>
            <a:off x="152400" y="2310125"/>
            <a:ext cx="8839198" cy="1817480"/>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17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Amazon EBS is priced</a:t>
            </a:r>
            <a:endParaRPr/>
          </a:p>
        </p:txBody>
      </p:sp>
      <p:sp>
        <p:nvSpPr>
          <p:cNvPr id="968" name="Google Shape;968;p173"/>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Volumes</a:t>
            </a:r>
            <a:endParaRPr/>
          </a:p>
          <a:p>
            <a:pPr indent="-342900" lvl="0" marL="457200" rtl="0" algn="l">
              <a:lnSpc>
                <a:spcPct val="200000"/>
              </a:lnSpc>
              <a:spcBef>
                <a:spcPts val="0"/>
              </a:spcBef>
              <a:spcAft>
                <a:spcPts val="0"/>
              </a:spcAft>
              <a:buSzPts val="1800"/>
              <a:buChar char="●"/>
            </a:pPr>
            <a:r>
              <a:rPr lang="en"/>
              <a:t>Snapshots</a:t>
            </a:r>
            <a:endParaRPr/>
          </a:p>
          <a:p>
            <a:pPr indent="-342900" lvl="0" marL="457200" rtl="0" algn="l">
              <a:lnSpc>
                <a:spcPct val="200000"/>
              </a:lnSpc>
              <a:spcBef>
                <a:spcPts val="0"/>
              </a:spcBef>
              <a:spcAft>
                <a:spcPts val="0"/>
              </a:spcAft>
              <a:buSzPts val="1800"/>
              <a:buChar char="●"/>
            </a:pPr>
            <a:r>
              <a:rPr lang="en"/>
              <a:t>Data Transfer</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17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Estimating Amazon S3 storage costs</a:t>
            </a:r>
            <a:endParaRPr/>
          </a:p>
        </p:txBody>
      </p:sp>
      <p:sp>
        <p:nvSpPr>
          <p:cNvPr id="974" name="Google Shape;974;p174"/>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Storage Class</a:t>
            </a:r>
            <a:endParaRPr/>
          </a:p>
          <a:p>
            <a:pPr indent="-342900" lvl="0" marL="457200" rtl="0" algn="l">
              <a:lnSpc>
                <a:spcPct val="200000"/>
              </a:lnSpc>
              <a:spcBef>
                <a:spcPts val="0"/>
              </a:spcBef>
              <a:spcAft>
                <a:spcPts val="0"/>
              </a:spcAft>
              <a:buSzPts val="1800"/>
              <a:buChar char="●"/>
            </a:pPr>
            <a:r>
              <a:rPr lang="en"/>
              <a:t>Storage</a:t>
            </a:r>
            <a:endParaRPr/>
          </a:p>
          <a:p>
            <a:pPr indent="-342900" lvl="0" marL="457200" rtl="0" algn="l">
              <a:lnSpc>
                <a:spcPct val="200000"/>
              </a:lnSpc>
              <a:spcBef>
                <a:spcPts val="0"/>
              </a:spcBef>
              <a:spcAft>
                <a:spcPts val="0"/>
              </a:spcAft>
              <a:buSzPts val="1800"/>
              <a:buChar char="●"/>
            </a:pPr>
            <a:r>
              <a:rPr lang="en"/>
              <a:t>Requests</a:t>
            </a:r>
            <a:endParaRPr/>
          </a:p>
          <a:p>
            <a:pPr indent="-342900" lvl="0" marL="457200" rtl="0" algn="l">
              <a:lnSpc>
                <a:spcPct val="200000"/>
              </a:lnSpc>
              <a:spcBef>
                <a:spcPts val="0"/>
              </a:spcBef>
              <a:spcAft>
                <a:spcPts val="0"/>
              </a:spcAft>
              <a:buSzPts val="1800"/>
              <a:buChar char="●"/>
            </a:pPr>
            <a:r>
              <a:rPr lang="en"/>
              <a:t>Data transfer</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17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Estimating Amazon RDS costs</a:t>
            </a:r>
            <a:endParaRPr/>
          </a:p>
        </p:txBody>
      </p:sp>
      <p:sp>
        <p:nvSpPr>
          <p:cNvPr id="980" name="Google Shape;980;p175"/>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Clock hours of server time</a:t>
            </a:r>
            <a:endParaRPr/>
          </a:p>
          <a:p>
            <a:pPr indent="-342900" lvl="0" marL="457200" rtl="0" algn="l">
              <a:lnSpc>
                <a:spcPct val="115000"/>
              </a:lnSpc>
              <a:spcBef>
                <a:spcPts val="0"/>
              </a:spcBef>
              <a:spcAft>
                <a:spcPts val="0"/>
              </a:spcAft>
              <a:buSzPts val="1800"/>
              <a:buChar char="●"/>
            </a:pPr>
            <a:r>
              <a:rPr lang="en"/>
              <a:t>Database characteristics</a:t>
            </a:r>
            <a:endParaRPr/>
          </a:p>
          <a:p>
            <a:pPr indent="-342900" lvl="0" marL="457200" rtl="0" algn="l">
              <a:lnSpc>
                <a:spcPct val="115000"/>
              </a:lnSpc>
              <a:spcBef>
                <a:spcPts val="0"/>
              </a:spcBef>
              <a:spcAft>
                <a:spcPts val="0"/>
              </a:spcAft>
              <a:buSzPts val="1800"/>
              <a:buChar char="●"/>
            </a:pPr>
            <a:r>
              <a:rPr lang="en"/>
              <a:t>Database purchase type</a:t>
            </a:r>
            <a:endParaRPr/>
          </a:p>
          <a:p>
            <a:pPr indent="-342900" lvl="0" marL="457200" rtl="0" algn="l">
              <a:lnSpc>
                <a:spcPct val="115000"/>
              </a:lnSpc>
              <a:spcBef>
                <a:spcPts val="0"/>
              </a:spcBef>
              <a:spcAft>
                <a:spcPts val="0"/>
              </a:spcAft>
              <a:buSzPts val="1800"/>
              <a:buChar char="●"/>
            </a:pPr>
            <a:r>
              <a:rPr lang="en"/>
              <a:t>Number of database instances</a:t>
            </a:r>
            <a:endParaRPr/>
          </a:p>
          <a:p>
            <a:pPr indent="-342900" lvl="0" marL="457200" rtl="0" algn="l">
              <a:lnSpc>
                <a:spcPct val="115000"/>
              </a:lnSpc>
              <a:spcBef>
                <a:spcPts val="0"/>
              </a:spcBef>
              <a:spcAft>
                <a:spcPts val="0"/>
              </a:spcAft>
              <a:buSzPts val="1800"/>
              <a:buChar char="●"/>
            </a:pPr>
            <a:r>
              <a:rPr lang="en"/>
              <a:t>Provisioned storage</a:t>
            </a:r>
            <a:endParaRPr/>
          </a:p>
          <a:p>
            <a:pPr indent="-342900" lvl="0" marL="457200" rtl="0" algn="l">
              <a:lnSpc>
                <a:spcPct val="115000"/>
              </a:lnSpc>
              <a:spcBef>
                <a:spcPts val="0"/>
              </a:spcBef>
              <a:spcAft>
                <a:spcPts val="0"/>
              </a:spcAft>
              <a:buSzPts val="1800"/>
              <a:buChar char="●"/>
            </a:pPr>
            <a:r>
              <a:rPr lang="en"/>
              <a:t>Additional storage</a:t>
            </a:r>
            <a:endParaRPr/>
          </a:p>
          <a:p>
            <a:pPr indent="-342900" lvl="0" marL="457200" rtl="0" algn="l">
              <a:lnSpc>
                <a:spcPct val="115000"/>
              </a:lnSpc>
              <a:spcBef>
                <a:spcPts val="0"/>
              </a:spcBef>
              <a:spcAft>
                <a:spcPts val="0"/>
              </a:spcAft>
              <a:buSzPts val="1800"/>
              <a:buChar char="●"/>
            </a:pPr>
            <a:r>
              <a:rPr lang="en"/>
              <a:t>Requests</a:t>
            </a:r>
            <a:endParaRPr/>
          </a:p>
          <a:p>
            <a:pPr indent="-342900" lvl="0" marL="457200" rtl="0" algn="l">
              <a:lnSpc>
                <a:spcPct val="115000"/>
              </a:lnSpc>
              <a:spcBef>
                <a:spcPts val="0"/>
              </a:spcBef>
              <a:spcAft>
                <a:spcPts val="0"/>
              </a:spcAft>
              <a:buSzPts val="1800"/>
              <a:buChar char="●"/>
            </a:pPr>
            <a:r>
              <a:rPr lang="en"/>
              <a:t>Deployment type</a:t>
            </a:r>
            <a:endParaRPr/>
          </a:p>
          <a:p>
            <a:pPr indent="-342900" lvl="0" marL="457200" rtl="0" algn="l">
              <a:lnSpc>
                <a:spcPct val="115000"/>
              </a:lnSpc>
              <a:spcBef>
                <a:spcPts val="0"/>
              </a:spcBef>
              <a:spcAft>
                <a:spcPts val="0"/>
              </a:spcAft>
              <a:buSzPts val="1800"/>
              <a:buChar char="●"/>
            </a:pPr>
            <a:r>
              <a:rPr lang="en"/>
              <a:t>Data transfer</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17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Resource Groups</a:t>
            </a:r>
            <a:endParaRPr/>
          </a:p>
        </p:txBody>
      </p:sp>
      <p:sp>
        <p:nvSpPr>
          <p:cNvPr id="990" name="Google Shape;990;p177"/>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You can use resource groups to </a:t>
            </a:r>
            <a:r>
              <a:rPr lang="en">
                <a:highlight>
                  <a:srgbClr val="FFFF00"/>
                </a:highlight>
              </a:rPr>
              <a:t>organize</a:t>
            </a:r>
            <a:r>
              <a:rPr lang="en"/>
              <a:t> your AWS resources. Resource groups make it easier to manage and automate tasks on large numbers of resources at one time.</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17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Tags for Cost Allocation</a:t>
            </a:r>
            <a:endParaRPr/>
          </a:p>
        </p:txBody>
      </p:sp>
      <p:sp>
        <p:nvSpPr>
          <p:cNvPr id="996" name="Google Shape;996;p178"/>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AWS Cost Explorer and detailed billing reports support the ability to break down AWS costs by tag. </a:t>
            </a:r>
            <a:r>
              <a:rPr lang="en">
                <a:highlight>
                  <a:srgbClr val="FFFF00"/>
                </a:highlight>
              </a:rPr>
              <a:t>Typically, customers use business tags such as cost center/business unit, customer, or project to associate AWS costs with traditional cost-allocation dimensions</a:t>
            </a:r>
            <a:r>
              <a:rPr lang="en"/>
              <a:t>. However, a cost allocation report can include any tag. This allows customers to easily associate costs with technical or security dimensions, such as specific applications, environments, or compliance programs. </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18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AWS Organizations</a:t>
            </a:r>
            <a:endParaRPr/>
          </a:p>
        </p:txBody>
      </p:sp>
      <p:sp>
        <p:nvSpPr>
          <p:cNvPr id="1006" name="Google Shape;1006;p180"/>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AWS Organizations is an account management service that enables you to </a:t>
            </a:r>
            <a:r>
              <a:rPr lang="en">
                <a:highlight>
                  <a:srgbClr val="FFFF00"/>
                </a:highlight>
              </a:rPr>
              <a:t>consolidate multiple AWS accounts into an organization that you create and centrally manage</a:t>
            </a:r>
            <a:r>
              <a:rPr lang="en"/>
              <a:t>. AWS Organizations includes account management and </a:t>
            </a:r>
            <a:r>
              <a:rPr lang="en">
                <a:highlight>
                  <a:srgbClr val="FFFF00"/>
                </a:highlight>
              </a:rPr>
              <a:t>consolidated billing </a:t>
            </a:r>
            <a:r>
              <a:rPr lang="en"/>
              <a:t>capabilities that enable you to better meet the budgetary, security, and compliance needs of your business. As an administrator of an organization, you can create accounts in your organization and invite existing accounts to join the organization.</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18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1012" name="Google Shape;1012;p181"/>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336550" lvl="0" marL="457200" rtl="0" algn="l">
              <a:lnSpc>
                <a:spcPct val="200000"/>
              </a:lnSpc>
              <a:spcBef>
                <a:spcPts val="1100"/>
              </a:spcBef>
              <a:spcAft>
                <a:spcPts val="0"/>
              </a:spcAft>
              <a:buClr>
                <a:srgbClr val="232F3E"/>
              </a:buClr>
              <a:buSzPts val="1700"/>
              <a:buFont typeface="Arial"/>
              <a:buChar char="●"/>
            </a:pPr>
            <a:r>
              <a:rPr lang="en" sz="1700">
                <a:solidFill>
                  <a:srgbClr val="232F3E"/>
                </a:solidFill>
                <a:latin typeface="Arial"/>
                <a:ea typeface="Arial"/>
                <a:cs typeface="Arial"/>
                <a:sym typeface="Arial"/>
              </a:rPr>
              <a:t>Manage and define your organization and accounts</a:t>
            </a:r>
            <a:endParaRPr sz="1700">
              <a:solidFill>
                <a:srgbClr val="232F3E"/>
              </a:solidFill>
              <a:latin typeface="Arial"/>
              <a:ea typeface="Arial"/>
              <a:cs typeface="Arial"/>
              <a:sym typeface="Arial"/>
            </a:endParaRPr>
          </a:p>
          <a:p>
            <a:pPr indent="-336550" lvl="0" marL="457200" rtl="0" algn="l">
              <a:lnSpc>
                <a:spcPct val="200000"/>
              </a:lnSpc>
              <a:spcBef>
                <a:spcPts val="0"/>
              </a:spcBef>
              <a:spcAft>
                <a:spcPts val="0"/>
              </a:spcAft>
              <a:buClr>
                <a:srgbClr val="232F3E"/>
              </a:buClr>
              <a:buSzPts val="1700"/>
              <a:buFont typeface="Arial"/>
              <a:buChar char="●"/>
            </a:pPr>
            <a:r>
              <a:rPr lang="en" sz="1700">
                <a:solidFill>
                  <a:srgbClr val="232F3E"/>
                </a:solidFill>
                <a:latin typeface="Arial"/>
                <a:ea typeface="Arial"/>
                <a:cs typeface="Arial"/>
                <a:sym typeface="Arial"/>
              </a:rPr>
              <a:t>Control access and permissions</a:t>
            </a:r>
            <a:endParaRPr sz="1050">
              <a:solidFill>
                <a:srgbClr val="333333"/>
              </a:solidFill>
              <a:latin typeface="Arial"/>
              <a:ea typeface="Arial"/>
              <a:cs typeface="Arial"/>
              <a:sym typeface="Arial"/>
            </a:endParaRPr>
          </a:p>
          <a:p>
            <a:pPr indent="-336550" lvl="0" marL="457200" rtl="0" algn="l">
              <a:lnSpc>
                <a:spcPct val="200000"/>
              </a:lnSpc>
              <a:spcBef>
                <a:spcPts val="0"/>
              </a:spcBef>
              <a:spcAft>
                <a:spcPts val="0"/>
              </a:spcAft>
              <a:buClr>
                <a:srgbClr val="232F3E"/>
              </a:buClr>
              <a:buSzPts val="1700"/>
              <a:buFont typeface="Arial"/>
              <a:buChar char="●"/>
            </a:pPr>
            <a:r>
              <a:rPr lang="en" sz="1700">
                <a:solidFill>
                  <a:srgbClr val="232F3E"/>
                </a:solidFill>
                <a:latin typeface="Arial"/>
                <a:ea typeface="Arial"/>
                <a:cs typeface="Arial"/>
                <a:sym typeface="Arial"/>
              </a:rPr>
              <a:t>Audit, monitor, and secure your environment for compliance</a:t>
            </a:r>
            <a:endParaRPr sz="1050">
              <a:solidFill>
                <a:srgbClr val="333333"/>
              </a:solidFill>
              <a:latin typeface="Arial"/>
              <a:ea typeface="Arial"/>
              <a:cs typeface="Arial"/>
              <a:sym typeface="Arial"/>
            </a:endParaRPr>
          </a:p>
          <a:p>
            <a:pPr indent="-336550" lvl="0" marL="457200" rtl="0" algn="l">
              <a:lnSpc>
                <a:spcPct val="200000"/>
              </a:lnSpc>
              <a:spcBef>
                <a:spcPts val="0"/>
              </a:spcBef>
              <a:spcAft>
                <a:spcPts val="0"/>
              </a:spcAft>
              <a:buClr>
                <a:srgbClr val="232F3E"/>
              </a:buClr>
              <a:buSzPts val="1700"/>
              <a:buFont typeface="Arial"/>
              <a:buChar char="●"/>
            </a:pPr>
            <a:r>
              <a:rPr lang="en" sz="1700">
                <a:solidFill>
                  <a:srgbClr val="232F3E"/>
                </a:solidFill>
                <a:latin typeface="Arial"/>
                <a:ea typeface="Arial"/>
                <a:cs typeface="Arial"/>
                <a:sym typeface="Arial"/>
              </a:rPr>
              <a:t>Share resources across accounts</a:t>
            </a:r>
            <a:endParaRPr sz="1050">
              <a:solidFill>
                <a:srgbClr val="333333"/>
              </a:solidFill>
              <a:latin typeface="Arial"/>
              <a:ea typeface="Arial"/>
              <a:cs typeface="Arial"/>
              <a:sym typeface="Arial"/>
            </a:endParaRPr>
          </a:p>
          <a:p>
            <a:pPr indent="-336550" lvl="0" marL="457200" rtl="0" algn="l">
              <a:lnSpc>
                <a:spcPct val="200000"/>
              </a:lnSpc>
              <a:spcBef>
                <a:spcPts val="0"/>
              </a:spcBef>
              <a:spcAft>
                <a:spcPts val="0"/>
              </a:spcAft>
              <a:buClr>
                <a:srgbClr val="232F3E"/>
              </a:buClr>
              <a:buSzPts val="1700"/>
              <a:buFont typeface="Arial"/>
              <a:buChar char="●"/>
            </a:pPr>
            <a:r>
              <a:rPr lang="en" sz="1700">
                <a:solidFill>
                  <a:srgbClr val="232F3E"/>
                </a:solidFill>
                <a:highlight>
                  <a:srgbClr val="FFFF00"/>
                </a:highlight>
                <a:latin typeface="Arial"/>
                <a:ea typeface="Arial"/>
                <a:cs typeface="Arial"/>
                <a:sym typeface="Arial"/>
              </a:rPr>
              <a:t>Centrally manage costs and billing</a:t>
            </a:r>
            <a:endParaRPr sz="1700">
              <a:solidFill>
                <a:srgbClr val="232F3E"/>
              </a:solidFill>
              <a:highlight>
                <a:srgbClr val="FFFF00"/>
              </a:highlight>
              <a:latin typeface="Arial"/>
              <a:ea typeface="Arial"/>
              <a:cs typeface="Arial"/>
              <a:sym typeface="Arial"/>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18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AWS Account Structures</a:t>
            </a:r>
            <a:endParaRPr/>
          </a:p>
        </p:txBody>
      </p:sp>
      <p:sp>
        <p:nvSpPr>
          <p:cNvPr id="1018" name="Google Shape;1018;p182"/>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Organizations to create hierarchical and logical groupings to better manage accounts. Note that there is a soft</a:t>
            </a:r>
            <a:r>
              <a:rPr lang="en">
                <a:highlight>
                  <a:srgbClr val="FFFF00"/>
                </a:highlight>
              </a:rPr>
              <a:t> limit of 20 accounts per organization</a:t>
            </a:r>
            <a:r>
              <a:rPr lang="en"/>
              <a:t>, and a hard limit of one level of billing hierarchy; for example, a master (paying) account cannot be in the same organization as another master (paying) account.</a:t>
            </a:r>
            <a:endParaRPr/>
          </a:p>
          <a:p>
            <a:pPr indent="0" lvl="0" marL="0" rtl="0" algn="l">
              <a:spcBef>
                <a:spcPts val="1600"/>
              </a:spcBef>
              <a:spcAft>
                <a:spcPts val="1600"/>
              </a:spcAft>
              <a:buNone/>
            </a:pPr>
            <a:r>
              <a:rPr lang="en" u="sng">
                <a:solidFill>
                  <a:schemeClr val="hlink"/>
                </a:solidFill>
                <a:hlinkClick r:id="rId3"/>
              </a:rPr>
              <a:t>https://aws.amazon.com/answers/account-management/aws-multi-account-billing-strategy/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Estrutura do Curso</a:t>
            </a:r>
            <a:endParaRPr sz="3000"/>
          </a:p>
        </p:txBody>
      </p:sp>
      <p:pic>
        <p:nvPicPr>
          <p:cNvPr id="165" name="Google Shape;165;p30"/>
          <p:cNvPicPr preferRelativeResize="0"/>
          <p:nvPr/>
        </p:nvPicPr>
        <p:blipFill>
          <a:blip r:embed="rId3">
            <a:alphaModFix/>
          </a:blip>
          <a:stretch>
            <a:fillRect/>
          </a:stretch>
        </p:blipFill>
        <p:spPr>
          <a:xfrm>
            <a:off x="465300" y="806225"/>
            <a:ext cx="7384388" cy="4219651"/>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18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AWS Calculators</a:t>
            </a:r>
            <a:endParaRPr/>
          </a:p>
        </p:txBody>
      </p:sp>
      <p:sp>
        <p:nvSpPr>
          <p:cNvPr id="1028" name="Google Shape;1028;p184"/>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AWS Pricing Calculator</a:t>
            </a:r>
            <a:endParaRPr/>
          </a:p>
          <a:p>
            <a:pPr indent="-342900" lvl="0" marL="457200" rtl="0" algn="l">
              <a:lnSpc>
                <a:spcPct val="200000"/>
              </a:lnSpc>
              <a:spcBef>
                <a:spcPts val="0"/>
              </a:spcBef>
              <a:spcAft>
                <a:spcPts val="0"/>
              </a:spcAft>
              <a:buSzPts val="1800"/>
              <a:buChar char="●"/>
            </a:pPr>
            <a:r>
              <a:rPr lang="en"/>
              <a:t>TCO Calculator</a:t>
            </a:r>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18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AWS Pricing Calculator</a:t>
            </a:r>
            <a:endParaRPr/>
          </a:p>
        </p:txBody>
      </p:sp>
      <p:sp>
        <p:nvSpPr>
          <p:cNvPr id="1034" name="Google Shape;1034;p185"/>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calculator allows you to estimate individual or multiple prices and use templates to appraise complete solutions.</a:t>
            </a:r>
            <a:endParaRPr/>
          </a:p>
          <a:p>
            <a:pPr indent="0" lvl="0" marL="0" rtl="0" algn="l">
              <a:spcBef>
                <a:spcPts val="1600"/>
              </a:spcBef>
              <a:spcAft>
                <a:spcPts val="0"/>
              </a:spcAft>
              <a:buNone/>
            </a:pPr>
            <a:r>
              <a:t/>
            </a:r>
            <a:endParaRPr/>
          </a:p>
          <a:p>
            <a:pPr indent="0" lvl="0" marL="0" rtl="0" algn="ctr">
              <a:spcBef>
                <a:spcPts val="1600"/>
              </a:spcBef>
              <a:spcAft>
                <a:spcPts val="1600"/>
              </a:spcAft>
              <a:buNone/>
            </a:pPr>
            <a:r>
              <a:rPr lang="en" u="sng">
                <a:solidFill>
                  <a:schemeClr val="hlink"/>
                </a:solidFill>
                <a:hlinkClick r:id="rId3"/>
              </a:rPr>
              <a:t>https://calculator.aws/</a:t>
            </a:r>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18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TCO Calculator</a:t>
            </a:r>
            <a:endParaRPr/>
          </a:p>
        </p:txBody>
      </p:sp>
      <p:sp>
        <p:nvSpPr>
          <p:cNvPr id="1040" name="Google Shape;1040;p186"/>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AWS TCO calculator gives you the option to evaluate the savings from using AWS and </a:t>
            </a:r>
            <a:r>
              <a:rPr lang="en">
                <a:highlight>
                  <a:srgbClr val="FFFF00"/>
                </a:highlight>
              </a:rPr>
              <a:t>comparing</a:t>
            </a:r>
            <a:r>
              <a:rPr lang="en"/>
              <a:t> against </a:t>
            </a:r>
            <a:r>
              <a:rPr lang="en">
                <a:highlight>
                  <a:srgbClr val="FFFF00"/>
                </a:highlight>
              </a:rPr>
              <a:t>on premises</a:t>
            </a:r>
            <a:r>
              <a:rPr lang="en"/>
              <a:t> and </a:t>
            </a:r>
            <a:r>
              <a:rPr lang="en">
                <a:highlight>
                  <a:srgbClr val="FFFF00"/>
                </a:highlight>
              </a:rPr>
              <a:t>co-location</a:t>
            </a:r>
            <a:r>
              <a:rPr lang="en"/>
              <a:t> environments.  The TCO calculator matches your current infrastructure to the most cost effective AWS offering.  This tool takes into consideration all the costs to run a solution, including </a:t>
            </a:r>
            <a:r>
              <a:rPr lang="en">
                <a:highlight>
                  <a:srgbClr val="FFFF00"/>
                </a:highlight>
              </a:rPr>
              <a:t>physical facilities, power and cooling</a:t>
            </a:r>
            <a:r>
              <a:rPr lang="en"/>
              <a:t>, providing a realistic end-to-end comparison of your costs.</a:t>
            </a:r>
            <a:endParaRPr/>
          </a:p>
          <a:p>
            <a:pPr indent="0" lvl="0" marL="0" rtl="0" algn="ctr">
              <a:spcBef>
                <a:spcPts val="1600"/>
              </a:spcBef>
              <a:spcAft>
                <a:spcPts val="1600"/>
              </a:spcAft>
              <a:buNone/>
            </a:pPr>
            <a:r>
              <a:rPr lang="en" u="sng">
                <a:solidFill>
                  <a:schemeClr val="hlink"/>
                </a:solidFill>
                <a:hlinkClick r:id="rId3"/>
              </a:rPr>
              <a:t>https://aws.amazon.com/tco-calculator/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Domain 1: Cloud Concepts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Como estudar?</a:t>
            </a:r>
            <a:endParaRPr/>
          </a:p>
        </p:txBody>
      </p:sp>
      <p:sp>
        <p:nvSpPr>
          <p:cNvPr id="79" name="Google Shape;79;p15"/>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 experiência na AWS</a:t>
            </a:r>
            <a:endParaRPr/>
          </a:p>
          <a:p>
            <a:pPr indent="-342900" lvl="0" marL="457200" rtl="0" algn="l">
              <a:spcBef>
                <a:spcPts val="1600"/>
              </a:spcBef>
              <a:spcAft>
                <a:spcPts val="0"/>
              </a:spcAft>
              <a:buSzPts val="1800"/>
              <a:buChar char="●"/>
            </a:pPr>
            <a:r>
              <a:rPr lang="en"/>
              <a:t>Sequência normal: Domínios 1, 2, 3 e 4</a:t>
            </a:r>
            <a:endParaRPr/>
          </a:p>
          <a:p>
            <a:pPr indent="0" lvl="0" marL="0" rtl="0" algn="l">
              <a:spcBef>
                <a:spcPts val="1600"/>
              </a:spcBef>
              <a:spcAft>
                <a:spcPts val="0"/>
              </a:spcAft>
              <a:buNone/>
            </a:pPr>
            <a:r>
              <a:rPr lang="en"/>
              <a:t>Sem experiência na AWS</a:t>
            </a:r>
            <a:endParaRPr/>
          </a:p>
          <a:p>
            <a:pPr indent="-342900" lvl="0" marL="457200" rtl="0" algn="l">
              <a:spcBef>
                <a:spcPts val="1600"/>
              </a:spcBef>
              <a:spcAft>
                <a:spcPts val="0"/>
              </a:spcAft>
              <a:buSzPts val="1800"/>
              <a:buChar char="●"/>
            </a:pPr>
            <a:r>
              <a:rPr lang="en"/>
              <a:t>Começar pelo domínio 3 para adquirir visão dos serviços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Cloud Computing?</a:t>
            </a:r>
            <a:endParaRPr/>
          </a:p>
        </p:txBody>
      </p:sp>
      <p:sp>
        <p:nvSpPr>
          <p:cNvPr id="180" name="Google Shape;180;p33"/>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Cloud computing is the </a:t>
            </a:r>
            <a:r>
              <a:rPr lang="en">
                <a:highlight>
                  <a:srgbClr val="FFFF00"/>
                </a:highlight>
              </a:rPr>
              <a:t>on-demand</a:t>
            </a:r>
            <a:r>
              <a:rPr lang="en"/>
              <a:t> delivery of compute power, database storage, applications, and other IT resources through a cloud services platform </a:t>
            </a:r>
            <a:r>
              <a:rPr lang="en">
                <a:highlight>
                  <a:srgbClr val="FFFF00"/>
                </a:highlight>
              </a:rPr>
              <a:t>via the Internet</a:t>
            </a:r>
            <a:r>
              <a:rPr lang="en"/>
              <a:t> with </a:t>
            </a:r>
            <a:r>
              <a:rPr lang="en">
                <a:highlight>
                  <a:srgbClr val="FFFF00"/>
                </a:highlight>
              </a:rPr>
              <a:t>pay-as-you-go pricing</a:t>
            </a:r>
            <a:r>
              <a:rPr lang="en"/>
              <a:t>. Whether you are running applications that share photos to millions of mobile users or you’re supporting the critical operations of your business, a cloud services platform provides </a:t>
            </a:r>
            <a:r>
              <a:rPr lang="en">
                <a:highlight>
                  <a:srgbClr val="FFFF00"/>
                </a:highlight>
              </a:rPr>
              <a:t>rapid access</a:t>
            </a:r>
            <a:r>
              <a:rPr lang="en"/>
              <a:t> to </a:t>
            </a:r>
            <a:r>
              <a:rPr lang="en">
                <a:highlight>
                  <a:srgbClr val="FFFF00"/>
                </a:highlight>
              </a:rPr>
              <a:t>flexible</a:t>
            </a:r>
            <a:r>
              <a:rPr lang="en"/>
              <a:t> and </a:t>
            </a:r>
            <a:r>
              <a:rPr lang="en">
                <a:highlight>
                  <a:srgbClr val="FFFF00"/>
                </a:highlight>
              </a:rPr>
              <a:t>low-cost</a:t>
            </a:r>
            <a:r>
              <a:rPr lang="en"/>
              <a:t> IT resources.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Cloud Computing?</a:t>
            </a:r>
            <a:endParaRPr/>
          </a:p>
        </p:txBody>
      </p:sp>
      <p:sp>
        <p:nvSpPr>
          <p:cNvPr id="186" name="Google Shape;186;p34"/>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With cloud computing, you don’t need to make large</a:t>
            </a:r>
            <a:r>
              <a:rPr lang="en">
                <a:highlight>
                  <a:srgbClr val="FFFF00"/>
                </a:highlight>
              </a:rPr>
              <a:t> upfront investments</a:t>
            </a:r>
            <a:r>
              <a:rPr lang="en"/>
              <a:t> in hardware and </a:t>
            </a:r>
            <a:r>
              <a:rPr lang="en">
                <a:highlight>
                  <a:srgbClr val="FFFF00"/>
                </a:highlight>
              </a:rPr>
              <a:t>spend a lot of time</a:t>
            </a:r>
            <a:r>
              <a:rPr lang="en"/>
              <a:t> on the heavy lifting of </a:t>
            </a:r>
            <a:r>
              <a:rPr lang="en">
                <a:highlight>
                  <a:srgbClr val="FFFF00"/>
                </a:highlight>
              </a:rPr>
              <a:t>managing that hardware</a:t>
            </a:r>
            <a:r>
              <a:rPr lang="en"/>
              <a:t>. Instead, you can </a:t>
            </a:r>
            <a:r>
              <a:rPr lang="en">
                <a:highlight>
                  <a:srgbClr val="FFFF00"/>
                </a:highlight>
              </a:rPr>
              <a:t>provision exactly</a:t>
            </a:r>
            <a:r>
              <a:rPr lang="en"/>
              <a:t> the right type and size of computing resources </a:t>
            </a:r>
            <a:r>
              <a:rPr lang="en">
                <a:highlight>
                  <a:srgbClr val="FFFF00"/>
                </a:highlight>
              </a:rPr>
              <a:t>you need</a:t>
            </a:r>
            <a:r>
              <a:rPr lang="en"/>
              <a:t> to power your newest bright idea or operate your IT department. You can access as many resources as you need, almost </a:t>
            </a:r>
            <a:r>
              <a:rPr lang="en">
                <a:highlight>
                  <a:srgbClr val="FFFF00"/>
                </a:highlight>
              </a:rPr>
              <a:t>instantly</a:t>
            </a:r>
            <a:r>
              <a:rPr lang="en"/>
              <a:t>, and only </a:t>
            </a:r>
            <a:r>
              <a:rPr lang="en">
                <a:highlight>
                  <a:srgbClr val="FFFF00"/>
                </a:highlight>
              </a:rPr>
              <a:t>pay for what you use</a:t>
            </a:r>
            <a:endParaRPr>
              <a:highlight>
                <a:srgbClr val="FFFF00"/>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a:t>
            </a:r>
            <a:r>
              <a:rPr lang="en"/>
              <a:t> Advantages of Cloud Computing</a:t>
            </a:r>
            <a:endParaRPr/>
          </a:p>
        </p:txBody>
      </p:sp>
      <p:sp>
        <p:nvSpPr>
          <p:cNvPr id="196" name="Google Shape;196;p36"/>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Trade capital expense for variable expense</a:t>
            </a:r>
            <a:endParaRPr/>
          </a:p>
          <a:p>
            <a:pPr indent="-342900" lvl="0" marL="457200" rtl="0" algn="l">
              <a:lnSpc>
                <a:spcPct val="115000"/>
              </a:lnSpc>
              <a:spcBef>
                <a:spcPts val="1600"/>
              </a:spcBef>
              <a:spcAft>
                <a:spcPts val="0"/>
              </a:spcAft>
              <a:buSzPts val="1800"/>
              <a:buChar char="●"/>
            </a:pPr>
            <a:r>
              <a:rPr lang="en"/>
              <a:t>Benefit from massive economies of scale</a:t>
            </a:r>
            <a:endParaRPr/>
          </a:p>
          <a:p>
            <a:pPr indent="-342900" lvl="0" marL="457200" rtl="0" algn="l">
              <a:lnSpc>
                <a:spcPct val="115000"/>
              </a:lnSpc>
              <a:spcBef>
                <a:spcPts val="1600"/>
              </a:spcBef>
              <a:spcAft>
                <a:spcPts val="0"/>
              </a:spcAft>
              <a:buSzPts val="1800"/>
              <a:buChar char="●"/>
            </a:pPr>
            <a:r>
              <a:rPr lang="en"/>
              <a:t>Stop guessing capacity</a:t>
            </a:r>
            <a:endParaRPr/>
          </a:p>
          <a:p>
            <a:pPr indent="-342900" lvl="0" marL="457200" rtl="0" algn="l">
              <a:lnSpc>
                <a:spcPct val="115000"/>
              </a:lnSpc>
              <a:spcBef>
                <a:spcPts val="1600"/>
              </a:spcBef>
              <a:spcAft>
                <a:spcPts val="0"/>
              </a:spcAft>
              <a:buSzPts val="1800"/>
              <a:buChar char="●"/>
            </a:pPr>
            <a:r>
              <a:rPr lang="en"/>
              <a:t>Increase speed and agility</a:t>
            </a:r>
            <a:endParaRPr/>
          </a:p>
          <a:p>
            <a:pPr indent="-342900" lvl="0" marL="457200" rtl="0" algn="l">
              <a:lnSpc>
                <a:spcPct val="115000"/>
              </a:lnSpc>
              <a:spcBef>
                <a:spcPts val="1600"/>
              </a:spcBef>
              <a:spcAft>
                <a:spcPts val="0"/>
              </a:spcAft>
              <a:buSzPts val="1800"/>
              <a:buChar char="●"/>
            </a:pPr>
            <a:r>
              <a:rPr lang="en"/>
              <a:t>Stop spending money running and maintaining data centers</a:t>
            </a:r>
            <a:endParaRPr/>
          </a:p>
          <a:p>
            <a:pPr indent="-342900" lvl="0" marL="457200" rtl="0" algn="l">
              <a:lnSpc>
                <a:spcPct val="115000"/>
              </a:lnSpc>
              <a:spcBef>
                <a:spcPts val="1600"/>
              </a:spcBef>
              <a:spcAft>
                <a:spcPts val="1600"/>
              </a:spcAft>
              <a:buSzPts val="1800"/>
              <a:buChar char="●"/>
            </a:pPr>
            <a:r>
              <a:rPr lang="en"/>
              <a:t>Go global in minutes</a:t>
            </a:r>
            <a:endParaRPr sz="1200">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a:t>
            </a:r>
            <a:r>
              <a:rPr lang="en"/>
              <a:t>Trade capital expense for variable expense</a:t>
            </a:r>
            <a:endParaRPr/>
          </a:p>
        </p:txBody>
      </p:sp>
      <p:sp>
        <p:nvSpPr>
          <p:cNvPr id="202" name="Google Shape;202;p37"/>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Instead of having to invest heavily in data centers and servers before you know how you’re going to use them, you can</a:t>
            </a:r>
            <a:r>
              <a:rPr lang="en">
                <a:highlight>
                  <a:srgbClr val="FFFF00"/>
                </a:highlight>
              </a:rPr>
              <a:t> pay only when you consume computing resources</a:t>
            </a:r>
            <a:r>
              <a:rPr lang="en"/>
              <a:t>, and</a:t>
            </a:r>
            <a:r>
              <a:rPr lang="en">
                <a:highlight>
                  <a:srgbClr val="FFFF00"/>
                </a:highlight>
              </a:rPr>
              <a:t> pay only for how much you consume</a:t>
            </a:r>
            <a:endParaRPr>
              <a:highlight>
                <a:srgbClr val="FFFF00"/>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a:t>
            </a:r>
            <a:r>
              <a:rPr lang="en"/>
              <a:t>Benefit from massive economies of scale </a:t>
            </a:r>
            <a:endParaRPr/>
          </a:p>
        </p:txBody>
      </p:sp>
      <p:sp>
        <p:nvSpPr>
          <p:cNvPr id="208" name="Google Shape;208;p38"/>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By using cloud computing, you can achieve a lower variable cost than you can get on your own. Because usage from hundreds of thousands of customers is aggregated in the cloud, providers such as AWS can achieve </a:t>
            </a:r>
            <a:r>
              <a:rPr lang="en">
                <a:highlight>
                  <a:srgbClr val="FFFF00"/>
                </a:highlight>
              </a:rPr>
              <a:t>higher economies of scale,</a:t>
            </a:r>
            <a:r>
              <a:rPr lang="en"/>
              <a:t> which translates into</a:t>
            </a:r>
            <a:r>
              <a:rPr lang="en">
                <a:highlight>
                  <a:srgbClr val="FFFF00"/>
                </a:highlight>
              </a:rPr>
              <a:t> lower pay as-you-go prices</a:t>
            </a:r>
            <a:r>
              <a:rPr lang="en"/>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a:t>
            </a:r>
            <a:r>
              <a:rPr lang="en"/>
              <a:t>Stop guessing capacity</a:t>
            </a:r>
            <a:endParaRPr/>
          </a:p>
        </p:txBody>
      </p:sp>
      <p:sp>
        <p:nvSpPr>
          <p:cNvPr id="214" name="Google Shape;214;p39"/>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highlight>
                  <a:srgbClr val="FFFF00"/>
                </a:highlight>
              </a:rPr>
              <a:t>Eliminate guessing on your infrastructure capacity needs</a:t>
            </a:r>
            <a:r>
              <a:rPr lang="en"/>
              <a:t>. When you make a capacity decision prior to deploying an application, you often end up either sitting on </a:t>
            </a:r>
            <a:r>
              <a:rPr lang="en">
                <a:highlight>
                  <a:srgbClr val="FFFF00"/>
                </a:highlight>
              </a:rPr>
              <a:t>expensive idle resources</a:t>
            </a:r>
            <a:r>
              <a:rPr lang="en"/>
              <a:t> or dealing with limited capacity. With cloud computing, these problems go away. You can access as much or as little </a:t>
            </a:r>
            <a:r>
              <a:rPr lang="en">
                <a:highlight>
                  <a:srgbClr val="FFFF00"/>
                </a:highlight>
              </a:rPr>
              <a:t>capacity as you need</a:t>
            </a:r>
            <a:r>
              <a:rPr lang="en"/>
              <a:t>, and </a:t>
            </a:r>
            <a:r>
              <a:rPr lang="en">
                <a:highlight>
                  <a:srgbClr val="FFFF00"/>
                </a:highlight>
              </a:rPr>
              <a:t>scale up and down as required with only a few minutes’ notice</a:t>
            </a:r>
            <a:endParaRPr>
              <a:highlight>
                <a:srgbClr val="FFFF00"/>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a:t>
            </a:r>
            <a:r>
              <a:rPr lang="en"/>
              <a:t>Increase speed and agility </a:t>
            </a:r>
            <a:endParaRPr/>
          </a:p>
        </p:txBody>
      </p:sp>
      <p:sp>
        <p:nvSpPr>
          <p:cNvPr id="220" name="Google Shape;220;p40"/>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a cloud computing environment, new IT </a:t>
            </a:r>
            <a:r>
              <a:rPr lang="en">
                <a:highlight>
                  <a:srgbClr val="FFFF00"/>
                </a:highlight>
              </a:rPr>
              <a:t>resources are only a click</a:t>
            </a:r>
            <a:r>
              <a:rPr lang="en"/>
              <a:t> away, which means that you reduce the time to make those resources available to your developers </a:t>
            </a:r>
            <a:r>
              <a:rPr lang="en">
                <a:highlight>
                  <a:srgbClr val="FFFF00"/>
                </a:highlight>
              </a:rPr>
              <a:t>from weeks to just minutes</a:t>
            </a:r>
            <a:r>
              <a:rPr lang="en"/>
              <a:t>. This results in a dramatic increase in </a:t>
            </a:r>
            <a:r>
              <a:rPr lang="en">
                <a:highlight>
                  <a:srgbClr val="FFFF00"/>
                </a:highlight>
              </a:rPr>
              <a:t>agility for the organization</a:t>
            </a:r>
            <a:r>
              <a:rPr lang="en"/>
              <a:t>, since the cost and time it takes to experiment and develop is significantly lower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a:t>
            </a:r>
            <a:r>
              <a:rPr lang="en"/>
              <a:t>Stop spending money running and maintaining data centers </a:t>
            </a:r>
            <a:endParaRPr/>
          </a:p>
        </p:txBody>
      </p:sp>
      <p:sp>
        <p:nvSpPr>
          <p:cNvPr id="226" name="Google Shape;226;p41"/>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highlight>
                  <a:srgbClr val="FFFF00"/>
                </a:highlight>
              </a:rPr>
              <a:t>Focus on projects</a:t>
            </a:r>
            <a:r>
              <a:rPr lang="en"/>
              <a:t> that differentiate your business, </a:t>
            </a:r>
            <a:r>
              <a:rPr lang="en">
                <a:highlight>
                  <a:srgbClr val="FFFF00"/>
                </a:highlight>
              </a:rPr>
              <a:t>not the infrastructure</a:t>
            </a:r>
            <a:r>
              <a:rPr lang="en"/>
              <a:t>. Cloud computing lets you focus on your own customers, rather than on the heavy lifting of racking, stacking, and powering servers.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a:t>
            </a:r>
            <a:r>
              <a:rPr lang="en"/>
              <a:t>Go global in minutes</a:t>
            </a:r>
            <a:endParaRPr/>
          </a:p>
        </p:txBody>
      </p:sp>
      <p:sp>
        <p:nvSpPr>
          <p:cNvPr id="232" name="Google Shape;232;p42"/>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highlight>
                  <a:srgbClr val="FFFF00"/>
                </a:highlight>
              </a:rPr>
              <a:t>Easily deploy</a:t>
            </a:r>
            <a:r>
              <a:rPr lang="en"/>
              <a:t> your application in </a:t>
            </a:r>
            <a:r>
              <a:rPr lang="en">
                <a:highlight>
                  <a:srgbClr val="FFFF00"/>
                </a:highlight>
              </a:rPr>
              <a:t>multiple regions around the world</a:t>
            </a:r>
            <a:r>
              <a:rPr lang="en"/>
              <a:t> with just a few clicks. This means you can provide </a:t>
            </a:r>
            <a:r>
              <a:rPr lang="en">
                <a:highlight>
                  <a:srgbClr val="FFFF00"/>
                </a:highlight>
              </a:rPr>
              <a:t>lower latency</a:t>
            </a:r>
            <a:r>
              <a:rPr lang="en"/>
              <a:t> and a better experience for your customers at </a:t>
            </a:r>
            <a:r>
              <a:rPr lang="en">
                <a:highlight>
                  <a:srgbClr val="FFFF00"/>
                </a:highlight>
              </a:rPr>
              <a:t>minimal cost</a:t>
            </a:r>
            <a:r>
              <a:rPr lang="e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Types of Cloud Computing</a:t>
            </a:r>
            <a:endParaRPr/>
          </a:p>
        </p:txBody>
      </p:sp>
      <p:sp>
        <p:nvSpPr>
          <p:cNvPr id="242" name="Google Shape;242;p44"/>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Infrastructure as a Service (IaaS)</a:t>
            </a:r>
            <a:endParaRPr/>
          </a:p>
          <a:p>
            <a:pPr indent="-342900" lvl="0" marL="457200" rtl="0" algn="l">
              <a:spcBef>
                <a:spcPts val="0"/>
              </a:spcBef>
              <a:spcAft>
                <a:spcPts val="0"/>
              </a:spcAft>
              <a:buSzPts val="1800"/>
              <a:buChar char="●"/>
            </a:pPr>
            <a:r>
              <a:rPr lang="en"/>
              <a:t>Platform as a Service (PaaS)</a:t>
            </a:r>
            <a:endParaRPr/>
          </a:p>
          <a:p>
            <a:pPr indent="-342900" lvl="0" marL="457200" rtl="0" algn="l">
              <a:spcBef>
                <a:spcPts val="0"/>
              </a:spcBef>
              <a:spcAft>
                <a:spcPts val="0"/>
              </a:spcAft>
              <a:buSzPts val="1800"/>
              <a:buChar char="●"/>
            </a:pPr>
            <a:r>
              <a:rPr lang="en"/>
              <a:t>Software as a Service (SaaS)</a:t>
            </a:r>
            <a:endParaRPr sz="1200">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Infrastructure as a Service (IaaS)</a:t>
            </a:r>
            <a:endParaRPr/>
          </a:p>
        </p:txBody>
      </p:sp>
      <p:sp>
        <p:nvSpPr>
          <p:cNvPr id="248" name="Google Shape;248;p45"/>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Infrastructure as a Service (IaaS) contains the </a:t>
            </a:r>
            <a:r>
              <a:rPr lang="en">
                <a:highlight>
                  <a:srgbClr val="FFFF00"/>
                </a:highlight>
              </a:rPr>
              <a:t>basic building blocks</a:t>
            </a:r>
            <a:r>
              <a:rPr lang="en"/>
              <a:t> for cloud IT and typically provide access to </a:t>
            </a:r>
            <a:r>
              <a:rPr lang="en">
                <a:highlight>
                  <a:srgbClr val="FFFF00"/>
                </a:highlight>
              </a:rPr>
              <a:t>networking features, computers (virtual or on dedicated hardware), and data storage space</a:t>
            </a:r>
            <a:r>
              <a:rPr lang="en"/>
              <a:t>. IaaS provides you with the </a:t>
            </a:r>
            <a:r>
              <a:rPr lang="en">
                <a:highlight>
                  <a:srgbClr val="FFFF00"/>
                </a:highlight>
              </a:rPr>
              <a:t>highest level</a:t>
            </a:r>
            <a:r>
              <a:rPr lang="en"/>
              <a:t> of </a:t>
            </a:r>
            <a:r>
              <a:rPr lang="en">
                <a:highlight>
                  <a:srgbClr val="FFFF00"/>
                </a:highlight>
              </a:rPr>
              <a:t>flexibility</a:t>
            </a:r>
            <a:r>
              <a:rPr lang="en"/>
              <a:t> and </a:t>
            </a:r>
            <a:r>
              <a:rPr lang="en">
                <a:highlight>
                  <a:srgbClr val="FFFF00"/>
                </a:highlight>
              </a:rPr>
              <a:t>management</a:t>
            </a:r>
            <a:r>
              <a:rPr lang="en"/>
              <a:t> control over your IT resources and is most similar to existing IT resources that many IT departments and developers are familiar with today.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Platform as a Service (PaaS)</a:t>
            </a:r>
            <a:endParaRPr/>
          </a:p>
        </p:txBody>
      </p:sp>
      <p:sp>
        <p:nvSpPr>
          <p:cNvPr id="254" name="Google Shape;254;p46"/>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Platform as a Service (PaaS) </a:t>
            </a:r>
            <a:r>
              <a:rPr lang="en">
                <a:highlight>
                  <a:srgbClr val="FFFF00"/>
                </a:highlight>
              </a:rPr>
              <a:t>removes the need for your organization to manage the underlying infrastructure</a:t>
            </a:r>
            <a:r>
              <a:rPr lang="en"/>
              <a:t> (usually hardware and operating systems) and allows you to</a:t>
            </a:r>
            <a:r>
              <a:rPr lang="en">
                <a:highlight>
                  <a:srgbClr val="FFFF00"/>
                </a:highlight>
              </a:rPr>
              <a:t> focus on the deployment</a:t>
            </a:r>
            <a:r>
              <a:rPr lang="en"/>
              <a:t> and management of your applications. This helps you be more efficient as you don’t need to worry about resource procurement, capacity planning, software maintenance, patching, or any of the other undifferentiated heavy lifting involved in running your application.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 as a Service (SaaS)</a:t>
            </a:r>
            <a:endParaRPr/>
          </a:p>
        </p:txBody>
      </p:sp>
      <p:sp>
        <p:nvSpPr>
          <p:cNvPr id="260" name="Google Shape;260;p47"/>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Software as a Service (SaaS) provides you with a </a:t>
            </a:r>
            <a:r>
              <a:rPr lang="en">
                <a:highlight>
                  <a:srgbClr val="FFFF00"/>
                </a:highlight>
              </a:rPr>
              <a:t>completed product</a:t>
            </a:r>
            <a:r>
              <a:rPr lang="en"/>
              <a:t> that is </a:t>
            </a:r>
            <a:r>
              <a:rPr lang="en">
                <a:highlight>
                  <a:srgbClr val="FFFF00"/>
                </a:highlight>
              </a:rPr>
              <a:t>run and managed by the service provider</a:t>
            </a:r>
            <a:r>
              <a:rPr lang="en"/>
              <a:t>. In most cases, people referring to Software as a Service are referring to </a:t>
            </a:r>
            <a:r>
              <a:rPr lang="en">
                <a:highlight>
                  <a:srgbClr val="FFFF00"/>
                </a:highlight>
              </a:rPr>
              <a:t>end-user applications</a:t>
            </a:r>
            <a:r>
              <a:rPr lang="en"/>
              <a:t>. With a SaaS offering </a:t>
            </a:r>
            <a:r>
              <a:rPr lang="en">
                <a:highlight>
                  <a:srgbClr val="FFFF00"/>
                </a:highlight>
              </a:rPr>
              <a:t>you do not have to think</a:t>
            </a:r>
            <a:r>
              <a:rPr lang="en"/>
              <a:t> about how the s</a:t>
            </a:r>
            <a:r>
              <a:rPr lang="en">
                <a:highlight>
                  <a:srgbClr val="FFFF00"/>
                </a:highlight>
              </a:rPr>
              <a:t>ervice is maintained</a:t>
            </a:r>
            <a:r>
              <a:rPr lang="en"/>
              <a:t> or how underlying </a:t>
            </a:r>
            <a:r>
              <a:rPr lang="en">
                <a:highlight>
                  <a:srgbClr val="FFFF00"/>
                </a:highlight>
              </a:rPr>
              <a:t>infrastructure is managed;</a:t>
            </a:r>
            <a:r>
              <a:rPr lang="en"/>
              <a:t> you only need to think about how you will use that particular piece of software.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Cloud Computing Models</a:t>
            </a:r>
            <a:endParaRPr/>
          </a:p>
        </p:txBody>
      </p:sp>
      <p:sp>
        <p:nvSpPr>
          <p:cNvPr id="266" name="Google Shape;266;p48"/>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Public</a:t>
            </a:r>
            <a:endParaRPr/>
          </a:p>
          <a:p>
            <a:pPr indent="-342900" lvl="0" marL="457200" rtl="0" algn="l">
              <a:spcBef>
                <a:spcPts val="0"/>
              </a:spcBef>
              <a:spcAft>
                <a:spcPts val="0"/>
              </a:spcAft>
              <a:buSzPts val="1800"/>
              <a:buChar char="●"/>
            </a:pPr>
            <a:r>
              <a:rPr lang="en"/>
              <a:t>Hybrid</a:t>
            </a:r>
            <a:endParaRPr/>
          </a:p>
          <a:p>
            <a:pPr indent="-342900" lvl="0" marL="457200" rtl="0" algn="l">
              <a:spcBef>
                <a:spcPts val="0"/>
              </a:spcBef>
              <a:spcAft>
                <a:spcPts val="0"/>
              </a:spcAft>
              <a:buSzPts val="1800"/>
              <a:buChar char="●"/>
            </a:pPr>
            <a:r>
              <a:rPr lang="en"/>
              <a:t>Private (On-premises)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Public</a:t>
            </a:r>
            <a:endParaRPr/>
          </a:p>
        </p:txBody>
      </p:sp>
      <p:sp>
        <p:nvSpPr>
          <p:cNvPr id="272" name="Google Shape;272;p49"/>
          <p:cNvSpPr txBox="1"/>
          <p:nvPr>
            <p:ph idx="1" type="body"/>
          </p:nvPr>
        </p:nvSpPr>
        <p:spPr>
          <a:xfrm>
            <a:off x="471900" y="1794600"/>
            <a:ext cx="8222100" cy="28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cloud-based application is </a:t>
            </a:r>
            <a:r>
              <a:rPr lang="en">
                <a:highlight>
                  <a:srgbClr val="FFFF00"/>
                </a:highlight>
              </a:rPr>
              <a:t>fully deployed in the cloud and all parts of the application run in the cloud.</a:t>
            </a:r>
            <a:r>
              <a:rPr lang="en"/>
              <a:t> Applications in the cloud have either been created in the cloud or have been migrated from an existing infrastructure to take advantage of the benefits of cloud computing. Cloud-based applications can be built on </a:t>
            </a:r>
            <a:r>
              <a:rPr lang="en">
                <a:highlight>
                  <a:srgbClr val="FFFF00"/>
                </a:highlight>
              </a:rPr>
              <a:t>low-level infrastructure pieces or can use higher level services</a:t>
            </a:r>
            <a:r>
              <a:rPr lang="en"/>
              <a:t> that provide </a:t>
            </a:r>
            <a:r>
              <a:rPr lang="en">
                <a:highlight>
                  <a:srgbClr val="FFFF00"/>
                </a:highlight>
              </a:rPr>
              <a:t>abstraction from the management, architecting, and scaling</a:t>
            </a:r>
            <a:r>
              <a:rPr lang="en"/>
              <a:t> requirements of core infrastructure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73" name="Google Shape;273;p49"/>
          <p:cNvSpPr txBox="1"/>
          <p:nvPr/>
        </p:nvSpPr>
        <p:spPr>
          <a:xfrm>
            <a:off x="522000" y="4678500"/>
            <a:ext cx="8172000" cy="43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u="sng">
                <a:solidFill>
                  <a:schemeClr val="accent5"/>
                </a:solidFill>
                <a:latin typeface="Roboto"/>
                <a:ea typeface="Roboto"/>
                <a:cs typeface="Roboto"/>
                <a:sym typeface="Roboto"/>
                <a:hlinkClick r:id="rId3">
                  <a:extLst>
                    <a:ext uri="{A12FA001-AC4F-418D-AE19-62706E023703}">
                      <ahyp:hlinkClr val="tx"/>
                    </a:ext>
                  </a:extLst>
                </a:hlinkClick>
              </a:rPr>
              <a:t>https://aws.amazon.com/pt/what-is-cloud-computing/</a:t>
            </a:r>
            <a:endParaRPr sz="1800">
              <a:solidFill>
                <a:schemeClr val="lt2"/>
              </a:solidFill>
              <a:latin typeface="Roboto"/>
              <a:ea typeface="Roboto"/>
              <a:cs typeface="Roboto"/>
              <a:sym typeface="Roboto"/>
            </a:endParaRPr>
          </a:p>
          <a:p>
            <a:pPr indent="0" lvl="0" marL="0" rtl="0" algn="l">
              <a:spcBef>
                <a:spcPts val="1600"/>
              </a:spcBef>
              <a:spcAft>
                <a:spcPts val="0"/>
              </a:spcAft>
              <a:buNone/>
            </a:pPr>
            <a:r>
              <a:t/>
            </a:r>
            <a:endParaRPr>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Hybrid</a:t>
            </a:r>
            <a:endParaRPr/>
          </a:p>
        </p:txBody>
      </p:sp>
      <p:sp>
        <p:nvSpPr>
          <p:cNvPr id="279" name="Google Shape;279;p50"/>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hybrid deployment is a way to </a:t>
            </a:r>
            <a:r>
              <a:rPr lang="en">
                <a:highlight>
                  <a:srgbClr val="FFFF00"/>
                </a:highlight>
              </a:rPr>
              <a:t>connect infrastructure and applications between cloud-based resources and existing resources that are not located in the cloud</a:t>
            </a:r>
            <a:r>
              <a:rPr lang="en"/>
              <a:t>. The most common method of hybrid deployment is between the cloud and existing on-premises infrastructure to extend, and grow, an organization's infrastructure into the cloud while connecting cloud resources to the internal system.</a:t>
            </a:r>
            <a:endParaRPr/>
          </a:p>
          <a:p>
            <a:pPr indent="0" lvl="0" marL="0" rtl="0" algn="l">
              <a:spcBef>
                <a:spcPts val="1600"/>
              </a:spcBef>
              <a:spcAft>
                <a:spcPts val="1600"/>
              </a:spcAft>
              <a:buNone/>
            </a:pPr>
            <a:r>
              <a:rPr lang="en" u="sng">
                <a:solidFill>
                  <a:schemeClr val="hlink"/>
                </a:solidFill>
                <a:latin typeface="Arial"/>
                <a:ea typeface="Arial"/>
                <a:cs typeface="Arial"/>
                <a:sym typeface="Arial"/>
                <a:hlinkClick r:id="rId3"/>
              </a:rPr>
              <a:t>https://aws.amazon.com/pt/hybrid/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Private (On-premises)</a:t>
            </a:r>
            <a:endParaRPr/>
          </a:p>
        </p:txBody>
      </p:sp>
      <p:sp>
        <p:nvSpPr>
          <p:cNvPr id="285" name="Google Shape;285;p51"/>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deployment of resources on-premises, using virtualization and resource management tools, is sometimes called the </a:t>
            </a:r>
            <a:r>
              <a:rPr lang="en">
                <a:highlight>
                  <a:srgbClr val="FFFF00"/>
                </a:highlight>
              </a:rPr>
              <a:t>“private cloud.”</a:t>
            </a:r>
            <a:r>
              <a:rPr lang="en"/>
              <a:t> </a:t>
            </a:r>
            <a:r>
              <a:rPr lang="en">
                <a:highlight>
                  <a:srgbClr val="FFFF00"/>
                </a:highlight>
              </a:rPr>
              <a:t>On-premises deployment doesn’t provide many of the benefits of cloud computing but is sometimes sought for its ability to provide dedicated resources</a:t>
            </a:r>
            <a:r>
              <a:rPr lang="en"/>
              <a:t>. In most cases this deployment model is the same as legacy IT infrastructure while using application management and virtualization technologies to try and increase resource utilization.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Certificações AWS</a:t>
            </a:r>
            <a:endParaRPr/>
          </a:p>
        </p:txBody>
      </p:sp>
      <p:sp>
        <p:nvSpPr>
          <p:cNvPr id="89" name="Google Shape;89;p17"/>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Foundational</a:t>
            </a:r>
            <a:endParaRPr/>
          </a:p>
          <a:p>
            <a:pPr indent="-342900" lvl="0" marL="457200" rtl="0" algn="l">
              <a:spcBef>
                <a:spcPts val="0"/>
              </a:spcBef>
              <a:spcAft>
                <a:spcPts val="0"/>
              </a:spcAft>
              <a:buSzPts val="1800"/>
              <a:buChar char="●"/>
            </a:pPr>
            <a:r>
              <a:rPr lang="en"/>
              <a:t>Associate</a:t>
            </a:r>
            <a:endParaRPr sz="1400"/>
          </a:p>
          <a:p>
            <a:pPr indent="-342900" lvl="0" marL="457200" rtl="0" algn="l">
              <a:spcBef>
                <a:spcPts val="0"/>
              </a:spcBef>
              <a:spcAft>
                <a:spcPts val="0"/>
              </a:spcAft>
              <a:buSzPts val="1800"/>
              <a:buChar char="●"/>
            </a:pPr>
            <a:r>
              <a:rPr lang="en"/>
              <a:t>Professional</a:t>
            </a:r>
            <a:endParaRPr/>
          </a:p>
          <a:p>
            <a:pPr indent="-342900" lvl="0" marL="457200" rtl="0" algn="l">
              <a:spcBef>
                <a:spcPts val="0"/>
              </a:spcBef>
              <a:spcAft>
                <a:spcPts val="0"/>
              </a:spcAft>
              <a:buSzPts val="1800"/>
              <a:buChar char="●"/>
            </a:pPr>
            <a:r>
              <a:rPr lang="en"/>
              <a:t>Specialty</a:t>
            </a:r>
            <a:endParaRPr/>
          </a:p>
          <a:p>
            <a:pPr indent="0" lvl="0" marL="0" rtl="0" algn="l">
              <a:spcBef>
                <a:spcPts val="1600"/>
              </a:spcBef>
              <a:spcAft>
                <a:spcPts val="1600"/>
              </a:spcAft>
              <a:buNone/>
            </a:pPr>
            <a:r>
              <a:rPr lang="en" u="sng">
                <a:solidFill>
                  <a:schemeClr val="hlink"/>
                </a:solidFill>
                <a:hlinkClick r:id="rId3"/>
              </a:rPr>
              <a:t>https://aws.amazon.com/pt/certification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Domain 2:</a:t>
            </a:r>
            <a:endParaRPr/>
          </a:p>
          <a:p>
            <a:pPr indent="0" lvl="0" marL="0" rtl="0" algn="l">
              <a:spcBef>
                <a:spcPts val="0"/>
              </a:spcBef>
              <a:spcAft>
                <a:spcPts val="0"/>
              </a:spcAft>
              <a:buNone/>
            </a:pPr>
            <a:r>
              <a:rPr lang="en"/>
              <a:t>Security and Compliance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Cloud Security</a:t>
            </a:r>
            <a:endParaRPr/>
          </a:p>
        </p:txBody>
      </p:sp>
      <p:sp>
        <p:nvSpPr>
          <p:cNvPr id="300" name="Google Shape;300;p54"/>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Cloud security at AWS is the </a:t>
            </a:r>
            <a:r>
              <a:rPr lang="en">
                <a:highlight>
                  <a:srgbClr val="FFFF00"/>
                </a:highlight>
              </a:rPr>
              <a:t>highest priority</a:t>
            </a:r>
            <a:r>
              <a:rPr lang="en"/>
              <a:t>. As an AWS customer, you will benefit from a data center and network architecture built to meet the requirements of the most security-sensitive organizations.  In the cloud, you use </a:t>
            </a:r>
            <a:r>
              <a:rPr lang="en">
                <a:highlight>
                  <a:srgbClr val="FFFF00"/>
                </a:highlight>
              </a:rPr>
              <a:t>software-based security tools</a:t>
            </a:r>
            <a:r>
              <a:rPr lang="en"/>
              <a:t> to monitor and protect the flow of information into and of out of your cloud resources.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Benefits of AWS Security</a:t>
            </a:r>
            <a:endParaRPr/>
          </a:p>
        </p:txBody>
      </p:sp>
      <p:sp>
        <p:nvSpPr>
          <p:cNvPr id="306" name="Google Shape;306;p55"/>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b="1" lang="en"/>
              <a:t>Keep Your Data Safe: </a:t>
            </a:r>
            <a:r>
              <a:rPr lang="en"/>
              <a:t>All data is stored in highly secure AWS data centers.</a:t>
            </a:r>
            <a:endParaRPr/>
          </a:p>
          <a:p>
            <a:pPr indent="-342900" lvl="0" marL="457200" rtl="0" algn="l">
              <a:lnSpc>
                <a:spcPct val="200000"/>
              </a:lnSpc>
              <a:spcBef>
                <a:spcPts val="0"/>
              </a:spcBef>
              <a:spcAft>
                <a:spcPts val="0"/>
              </a:spcAft>
              <a:buSzPts val="1800"/>
              <a:buChar char="●"/>
            </a:pPr>
            <a:r>
              <a:rPr b="1" lang="en"/>
              <a:t>Meet Compliance Requirements:</a:t>
            </a:r>
            <a:r>
              <a:rPr lang="en"/>
              <a:t> AWS manages dozens of compliance programs in its infrastructure.</a:t>
            </a:r>
            <a:endParaRPr/>
          </a:p>
          <a:p>
            <a:pPr indent="-342900" lvl="0" marL="457200" rtl="0" algn="l">
              <a:lnSpc>
                <a:spcPct val="200000"/>
              </a:lnSpc>
              <a:spcBef>
                <a:spcPts val="0"/>
              </a:spcBef>
              <a:spcAft>
                <a:spcPts val="0"/>
              </a:spcAft>
              <a:buSzPts val="1800"/>
              <a:buChar char="●"/>
            </a:pPr>
            <a:r>
              <a:rPr b="1" lang="en"/>
              <a:t>Save Money</a:t>
            </a:r>
            <a:r>
              <a:rPr lang="en"/>
              <a:t>: Cut costs by using AWS data centers. Maintain the highest standard of security without having to manage your own facility</a:t>
            </a:r>
            <a:endParaRPr/>
          </a:p>
          <a:p>
            <a:pPr indent="-342900" lvl="0" marL="457200" rtl="0" algn="l">
              <a:lnSpc>
                <a:spcPct val="200000"/>
              </a:lnSpc>
              <a:spcBef>
                <a:spcPts val="0"/>
              </a:spcBef>
              <a:spcAft>
                <a:spcPts val="0"/>
              </a:spcAft>
              <a:buSzPts val="1800"/>
              <a:buChar char="●"/>
            </a:pPr>
            <a:r>
              <a:rPr b="1" lang="en"/>
              <a:t>Scale Quickly</a:t>
            </a:r>
            <a:r>
              <a:rPr lang="en"/>
              <a:t>: Security scales with your AWS Cloud usage. </a:t>
            </a:r>
            <a:endParaRPr/>
          </a:p>
          <a:p>
            <a:pPr indent="0" lvl="0" marL="0" rtl="0" algn="l">
              <a:spcBef>
                <a:spcPts val="1600"/>
              </a:spcBef>
              <a:spcAft>
                <a:spcPts val="16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20000"/>
              </a:lnSpc>
              <a:spcBef>
                <a:spcPts val="1100"/>
              </a:spcBef>
              <a:spcAft>
                <a:spcPts val="1100"/>
              </a:spcAft>
              <a:buNone/>
            </a:pPr>
            <a:r>
              <a:rPr lang="en" sz="3000">
                <a:solidFill>
                  <a:srgbClr val="FFFFFF"/>
                </a:solidFill>
                <a:latin typeface="Arial"/>
                <a:ea typeface="Arial"/>
                <a:cs typeface="Arial"/>
                <a:sym typeface="Arial"/>
              </a:rPr>
              <a:t>Shared Responsibility Model</a:t>
            </a:r>
            <a:endParaRPr/>
          </a:p>
        </p:txBody>
      </p:sp>
      <p:sp>
        <p:nvSpPr>
          <p:cNvPr id="312" name="Google Shape;312;p56"/>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highlight>
                  <a:srgbClr val="FFFF00"/>
                </a:highlight>
              </a:rPr>
              <a:t>Security and Compliance is a shared responsibility between AWS and the customer</a:t>
            </a:r>
            <a:r>
              <a:rPr lang="en"/>
              <a:t>. This shared model can help relieve the customer’s operational burden as AWS operates, manages and controls the components from the host operating system and virtualization layer down to the physical security of the facilities in which the service operates. </a:t>
            </a:r>
            <a:r>
              <a:rPr lang="en">
                <a:highlight>
                  <a:srgbClr val="FFFF00"/>
                </a:highlight>
              </a:rPr>
              <a:t>The customer assumes responsibility and management of the guest operating system (including updates and security patches), other associated application software as well as the configuration of the AWS provided security group firewall.</a:t>
            </a:r>
            <a:r>
              <a:rPr lang="en"/>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20000"/>
              </a:lnSpc>
              <a:spcBef>
                <a:spcPts val="1100"/>
              </a:spcBef>
              <a:spcAft>
                <a:spcPts val="1100"/>
              </a:spcAft>
              <a:buNone/>
            </a:pPr>
            <a:r>
              <a:rPr lang="en" sz="3000">
                <a:solidFill>
                  <a:srgbClr val="FFFFFF"/>
                </a:solidFill>
                <a:latin typeface="Arial"/>
                <a:ea typeface="Arial"/>
                <a:cs typeface="Arial"/>
                <a:sym typeface="Arial"/>
              </a:rPr>
              <a:t>Shared Responsibility Model</a:t>
            </a:r>
            <a:endParaRPr/>
          </a:p>
        </p:txBody>
      </p:sp>
      <p:sp>
        <p:nvSpPr>
          <p:cNvPr id="318" name="Google Shape;318;p57"/>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Customers should carefully consider the services they choose as their </a:t>
            </a:r>
            <a:r>
              <a:rPr lang="en">
                <a:highlight>
                  <a:srgbClr val="FFFF00"/>
                </a:highlight>
              </a:rPr>
              <a:t>responsibilities vary depending on the services used</a:t>
            </a:r>
            <a:r>
              <a:rPr lang="en"/>
              <a:t>, the integration of those services into their IT environment, and applicable </a:t>
            </a:r>
            <a:r>
              <a:rPr lang="en">
                <a:highlight>
                  <a:srgbClr val="FFFF00"/>
                </a:highlight>
              </a:rPr>
              <a:t>laws and regulations.</a:t>
            </a:r>
            <a:r>
              <a:rPr lang="en"/>
              <a:t> The nature of this shared responsibility also provides the flexibility and customer control that permits the deployment. The differentiation of responsibility is commonly referred to as Security </a:t>
            </a:r>
            <a:r>
              <a:rPr lang="en">
                <a:highlight>
                  <a:srgbClr val="FFFF00"/>
                </a:highlight>
              </a:rPr>
              <a:t>“of” the Cloud</a:t>
            </a:r>
            <a:r>
              <a:rPr lang="en"/>
              <a:t> versus Security </a:t>
            </a:r>
            <a:r>
              <a:rPr lang="en">
                <a:highlight>
                  <a:srgbClr val="FFFF00"/>
                </a:highlight>
              </a:rPr>
              <a:t>“in” the Cloud.</a:t>
            </a:r>
            <a:endParaRPr>
              <a:highlight>
                <a:srgbClr val="FFFF00"/>
              </a:high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lnSpc>
                <a:spcPct val="120000"/>
              </a:lnSpc>
              <a:spcBef>
                <a:spcPts val="1100"/>
              </a:spcBef>
              <a:spcAft>
                <a:spcPts val="1100"/>
              </a:spcAft>
              <a:buNone/>
            </a:pPr>
            <a:r>
              <a:rPr lang="en" sz="3000">
                <a:solidFill>
                  <a:srgbClr val="FFFFFF"/>
                </a:solidFill>
                <a:latin typeface="Arial"/>
                <a:ea typeface="Arial"/>
                <a:cs typeface="Arial"/>
                <a:sym typeface="Arial"/>
              </a:rPr>
              <a:t>Shared Responsibility Model</a:t>
            </a:r>
            <a:endParaRPr/>
          </a:p>
        </p:txBody>
      </p:sp>
      <p:pic>
        <p:nvPicPr>
          <p:cNvPr id="324" name="Google Shape;324;p58"/>
          <p:cNvPicPr preferRelativeResize="0"/>
          <p:nvPr/>
        </p:nvPicPr>
        <p:blipFill>
          <a:blip r:embed="rId3">
            <a:alphaModFix/>
          </a:blip>
          <a:stretch>
            <a:fillRect/>
          </a:stretch>
        </p:blipFill>
        <p:spPr>
          <a:xfrm>
            <a:off x="665963" y="806125"/>
            <a:ext cx="7691183" cy="421965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AWS responsibility “Security of the Cloud”</a:t>
            </a:r>
            <a:endParaRPr/>
          </a:p>
        </p:txBody>
      </p:sp>
      <p:sp>
        <p:nvSpPr>
          <p:cNvPr id="330" name="Google Shape;330;p59"/>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AWS is </a:t>
            </a:r>
            <a:r>
              <a:rPr lang="en">
                <a:highlight>
                  <a:srgbClr val="FFFF00"/>
                </a:highlight>
              </a:rPr>
              <a:t>responsible</a:t>
            </a:r>
            <a:r>
              <a:rPr lang="en"/>
              <a:t> for protecting the </a:t>
            </a:r>
            <a:r>
              <a:rPr lang="en">
                <a:highlight>
                  <a:srgbClr val="FFFF00"/>
                </a:highlight>
              </a:rPr>
              <a:t>infrastructure that runs all of the services offered in the AWS Cloud</a:t>
            </a:r>
            <a:r>
              <a:rPr lang="en"/>
              <a:t>. This infrastructure is composed of the </a:t>
            </a:r>
            <a:r>
              <a:rPr lang="en">
                <a:highlight>
                  <a:srgbClr val="FFFF00"/>
                </a:highlight>
              </a:rPr>
              <a:t>hardware</a:t>
            </a:r>
            <a:r>
              <a:rPr lang="en"/>
              <a:t>, </a:t>
            </a:r>
            <a:r>
              <a:rPr lang="en">
                <a:highlight>
                  <a:srgbClr val="FFFF00"/>
                </a:highlight>
              </a:rPr>
              <a:t>software</a:t>
            </a:r>
            <a:r>
              <a:rPr lang="en"/>
              <a:t>, </a:t>
            </a:r>
            <a:r>
              <a:rPr lang="en">
                <a:highlight>
                  <a:srgbClr val="FFFF00"/>
                </a:highlight>
              </a:rPr>
              <a:t>networking</a:t>
            </a:r>
            <a:r>
              <a:rPr lang="en"/>
              <a:t>, and </a:t>
            </a:r>
            <a:r>
              <a:rPr lang="en">
                <a:highlight>
                  <a:srgbClr val="FFFF00"/>
                </a:highlight>
              </a:rPr>
              <a:t>facilities</a:t>
            </a:r>
            <a:r>
              <a:rPr lang="en"/>
              <a:t> that run AWS Cloud services.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6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Customer responsibility “Security in the Cloud”</a:t>
            </a:r>
            <a:endParaRPr/>
          </a:p>
        </p:txBody>
      </p:sp>
      <p:sp>
        <p:nvSpPr>
          <p:cNvPr id="336" name="Google Shape;336;p60"/>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highlight>
                  <a:srgbClr val="FFFF00"/>
                </a:highlight>
              </a:rPr>
              <a:t>Customer responsibility will be determined by the AWS Cloud services that a customer selects.</a:t>
            </a:r>
            <a:r>
              <a:rPr lang="en"/>
              <a:t> This determines the amount of </a:t>
            </a:r>
            <a:r>
              <a:rPr lang="en">
                <a:highlight>
                  <a:srgbClr val="FFFF00"/>
                </a:highlight>
              </a:rPr>
              <a:t>configuration</a:t>
            </a:r>
            <a:r>
              <a:rPr lang="en"/>
              <a:t> work the customer must perform as </a:t>
            </a:r>
            <a:r>
              <a:rPr lang="en">
                <a:highlight>
                  <a:srgbClr val="FFFF00"/>
                </a:highlight>
              </a:rPr>
              <a:t>part of their security responsibilities</a:t>
            </a:r>
            <a:r>
              <a:rPr lang="en"/>
              <a: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6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Customer responsibility “Security in the Cloud”</a:t>
            </a:r>
            <a:endParaRPr/>
          </a:p>
        </p:txBody>
      </p:sp>
      <p:sp>
        <p:nvSpPr>
          <p:cNvPr id="342" name="Google Shape;342;p61"/>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a:t>
            </a:r>
            <a:r>
              <a:rPr lang="en"/>
              <a:t> service such as Amazon Elastic Compute Cloud (Amazon EC2) is categorized as Infrastructure as a Service (IaaS) and, as such, requires the </a:t>
            </a:r>
            <a:r>
              <a:rPr lang="en">
                <a:highlight>
                  <a:srgbClr val="FFFF00"/>
                </a:highlight>
              </a:rPr>
              <a:t>customer to perform all of the necessary security configuration</a:t>
            </a:r>
            <a:r>
              <a:rPr lang="en"/>
              <a:t> and management tasks. Customers that deploy an Amazon EC2 instance are</a:t>
            </a:r>
            <a:r>
              <a:rPr lang="en">
                <a:highlight>
                  <a:srgbClr val="FFFF00"/>
                </a:highlight>
              </a:rPr>
              <a:t> responsible for management of the guest operating system (including updates and security patches), any application software or utilities installed by the customer on the instances, and the configuration of the AWS-provided firewall (called a security group) on each instance. </a:t>
            </a:r>
            <a:endParaRPr>
              <a:highlight>
                <a:srgbClr val="FFFF00"/>
              </a:highligh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6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Customer responsibility “Security in the Cloud”</a:t>
            </a:r>
            <a:endParaRPr/>
          </a:p>
        </p:txBody>
      </p:sp>
      <p:sp>
        <p:nvSpPr>
          <p:cNvPr id="348" name="Google Shape;348;p62"/>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abstracted services, such as </a:t>
            </a:r>
            <a:r>
              <a:rPr lang="en">
                <a:highlight>
                  <a:srgbClr val="FFFF00"/>
                </a:highlight>
              </a:rPr>
              <a:t>Amazon S3 and Amazon DynamoDB</a:t>
            </a:r>
            <a:r>
              <a:rPr lang="en"/>
              <a:t>, AWS operates the infrastructure layer, the operating system, and platforms, and customers access the endpoints to store and retrieve data. </a:t>
            </a:r>
            <a:r>
              <a:rPr lang="en">
                <a:highlight>
                  <a:srgbClr val="FFFF00"/>
                </a:highlight>
              </a:rPr>
              <a:t>Customers are responsible for managing their data (including encryption options), classifying their assets, and using IAM tools to apply the appropriate permissions.</a:t>
            </a:r>
            <a:endParaRPr>
              <a:highlight>
                <a:srgbClr val="FFFF00"/>
              </a:highlight>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Certificações</a:t>
            </a:r>
            <a:endParaRPr/>
          </a:p>
        </p:txBody>
      </p:sp>
      <p:pic>
        <p:nvPicPr>
          <p:cNvPr id="95" name="Google Shape;95;p18"/>
          <p:cNvPicPr preferRelativeResize="0"/>
          <p:nvPr/>
        </p:nvPicPr>
        <p:blipFill rotWithShape="1">
          <a:blip r:embed="rId3">
            <a:alphaModFix/>
          </a:blip>
          <a:srcRect b="0" l="3156" r="1768" t="1768"/>
          <a:stretch/>
        </p:blipFill>
        <p:spPr>
          <a:xfrm>
            <a:off x="4227675" y="172175"/>
            <a:ext cx="4122450" cy="488732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AWS Cloud Complice</a:t>
            </a:r>
            <a:endParaRPr/>
          </a:p>
        </p:txBody>
      </p:sp>
      <p:sp>
        <p:nvSpPr>
          <p:cNvPr id="358" name="Google Shape;358;p64"/>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AWS Compliance enablers build on traditional programs. This helps customers to establish and operate in an AWS security control environment.</a:t>
            </a:r>
            <a:endParaRPr>
              <a:latin typeface="Arial"/>
              <a:ea typeface="Arial"/>
              <a:cs typeface="Arial"/>
              <a:sym typeface="Arial"/>
            </a:endParaRPr>
          </a:p>
          <a:p>
            <a:pPr indent="0" lvl="0" marL="0" rtl="0" algn="l">
              <a:spcBef>
                <a:spcPts val="1600"/>
              </a:spcBef>
              <a:spcAft>
                <a:spcPts val="1600"/>
              </a:spcAft>
              <a:buNone/>
            </a:pPr>
            <a:r>
              <a:rPr lang="en">
                <a:latin typeface="Arial"/>
                <a:ea typeface="Arial"/>
                <a:cs typeface="Arial"/>
                <a:sym typeface="Arial"/>
              </a:rPr>
              <a:t>The IT infrastructure that AWS provides to its customers is designed and managed in </a:t>
            </a:r>
            <a:r>
              <a:rPr lang="en">
                <a:highlight>
                  <a:srgbClr val="FFFF00"/>
                </a:highlight>
                <a:latin typeface="Arial"/>
                <a:ea typeface="Arial"/>
                <a:cs typeface="Arial"/>
                <a:sym typeface="Arial"/>
              </a:rPr>
              <a:t>alignment with best security practices and a variety of IT security standards</a:t>
            </a:r>
            <a:r>
              <a:rPr lang="en">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Compliance Programs</a:t>
            </a:r>
            <a:endParaRPr/>
          </a:p>
        </p:txBody>
      </p:sp>
      <p:sp>
        <p:nvSpPr>
          <p:cNvPr id="364" name="Google Shape;364;p65"/>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SOC 1/ISAE 3402, SOC 2, SOC 3</a:t>
            </a:r>
            <a:endParaRPr/>
          </a:p>
          <a:p>
            <a:pPr indent="-342900" lvl="0" marL="457200" rtl="0" algn="l">
              <a:spcBef>
                <a:spcPts val="1600"/>
              </a:spcBef>
              <a:spcAft>
                <a:spcPts val="0"/>
              </a:spcAft>
              <a:buSzPts val="1800"/>
              <a:buChar char="●"/>
            </a:pPr>
            <a:r>
              <a:rPr lang="en"/>
              <a:t>FISMA, DIACAP, and FedRAMP</a:t>
            </a:r>
            <a:endParaRPr/>
          </a:p>
          <a:p>
            <a:pPr indent="-342900" lvl="0" marL="457200" rtl="0" algn="l">
              <a:spcBef>
                <a:spcPts val="1600"/>
              </a:spcBef>
              <a:spcAft>
                <a:spcPts val="0"/>
              </a:spcAft>
              <a:buSzPts val="1800"/>
              <a:buChar char="●"/>
            </a:pPr>
            <a:r>
              <a:rPr lang="en"/>
              <a:t>PCI DSS Level 1</a:t>
            </a:r>
            <a:endParaRPr/>
          </a:p>
          <a:p>
            <a:pPr indent="-342900" lvl="0" marL="457200" rtl="0" algn="l">
              <a:spcBef>
                <a:spcPts val="1600"/>
              </a:spcBef>
              <a:spcAft>
                <a:spcPts val="0"/>
              </a:spcAft>
              <a:buSzPts val="1800"/>
              <a:buChar char="●"/>
            </a:pPr>
            <a:r>
              <a:rPr lang="en"/>
              <a:t>ISO 9001, ISO 27001, ISO 27017, ISO 27018</a:t>
            </a:r>
            <a:endParaRPr/>
          </a:p>
          <a:p>
            <a:pPr indent="0" lvl="0" marL="0" rtl="0" algn="l">
              <a:spcBef>
                <a:spcPts val="1600"/>
              </a:spcBef>
              <a:spcAft>
                <a:spcPts val="0"/>
              </a:spcAft>
              <a:buNone/>
            </a:pPr>
            <a:r>
              <a:rPr lang="en" u="sng">
                <a:solidFill>
                  <a:schemeClr val="hlink"/>
                </a:solidFill>
                <a:hlinkClick r:id="rId3"/>
              </a:rPr>
              <a:t>https://aws.amazon.com/compliance/programs/</a:t>
            </a:r>
            <a:endParaRPr/>
          </a:p>
          <a:p>
            <a:pPr indent="0" lvl="0" marL="0" rtl="0" algn="l">
              <a:spcBef>
                <a:spcPts val="1600"/>
              </a:spcBef>
              <a:spcAft>
                <a:spcPts val="160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AWS Artifact</a:t>
            </a:r>
            <a:endParaRPr/>
          </a:p>
        </p:txBody>
      </p:sp>
      <p:sp>
        <p:nvSpPr>
          <p:cNvPr id="370" name="Google Shape;370;p66"/>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Artifact features a comprehensive </a:t>
            </a:r>
            <a:r>
              <a:rPr lang="en">
                <a:highlight>
                  <a:srgbClr val="FFFF00"/>
                </a:highlight>
              </a:rPr>
              <a:t>list</a:t>
            </a:r>
            <a:r>
              <a:rPr lang="en"/>
              <a:t> of access-controlled documents relevant to </a:t>
            </a:r>
            <a:r>
              <a:rPr lang="en">
                <a:highlight>
                  <a:srgbClr val="FFFF00"/>
                </a:highlight>
              </a:rPr>
              <a:t>compliance</a:t>
            </a:r>
            <a:r>
              <a:rPr lang="en"/>
              <a:t> and </a:t>
            </a:r>
            <a:r>
              <a:rPr lang="en">
                <a:highlight>
                  <a:srgbClr val="FFFF00"/>
                </a:highlight>
              </a:rPr>
              <a:t>security</a:t>
            </a:r>
            <a:r>
              <a:rPr lang="en"/>
              <a:t> in the AWS cloud.</a:t>
            </a:r>
            <a:endParaRPr/>
          </a:p>
          <a:p>
            <a:pPr indent="0" lvl="0" marL="0" rtl="0" algn="l">
              <a:spcBef>
                <a:spcPts val="1600"/>
              </a:spcBef>
              <a:spcAft>
                <a:spcPts val="16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Services - Security, Identity, &amp; Compliance</a:t>
            </a:r>
            <a:endParaRPr/>
          </a:p>
        </p:txBody>
      </p:sp>
      <p:sp>
        <p:nvSpPr>
          <p:cNvPr id="380" name="Google Shape;380;p68"/>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Console - </a:t>
            </a:r>
            <a:r>
              <a:rPr lang="en" u="sng">
                <a:solidFill>
                  <a:schemeClr val="hlink"/>
                </a:solidFill>
                <a:hlinkClick r:id="rId3"/>
              </a:rPr>
              <a:t>Services</a:t>
            </a:r>
            <a:endParaRPr/>
          </a:p>
          <a:p>
            <a:pPr indent="-342900" lvl="0" marL="457200" rtl="0" algn="l">
              <a:spcBef>
                <a:spcPts val="1600"/>
              </a:spcBef>
              <a:spcAft>
                <a:spcPts val="0"/>
              </a:spcAft>
              <a:buSzPts val="1800"/>
              <a:buChar char="●"/>
            </a:pPr>
            <a:r>
              <a:rPr lang="en"/>
              <a:t>WAF , </a:t>
            </a:r>
            <a:r>
              <a:rPr lang="en"/>
              <a:t>Shield </a:t>
            </a:r>
            <a:endParaRPr/>
          </a:p>
          <a:p>
            <a:pPr indent="-342900" lvl="0" marL="457200" rtl="0" algn="l">
              <a:spcBef>
                <a:spcPts val="0"/>
              </a:spcBef>
              <a:spcAft>
                <a:spcPts val="0"/>
              </a:spcAft>
              <a:buSzPts val="1800"/>
              <a:buChar char="●"/>
            </a:pPr>
            <a:r>
              <a:rPr lang="en"/>
              <a:t>Inspector, Trusted Advisor, CloudTrail</a:t>
            </a:r>
            <a:endParaRPr/>
          </a:p>
          <a:p>
            <a:pPr indent="-342900" lvl="0" marL="457200" rtl="0" algn="l">
              <a:spcBef>
                <a:spcPts val="0"/>
              </a:spcBef>
              <a:spcAft>
                <a:spcPts val="0"/>
              </a:spcAft>
              <a:buSzPts val="1800"/>
              <a:buChar char="●"/>
            </a:pPr>
            <a:r>
              <a:rPr lang="en"/>
              <a:t>Cloudwatch, AWS Config</a:t>
            </a:r>
            <a:endParaRPr/>
          </a:p>
          <a:p>
            <a:pPr indent="-342900" lvl="0" marL="457200" rtl="0" algn="l">
              <a:spcBef>
                <a:spcPts val="0"/>
              </a:spcBef>
              <a:spcAft>
                <a:spcPts val="0"/>
              </a:spcAft>
              <a:buSzPts val="1800"/>
              <a:buChar char="●"/>
            </a:pPr>
            <a:r>
              <a:rPr lang="en"/>
              <a:t>Athena, Macie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AWS WAF</a:t>
            </a:r>
            <a:endParaRPr/>
          </a:p>
        </p:txBody>
      </p:sp>
      <p:sp>
        <p:nvSpPr>
          <p:cNvPr id="386" name="Google Shape;386;p69"/>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AWS WAF is a web application firewall that helps protect </a:t>
            </a:r>
            <a:r>
              <a:rPr lang="en">
                <a:highlight>
                  <a:srgbClr val="FFFF00"/>
                </a:highlight>
              </a:rPr>
              <a:t>your web applications</a:t>
            </a:r>
            <a:r>
              <a:rPr lang="en"/>
              <a:t> or </a:t>
            </a:r>
            <a:r>
              <a:rPr lang="en">
                <a:highlight>
                  <a:srgbClr val="FFFF00"/>
                </a:highlight>
              </a:rPr>
              <a:t>APIs</a:t>
            </a:r>
            <a:r>
              <a:rPr lang="en"/>
              <a:t> against common </a:t>
            </a:r>
            <a:r>
              <a:rPr lang="en">
                <a:highlight>
                  <a:srgbClr val="FFFF00"/>
                </a:highlight>
              </a:rPr>
              <a:t>web exploits</a:t>
            </a:r>
            <a:r>
              <a:rPr lang="en"/>
              <a:t> that may affect availability, compromise security, or consume excessive resources. AWS WAF gives you control over how traffic reaches your applications by enabling you to create </a:t>
            </a:r>
            <a:r>
              <a:rPr lang="en">
                <a:highlight>
                  <a:srgbClr val="FFFF00"/>
                </a:highlight>
              </a:rPr>
              <a:t>security rules</a:t>
            </a:r>
            <a:r>
              <a:rPr lang="en"/>
              <a:t> that block common attack patterns, such as</a:t>
            </a:r>
            <a:r>
              <a:rPr lang="en">
                <a:highlight>
                  <a:srgbClr val="FFFF00"/>
                </a:highlight>
              </a:rPr>
              <a:t> SQL injection</a:t>
            </a:r>
            <a:r>
              <a:rPr lang="en"/>
              <a:t> or </a:t>
            </a:r>
            <a:r>
              <a:rPr lang="en">
                <a:highlight>
                  <a:srgbClr val="FFFF00"/>
                </a:highlight>
              </a:rPr>
              <a:t>cross-site scripting</a:t>
            </a:r>
            <a:r>
              <a:rPr lang="en"/>
              <a:t>, and rules that filter out specific traffic </a:t>
            </a:r>
            <a:r>
              <a:rPr lang="en">
                <a:highlight>
                  <a:srgbClr val="FFFF00"/>
                </a:highlight>
              </a:rPr>
              <a:t>patterns you define</a:t>
            </a:r>
            <a:r>
              <a:rPr lang="en"/>
              <a:t>.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7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AWS WAF</a:t>
            </a:r>
            <a:endParaRPr/>
          </a:p>
        </p:txBody>
      </p:sp>
      <p:sp>
        <p:nvSpPr>
          <p:cNvPr id="392" name="Google Shape;392;p70"/>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WAF, </a:t>
            </a:r>
            <a:r>
              <a:rPr lang="en">
                <a:highlight>
                  <a:srgbClr val="FFFF00"/>
                </a:highlight>
              </a:rPr>
              <a:t>you pay only for what you use.</a:t>
            </a:r>
            <a:r>
              <a:rPr lang="en"/>
              <a:t> The pricing is based on how many rules you deploy and how many web requests your application receives. There are no upfront commitments.</a:t>
            </a:r>
            <a:endParaRPr/>
          </a:p>
          <a:p>
            <a:pPr indent="0" lvl="0" marL="0" rtl="0" algn="l">
              <a:spcBef>
                <a:spcPts val="1600"/>
              </a:spcBef>
              <a:spcAft>
                <a:spcPts val="0"/>
              </a:spcAft>
              <a:buNone/>
            </a:pPr>
            <a:r>
              <a:rPr lang="en"/>
              <a:t>You can deploy AWS WAF on Amazon </a:t>
            </a:r>
            <a:r>
              <a:rPr lang="en">
                <a:highlight>
                  <a:srgbClr val="FFFF00"/>
                </a:highlight>
              </a:rPr>
              <a:t>CloudFront</a:t>
            </a:r>
            <a:r>
              <a:rPr lang="en"/>
              <a:t> as part of your CDN solution, the </a:t>
            </a:r>
            <a:r>
              <a:rPr lang="en">
                <a:highlight>
                  <a:srgbClr val="FFFF00"/>
                </a:highlight>
              </a:rPr>
              <a:t>Application Load Balancer</a:t>
            </a:r>
            <a:r>
              <a:rPr lang="en"/>
              <a:t> that fronts your web servers or origin servers running on EC2, or Amazon API Gateway for your APIs.</a:t>
            </a:r>
            <a:endParaRPr/>
          </a:p>
          <a:p>
            <a:pPr indent="0" lvl="0" marL="0" rtl="0" algn="l">
              <a:spcBef>
                <a:spcPts val="1600"/>
              </a:spcBef>
              <a:spcAft>
                <a:spcPts val="0"/>
              </a:spcAft>
              <a:buNone/>
            </a:pPr>
            <a:r>
              <a:rPr lang="en" u="sng">
                <a:solidFill>
                  <a:schemeClr val="hlink"/>
                </a:solidFill>
                <a:hlinkClick r:id="rId3"/>
              </a:rPr>
              <a:t>https://aws.amazon.com/waf/pricing/</a:t>
            </a:r>
            <a:endParaRPr/>
          </a:p>
          <a:p>
            <a:pPr indent="0" lvl="0" marL="0" rtl="0" algn="l">
              <a:spcBef>
                <a:spcPts val="1600"/>
              </a:spcBef>
              <a:spcAft>
                <a:spcPts val="160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7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AWS WAF</a:t>
            </a:r>
            <a:endParaRPr/>
          </a:p>
        </p:txBody>
      </p:sp>
      <p:pic>
        <p:nvPicPr>
          <p:cNvPr id="398" name="Google Shape;398;p71"/>
          <p:cNvPicPr preferRelativeResize="0"/>
          <p:nvPr/>
        </p:nvPicPr>
        <p:blipFill>
          <a:blip r:embed="rId3">
            <a:alphaModFix/>
          </a:blip>
          <a:stretch>
            <a:fillRect/>
          </a:stretch>
        </p:blipFill>
        <p:spPr>
          <a:xfrm>
            <a:off x="232625" y="2234450"/>
            <a:ext cx="8700650" cy="23559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Níveis de Certificação</a:t>
            </a:r>
            <a:endParaRPr/>
          </a:p>
        </p:txBody>
      </p:sp>
      <p:sp>
        <p:nvSpPr>
          <p:cNvPr id="101" name="Google Shape;101;p19"/>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Professional</a:t>
            </a:r>
            <a:r>
              <a:rPr lang="en"/>
              <a:t> - Dois anos de soluções experiência abrangente criando, operando e solucionando problemas usando a Nuvem AWS</a:t>
            </a:r>
            <a:endParaRPr/>
          </a:p>
          <a:p>
            <a:pPr indent="0" lvl="0" marL="0" rtl="0" algn="l">
              <a:spcBef>
                <a:spcPts val="1600"/>
              </a:spcBef>
              <a:spcAft>
                <a:spcPts val="0"/>
              </a:spcAft>
              <a:buNone/>
            </a:pPr>
            <a:r>
              <a:rPr lang="en">
                <a:solidFill>
                  <a:srgbClr val="1155CC"/>
                </a:solidFill>
              </a:rPr>
              <a:t>Associate</a:t>
            </a:r>
            <a:r>
              <a:rPr lang="en"/>
              <a:t> - Um ano de experiência na solução de problemas e implementação de soluções usando a Nuvem AWS</a:t>
            </a:r>
            <a:endParaRPr/>
          </a:p>
          <a:p>
            <a:pPr indent="0" lvl="0" marL="0" rtl="0" algn="l">
              <a:spcBef>
                <a:spcPts val="1600"/>
              </a:spcBef>
              <a:spcAft>
                <a:spcPts val="0"/>
              </a:spcAft>
              <a:buNone/>
            </a:pPr>
            <a:r>
              <a:rPr lang="en">
                <a:solidFill>
                  <a:srgbClr val="000000"/>
                </a:solidFill>
              </a:rPr>
              <a:t>Foundational</a:t>
            </a:r>
            <a:r>
              <a:rPr lang="en"/>
              <a:t>  - Seis meses de Nuvem AWS fundamental e conhecimento do setor</a:t>
            </a:r>
            <a:endParaRPr sz="1050">
              <a:solidFill>
                <a:srgbClr val="333333"/>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7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AWS Shield - DDoS Protection</a:t>
            </a:r>
            <a:endParaRPr/>
          </a:p>
        </p:txBody>
      </p:sp>
      <p:sp>
        <p:nvSpPr>
          <p:cNvPr id="408" name="Google Shape;408;p73"/>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Shield is a managed Distributed Denial of Service </a:t>
            </a:r>
            <a:r>
              <a:rPr lang="en">
                <a:highlight>
                  <a:srgbClr val="FFFF00"/>
                </a:highlight>
              </a:rPr>
              <a:t>(DDoS) protection </a:t>
            </a:r>
            <a:r>
              <a:rPr lang="en"/>
              <a:t>service that safeguards applications running on AWS. AWS Shield provides always-on detection and automatic inline mitigations that </a:t>
            </a:r>
            <a:r>
              <a:rPr lang="en">
                <a:highlight>
                  <a:srgbClr val="FFFF00"/>
                </a:highlight>
              </a:rPr>
              <a:t>minimize</a:t>
            </a:r>
            <a:r>
              <a:rPr lang="en"/>
              <a:t> application </a:t>
            </a:r>
            <a:r>
              <a:rPr lang="en">
                <a:highlight>
                  <a:srgbClr val="FFFF00"/>
                </a:highlight>
              </a:rPr>
              <a:t>downtime</a:t>
            </a:r>
            <a:r>
              <a:rPr lang="en"/>
              <a:t> and </a:t>
            </a:r>
            <a:r>
              <a:rPr lang="en">
                <a:highlight>
                  <a:srgbClr val="FFFF00"/>
                </a:highlight>
              </a:rPr>
              <a:t>latency</a:t>
            </a:r>
            <a:r>
              <a:rPr lang="en"/>
              <a:t>, so there is no need to engage AWS Support to benefit from DDoS protection. There are </a:t>
            </a:r>
            <a:r>
              <a:rPr lang="en">
                <a:highlight>
                  <a:srgbClr val="FFFF00"/>
                </a:highlight>
              </a:rPr>
              <a:t>two</a:t>
            </a:r>
            <a:r>
              <a:rPr lang="en"/>
              <a:t> tiers of AWS Shield - </a:t>
            </a:r>
            <a:r>
              <a:rPr lang="en">
                <a:highlight>
                  <a:srgbClr val="FFFF00"/>
                </a:highlight>
              </a:rPr>
              <a:t>Standard</a:t>
            </a:r>
            <a:r>
              <a:rPr lang="en"/>
              <a:t> and </a:t>
            </a:r>
            <a:r>
              <a:rPr lang="en">
                <a:highlight>
                  <a:srgbClr val="FFFF00"/>
                </a:highlight>
              </a:rPr>
              <a:t>Advanced</a:t>
            </a:r>
            <a:r>
              <a:rPr lang="en"/>
              <a:t>.</a:t>
            </a:r>
            <a:endParaRPr/>
          </a:p>
          <a:p>
            <a:pPr indent="0" lvl="0" marL="0" rtl="0" algn="l">
              <a:spcBef>
                <a:spcPts val="1600"/>
              </a:spcBef>
              <a:spcAft>
                <a:spcPts val="160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7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AWS Shield Standard</a:t>
            </a:r>
            <a:endParaRPr/>
          </a:p>
        </p:txBody>
      </p:sp>
      <p:sp>
        <p:nvSpPr>
          <p:cNvPr id="414" name="Google Shape;414;p74"/>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Shield Standard provides </a:t>
            </a:r>
            <a:r>
              <a:rPr lang="en">
                <a:highlight>
                  <a:srgbClr val="FFFF00"/>
                </a:highlight>
              </a:rPr>
              <a:t>always-on network flow monitoring which inspects incoming traffic to AWS</a:t>
            </a:r>
            <a:r>
              <a:rPr lang="en"/>
              <a:t> and uses a </a:t>
            </a:r>
            <a:r>
              <a:rPr lang="en">
                <a:highlight>
                  <a:srgbClr val="FFFF00"/>
                </a:highlight>
              </a:rPr>
              <a:t>combination of traffic signatures</a:t>
            </a:r>
            <a:r>
              <a:rPr lang="en"/>
              <a:t>, anomaly algorithms and other analysis techniques to </a:t>
            </a:r>
            <a:r>
              <a:rPr lang="en">
                <a:highlight>
                  <a:srgbClr val="FFFF00"/>
                </a:highlight>
              </a:rPr>
              <a:t>detect malicious traffic in real-time</a:t>
            </a:r>
            <a:endParaRPr>
              <a:highlight>
                <a:srgbClr val="FFFF00"/>
              </a:highlight>
            </a:endParaRPr>
          </a:p>
          <a:p>
            <a:pPr indent="0" lvl="0" marL="0" rtl="0" algn="l">
              <a:spcBef>
                <a:spcPts val="1600"/>
              </a:spcBef>
              <a:spcAft>
                <a:spcPts val="1600"/>
              </a:spcAft>
              <a:buNone/>
            </a:pPr>
            <a:r>
              <a:t/>
            </a:r>
            <a:endParaRPr>
              <a:highlight>
                <a:srgbClr val="FFFF00"/>
              </a:highlight>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7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AWS Shield Advanced</a:t>
            </a:r>
            <a:endParaRPr/>
          </a:p>
        </p:txBody>
      </p:sp>
      <p:sp>
        <p:nvSpPr>
          <p:cNvPr id="420" name="Google Shape;420;p75"/>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You can also mitigate application layer DDoS attacks by </a:t>
            </a:r>
            <a:r>
              <a:rPr lang="en">
                <a:highlight>
                  <a:srgbClr val="FFFF00"/>
                </a:highlight>
              </a:rPr>
              <a:t>writing rules</a:t>
            </a:r>
            <a:r>
              <a:rPr lang="en"/>
              <a:t> using AWS WAF. With </a:t>
            </a:r>
            <a:r>
              <a:rPr lang="en">
                <a:highlight>
                  <a:srgbClr val="FFFF00"/>
                </a:highlight>
              </a:rPr>
              <a:t>AWS WAF you only pay for what you use.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7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AWS Shield Advanced</a:t>
            </a:r>
            <a:endParaRPr/>
          </a:p>
        </p:txBody>
      </p:sp>
      <p:sp>
        <p:nvSpPr>
          <p:cNvPr id="426" name="Google Shape;426;p76"/>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AWS Shield Advanced provides</a:t>
            </a:r>
            <a:r>
              <a:rPr lang="en">
                <a:highlight>
                  <a:srgbClr val="FFFF00"/>
                </a:highlight>
              </a:rPr>
              <a:t> enhanced detection</a:t>
            </a:r>
            <a:r>
              <a:rPr lang="en"/>
              <a:t>, inspecting network flows of traffic to your protected </a:t>
            </a:r>
            <a:r>
              <a:rPr lang="en">
                <a:highlight>
                  <a:srgbClr val="FFFF00"/>
                </a:highlight>
              </a:rPr>
              <a:t>Elastic IP address, Elastic Load Balancing (ELB), Amazon CloudFront, AWS Global Accelerator or Amazon Route 53</a:t>
            </a:r>
            <a:r>
              <a:rPr lang="en"/>
              <a:t> resources. Using additional techniques like resource specific monitoring, AWS Shield Advanced uses resource and region</a:t>
            </a:r>
            <a:r>
              <a:rPr lang="en">
                <a:highlight>
                  <a:srgbClr val="FFFF00"/>
                </a:highlight>
              </a:rPr>
              <a:t> specific granular detection of DDoS attacks.</a:t>
            </a:r>
            <a:r>
              <a:rPr lang="en"/>
              <a:t> AWS Shield Advanced also detects application layer DDoS attacks like HTTP floods or DNS query floods by baselining traffic on your resource and identifying anomalies.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AWS Shield -  Standard vs. Advanced</a:t>
            </a:r>
            <a:endParaRPr/>
          </a:p>
        </p:txBody>
      </p:sp>
      <p:sp>
        <p:nvSpPr>
          <p:cNvPr id="432" name="Google Shape;432;p77"/>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Standard</a:t>
            </a:r>
            <a:endParaRPr b="1"/>
          </a:p>
          <a:p>
            <a:pPr indent="-317500" lvl="0" marL="457200" rtl="0" algn="l">
              <a:spcBef>
                <a:spcPts val="1600"/>
              </a:spcBef>
              <a:spcAft>
                <a:spcPts val="0"/>
              </a:spcAft>
              <a:buSzPts val="1400"/>
              <a:buChar char="●"/>
            </a:pPr>
            <a:r>
              <a:rPr lang="en"/>
              <a:t>Automatically available on all AWS services.</a:t>
            </a:r>
            <a:endParaRPr sz="18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433" name="Google Shape;433;p77"/>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Advanced</a:t>
            </a:r>
            <a:endParaRPr b="1"/>
          </a:p>
          <a:p>
            <a:pPr indent="-317500" lvl="0" marL="457200" rtl="0" algn="l">
              <a:lnSpc>
                <a:spcPct val="100000"/>
              </a:lnSpc>
              <a:spcBef>
                <a:spcPts val="1600"/>
              </a:spcBef>
              <a:spcAft>
                <a:spcPts val="0"/>
              </a:spcAft>
              <a:buSzPts val="1400"/>
              <a:buChar char="●"/>
            </a:pPr>
            <a:r>
              <a:rPr lang="en"/>
              <a:t>Amazon Route 53</a:t>
            </a:r>
            <a:endParaRPr/>
          </a:p>
          <a:p>
            <a:pPr indent="-317500" lvl="0" marL="457200" rtl="0" algn="l">
              <a:lnSpc>
                <a:spcPct val="100000"/>
              </a:lnSpc>
              <a:spcBef>
                <a:spcPts val="1600"/>
              </a:spcBef>
              <a:spcAft>
                <a:spcPts val="0"/>
              </a:spcAft>
              <a:buSzPts val="1400"/>
              <a:buChar char="●"/>
            </a:pPr>
            <a:r>
              <a:rPr lang="en"/>
              <a:t>Amazon CloudFront</a:t>
            </a:r>
            <a:endParaRPr/>
          </a:p>
          <a:p>
            <a:pPr indent="-317500" lvl="0" marL="457200" rtl="0" algn="l">
              <a:lnSpc>
                <a:spcPct val="100000"/>
              </a:lnSpc>
              <a:spcBef>
                <a:spcPts val="1600"/>
              </a:spcBef>
              <a:spcAft>
                <a:spcPts val="0"/>
              </a:spcAft>
              <a:buSzPts val="1400"/>
              <a:buChar char="●"/>
            </a:pPr>
            <a:r>
              <a:rPr lang="en"/>
              <a:t>Elastic Load Balancing</a:t>
            </a:r>
            <a:endParaRPr/>
          </a:p>
          <a:p>
            <a:pPr indent="-317500" lvl="0" marL="457200" rtl="0" algn="l">
              <a:lnSpc>
                <a:spcPct val="100000"/>
              </a:lnSpc>
              <a:spcBef>
                <a:spcPts val="1600"/>
              </a:spcBef>
              <a:spcAft>
                <a:spcPts val="0"/>
              </a:spcAft>
              <a:buSzPts val="1400"/>
              <a:buChar char="●"/>
            </a:pPr>
            <a:r>
              <a:rPr lang="en"/>
              <a:t>AWS Global Accelerator</a:t>
            </a:r>
            <a:endParaRPr/>
          </a:p>
          <a:p>
            <a:pPr indent="-317500" lvl="0" marL="457200" rtl="0" algn="l">
              <a:lnSpc>
                <a:spcPct val="100000"/>
              </a:lnSpc>
              <a:spcBef>
                <a:spcPts val="1600"/>
              </a:spcBef>
              <a:spcAft>
                <a:spcPts val="1600"/>
              </a:spcAft>
              <a:buSzPts val="1400"/>
              <a:buChar char="●"/>
            </a:pPr>
            <a:r>
              <a:rPr lang="en"/>
              <a:t>Elastic IP (Amazon Elastic Compute Cloud and Network Load Balancer)</a:t>
            </a:r>
            <a:endParaRPr/>
          </a:p>
        </p:txBody>
      </p:sp>
      <p:sp>
        <p:nvSpPr>
          <p:cNvPr id="434" name="Google Shape;434;p77"/>
          <p:cNvSpPr txBox="1"/>
          <p:nvPr/>
        </p:nvSpPr>
        <p:spPr>
          <a:xfrm>
            <a:off x="1957875" y="4578825"/>
            <a:ext cx="4433100" cy="2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hlink"/>
                </a:solidFill>
                <a:latin typeface="Roboto"/>
                <a:ea typeface="Roboto"/>
                <a:cs typeface="Roboto"/>
                <a:sym typeface="Roboto"/>
                <a:hlinkClick r:id="rId3"/>
              </a:rPr>
              <a:t>https://aws.amazon.com/shield/pricing/</a:t>
            </a:r>
            <a:endParaRPr sz="1800">
              <a:latin typeface="Roboto"/>
              <a:ea typeface="Roboto"/>
              <a:cs typeface="Roboto"/>
              <a:sym typeface="Roboto"/>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Amazon Inspector</a:t>
            </a:r>
            <a:endParaRPr/>
          </a:p>
        </p:txBody>
      </p:sp>
      <p:sp>
        <p:nvSpPr>
          <p:cNvPr id="444" name="Google Shape;444;p79"/>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Inspector is an </a:t>
            </a:r>
            <a:r>
              <a:rPr lang="en">
                <a:highlight>
                  <a:srgbClr val="FFFF00"/>
                </a:highlight>
              </a:rPr>
              <a:t>automated security assessment service that helps improve the security and compliance of applications deployed on AWS.</a:t>
            </a:r>
            <a:r>
              <a:rPr lang="en"/>
              <a:t> Amazon Inspector automatically assesses applications for</a:t>
            </a:r>
            <a:r>
              <a:rPr lang="en">
                <a:highlight>
                  <a:srgbClr val="FFFF00"/>
                </a:highlight>
              </a:rPr>
              <a:t> exposure, vulnerabilities, and deviations from best practices.</a:t>
            </a:r>
            <a:r>
              <a:rPr lang="en"/>
              <a:t> After performing an assessment, Amazon Inspector produces a detailed list of security findings prioritized by level of severity. These findings can be reviewed directly or as part of detailed assessment reports which are available via the Amazon Inspector console or API.</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8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Amazon Inspector</a:t>
            </a:r>
            <a:endParaRPr/>
          </a:p>
        </p:txBody>
      </p:sp>
      <p:sp>
        <p:nvSpPr>
          <p:cNvPr id="450" name="Google Shape;450;p80"/>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Amazon Inspector security assessments help you check for unintended network accessibility of your </a:t>
            </a:r>
            <a:r>
              <a:rPr lang="en">
                <a:highlight>
                  <a:srgbClr val="FFFF00"/>
                </a:highlight>
              </a:rPr>
              <a:t>Amazon EC2</a:t>
            </a:r>
            <a:r>
              <a:rPr lang="en"/>
              <a:t> instances and for vulnerabilities on those EC2 instances.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8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Trusted Advisor</a:t>
            </a:r>
            <a:endParaRPr/>
          </a:p>
        </p:txBody>
      </p:sp>
      <p:sp>
        <p:nvSpPr>
          <p:cNvPr id="456" name="Google Shape;456;p81"/>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Trusted Advisor is an </a:t>
            </a:r>
            <a:r>
              <a:rPr lang="en">
                <a:highlight>
                  <a:srgbClr val="FFFF00"/>
                </a:highlight>
              </a:rPr>
              <a:t>online tool </a:t>
            </a:r>
            <a:r>
              <a:rPr lang="en"/>
              <a:t>that provides you </a:t>
            </a:r>
            <a:r>
              <a:rPr lang="en">
                <a:highlight>
                  <a:srgbClr val="FFFF00"/>
                </a:highlight>
              </a:rPr>
              <a:t>real time guidance</a:t>
            </a:r>
            <a:r>
              <a:rPr lang="en"/>
              <a:t> to help you provision your resources following AWS best practices.</a:t>
            </a:r>
            <a:endParaRPr/>
          </a:p>
          <a:p>
            <a:pPr indent="0" lvl="0" marL="0" rtl="0" algn="l">
              <a:spcBef>
                <a:spcPts val="1600"/>
              </a:spcBef>
              <a:spcAft>
                <a:spcPts val="0"/>
              </a:spcAft>
              <a:buNone/>
            </a:pPr>
            <a:r>
              <a:rPr lang="en"/>
              <a:t>Whether establishing new workflows, developing applications, or as part of ongoing improvement, take advantage of the recommendations provided by Trusted Advisor on a regular basis to help keep your solutions provisioned optimally.</a:t>
            </a:r>
            <a:endParaRPr sz="1050">
              <a:solidFill>
                <a:srgbClr val="333333"/>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8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Trusted Advisor</a:t>
            </a:r>
            <a:endParaRPr/>
          </a:p>
        </p:txBody>
      </p:sp>
      <p:pic>
        <p:nvPicPr>
          <p:cNvPr id="462" name="Google Shape;462;p82"/>
          <p:cNvPicPr preferRelativeResize="0"/>
          <p:nvPr/>
        </p:nvPicPr>
        <p:blipFill>
          <a:blip r:embed="rId3">
            <a:alphaModFix/>
          </a:blip>
          <a:stretch>
            <a:fillRect/>
          </a:stretch>
        </p:blipFill>
        <p:spPr>
          <a:xfrm>
            <a:off x="488811" y="1925875"/>
            <a:ext cx="8166375" cy="3124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226075" y="357800"/>
            <a:ext cx="2808000" cy="243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Certificações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t>Especialista</a:t>
            </a:r>
            <a:endParaRPr u="sng"/>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07" name="Google Shape;107;p20"/>
          <p:cNvPicPr preferRelativeResize="0"/>
          <p:nvPr/>
        </p:nvPicPr>
        <p:blipFill>
          <a:blip r:embed="rId3">
            <a:alphaModFix/>
          </a:blip>
          <a:stretch>
            <a:fillRect/>
          </a:stretch>
        </p:blipFill>
        <p:spPr>
          <a:xfrm>
            <a:off x="4571999" y="76200"/>
            <a:ext cx="3776399" cy="49911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8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CloudTrail</a:t>
            </a:r>
            <a:endParaRPr/>
          </a:p>
        </p:txBody>
      </p:sp>
      <p:sp>
        <p:nvSpPr>
          <p:cNvPr id="468" name="Google Shape;468;p83"/>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AWS CloudTrail is a service that enables </a:t>
            </a:r>
            <a:r>
              <a:rPr lang="en">
                <a:highlight>
                  <a:srgbClr val="FFFF00"/>
                </a:highlight>
              </a:rPr>
              <a:t>governance, compliance, operational auditing, and risk auditing of your AWS account.</a:t>
            </a:r>
            <a:r>
              <a:rPr lang="en"/>
              <a:t> With CloudTrail, you</a:t>
            </a:r>
            <a:r>
              <a:rPr lang="en">
                <a:highlight>
                  <a:srgbClr val="FFFF00"/>
                </a:highlight>
              </a:rPr>
              <a:t> can log, continuously monitor, and retain account activity</a:t>
            </a:r>
            <a:r>
              <a:rPr lang="en"/>
              <a:t> related to actions across your AWS infrastructure.</a:t>
            </a:r>
            <a:r>
              <a:rPr lang="en">
                <a:highlight>
                  <a:srgbClr val="FFFF00"/>
                </a:highlight>
              </a:rPr>
              <a:t> CloudTrail provides event history</a:t>
            </a:r>
            <a:r>
              <a:rPr lang="en"/>
              <a:t> of your AWS account activity, including actions taken through the AWS Management Console, AWS SDKs, command line tools, and other AWS services. This event history simplifies security analysis, resource change tracking, and troubleshooting. In addition, you can use </a:t>
            </a:r>
            <a:r>
              <a:rPr lang="en">
                <a:highlight>
                  <a:srgbClr val="FFFF00"/>
                </a:highlight>
              </a:rPr>
              <a:t>CloudTrail to detect unusual activity in your accounts</a:t>
            </a:r>
            <a:r>
              <a:rPr lang="en"/>
              <a:t>.</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8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CloudTrail</a:t>
            </a:r>
            <a:endParaRPr/>
          </a:p>
        </p:txBody>
      </p:sp>
      <p:pic>
        <p:nvPicPr>
          <p:cNvPr id="474" name="Google Shape;474;p84"/>
          <p:cNvPicPr preferRelativeResize="0"/>
          <p:nvPr/>
        </p:nvPicPr>
        <p:blipFill>
          <a:blip r:embed="rId3">
            <a:alphaModFix/>
          </a:blip>
          <a:stretch>
            <a:fillRect/>
          </a:stretch>
        </p:blipFill>
        <p:spPr>
          <a:xfrm>
            <a:off x="0" y="2190910"/>
            <a:ext cx="9143999" cy="2131679"/>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8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CloudWatch</a:t>
            </a:r>
            <a:endParaRPr/>
          </a:p>
        </p:txBody>
      </p:sp>
      <p:sp>
        <p:nvSpPr>
          <p:cNvPr id="484" name="Google Shape;484;p86"/>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Amazon CloudWatch provides you with data and actionable insights to monitor your applications, respond to system-wide performance changes, optimize resource utilization, and get a unified view of operational health. </a:t>
            </a:r>
            <a:r>
              <a:rPr lang="en">
                <a:highlight>
                  <a:srgbClr val="FFFF00"/>
                </a:highlight>
              </a:rPr>
              <a:t>CloudWatch collects monitoring and operational data in the form of logs, metrics, and events, providing you with a unified view of AWS resources, applications, and services that run on AWS and on-premises servers</a:t>
            </a:r>
            <a:r>
              <a:rPr lang="en"/>
              <a:t>. You can use CloudWatch to detect anomalous, </a:t>
            </a:r>
            <a:r>
              <a:rPr lang="en">
                <a:highlight>
                  <a:srgbClr val="FFFF00"/>
                </a:highlight>
              </a:rPr>
              <a:t>set alarms</a:t>
            </a:r>
            <a:r>
              <a:rPr lang="en"/>
              <a:t>, visualize logs and metrics side by side, take </a:t>
            </a:r>
            <a:r>
              <a:rPr lang="en">
                <a:highlight>
                  <a:srgbClr val="FFFF00"/>
                </a:highlight>
              </a:rPr>
              <a:t>automated actions</a:t>
            </a:r>
            <a:r>
              <a:rPr lang="en"/>
              <a:t> and troubleshoot issues.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8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CloudWatch</a:t>
            </a:r>
            <a:endParaRPr/>
          </a:p>
        </p:txBody>
      </p:sp>
      <p:pic>
        <p:nvPicPr>
          <p:cNvPr id="490" name="Google Shape;490;p87"/>
          <p:cNvPicPr preferRelativeResize="0"/>
          <p:nvPr/>
        </p:nvPicPr>
        <p:blipFill>
          <a:blip r:embed="rId3">
            <a:alphaModFix/>
          </a:blip>
          <a:stretch>
            <a:fillRect/>
          </a:stretch>
        </p:blipFill>
        <p:spPr>
          <a:xfrm>
            <a:off x="1195100" y="695250"/>
            <a:ext cx="6753800" cy="43650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8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AWS Config</a:t>
            </a:r>
            <a:endParaRPr/>
          </a:p>
        </p:txBody>
      </p:sp>
      <p:sp>
        <p:nvSpPr>
          <p:cNvPr id="496" name="Google Shape;496;p88"/>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AWS Config is a service that enables you to</a:t>
            </a:r>
            <a:r>
              <a:rPr lang="en">
                <a:highlight>
                  <a:srgbClr val="FFFF00"/>
                </a:highlight>
              </a:rPr>
              <a:t> assess, audit, and evaluate</a:t>
            </a:r>
            <a:r>
              <a:rPr lang="en"/>
              <a:t> the configurations of your AWS resources. Config continuously monitors and records your AWS resource configurations and allows you to automate the evaluation of recorded configurations against desired configurations. With Config, you can </a:t>
            </a:r>
            <a:r>
              <a:rPr lang="en">
                <a:highlight>
                  <a:srgbClr val="FFFF00"/>
                </a:highlight>
              </a:rPr>
              <a:t>review changes in configurations</a:t>
            </a:r>
            <a:r>
              <a:rPr lang="en"/>
              <a:t> and relationships between AWS resources, dive into detailed resource configuration histories, and determine your overall compliance against the configurations specified in your internal guidelines.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AWS Config</a:t>
            </a:r>
            <a:endParaRPr/>
          </a:p>
        </p:txBody>
      </p:sp>
      <p:pic>
        <p:nvPicPr>
          <p:cNvPr id="502" name="Google Shape;502;p89"/>
          <p:cNvPicPr preferRelativeResize="0"/>
          <p:nvPr/>
        </p:nvPicPr>
        <p:blipFill>
          <a:blip r:embed="rId3">
            <a:alphaModFix/>
          </a:blip>
          <a:stretch>
            <a:fillRect/>
          </a:stretch>
        </p:blipFill>
        <p:spPr>
          <a:xfrm>
            <a:off x="1262050" y="1752600"/>
            <a:ext cx="6619875" cy="33909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9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Athena</a:t>
            </a:r>
            <a:endParaRPr/>
          </a:p>
        </p:txBody>
      </p:sp>
      <p:sp>
        <p:nvSpPr>
          <p:cNvPr id="512" name="Google Shape;512;p91"/>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Athena is an </a:t>
            </a:r>
            <a:r>
              <a:rPr lang="en">
                <a:highlight>
                  <a:srgbClr val="FFFF00"/>
                </a:highlight>
              </a:rPr>
              <a:t>interactive query</a:t>
            </a:r>
            <a:r>
              <a:rPr lang="en"/>
              <a:t> service that makes it </a:t>
            </a:r>
            <a:r>
              <a:rPr lang="en">
                <a:highlight>
                  <a:srgbClr val="FFFF00"/>
                </a:highlight>
              </a:rPr>
              <a:t>easy to analyze data in Amazon S3 using standard SQL</a:t>
            </a:r>
            <a:r>
              <a:rPr lang="en"/>
              <a:t>. Athena </a:t>
            </a:r>
            <a:r>
              <a:rPr lang="en">
                <a:highlight>
                  <a:srgbClr val="FFFF00"/>
                </a:highlight>
              </a:rPr>
              <a:t>is serverless</a:t>
            </a:r>
            <a:r>
              <a:rPr lang="en"/>
              <a:t>, so there is no infrastructure to manage, and you</a:t>
            </a:r>
            <a:r>
              <a:rPr lang="en">
                <a:highlight>
                  <a:srgbClr val="FFFF00"/>
                </a:highlight>
              </a:rPr>
              <a:t> pay only for the queries that you run</a:t>
            </a:r>
            <a:r>
              <a:rPr lang="en"/>
              <a:t>.</a:t>
            </a:r>
            <a:endParaRPr/>
          </a:p>
          <a:p>
            <a:pPr indent="0" lvl="0" marL="0" rtl="0" algn="l">
              <a:spcBef>
                <a:spcPts val="1600"/>
              </a:spcBef>
              <a:spcAft>
                <a:spcPts val="1600"/>
              </a:spcAft>
              <a:buNone/>
            </a:pPr>
            <a:r>
              <a:rPr lang="en"/>
              <a:t>Simply point to your data in Amazon S3, define the schema, and start querying using standard SQL. With Athena, there’s no need for complex ETL jobs to prepare your data for analysis. This makes it easy for anyone with SQL skills to quickly analyze large-scale datasets.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9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Macie</a:t>
            </a:r>
            <a:endParaRPr/>
          </a:p>
        </p:txBody>
      </p:sp>
      <p:sp>
        <p:nvSpPr>
          <p:cNvPr id="518" name="Google Shape;518;p92"/>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Amazon Macie is a security service that uses </a:t>
            </a:r>
            <a:r>
              <a:rPr lang="en">
                <a:highlight>
                  <a:srgbClr val="FFFF00"/>
                </a:highlight>
              </a:rPr>
              <a:t>machine learning</a:t>
            </a:r>
            <a:r>
              <a:rPr lang="en"/>
              <a:t> to </a:t>
            </a:r>
            <a:r>
              <a:rPr lang="en">
                <a:highlight>
                  <a:srgbClr val="FFFF00"/>
                </a:highlight>
              </a:rPr>
              <a:t>automatically discover, classify, and protect sensitive data in AWS</a:t>
            </a:r>
            <a:r>
              <a:rPr lang="en"/>
              <a:t>. Amazon Macie recognizes sensitive data such as </a:t>
            </a:r>
            <a:r>
              <a:rPr lang="en">
                <a:highlight>
                  <a:srgbClr val="FFFF00"/>
                </a:highlight>
              </a:rPr>
              <a:t>personally identifiable information</a:t>
            </a:r>
            <a:r>
              <a:rPr lang="en"/>
              <a:t> (PII) or intellectual property, and provides you with dashboards and alerts that give visibility into how this data is being accessed or moved. The fully managed service continuously monitors data access activity for anomalies, and generates detailed alerts when it detects risk of unauthorized access or inadvertent data leaks.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Níveis de Certificação</a:t>
            </a:r>
            <a:endParaRPr/>
          </a:p>
        </p:txBody>
      </p:sp>
      <p:sp>
        <p:nvSpPr>
          <p:cNvPr id="113" name="Google Shape;113;p21"/>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00FF"/>
                </a:solidFill>
              </a:rPr>
              <a:t>Specialty</a:t>
            </a:r>
            <a:r>
              <a:rPr lang="en"/>
              <a:t> </a:t>
            </a:r>
            <a:endParaRPr/>
          </a:p>
          <a:p>
            <a:pPr indent="0" lvl="0" marL="0" rtl="0" algn="l">
              <a:spcBef>
                <a:spcPts val="1600"/>
              </a:spcBef>
              <a:spcAft>
                <a:spcPts val="0"/>
              </a:spcAft>
              <a:buNone/>
            </a:pPr>
            <a:r>
              <a:rPr lang="en"/>
              <a:t>Experiência técnica em Nuvem AWS no domínio Specialty conforme especificado no guia de exame</a:t>
            </a:r>
            <a:endParaRPr/>
          </a:p>
          <a:p>
            <a:pPr indent="0" lvl="0" marL="0" rtl="0" algn="l">
              <a:spcBef>
                <a:spcPts val="1600"/>
              </a:spcBef>
              <a:spcAft>
                <a:spcPts val="0"/>
              </a:spcAft>
              <a:buNone/>
            </a:pPr>
            <a:r>
              <a:t/>
            </a:r>
            <a:endParaRPr>
              <a:solidFill>
                <a:schemeClr val="accent2"/>
              </a:solidFill>
            </a:endParaRPr>
          </a:p>
          <a:p>
            <a:pPr indent="0" lvl="0" marL="0" rtl="0" algn="l">
              <a:spcBef>
                <a:spcPts val="1600"/>
              </a:spcBef>
              <a:spcAft>
                <a:spcPts val="1600"/>
              </a:spcAft>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9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Macie</a:t>
            </a:r>
            <a:endParaRPr/>
          </a:p>
        </p:txBody>
      </p:sp>
      <p:sp>
        <p:nvSpPr>
          <p:cNvPr id="524" name="Google Shape;524;p93"/>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 Amazon Macie is </a:t>
            </a:r>
            <a:r>
              <a:rPr lang="en">
                <a:highlight>
                  <a:srgbClr val="FFFF00"/>
                </a:highlight>
              </a:rPr>
              <a:t>available</a:t>
            </a:r>
            <a:r>
              <a:rPr lang="en"/>
              <a:t> to protect data </a:t>
            </a:r>
            <a:r>
              <a:rPr lang="en">
                <a:highlight>
                  <a:srgbClr val="FFFF00"/>
                </a:highlight>
              </a:rPr>
              <a:t>stored in Amazon S3</a:t>
            </a:r>
            <a:r>
              <a:rPr lang="en"/>
              <a:t>, with support for additional AWS data stores coming later this year.</a:t>
            </a:r>
            <a:endParaRPr/>
          </a:p>
          <a:p>
            <a:pPr indent="0" lvl="0" marL="0" rtl="0" algn="l">
              <a:spcBef>
                <a:spcPts val="1600"/>
              </a:spcBef>
              <a:spcAft>
                <a:spcPts val="1600"/>
              </a:spcAft>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9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Resumo dos serviços</a:t>
            </a:r>
            <a:endParaRPr/>
          </a:p>
        </p:txBody>
      </p:sp>
      <p:sp>
        <p:nvSpPr>
          <p:cNvPr id="534" name="Google Shape;534;p95"/>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AWS WAF (Web Application Firewall) → Stop hackers (layer 7)</a:t>
            </a:r>
            <a:endParaRPr/>
          </a:p>
          <a:p>
            <a:pPr indent="-342900" lvl="0" marL="457200" rtl="0" algn="l">
              <a:lnSpc>
                <a:spcPct val="200000"/>
              </a:lnSpc>
              <a:spcBef>
                <a:spcPts val="0"/>
              </a:spcBef>
              <a:spcAft>
                <a:spcPts val="0"/>
              </a:spcAft>
              <a:buSzPts val="1800"/>
              <a:buChar char="●"/>
            </a:pPr>
            <a:r>
              <a:rPr lang="en"/>
              <a:t>AWS Shield → Stop DDOS attacks (standard / advanced)</a:t>
            </a:r>
            <a:endParaRPr/>
          </a:p>
          <a:p>
            <a:pPr indent="-342900" lvl="0" marL="457200" rtl="0" algn="l">
              <a:lnSpc>
                <a:spcPct val="200000"/>
              </a:lnSpc>
              <a:spcBef>
                <a:spcPts val="0"/>
              </a:spcBef>
              <a:spcAft>
                <a:spcPts val="0"/>
              </a:spcAft>
              <a:buSzPts val="1800"/>
              <a:buChar char="●"/>
            </a:pPr>
            <a:r>
              <a:rPr lang="en"/>
              <a:t>AWS Inspector → EC2 vulnerabilities</a:t>
            </a:r>
            <a:endParaRPr/>
          </a:p>
          <a:p>
            <a:pPr indent="-342900" lvl="0" marL="457200" rtl="0" algn="l">
              <a:lnSpc>
                <a:spcPct val="200000"/>
              </a:lnSpc>
              <a:spcBef>
                <a:spcPts val="0"/>
              </a:spcBef>
              <a:spcAft>
                <a:spcPts val="0"/>
              </a:spcAft>
              <a:buSzPts val="1800"/>
              <a:buChar char="●"/>
            </a:pPr>
            <a:r>
              <a:rPr lang="en"/>
              <a:t>AWS Trusted Advisor → Inspect Account (Cost, Performance, Fault Tolerance)</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9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Resumo dos serviços</a:t>
            </a:r>
            <a:endParaRPr/>
          </a:p>
        </p:txBody>
      </p:sp>
      <p:sp>
        <p:nvSpPr>
          <p:cNvPr id="540" name="Google Shape;540;p96"/>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CloudWatch →  Monitoring</a:t>
            </a:r>
            <a:endParaRPr/>
          </a:p>
          <a:p>
            <a:pPr indent="-342900" lvl="0" marL="457200" rtl="0" algn="l">
              <a:lnSpc>
                <a:spcPct val="200000"/>
              </a:lnSpc>
              <a:spcBef>
                <a:spcPts val="0"/>
              </a:spcBef>
              <a:spcAft>
                <a:spcPts val="0"/>
              </a:spcAft>
              <a:buSzPts val="1800"/>
              <a:buChar char="●"/>
            </a:pPr>
            <a:r>
              <a:rPr lang="en"/>
              <a:t>AWS CloudTrail → “Logs”</a:t>
            </a:r>
            <a:endParaRPr/>
          </a:p>
          <a:p>
            <a:pPr indent="-342900" lvl="0" marL="457200" rtl="0" algn="l">
              <a:lnSpc>
                <a:spcPct val="200000"/>
              </a:lnSpc>
              <a:spcBef>
                <a:spcPts val="0"/>
              </a:spcBef>
              <a:spcAft>
                <a:spcPts val="0"/>
              </a:spcAft>
              <a:buSzPts val="1800"/>
              <a:buChar char="●"/>
            </a:pPr>
            <a:r>
              <a:rPr lang="en"/>
              <a:t>AWs Config → Gerenciamento das configs</a:t>
            </a:r>
            <a:endParaRPr/>
          </a:p>
          <a:p>
            <a:pPr indent="-342900" lvl="0" marL="457200" rtl="0" algn="l">
              <a:lnSpc>
                <a:spcPct val="200000"/>
              </a:lnSpc>
              <a:spcBef>
                <a:spcPts val="0"/>
              </a:spcBef>
              <a:spcAft>
                <a:spcPts val="0"/>
              </a:spcAft>
              <a:buSzPts val="1800"/>
              <a:buChar char="●"/>
            </a:pPr>
            <a:r>
              <a:rPr lang="en"/>
              <a:t>Athena → Interactive query service (data stored in S3)</a:t>
            </a:r>
            <a:endParaRPr/>
          </a:p>
          <a:p>
            <a:pPr indent="-342900" lvl="0" marL="457200" rtl="0" algn="l">
              <a:lnSpc>
                <a:spcPct val="200000"/>
              </a:lnSpc>
              <a:spcBef>
                <a:spcPts val="0"/>
              </a:spcBef>
              <a:spcAft>
                <a:spcPts val="0"/>
              </a:spcAft>
              <a:buSzPts val="1800"/>
              <a:buChar char="●"/>
            </a:pPr>
            <a:r>
              <a:rPr lang="en"/>
              <a:t>Macie → AI to analyze data in S3 (PII)</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98"/>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Domain 3: Technology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9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Global </a:t>
            </a:r>
            <a:r>
              <a:rPr lang="en"/>
              <a:t>Infrastructure</a:t>
            </a:r>
            <a:endParaRPr/>
          </a:p>
        </p:txBody>
      </p:sp>
      <p:sp>
        <p:nvSpPr>
          <p:cNvPr id="555" name="Google Shape;555;p99"/>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AWS Cloud infrastructure is built around AWS </a:t>
            </a:r>
            <a:r>
              <a:rPr lang="en">
                <a:highlight>
                  <a:srgbClr val="FFFF00"/>
                </a:highlight>
              </a:rPr>
              <a:t>Regions</a:t>
            </a:r>
            <a:r>
              <a:rPr lang="en"/>
              <a:t> and </a:t>
            </a:r>
            <a:r>
              <a:rPr lang="en">
                <a:highlight>
                  <a:srgbClr val="FFFF00"/>
                </a:highlight>
              </a:rPr>
              <a:t>Availability Zones.</a:t>
            </a:r>
            <a:r>
              <a:rPr lang="en"/>
              <a:t> An AWS Region is a </a:t>
            </a:r>
            <a:r>
              <a:rPr lang="en">
                <a:highlight>
                  <a:srgbClr val="FFFF00"/>
                </a:highlight>
              </a:rPr>
              <a:t>physical location</a:t>
            </a:r>
            <a:r>
              <a:rPr lang="en"/>
              <a:t> in the world where we have </a:t>
            </a:r>
            <a:r>
              <a:rPr lang="en">
                <a:highlight>
                  <a:srgbClr val="FFFF00"/>
                </a:highlight>
              </a:rPr>
              <a:t>multiple Availability Zones</a:t>
            </a:r>
            <a:r>
              <a:rPr lang="en"/>
              <a:t>. </a:t>
            </a:r>
            <a:r>
              <a:rPr lang="en">
                <a:highlight>
                  <a:srgbClr val="FFFF00"/>
                </a:highlight>
              </a:rPr>
              <a:t>Availability Zones consist of one or more discrete data centers, each with redundant power, networking, and connectivity, housed in separate facilities.</a:t>
            </a:r>
            <a:r>
              <a:rPr lang="en"/>
              <a:t> These Availability Zones offer you the ability to operate production applications and databases that are </a:t>
            </a:r>
            <a:r>
              <a:rPr lang="en">
                <a:highlight>
                  <a:srgbClr val="FFFF00"/>
                </a:highlight>
              </a:rPr>
              <a:t>more highly available, fault tolerant, and scalable than would be possible from a single data center.</a:t>
            </a:r>
            <a:r>
              <a:rPr lang="en"/>
              <a:t>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10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Global Infrastructure</a:t>
            </a:r>
            <a:endParaRPr/>
          </a:p>
        </p:txBody>
      </p:sp>
      <p:sp>
        <p:nvSpPr>
          <p:cNvPr id="561" name="Google Shape;561;p100"/>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AWS Cloud operates in over </a:t>
            </a:r>
            <a:r>
              <a:rPr lang="en">
                <a:highlight>
                  <a:srgbClr val="FFFF00"/>
                </a:highlight>
              </a:rPr>
              <a:t>69 Availability Zones</a:t>
            </a:r>
            <a:r>
              <a:rPr lang="en"/>
              <a:t> within over </a:t>
            </a:r>
            <a:r>
              <a:rPr lang="en">
                <a:highlight>
                  <a:srgbClr val="FFFF00"/>
                </a:highlight>
              </a:rPr>
              <a:t>22 geographic Regions</a:t>
            </a:r>
            <a:r>
              <a:rPr lang="en"/>
              <a:t> around the world, with announced plans for more Availability Zones and Regions.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10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Regions &amp; Availability Zones</a:t>
            </a:r>
            <a:endParaRPr/>
          </a:p>
        </p:txBody>
      </p:sp>
      <p:pic>
        <p:nvPicPr>
          <p:cNvPr id="567" name="Google Shape;567;p101"/>
          <p:cNvPicPr preferRelativeResize="0"/>
          <p:nvPr/>
        </p:nvPicPr>
        <p:blipFill>
          <a:blip r:embed="rId3">
            <a:alphaModFix/>
          </a:blip>
          <a:stretch>
            <a:fillRect/>
          </a:stretch>
        </p:blipFill>
        <p:spPr>
          <a:xfrm>
            <a:off x="259263" y="791400"/>
            <a:ext cx="8404922" cy="4219649"/>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Por que certificar?</a:t>
            </a:r>
            <a:endParaRPr/>
          </a:p>
        </p:txBody>
      </p:sp>
      <p:sp>
        <p:nvSpPr>
          <p:cNvPr id="119" name="Google Shape;119;p22"/>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Validar sua experiência com a nuvem da AWS</a:t>
            </a:r>
            <a:endParaRPr/>
          </a:p>
          <a:p>
            <a:pPr indent="-342900" lvl="0" marL="457200" rtl="0" algn="l">
              <a:spcBef>
                <a:spcPts val="0"/>
              </a:spcBef>
              <a:spcAft>
                <a:spcPts val="0"/>
              </a:spcAft>
              <a:buSzPts val="1800"/>
              <a:buChar char="●"/>
            </a:pPr>
            <a:r>
              <a:rPr lang="en"/>
              <a:t>Atesta e valoriza suas habilidades</a:t>
            </a:r>
            <a:endParaRPr/>
          </a:p>
          <a:p>
            <a:pPr indent="-342900" lvl="0" marL="457200" rtl="0" algn="l">
              <a:spcBef>
                <a:spcPts val="0"/>
              </a:spcBef>
              <a:spcAft>
                <a:spcPts val="0"/>
              </a:spcAft>
              <a:buSzPts val="1800"/>
              <a:buChar char="●"/>
            </a:pPr>
            <a:r>
              <a:rPr lang="en"/>
              <a:t>Maior visibilidade no mercado de trabalho</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10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Regions</a:t>
            </a:r>
            <a:endParaRPr/>
          </a:p>
        </p:txBody>
      </p:sp>
      <p:sp>
        <p:nvSpPr>
          <p:cNvPr id="577" name="Google Shape;577;p103"/>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Each Amazon Region is designed to be</a:t>
            </a:r>
            <a:r>
              <a:rPr lang="en">
                <a:highlight>
                  <a:srgbClr val="FFFF00"/>
                </a:highlight>
              </a:rPr>
              <a:t> completely isolated</a:t>
            </a:r>
            <a:r>
              <a:rPr lang="en"/>
              <a:t> from the other Amazon Regions. This achieves the greatest possible </a:t>
            </a:r>
            <a:r>
              <a:rPr lang="en">
                <a:highlight>
                  <a:srgbClr val="FFFF00"/>
                </a:highlight>
              </a:rPr>
              <a:t>fault tolerance</a:t>
            </a:r>
            <a:r>
              <a:rPr lang="en"/>
              <a:t> and </a:t>
            </a:r>
            <a:r>
              <a:rPr lang="en">
                <a:highlight>
                  <a:srgbClr val="FFFF00"/>
                </a:highlight>
              </a:rPr>
              <a:t>stability</a:t>
            </a:r>
            <a:r>
              <a:rPr lang="en"/>
              <a:t>.</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10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Availability Zone</a:t>
            </a:r>
            <a:endParaRPr/>
          </a:p>
        </p:txBody>
      </p:sp>
      <p:sp>
        <p:nvSpPr>
          <p:cNvPr id="583" name="Google Shape;583;p104"/>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Availability Zone is </a:t>
            </a:r>
            <a:r>
              <a:rPr lang="en">
                <a:highlight>
                  <a:srgbClr val="FFFF00"/>
                </a:highlight>
              </a:rPr>
              <a:t>isolated</a:t>
            </a:r>
            <a:r>
              <a:rPr lang="en"/>
              <a:t>, but the Availability Zones in a Region are </a:t>
            </a:r>
            <a:r>
              <a:rPr lang="en">
                <a:highlight>
                  <a:srgbClr val="FFFF00"/>
                </a:highlight>
              </a:rPr>
              <a:t>connected</a:t>
            </a:r>
            <a:r>
              <a:rPr lang="en"/>
              <a:t> through </a:t>
            </a:r>
            <a:r>
              <a:rPr lang="en">
                <a:highlight>
                  <a:srgbClr val="FFFF00"/>
                </a:highlight>
              </a:rPr>
              <a:t>low-latency links</a:t>
            </a:r>
            <a:r>
              <a:rPr lang="en"/>
              <a:t>. AWS provides you with the flexibility to place instances and store data within multiple geographic regions as well as across multiple Availability Zones within each AWS Region. </a:t>
            </a:r>
            <a:r>
              <a:rPr lang="en">
                <a:highlight>
                  <a:srgbClr val="FFFF00"/>
                </a:highlight>
              </a:rPr>
              <a:t>Each Availability Zone is designed as an independent failure zone.</a:t>
            </a:r>
            <a:r>
              <a:rPr lang="en"/>
              <a:t> </a:t>
            </a:r>
            <a:endParaRPr/>
          </a:p>
          <a:p>
            <a:pPr indent="0" lvl="0" marL="0" rtl="0" algn="ctr">
              <a:spcBef>
                <a:spcPts val="1600"/>
              </a:spcBef>
              <a:spcAft>
                <a:spcPts val="1600"/>
              </a:spcAft>
              <a:buNone/>
            </a:pPr>
            <a:r>
              <a:rPr lang="en" u="sng"/>
              <a:t>Minimum of 2 availability zones per region</a:t>
            </a:r>
            <a:endParaRPr u="sng"/>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10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Availability Zone</a:t>
            </a:r>
            <a:endParaRPr/>
          </a:p>
        </p:txBody>
      </p:sp>
      <p:sp>
        <p:nvSpPr>
          <p:cNvPr id="589" name="Google Shape;589;p105"/>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highlight>
                  <a:srgbClr val="FFFF00"/>
                </a:highlight>
              </a:rPr>
              <a:t>Availability Zones are physically separated </a:t>
            </a:r>
            <a:r>
              <a:rPr lang="en"/>
              <a:t>within a typical metropolitan region and are located in lower risk flood plains (specific flood zone categorization varies by AWS Region). In addition to discrete </a:t>
            </a:r>
            <a:r>
              <a:rPr lang="en">
                <a:highlight>
                  <a:srgbClr val="FFFF00"/>
                </a:highlight>
              </a:rPr>
              <a:t>uninterruptible</a:t>
            </a:r>
            <a:r>
              <a:rPr lang="en">
                <a:highlight>
                  <a:srgbClr val="FFFF00"/>
                </a:highlight>
              </a:rPr>
              <a:t> power supply</a:t>
            </a:r>
            <a:r>
              <a:rPr lang="en"/>
              <a:t> (UPS) and </a:t>
            </a:r>
            <a:r>
              <a:rPr lang="en">
                <a:highlight>
                  <a:srgbClr val="FFFF00"/>
                </a:highlight>
              </a:rPr>
              <a:t>onsite backup generation</a:t>
            </a:r>
            <a:r>
              <a:rPr lang="en"/>
              <a:t> facilities, they are each fed via different grids from independent utilities to further reduce single points of failure. Availability Zones are all redundantly connected to multiple tier-1 transit providers.</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10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Edge Locations</a:t>
            </a:r>
            <a:endParaRPr/>
          </a:p>
        </p:txBody>
      </p:sp>
      <p:sp>
        <p:nvSpPr>
          <p:cNvPr id="595" name="Google Shape;595;p106"/>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Edge Locations are endpoints for AWS which are </a:t>
            </a:r>
            <a:r>
              <a:rPr lang="en">
                <a:highlight>
                  <a:srgbClr val="FFFF00"/>
                </a:highlight>
              </a:rPr>
              <a:t>used for caching content</a:t>
            </a:r>
            <a:r>
              <a:rPr lang="en"/>
              <a:t>. Typically this consists os CloudFront, Amazon´s Content Delivery Network (</a:t>
            </a:r>
            <a:r>
              <a:rPr lang="en">
                <a:highlight>
                  <a:srgbClr val="FFFF00"/>
                </a:highlight>
              </a:rPr>
              <a:t>CDN</a:t>
            </a:r>
            <a:r>
              <a:rPr lang="en"/>
              <a:t>)</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10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Infrastructure</a:t>
            </a:r>
            <a:endParaRPr/>
          </a:p>
        </p:txBody>
      </p:sp>
      <p:sp>
        <p:nvSpPr>
          <p:cNvPr id="601" name="Google Shape;601;p107"/>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000"/>
          </a:p>
          <a:p>
            <a:pPr indent="0" lvl="0" marL="0" rtl="0" algn="l">
              <a:spcBef>
                <a:spcPts val="1600"/>
              </a:spcBef>
              <a:spcAft>
                <a:spcPts val="1600"/>
              </a:spcAft>
              <a:buNone/>
            </a:pPr>
            <a:r>
              <a:rPr lang="en" sz="3000"/>
              <a:t>Edge Locations </a:t>
            </a:r>
            <a:r>
              <a:rPr b="1" lang="en" sz="3000">
                <a:solidFill>
                  <a:srgbClr val="000000"/>
                </a:solidFill>
              </a:rPr>
              <a:t>&gt;</a:t>
            </a:r>
            <a:r>
              <a:rPr lang="en" sz="3000"/>
              <a:t> Availability Zones </a:t>
            </a:r>
            <a:r>
              <a:rPr b="1" lang="en" sz="3000">
                <a:solidFill>
                  <a:srgbClr val="000000"/>
                </a:solidFill>
              </a:rPr>
              <a:t>&gt;</a:t>
            </a:r>
            <a:r>
              <a:rPr lang="en" sz="3000"/>
              <a:t> Regions</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10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Choosing the AWS Region</a:t>
            </a:r>
            <a:endParaRPr/>
          </a:p>
        </p:txBody>
      </p:sp>
      <p:sp>
        <p:nvSpPr>
          <p:cNvPr id="611" name="Google Shape;611;p109"/>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data storage laws</a:t>
            </a:r>
            <a:endParaRPr/>
          </a:p>
          <a:p>
            <a:pPr indent="-342900" lvl="0" marL="457200" rtl="0" algn="l">
              <a:lnSpc>
                <a:spcPct val="200000"/>
              </a:lnSpc>
              <a:spcBef>
                <a:spcPts val="0"/>
              </a:spcBef>
              <a:spcAft>
                <a:spcPts val="0"/>
              </a:spcAft>
              <a:buSzPts val="1800"/>
              <a:buChar char="●"/>
            </a:pPr>
            <a:r>
              <a:rPr lang="en"/>
              <a:t>latency to end users</a:t>
            </a:r>
            <a:endParaRPr/>
          </a:p>
          <a:p>
            <a:pPr indent="-342900" lvl="0" marL="457200" rtl="0" algn="l">
              <a:lnSpc>
                <a:spcPct val="200000"/>
              </a:lnSpc>
              <a:spcBef>
                <a:spcPts val="0"/>
              </a:spcBef>
              <a:spcAft>
                <a:spcPts val="0"/>
              </a:spcAft>
              <a:buSzPts val="1800"/>
              <a:buChar char="●"/>
            </a:pPr>
            <a:r>
              <a:rPr lang="en"/>
              <a:t>aws services</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11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Access to Services</a:t>
            </a:r>
            <a:endParaRPr/>
          </a:p>
        </p:txBody>
      </p:sp>
      <p:sp>
        <p:nvSpPr>
          <p:cNvPr id="617" name="Google Shape;617;p110"/>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AWS Management Console</a:t>
            </a:r>
            <a:endParaRPr/>
          </a:p>
          <a:p>
            <a:pPr indent="-342900" lvl="0" marL="457200" rtl="0" algn="l">
              <a:lnSpc>
                <a:spcPct val="200000"/>
              </a:lnSpc>
              <a:spcBef>
                <a:spcPts val="0"/>
              </a:spcBef>
              <a:spcAft>
                <a:spcPts val="0"/>
              </a:spcAft>
              <a:buSzPts val="1800"/>
              <a:buChar char="●"/>
            </a:pPr>
            <a:r>
              <a:rPr lang="en"/>
              <a:t>Command Line Interface (CLI)</a:t>
            </a:r>
            <a:endParaRPr/>
          </a:p>
          <a:p>
            <a:pPr indent="-342900" lvl="0" marL="457200" rtl="0" algn="l">
              <a:lnSpc>
                <a:spcPct val="200000"/>
              </a:lnSpc>
              <a:spcBef>
                <a:spcPts val="0"/>
              </a:spcBef>
              <a:spcAft>
                <a:spcPts val="0"/>
              </a:spcAft>
              <a:buSzPts val="1800"/>
              <a:buChar char="●"/>
            </a:pPr>
            <a:r>
              <a:rPr lang="en"/>
              <a:t>Software Development Kits (SDKs). </a:t>
            </a:r>
            <a:endParaRPr/>
          </a:p>
          <a:p>
            <a:pPr indent="0" lvl="0" marL="0" rtl="0" algn="l">
              <a:spcBef>
                <a:spcPts val="1600"/>
              </a:spcBef>
              <a:spcAft>
                <a:spcPts val="1600"/>
              </a:spcAft>
              <a:buNone/>
            </a:pPr>
            <a:r>
              <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11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a:t>Methods of Deploying and Operating in the AWS Cloud</a:t>
            </a:r>
            <a:endParaRPr/>
          </a:p>
        </p:txBody>
      </p:sp>
      <p:sp>
        <p:nvSpPr>
          <p:cNvPr id="627" name="Google Shape;627;p112"/>
          <p:cNvSpPr txBox="1"/>
          <p:nvPr>
            <p:ph idx="1" type="body"/>
          </p:nvPr>
        </p:nvSpPr>
        <p:spPr>
          <a:xfrm>
            <a:off x="471900" y="1794600"/>
            <a:ext cx="8222100" cy="3222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Elastic Beanstalk</a:t>
            </a:r>
            <a:endParaRPr/>
          </a:p>
          <a:p>
            <a:pPr indent="-342900" lvl="0" marL="457200" rtl="0" algn="l">
              <a:spcBef>
                <a:spcPts val="0"/>
              </a:spcBef>
              <a:spcAft>
                <a:spcPts val="0"/>
              </a:spcAft>
              <a:buSzPts val="1800"/>
              <a:buChar char="●"/>
            </a:pPr>
            <a:r>
              <a:rPr lang="en"/>
              <a:t>CloudFormation</a:t>
            </a:r>
            <a:endParaRPr/>
          </a:p>
          <a:p>
            <a:pPr indent="-342900" lvl="0" marL="457200" rtl="0" algn="l">
              <a:spcBef>
                <a:spcPts val="0"/>
              </a:spcBef>
              <a:spcAft>
                <a:spcPts val="0"/>
              </a:spcAft>
              <a:buSzPts val="1800"/>
              <a:buChar char="●"/>
            </a:pPr>
            <a:r>
              <a:rPr lang="en"/>
              <a:t>OpsWorks</a:t>
            </a:r>
            <a:endParaRPr/>
          </a:p>
          <a:p>
            <a:pPr indent="-342900" lvl="0" marL="457200" rtl="0" algn="l">
              <a:spcBef>
                <a:spcPts val="0"/>
              </a:spcBef>
              <a:spcAft>
                <a:spcPts val="0"/>
              </a:spcAft>
              <a:buSzPts val="1800"/>
              <a:buChar char="●"/>
            </a:pPr>
            <a:r>
              <a:rPr lang="en"/>
              <a:t>Code Commit</a:t>
            </a:r>
            <a:endParaRPr/>
          </a:p>
          <a:p>
            <a:pPr indent="-342900" lvl="0" marL="457200" rtl="0" algn="l">
              <a:spcBef>
                <a:spcPts val="0"/>
              </a:spcBef>
              <a:spcAft>
                <a:spcPts val="0"/>
              </a:spcAft>
              <a:buSzPts val="1800"/>
              <a:buChar char="●"/>
            </a:pPr>
            <a:r>
              <a:rPr lang="en"/>
              <a:t>Code Deploy</a:t>
            </a:r>
            <a:endParaRPr/>
          </a:p>
          <a:p>
            <a:pPr indent="-342900" lvl="0" marL="457200" rtl="0" algn="l">
              <a:spcBef>
                <a:spcPts val="0"/>
              </a:spcBef>
              <a:spcAft>
                <a:spcPts val="0"/>
              </a:spcAft>
              <a:buSzPts val="1800"/>
              <a:buChar char="●"/>
            </a:pPr>
            <a:r>
              <a:rPr lang="en"/>
              <a:t>CodePipeline</a:t>
            </a:r>
            <a:endParaRPr/>
          </a:p>
          <a:p>
            <a:pPr indent="-342900" lvl="0" marL="457200" rtl="0" algn="l">
              <a:spcBef>
                <a:spcPts val="0"/>
              </a:spcBef>
              <a:spcAft>
                <a:spcPts val="0"/>
              </a:spcAft>
              <a:buSzPts val="1800"/>
              <a:buChar char="●"/>
            </a:pPr>
            <a:r>
              <a:rPr lang="en"/>
              <a:t>EC2 Container Services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