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64" r:id="rId8"/>
    <p:sldId id="268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7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9C9A5-3D58-694A-8082-535150A14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437" y="478302"/>
            <a:ext cx="3319317" cy="2865427"/>
          </a:xfrm>
        </p:spPr>
        <p:txBody>
          <a:bodyPr>
            <a:noAutofit/>
          </a:bodyPr>
          <a:lstStyle/>
          <a:p>
            <a:pPr algn="ctr"/>
            <a:r>
              <a:rPr lang="en-DE" sz="2800" b="1" dirty="0"/>
              <a:t>Northern ireland (NI)</a:t>
            </a:r>
            <a:br>
              <a:rPr lang="en-DE" sz="2800" b="1" dirty="0"/>
            </a:br>
            <a:br>
              <a:rPr lang="en-DE" sz="2800" b="1" dirty="0"/>
            </a:br>
            <a:r>
              <a:rPr lang="en-DE" sz="2800" b="1" dirty="0"/>
              <a:t> Brexit, religion &amp; reunification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AC86324A-DA62-AA4F-A705-9A9EFB1E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479" y="690475"/>
            <a:ext cx="3693150" cy="4730551"/>
          </a:xfrm>
          <a:prstGeom prst="rect">
            <a:avLst/>
          </a:prstGeom>
        </p:spPr>
      </p:pic>
      <p:pic>
        <p:nvPicPr>
          <p:cNvPr id="11" name="Picture 10" descr="Arrow&#10;&#10;Description automatically generated">
            <a:extLst>
              <a:ext uri="{FF2B5EF4-FFF2-40B4-BE49-F238E27FC236}">
                <a16:creationId xmlns:a16="http://schemas.microsoft.com/office/drawing/2014/main" id="{48B7F88E-68BD-D94E-B968-A9F136DB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354" y="805270"/>
            <a:ext cx="3687168" cy="184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BF08A-436E-A147-A93C-664D95EC4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051" y="3462648"/>
            <a:ext cx="3687168" cy="18435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D6156D-75BC-4145-AD72-90F7DD73D7F0}"/>
              </a:ext>
            </a:extLst>
          </p:cNvPr>
          <p:cNvSpPr txBox="1"/>
          <p:nvPr/>
        </p:nvSpPr>
        <p:spPr>
          <a:xfrm>
            <a:off x="1033670" y="3988904"/>
            <a:ext cx="233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</a:t>
            </a:r>
            <a:r>
              <a:rPr lang="en-DE" sz="2000" dirty="0"/>
              <a:t>y William Mollers</a:t>
            </a:r>
          </a:p>
        </p:txBody>
      </p:sp>
    </p:spTree>
    <p:extLst>
      <p:ext uri="{BB962C8B-B14F-4D97-AF65-F5344CB8AC3E}">
        <p14:creationId xmlns:p14="http://schemas.microsoft.com/office/powerpoint/2010/main" val="31232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9609-DED2-1844-99F5-4F128F8B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4644421" cy="1049235"/>
          </a:xfrm>
        </p:spPr>
        <p:txBody>
          <a:bodyPr/>
          <a:lstStyle/>
          <a:p>
            <a:r>
              <a:rPr lang="en-DE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4CE5-C415-D043-BC65-1567F685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108534"/>
            <a:ext cx="4644421" cy="3450613"/>
          </a:xfrm>
        </p:spPr>
        <p:txBody>
          <a:bodyPr/>
          <a:lstStyle/>
          <a:p>
            <a:r>
              <a:rPr lang="en-DE" dirty="0"/>
              <a:t>RELIABLE DATA SOURCES</a:t>
            </a:r>
          </a:p>
          <a:p>
            <a:r>
              <a:rPr lang="en-DE" dirty="0"/>
              <a:t>ENOUGH PEOPLE VOTE TO MAKE SOME GENERALISATIONS</a:t>
            </a:r>
          </a:p>
          <a:p>
            <a:r>
              <a:rPr lang="en-DE" dirty="0"/>
              <a:t>PLENTY OF GREAT PLACES TO START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35C651-16D7-5346-8338-D41DBD6D10AD}"/>
              </a:ext>
            </a:extLst>
          </p:cNvPr>
          <p:cNvSpPr txBox="1">
            <a:spLocks/>
          </p:cNvSpPr>
          <p:nvPr/>
        </p:nvSpPr>
        <p:spPr>
          <a:xfrm>
            <a:off x="6096000" y="793250"/>
            <a:ext cx="464442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POSITIVES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24658F-578E-5A48-92B8-0721E311E33D}"/>
              </a:ext>
            </a:extLst>
          </p:cNvPr>
          <p:cNvSpPr txBox="1">
            <a:spLocks/>
          </p:cNvSpPr>
          <p:nvPr/>
        </p:nvSpPr>
        <p:spPr>
          <a:xfrm>
            <a:off x="1451579" y="2121130"/>
            <a:ext cx="46444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DATA DIFFERENT YEARS</a:t>
            </a:r>
          </a:p>
          <a:p>
            <a:r>
              <a:rPr lang="en-DE" dirty="0"/>
              <a:t>&gt;= 18 AGGREGATED</a:t>
            </a:r>
          </a:p>
          <a:p>
            <a:r>
              <a:rPr lang="en-DE" dirty="0"/>
              <a:t>ELECTORATE LEVEL</a:t>
            </a:r>
          </a:p>
          <a:p>
            <a:r>
              <a:rPr lang="en-DE" dirty="0"/>
              <a:t>45% DON’T VOTE</a:t>
            </a:r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588AC-9084-A847-A796-22FC96FB130A}"/>
              </a:ext>
            </a:extLst>
          </p:cNvPr>
          <p:cNvSpPr txBox="1"/>
          <p:nvPr/>
        </p:nvSpPr>
        <p:spPr>
          <a:xfrm>
            <a:off x="4316506" y="5190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688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1A03D-B6A6-0F4B-8314-7328B5D4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5637" y="643467"/>
            <a:ext cx="7300725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0113-11AE-6345-B6E3-40B90697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DE" sz="4000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6348-6B20-4B41-9351-3A8EC84C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DE" sz="2800" dirty="0"/>
              <a:t>Identify electorates in NI that  YES campaigners should target</a:t>
            </a:r>
          </a:p>
          <a:p>
            <a:pPr marL="0" indent="0">
              <a:buNone/>
            </a:pPr>
            <a:endParaRPr lang="en-DE" sz="2800" dirty="0"/>
          </a:p>
          <a:p>
            <a:r>
              <a:rPr lang="en-DE" sz="2800" dirty="0"/>
              <a:t>Determine whether there is correlation between religious identity and voting patterns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612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E4DE7-2061-0540-860C-25C9496D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7827"/>
            <a:ext cx="5550357" cy="10492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/>
              <a:t>TECHNICAL </a:t>
            </a:r>
            <a:br>
              <a:rPr lang="en-US" sz="4000" b="1" dirty="0"/>
            </a:br>
            <a:r>
              <a:rPr lang="en-US" sz="4000" b="1" dirty="0"/>
              <a:t>THING-A-ME-BOBS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3D2DD6-0F9C-1B4C-938C-B6FAB5F3C5B3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555035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WHERE: Data from Govt Sites (NISRA, EONI)</a:t>
            </a:r>
          </a:p>
          <a:p>
            <a:r>
              <a:rPr lang="en-US" dirty="0"/>
              <a:t>TOOLS: Python / Pandas / Seaborn / Matplotlib / Excel / Tableau</a:t>
            </a:r>
          </a:p>
          <a:p>
            <a:pPr marL="0"/>
            <a:r>
              <a:rPr lang="en-US" dirty="0"/>
              <a:t>WHAT:  Exploration / Cleaning / Wrangling /                </a:t>
            </a:r>
          </a:p>
          <a:p>
            <a:pPr marL="0" indent="0">
              <a:buNone/>
            </a:pPr>
            <a:r>
              <a:rPr lang="en-US" dirty="0"/>
              <a:t>    Web Scraping / Correlation / Data </a:t>
            </a:r>
            <a:r>
              <a:rPr lang="en-US" dirty="0" err="1"/>
              <a:t>Visualisation</a:t>
            </a:r>
            <a:r>
              <a:rPr lang="en-US" dirty="0"/>
              <a:t> </a:t>
            </a:r>
          </a:p>
          <a:p>
            <a:r>
              <a:rPr lang="en-US" dirty="0"/>
              <a:t>HOW: Good luck, great help and lots and lots of time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Robot Outline">
            <a:extLst>
              <a:ext uri="{FF2B5EF4-FFF2-40B4-BE49-F238E27FC236}">
                <a16:creationId xmlns:a16="http://schemas.microsoft.com/office/drawing/2014/main" id="{3E7B73E9-3056-4545-8AB5-20E1F5E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059" y="481109"/>
            <a:ext cx="2491906" cy="2491906"/>
          </a:xfrm>
          <a:prstGeom prst="rect">
            <a:avLst/>
          </a:prstGeom>
        </p:spPr>
      </p:pic>
      <p:pic>
        <p:nvPicPr>
          <p:cNvPr id="6" name="Picture 5" descr="A picture containing person, trowel, hand&#10;&#10;Description automatically generated">
            <a:extLst>
              <a:ext uri="{FF2B5EF4-FFF2-40B4-BE49-F238E27FC236}">
                <a16:creationId xmlns:a16="http://schemas.microsoft.com/office/drawing/2014/main" id="{5CC73D2D-74B5-7D4A-9FC0-8E792C73F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415" y="3138486"/>
            <a:ext cx="3733194" cy="2491907"/>
          </a:xfrm>
          <a:prstGeom prst="rect">
            <a:avLst/>
          </a:prstGeom>
        </p:spPr>
      </p:pic>
      <p:pic>
        <p:nvPicPr>
          <p:cNvPr id="62" name="Picture 5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5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6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7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C8BBB4D9-96C9-DF41-B7CF-DAD25A6A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86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63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29285-5082-0E4D-88DF-7BB8B53B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DE" sz="4000" b="1" dirty="0"/>
              <a:t>A brief history lesson</a:t>
            </a:r>
          </a:p>
        </p:txBody>
      </p:sp>
      <p:cxnSp>
        <p:nvCxnSpPr>
          <p:cNvPr id="73" name="Straight Connector 65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971E-29CC-9244-AAE8-72B9995A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228601"/>
            <a:ext cx="6085091" cy="66293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/>
              <a:t>1600 Ireland colonised by English (Protestants)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1845 Potato Famine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1916 Independence War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1922 Partition of Ireland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1969 – 1998 Troubles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1998 Good Friday Agreement (GFA)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2016 Brexit </a:t>
            </a:r>
          </a:p>
          <a:p>
            <a:pPr>
              <a:spcAft>
                <a:spcPts val="600"/>
              </a:spcAft>
            </a:pPr>
            <a:r>
              <a:rPr lang="en-GB" sz="2800" dirty="0"/>
              <a:t>2020 Worries about Brexit</a:t>
            </a:r>
          </a:p>
          <a:p>
            <a:endParaRPr lang="en-DE" dirty="0"/>
          </a:p>
        </p:txBody>
      </p:sp>
      <p:sp>
        <p:nvSpPr>
          <p:cNvPr id="6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25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2F13D4B-9EC9-6747-B8F6-4EAB27462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7417" r="-1" b="7580"/>
          <a:stretch/>
        </p:blipFill>
        <p:spPr>
          <a:xfrm>
            <a:off x="2" y="10"/>
            <a:ext cx="12191695" cy="68579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56778DC7-BD79-3043-B662-AF545F85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DE" sz="4000" b="1" dirty="0"/>
              <a:t>ACTUAL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B880F-8070-42B8-882A-2A79439F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Clr>
                <a:srgbClr val="62ECFF"/>
              </a:buClr>
              <a:buNone/>
            </a:pPr>
            <a:r>
              <a:rPr lang="en-US" b="1" dirty="0"/>
              <a:t>Religion 2011</a:t>
            </a:r>
          </a:p>
          <a:p>
            <a:pPr>
              <a:buClr>
                <a:srgbClr val="62ECFF"/>
              </a:buClr>
            </a:pPr>
            <a:r>
              <a:rPr lang="en-US" dirty="0"/>
              <a:t>Catholic 45%</a:t>
            </a:r>
          </a:p>
          <a:p>
            <a:pPr>
              <a:buClr>
                <a:srgbClr val="62ECFF"/>
              </a:buClr>
            </a:pPr>
            <a:r>
              <a:rPr lang="en-US" dirty="0"/>
              <a:t>Protestant 48%</a:t>
            </a:r>
          </a:p>
          <a:p>
            <a:pPr>
              <a:buClr>
                <a:srgbClr val="62ECFF"/>
              </a:buClr>
            </a:pPr>
            <a:r>
              <a:rPr lang="en-US" dirty="0"/>
              <a:t>Other  7%</a:t>
            </a:r>
          </a:p>
          <a:p>
            <a:pPr marL="0" indent="0">
              <a:buClr>
                <a:srgbClr val="62ECFF"/>
              </a:buClr>
              <a:buNone/>
            </a:pPr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7017913-6B0B-2D4D-8473-8F285C5D61B5}"/>
              </a:ext>
            </a:extLst>
          </p:cNvPr>
          <p:cNvSpPr txBox="1">
            <a:spLocks/>
          </p:cNvSpPr>
          <p:nvPr/>
        </p:nvSpPr>
        <p:spPr>
          <a:xfrm>
            <a:off x="3578503" y="1931561"/>
            <a:ext cx="4172212" cy="4021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700" b="1" dirty="0"/>
              <a:t>Brexit 2016</a:t>
            </a:r>
          </a:p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700" b="1" dirty="0"/>
              <a:t>Votes Cast 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Leave 45%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Remain 55%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700" b="1" dirty="0"/>
              <a:t>Total Eligible Pop 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Didn’t vote 44%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Leave 25%</a:t>
            </a:r>
          </a:p>
          <a:p>
            <a:pPr algn="ctr">
              <a:lnSpc>
                <a:spcPct val="110000"/>
              </a:lnSpc>
            </a:pPr>
            <a:r>
              <a:rPr lang="en-US" sz="1700" dirty="0"/>
              <a:t>Remain 31%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0B50366-649B-9D47-ACD7-F920C3B4ADD7}"/>
              </a:ext>
            </a:extLst>
          </p:cNvPr>
          <p:cNvSpPr txBox="1">
            <a:spLocks/>
          </p:cNvSpPr>
          <p:nvPr/>
        </p:nvSpPr>
        <p:spPr>
          <a:xfrm>
            <a:off x="7436150" y="1931561"/>
            <a:ext cx="4172212" cy="4021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500" b="1" dirty="0"/>
              <a:t>UK Election 2019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500" b="1" dirty="0"/>
              <a:t>Votes Cast 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Neutral 18%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Republican 39%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Unionist 43%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500" b="1" dirty="0"/>
              <a:t>Total Eligible Pop 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Didn’t vote 45%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Neutral 10%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Republican 21%</a:t>
            </a:r>
          </a:p>
          <a:p>
            <a:pPr algn="ctr">
              <a:lnSpc>
                <a:spcPct val="110000"/>
              </a:lnSpc>
            </a:pPr>
            <a:r>
              <a:rPr lang="en-US" sz="1500" dirty="0"/>
              <a:t>Unionist 24%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500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9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0" name="Picture 10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0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0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06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08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DFDBF-6BAD-C34D-A4DF-82AD7E30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969"/>
            <a:ext cx="350496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b="1" dirty="0"/>
              <a:t>CORRELATION</a:t>
            </a:r>
            <a:br>
              <a:rPr lang="en-US" sz="3300" dirty="0"/>
            </a:br>
            <a:endParaRPr lang="en-US" sz="3300" dirty="0"/>
          </a:p>
        </p:txBody>
      </p:sp>
      <p:cxnSp>
        <p:nvCxnSpPr>
          <p:cNvPr id="126" name="Straight Connector 110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7" name="Group 112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14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Chart, bar chart&#10;&#10;Description automatically generated">
            <a:extLst>
              <a:ext uri="{FF2B5EF4-FFF2-40B4-BE49-F238E27FC236}">
                <a16:creationId xmlns:a16="http://schemas.microsoft.com/office/drawing/2014/main" id="{46B0506F-007F-584B-B1DC-FD1E076A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115" y="1550229"/>
            <a:ext cx="3059596" cy="2998404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8356914E-58D4-5F4D-88A9-09AAC7163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638" t="11731" r="21025"/>
          <a:stretch/>
        </p:blipFill>
        <p:spPr>
          <a:xfrm>
            <a:off x="7849810" y="1716247"/>
            <a:ext cx="3059596" cy="2666367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9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15867-2977-AE48-9469-90479F8F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DE" b="1" dirty="0"/>
              <a:t>THERE IS CORRELATION BETWE</a:t>
            </a:r>
            <a:r>
              <a:rPr lang="en-GB" b="1" dirty="0"/>
              <a:t>E</a:t>
            </a:r>
            <a:r>
              <a:rPr lang="en-DE" b="1" dirty="0"/>
              <a:t>N RELIGION AND VOTING PATTERNS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6438-9D83-9240-8D90-03E87E52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DE" sz="1700" b="1" dirty="0"/>
              <a:t>BREXIT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CATHOLIC - REMAIN (0.6) &amp; O</a:t>
            </a:r>
            <a:r>
              <a:rPr lang="en-GB" sz="1700" dirty="0"/>
              <a:t>THER / </a:t>
            </a:r>
            <a:r>
              <a:rPr lang="en-DE" sz="1700" dirty="0"/>
              <a:t>PROTESTANT - LEAVE (0.5, 0.9)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CATHOLIC MORE LIKELY TO NOT VOTE  (0.7 vs. -0.7)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DE" sz="1700" b="1" dirty="0"/>
              <a:t>UK ELECTION 2019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NEUTRAL HIGHEST AMONGST PROTESTANTS / OTHER (0.7, 0.8)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REPUBLICAN AND CATHOLIC PERFECT CORRELATION (1.0)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OTHER LEANED MORE UNIONIST (0.6)</a:t>
            </a:r>
          </a:p>
          <a:p>
            <a:pPr>
              <a:lnSpc>
                <a:spcPct val="110000"/>
              </a:lnSpc>
            </a:pPr>
            <a:r>
              <a:rPr lang="en-DE" sz="1700" dirty="0"/>
              <a:t>PROTESTANTS MORE LIKELY TO NOT VOTE (0.3)</a:t>
            </a:r>
          </a:p>
          <a:p>
            <a:pPr>
              <a:lnSpc>
                <a:spcPct val="110000"/>
              </a:lnSpc>
            </a:pPr>
            <a:endParaRPr lang="en-DE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B7E5DA-7EA0-2241-8993-0E05A523B66D}"/>
              </a:ext>
            </a:extLst>
          </p:cNvPr>
          <p:cNvSpPr txBox="1">
            <a:spLocks/>
          </p:cNvSpPr>
          <p:nvPr/>
        </p:nvSpPr>
        <p:spPr>
          <a:xfrm>
            <a:off x="1294362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99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6D413-F58A-354B-9CB0-76DBAD37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037" y="68237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3600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8968B954-3DA5-1E43-B22D-B0853F6A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504" y="1407999"/>
            <a:ext cx="4242437" cy="3393949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119AFC4-6E74-3D49-B5F4-38958A2DF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61" y="1408269"/>
            <a:ext cx="4242437" cy="339394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2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6718D9-ABA6-9846-8D3E-650D0209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DE" b="1" dirty="0"/>
              <a:t>WHO TO TARGET?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8BDB-7656-2B4B-BE4E-F4AF14A9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700" dirty="0"/>
              <a:t>CATHOLICS IN LOW TURNOUT AREAS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1700" b="1" dirty="0"/>
              <a:t>    (8 ELECTORATES)</a:t>
            </a:r>
          </a:p>
          <a:p>
            <a:pPr marL="0" indent="0">
              <a:lnSpc>
                <a:spcPct val="110000"/>
              </a:lnSpc>
              <a:buNone/>
            </a:pPr>
            <a:endParaRPr lang="de-DE" sz="1700" dirty="0"/>
          </a:p>
          <a:p>
            <a:pPr>
              <a:lnSpc>
                <a:spcPct val="110000"/>
              </a:lnSpc>
            </a:pPr>
            <a:r>
              <a:rPr lang="de-DE" sz="1700" dirty="0"/>
              <a:t>PROTESTANT MAJORITY / NO MAJORITY RELIGION  &amp;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1700" dirty="0"/>
              <a:t>    HIGH REMAIN VOTE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1700" b="1" dirty="0"/>
              <a:t>    (3 ELECTORATES)</a:t>
            </a:r>
          </a:p>
          <a:p>
            <a:pPr>
              <a:lnSpc>
                <a:spcPct val="110000"/>
              </a:lnSpc>
            </a:pPr>
            <a:endParaRPr lang="en-DE" sz="1700" dirty="0"/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7725780-EF80-1A43-A9F6-8C3353F47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6" r="10629" b="-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147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342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Northern ireland (NI)   Brexit, religion &amp; reunification</vt:lpstr>
      <vt:lpstr>GOALS</vt:lpstr>
      <vt:lpstr>TECHNICAL  THING-A-ME-BOBS</vt:lpstr>
      <vt:lpstr>A brief history lesson</vt:lpstr>
      <vt:lpstr>ACTUAL DATA</vt:lpstr>
      <vt:lpstr>CORRELATION </vt:lpstr>
      <vt:lpstr>THERE IS CORRELATION BETWEEN RELIGION AND VOTING PATTERNS</vt:lpstr>
      <vt:lpstr>PowerPoint Presentation</vt:lpstr>
      <vt:lpstr>WHO TO TARGET?</vt:lpstr>
      <vt:lpstr>LIMITATIONS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Northern ireland (NI)   Brexit, religion &amp; reunification</dc:title>
  <dc:creator>Will Mollers</dc:creator>
  <cp:lastModifiedBy>Will Mollers</cp:lastModifiedBy>
  <cp:revision>3</cp:revision>
  <dcterms:created xsi:type="dcterms:W3CDTF">2020-12-17T09:56:35Z</dcterms:created>
  <dcterms:modified xsi:type="dcterms:W3CDTF">2020-12-17T09:58:38Z</dcterms:modified>
</cp:coreProperties>
</file>