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nter SemiBold"/>
      <p:regular r:id="rId21"/>
      <p:bold r:id="rId22"/>
      <p:italic r:id="rId23"/>
      <p:boldItalic r:id="rId24"/>
    </p:embeddedFont>
    <p:embeddedFont>
      <p:font typeface="Inter Light"/>
      <p:regular r:id="rId25"/>
      <p:bold r:id="rId26"/>
      <p:italic r:id="rId27"/>
      <p:boldItalic r:id="rId28"/>
    </p:embeddedFont>
    <p:embeddedFont>
      <p:font typeface="Inter"/>
      <p:regular r:id="rId29"/>
      <p:bold r:id="rId30"/>
      <p:italic r:id="rId31"/>
      <p:boldItalic r:id="rId32"/>
    </p:embeddedFont>
    <p:embeddedFont>
      <p:font typeface="Inter ExtraBold"/>
      <p:bold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F17717-66AF-44AA-9D9E-58B47F9FD0A6}">
  <a:tblStyle styleId="{F0F17717-66AF-44AA-9D9E-58B47F9FD0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nterSemiBold-bold.fntdata"/><Relationship Id="rId21" Type="http://schemas.openxmlformats.org/officeDocument/2006/relationships/font" Target="fonts/InterSemiBold-regular.fntdata"/><Relationship Id="rId24" Type="http://schemas.openxmlformats.org/officeDocument/2006/relationships/font" Target="fonts/InterSemiBold-boldItalic.fntdata"/><Relationship Id="rId23" Type="http://schemas.openxmlformats.org/officeDocument/2006/relationships/font" Target="fonts/Inter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Light-bold.fntdata"/><Relationship Id="rId25" Type="http://schemas.openxmlformats.org/officeDocument/2006/relationships/font" Target="fonts/InterLight-regular.fntdata"/><Relationship Id="rId28" Type="http://schemas.openxmlformats.org/officeDocument/2006/relationships/font" Target="fonts/InterLight-boldItalic.fntdata"/><Relationship Id="rId27" Type="http://schemas.openxmlformats.org/officeDocument/2006/relationships/font" Target="fonts/Inter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" Target="slides/slide5.xml"/><Relationship Id="rId33" Type="http://schemas.openxmlformats.org/officeDocument/2006/relationships/font" Target="fonts/InterExtraBold-bold.fntdata"/><Relationship Id="rId10" Type="http://schemas.openxmlformats.org/officeDocument/2006/relationships/slide" Target="slides/slide4.xml"/><Relationship Id="rId32" Type="http://schemas.openxmlformats.org/officeDocument/2006/relationships/font" Target="fonts/Inter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font" Target="fonts/InterExtraBold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1aa264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1aa264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faac362e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afaac362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faac362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faac362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faac362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faac362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faac362e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faac362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5d45938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35d45938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faac362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faac362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faac362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faac362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faac362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faac362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faac362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faac362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faac362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faac362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faac362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faac362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faac362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faac362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faac362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faac362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LB_1_1_0_A">
  <p:cSld name="TITLE_AND_BODY_1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01749" y="310900"/>
            <a:ext cx="2757000" cy="3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460800" y="310900"/>
            <a:ext cx="5344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0_B">
  <p:cSld name="TITLE_AND_BODY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384048" y="1948992"/>
            <a:ext cx="5266800" cy="28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384048" y="384048"/>
            <a:ext cx="52668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</p:txBody>
      </p:sp>
      <p:sp>
        <p:nvSpPr>
          <p:cNvPr id="346" name="Google Shape;346;p43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by William Munnich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2/22/2025</a:t>
            </a:r>
            <a:endParaRPr/>
          </a:p>
        </p:txBody>
      </p:sp>
      <p:pic>
        <p:nvPicPr>
          <p:cNvPr descr="Abstract image of blue ribbons on a black background." id="347" name="Google Shape;347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8" name="Google Shape;348;p43"/>
          <p:cNvSpPr/>
          <p:nvPr/>
        </p:nvSpPr>
        <p:spPr>
          <a:xfrm>
            <a:off x="129750" y="1083400"/>
            <a:ext cx="42519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 </a:t>
            </a: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My Path MN</a:t>
            </a: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 and BDPATCF Collaboration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316701" y="1483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</a:t>
            </a:r>
            <a:r>
              <a:rPr lang="en" sz="6600"/>
              <a:t> </a:t>
            </a:r>
            <a:r>
              <a:rPr b="0" lang="en" sz="415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AttributeError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33" name="Google Shape;433;p52"/>
          <p:cNvGraphicFramePr/>
          <p:nvPr/>
        </p:nvGraphicFramePr>
        <p:xfrm>
          <a:off x="4750" y="11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028700"/>
                <a:gridCol w="1847850"/>
                <a:gridCol w="2219325"/>
                <a:gridCol w="1457325"/>
                <a:gridCol w="2581275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AttributeError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accessing a non-existent attribute or method.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my_list.lower()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(lists don't have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 in attribute name, method not available.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Verify attribute/method with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dir(object)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, use static analysis tools like Mypy.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34" name="Google Shape;434;p52"/>
          <p:cNvSpPr txBox="1"/>
          <p:nvPr/>
        </p:nvSpPr>
        <p:spPr>
          <a:xfrm>
            <a:off x="227300" y="2571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 = </a:t>
            </a:r>
            <a:r>
              <a:rPr lang="en" sz="1100">
                <a:solidFill>
                  <a:srgbClr val="D19A66"/>
                </a:solidFill>
              </a:rPr>
              <a:t>42</a:t>
            </a:r>
            <a:r>
              <a:rPr lang="en" sz="1100"/>
              <a:t> number.append(</a:t>
            </a:r>
            <a:r>
              <a:rPr lang="en" sz="1100">
                <a:solidFill>
                  <a:srgbClr val="D19A66"/>
                </a:solidFill>
              </a:rPr>
              <a:t>10</a:t>
            </a:r>
            <a:r>
              <a:rPr lang="en" sz="1100"/>
              <a:t>)  </a:t>
            </a:r>
            <a:r>
              <a:rPr i="1" lang="en" sz="1100">
                <a:solidFill>
                  <a:srgbClr val="5C6370"/>
                </a:solidFill>
              </a:rPr>
              <a:t># Integers don’t have append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35" name="Google Shape;435;p52"/>
          <p:cNvSpPr txBox="1"/>
          <p:nvPr/>
        </p:nvSpPr>
        <p:spPr>
          <a:xfrm>
            <a:off x="266200" y="3532350"/>
            <a:ext cx="3892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number.append(10)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AttributeError: 'int' object has no attribute 'append'</a:t>
            </a:r>
            <a:endParaRPr sz="1100"/>
          </a:p>
        </p:txBody>
      </p:sp>
      <p:sp>
        <p:nvSpPr>
          <p:cNvPr id="436" name="Google Shape;436;p52"/>
          <p:cNvSpPr txBox="1"/>
          <p:nvPr/>
        </p:nvSpPr>
        <p:spPr>
          <a:xfrm>
            <a:off x="4572000" y="2769575"/>
            <a:ext cx="414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= </a:t>
            </a:r>
            <a:r>
              <a:rPr lang="en" sz="1100">
                <a:solidFill>
                  <a:srgbClr val="98C379"/>
                </a:solidFill>
              </a:rPr>
              <a:t>"hello"</a:t>
            </a:r>
            <a:r>
              <a:rPr lang="en" sz="1100"/>
              <a:t> </a:t>
            </a: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(text.lenght)  </a:t>
            </a:r>
            <a:r>
              <a:rPr i="1" lang="en" sz="1100">
                <a:solidFill>
                  <a:srgbClr val="5C6370"/>
                </a:solidFill>
              </a:rPr>
              <a:t># Typo: should be "length"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4158700" y="3615450"/>
            <a:ext cx="49179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print(text.lenght)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AttributeError: 'str' object has no attribute 'lenght'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b="0" lang="en" sz="395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ImportError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43" name="Google Shape;443;p53"/>
          <p:cNvGraphicFramePr/>
          <p:nvPr/>
        </p:nvGraphicFramePr>
        <p:xfrm>
          <a:off x="-4762" y="12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904875"/>
                <a:gridCol w="2200275"/>
                <a:gridCol w="2514600"/>
                <a:gridCol w="1152525"/>
                <a:gridCol w="23812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ImportError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 module cannot be imported, including ModuleNotFoundError in Python 3.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non_existent_module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(module not installed).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Module not installed, typo in name, path issues.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Check installation with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pip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, verify module name, ensure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__init__.py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for packages.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44" name="Google Shape;444;p53"/>
          <p:cNvSpPr txBox="1"/>
          <p:nvPr/>
        </p:nvSpPr>
        <p:spPr>
          <a:xfrm>
            <a:off x="336725" y="2971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import</a:t>
            </a:r>
            <a:r>
              <a:rPr lang="en" sz="1100"/>
              <a:t> maht  </a:t>
            </a:r>
            <a:r>
              <a:rPr i="1" lang="en" sz="1100">
                <a:solidFill>
                  <a:srgbClr val="5C6370"/>
                </a:solidFill>
              </a:rPr>
              <a:t># Typo: should be "math"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336725" y="356087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 sz="1200"/>
              <a:t>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 "script.py", line 1, in &lt;module&gt;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import maht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ImportError: No module named 'maht'</a:t>
            </a:r>
            <a:endParaRPr sz="1200"/>
          </a:p>
        </p:txBody>
      </p:sp>
      <p:sp>
        <p:nvSpPr>
          <p:cNvPr id="446" name="Google Shape;446;p53"/>
          <p:cNvSpPr txBox="1"/>
          <p:nvPr/>
        </p:nvSpPr>
        <p:spPr>
          <a:xfrm>
            <a:off x="3981800" y="2929525"/>
            <a:ext cx="496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from</a:t>
            </a:r>
            <a:r>
              <a:rPr lang="en" sz="1100"/>
              <a:t> random </a:t>
            </a:r>
            <a:r>
              <a:rPr lang="en" sz="1100">
                <a:solidFill>
                  <a:srgbClr val="C678DD"/>
                </a:solidFill>
              </a:rPr>
              <a:t>import</a:t>
            </a:r>
            <a:r>
              <a:rPr lang="en" sz="1100"/>
              <a:t> shuffle, randomize  </a:t>
            </a:r>
            <a:r>
              <a:rPr i="1" lang="en" sz="1100">
                <a:solidFill>
                  <a:srgbClr val="5C6370"/>
                </a:solidFill>
              </a:rPr>
              <a:t># "randomize" isn’t in random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939725" y="3560875"/>
            <a:ext cx="4865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1, in &lt;module&gt;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from random import shuffle, randomize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ImportError: cannot import name 'randomize' from 'random' (/usr/lib/python3.10/random.py)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/>
          <p:nvPr>
            <p:ph type="title"/>
          </p:nvPr>
        </p:nvSpPr>
        <p:spPr>
          <a:xfrm>
            <a:off x="384050" y="384050"/>
            <a:ext cx="8760000" cy="13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Error But it Just Doesn’t Work? Debugging!</a:t>
            </a:r>
            <a:endParaRPr i="1"/>
          </a:p>
        </p:txBody>
      </p:sp>
      <p:sp>
        <p:nvSpPr>
          <p:cNvPr id="453" name="Google Shape;453;p54"/>
          <p:cNvSpPr txBox="1"/>
          <p:nvPr/>
        </p:nvSpPr>
        <p:spPr>
          <a:xfrm>
            <a:off x="4572000" y="1856825"/>
            <a:ext cx="31215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total</a:t>
            </a:r>
            <a:r>
              <a:rPr lang="en" sz="1100"/>
              <a:t> = </a:t>
            </a:r>
            <a:r>
              <a:rPr lang="en" sz="1100">
                <a:solidFill>
                  <a:srgbClr val="D19A66"/>
                </a:solidFill>
              </a:rPr>
              <a:t>5</a:t>
            </a:r>
            <a:endParaRPr sz="1100">
              <a:solidFill>
                <a:srgbClr val="C678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for</a:t>
            </a:r>
            <a:r>
              <a:rPr lang="en" sz="1100"/>
              <a:t> i </a:t>
            </a:r>
            <a:r>
              <a:rPr lang="en" sz="1100">
                <a:solidFill>
                  <a:srgbClr val="C678DD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E6C07B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D19A66"/>
                </a:solidFill>
              </a:rPr>
              <a:t>5</a:t>
            </a:r>
            <a:r>
              <a:rPr lang="en" sz="1100"/>
              <a:t>):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rgbClr val="98C379"/>
                </a:solidFill>
              </a:rPr>
              <a:t>f"Loop iteration: </a:t>
            </a:r>
            <a:r>
              <a:rPr lang="en" sz="1100">
                <a:solidFill>
                  <a:srgbClr val="E06C75"/>
                </a:solidFill>
              </a:rPr>
              <a:t>{i}</a:t>
            </a:r>
            <a:r>
              <a:rPr lang="en" sz="1100">
                <a:solidFill>
                  <a:srgbClr val="98C379"/>
                </a:solidFill>
              </a:rPr>
              <a:t>"</a:t>
            </a:r>
            <a:r>
              <a:rPr lang="en" sz="1100"/>
              <a:t>) </a:t>
            </a:r>
            <a:r>
              <a:rPr lang="en" sz="1100"/>
              <a:t> 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+= i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rgbClr val="98C379"/>
                </a:solidFill>
              </a:rPr>
              <a:t>f"Final is: </a:t>
            </a:r>
            <a:r>
              <a:rPr lang="en" sz="1100">
                <a:solidFill>
                  <a:srgbClr val="E06C75"/>
                </a:solidFill>
              </a:rPr>
              <a:t>{i}</a:t>
            </a:r>
            <a:r>
              <a:rPr lang="en" sz="1100">
                <a:solidFill>
                  <a:srgbClr val="98C379"/>
                </a:solidFill>
              </a:rPr>
              <a:t>"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#prints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dk2"/>
                </a:solidFill>
              </a:rPr>
              <a:t>Loop iteration: 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	Loop iteration: 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	Loop iteration: 2</a:t>
            </a:r>
            <a:endParaRPr sz="11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Loop iteration: 3</a:t>
            </a:r>
            <a:endParaRPr sz="11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Loop iteration: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C379"/>
                </a:solidFill>
              </a:rPr>
              <a:t>	</a:t>
            </a:r>
            <a:r>
              <a:rPr lang="en" sz="1100"/>
              <a:t>Final is: 5</a:t>
            </a:r>
            <a:endParaRPr sz="1100">
              <a:solidFill>
                <a:srgbClr val="98C37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4" name="Google Shape;454;p54"/>
          <p:cNvSpPr txBox="1"/>
          <p:nvPr/>
        </p:nvSpPr>
        <p:spPr>
          <a:xfrm>
            <a:off x="734825" y="1950300"/>
            <a:ext cx="31215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When in doubt, use print statements in between. 👍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= </a:t>
            </a:r>
            <a:r>
              <a:rPr lang="en" sz="1100">
                <a:solidFill>
                  <a:srgbClr val="D19A66"/>
                </a:solidFill>
              </a:rPr>
              <a:t>0</a:t>
            </a:r>
            <a:endParaRPr sz="1100">
              <a:solidFill>
                <a:srgbClr val="C678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for</a:t>
            </a:r>
            <a:r>
              <a:rPr lang="en" sz="1100"/>
              <a:t> i </a:t>
            </a:r>
            <a:r>
              <a:rPr lang="en" sz="1100">
                <a:solidFill>
                  <a:srgbClr val="C678DD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E6C07B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D19A66"/>
                </a:solidFill>
              </a:rPr>
              <a:t>5</a:t>
            </a:r>
            <a:r>
              <a:rPr lang="en" sz="1100"/>
              <a:t>):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+= i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rgbClr val="98C379"/>
                </a:solidFill>
              </a:rPr>
              <a:t>f"Final is: </a:t>
            </a:r>
            <a:r>
              <a:rPr lang="en" sz="1100">
                <a:solidFill>
                  <a:srgbClr val="E06C75"/>
                </a:solidFill>
              </a:rPr>
              <a:t>{i}</a:t>
            </a:r>
            <a:r>
              <a:rPr lang="en" sz="1100">
                <a:solidFill>
                  <a:srgbClr val="98C379"/>
                </a:solidFill>
              </a:rPr>
              <a:t>"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#prints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Final is: 5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>
            <a:off x="384001" y="4730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Commenting Your Code</a:t>
            </a:r>
            <a:endParaRPr i="1"/>
          </a:p>
        </p:txBody>
      </p:sp>
      <p:pic>
        <p:nvPicPr>
          <p:cNvPr id="460" name="Google Shape;4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1302800"/>
            <a:ext cx="68580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idx="1" type="body"/>
          </p:nvPr>
        </p:nvSpPr>
        <p:spPr>
          <a:xfrm>
            <a:off x="348751" y="1081925"/>
            <a:ext cx="8446500" cy="28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-Not required but </a:t>
            </a:r>
            <a:r>
              <a:rPr lang="en" sz="2400"/>
              <a:t>it's</a:t>
            </a:r>
            <a:r>
              <a:rPr lang="en" sz="2400"/>
              <a:t> good practice and has benifits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-Written in pure </a:t>
            </a:r>
            <a:r>
              <a:rPr lang="en" sz="2400"/>
              <a:t>comments if in a program file or HOWEVER is clear to you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-For clarity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-Planning things out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-Maybe you don’t know how to program it yet but you know how conceptually it will work</a:t>
            </a:r>
            <a:endParaRPr sz="2400"/>
          </a:p>
        </p:txBody>
      </p:sp>
      <p:sp>
        <p:nvSpPr>
          <p:cNvPr id="466" name="Google Shape;466;p56"/>
          <p:cNvSpPr txBox="1"/>
          <p:nvPr>
            <p:ph type="title"/>
          </p:nvPr>
        </p:nvSpPr>
        <p:spPr>
          <a:xfrm>
            <a:off x="384051" y="384050"/>
            <a:ext cx="83961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b="0" i="1" lang="en"/>
              <a:t>SyntaxError</a:t>
            </a:r>
            <a:endParaRPr b="0" i="1"/>
          </a:p>
        </p:txBody>
      </p:sp>
      <p:graphicFrame>
        <p:nvGraphicFramePr>
          <p:cNvPr id="354" name="Google Shape;354;p44"/>
          <p:cNvGraphicFramePr/>
          <p:nvPr/>
        </p:nvGraphicFramePr>
        <p:xfrm>
          <a:off x="0" y="10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100000"/>
                <a:gridCol w="1958300"/>
                <a:gridCol w="2268175"/>
                <a:gridCol w="1561675"/>
                <a:gridCol w="2026475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SyntaxError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code violates Python's syntax rules, like missing colons or parentheses.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x = 5: print(x)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(missing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for comparison)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Typos, missing punctuation, incorrect indentation.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C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heck error messages for line and caret location.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55" name="Google Shape;355;p44"/>
          <p:cNvSpPr txBox="1"/>
          <p:nvPr/>
        </p:nvSpPr>
        <p:spPr>
          <a:xfrm>
            <a:off x="58300" y="2386850"/>
            <a:ext cx="26772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python: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0184B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File "&lt;stdin&gt;", line 1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True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^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expected ':'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2425450" y="2167550"/>
            <a:ext cx="31308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python:</a:t>
            </a:r>
            <a:endParaRPr sz="1100"/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File "&lt;stdin&gt;", line 1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print("Hello"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^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'(' was never closed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7" name="Google Shape;357;p44"/>
          <p:cNvSpPr txBox="1"/>
          <p:nvPr/>
        </p:nvSpPr>
        <p:spPr>
          <a:xfrm>
            <a:off x="5629525" y="2204900"/>
            <a:ext cx="28086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python: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x = </a:t>
            </a:r>
            <a:r>
              <a:rPr lang="en" sz="10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"x is 5"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File "&lt;stdin&gt;", line 1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x = 5: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^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invalid syntax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b="0" i="1" lang="en"/>
              <a:t>IndentationError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363" name="Google Shape;363;p45"/>
          <p:cNvGraphicFramePr/>
          <p:nvPr/>
        </p:nvGraphicFramePr>
        <p:xfrm>
          <a:off x="0" y="1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190625"/>
                <a:gridCol w="2019300"/>
                <a:gridCol w="2819400"/>
                <a:gridCol w="1314450"/>
                <a:gridCol w="18002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IndentationError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indentation is inconsistent, critical for Python's block structure.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True: print("Hello") else print("World")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(missing indent after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Mixing tabs and spaces, incorrect nesting.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Use formatters like Black, ensure consistent 4-space indentation.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64" name="Google Shape;364;p45"/>
          <p:cNvSpPr txBox="1"/>
          <p:nvPr/>
        </p:nvSpPr>
        <p:spPr>
          <a:xfrm>
            <a:off x="143100" y="2394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def</a:t>
            </a:r>
            <a:r>
              <a:rPr lang="en" sz="1100"/>
              <a:t> </a:t>
            </a:r>
            <a:r>
              <a:rPr lang="en" sz="1100">
                <a:solidFill>
                  <a:srgbClr val="61AEEE"/>
                </a:solidFill>
              </a:rPr>
              <a:t>say_hello</a:t>
            </a:r>
            <a:r>
              <a:rPr lang="en" sz="1100"/>
              <a:t>():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rgbClr val="98C379"/>
                </a:solidFill>
              </a:rPr>
              <a:t>"Hello"</a:t>
            </a:r>
            <a:r>
              <a:rPr lang="en" sz="1100"/>
              <a:t>)</a:t>
            </a:r>
            <a:endParaRPr sz="1100"/>
          </a:p>
        </p:txBody>
      </p:sp>
      <p:sp>
        <p:nvSpPr>
          <p:cNvPr id="365" name="Google Shape;365;p45"/>
          <p:cNvSpPr txBox="1"/>
          <p:nvPr/>
        </p:nvSpPr>
        <p:spPr>
          <a:xfrm>
            <a:off x="84175" y="2943450"/>
            <a:ext cx="26937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File "script.py", line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print("Hello")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^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IndentationError: expected an indented block after function definition on line 1</a:t>
            </a:r>
            <a:endParaRPr sz="1100"/>
          </a:p>
        </p:txBody>
      </p:sp>
      <p:sp>
        <p:nvSpPr>
          <p:cNvPr id="366" name="Google Shape;366;p45"/>
          <p:cNvSpPr txBox="1"/>
          <p:nvPr/>
        </p:nvSpPr>
        <p:spPr>
          <a:xfrm>
            <a:off x="5126675" y="24957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rgbClr val="98C379"/>
                </a:solidFill>
              </a:rPr>
              <a:t>"Start"</a:t>
            </a:r>
            <a:r>
              <a:rPr lang="en" sz="1100"/>
              <a:t>)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rgbClr val="98C379"/>
                </a:solidFill>
              </a:rPr>
              <a:t>"Why am I here?"</a:t>
            </a:r>
            <a:r>
              <a:rPr lang="en" sz="1100"/>
              <a:t>)</a:t>
            </a:r>
            <a:endParaRPr sz="1100"/>
          </a:p>
        </p:txBody>
      </p:sp>
      <p:sp>
        <p:nvSpPr>
          <p:cNvPr id="367" name="Google Shape;367;p45"/>
          <p:cNvSpPr txBox="1"/>
          <p:nvPr/>
        </p:nvSpPr>
        <p:spPr>
          <a:xfrm>
            <a:off x="5269775" y="318735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print("Why am I here?")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^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IndentationError: unexpected indent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b="0" i="1" lang="en"/>
              <a:t>NameError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373" name="Google Shape;373;p46"/>
          <p:cNvGraphicFramePr/>
          <p:nvPr/>
        </p:nvGraphicFramePr>
        <p:xfrm>
          <a:off x="0" y="1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152875"/>
                <a:gridCol w="1799875"/>
                <a:gridCol w="1943100"/>
                <a:gridCol w="1695450"/>
                <a:gridCol w="255270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NameError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an undefined variable or function is used.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print(x)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where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is not defined.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Typos, variable not initialized, scope issues.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Define variables before use, check spelling, use linters for early detection.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74" name="Google Shape;374;p46"/>
          <p:cNvSpPr txBox="1"/>
          <p:nvPr/>
        </p:nvSpPr>
        <p:spPr>
          <a:xfrm>
            <a:off x="244125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(x)</a:t>
            </a:r>
            <a:endParaRPr sz="1100"/>
          </a:p>
        </p:txBody>
      </p:sp>
      <p:sp>
        <p:nvSpPr>
          <p:cNvPr id="375" name="Google Shape;375;p46"/>
          <p:cNvSpPr txBox="1"/>
          <p:nvPr/>
        </p:nvSpPr>
        <p:spPr>
          <a:xfrm>
            <a:off x="244125" y="3283075"/>
            <a:ext cx="3000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1, in &lt;module&gt;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print(x)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NameError: name 'x' is not defined</a:t>
            </a:r>
            <a:endParaRPr sz="1100"/>
          </a:p>
        </p:txBody>
      </p:sp>
      <p:sp>
        <p:nvSpPr>
          <p:cNvPr id="376" name="Google Shape;376;p46"/>
          <p:cNvSpPr txBox="1"/>
          <p:nvPr/>
        </p:nvSpPr>
        <p:spPr>
          <a:xfrm>
            <a:off x="5682275" y="2394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 = </a:t>
            </a:r>
            <a:r>
              <a:rPr lang="en" sz="1100">
                <a:solidFill>
                  <a:srgbClr val="D19A66"/>
                </a:solidFill>
              </a:rPr>
              <a:t>42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(nubmer)</a:t>
            </a:r>
            <a:endParaRPr sz="1100"/>
          </a:p>
        </p:txBody>
      </p:sp>
      <p:sp>
        <p:nvSpPr>
          <p:cNvPr id="377" name="Google Shape;377;p46"/>
          <p:cNvSpPr txBox="1"/>
          <p:nvPr/>
        </p:nvSpPr>
        <p:spPr>
          <a:xfrm>
            <a:off x="4941450" y="3493550"/>
            <a:ext cx="30000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File "script.py", line 2, in &lt;module&gt; print(nubmer) NameError: name 'nubmer' is not defined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150" y="384050"/>
            <a:ext cx="91440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Python Error: </a:t>
            </a:r>
            <a:r>
              <a:rPr b="0" i="1" lang="en" sz="4100"/>
              <a:t>UnboundedLocalError</a:t>
            </a:r>
            <a:endParaRPr b="0" i="1" sz="4100"/>
          </a:p>
        </p:txBody>
      </p:sp>
      <p:graphicFrame>
        <p:nvGraphicFramePr>
          <p:cNvPr id="383" name="Google Shape;383;p47"/>
          <p:cNvGraphicFramePr/>
          <p:nvPr/>
        </p:nvGraphicFramePr>
        <p:xfrm>
          <a:off x="4763" y="12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381125"/>
                <a:gridCol w="2114550"/>
                <a:gridCol w="2095500"/>
                <a:gridCol w="1628775"/>
                <a:gridCol w="19145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UnboundLocalError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a local variable is referenced before assignment, a NameError subtype.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func(): print(x); x = 5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(using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before assignment).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Scope confusion, modifying globals without declaration.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Assign values before use, use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for globals if needed.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84" name="Google Shape;384;p47"/>
          <p:cNvSpPr txBox="1"/>
          <p:nvPr/>
        </p:nvSpPr>
        <p:spPr>
          <a:xfrm>
            <a:off x="159950" y="245335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def</a:t>
            </a:r>
            <a:r>
              <a:rPr lang="en" sz="1100"/>
              <a:t> </a:t>
            </a:r>
            <a:r>
              <a:rPr lang="en" sz="1100">
                <a:solidFill>
                  <a:srgbClr val="61AEEE"/>
                </a:solidFill>
              </a:rPr>
              <a:t>increment</a:t>
            </a:r>
            <a:r>
              <a:rPr lang="en" sz="1100"/>
              <a:t>():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(x)  </a:t>
            </a:r>
            <a:r>
              <a:rPr i="1" lang="en" sz="1100">
                <a:solidFill>
                  <a:srgbClr val="5C6370"/>
                </a:solidFill>
              </a:rPr>
              <a:t># Trying to use x before assigning</a:t>
            </a:r>
            <a:r>
              <a:rPr lang="en" sz="1100"/>
              <a:t> x = </a:t>
            </a:r>
            <a:r>
              <a:rPr lang="en" sz="1100">
                <a:solidFill>
                  <a:srgbClr val="D19A66"/>
                </a:solidFill>
              </a:rPr>
              <a:t>5</a:t>
            </a:r>
            <a:r>
              <a:rPr lang="en" sz="1100"/>
              <a:t> increment()</a:t>
            </a:r>
            <a:endParaRPr sz="1100"/>
          </a:p>
        </p:txBody>
      </p:sp>
      <p:sp>
        <p:nvSpPr>
          <p:cNvPr id="385" name="Google Shape;385;p47"/>
          <p:cNvSpPr txBox="1"/>
          <p:nvPr/>
        </p:nvSpPr>
        <p:spPr>
          <a:xfrm>
            <a:off x="159950" y="3456200"/>
            <a:ext cx="32832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/>
              <a:t> 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increment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print(x)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UnboundLocalError: cannot access local variable 'x' where it is not associated with a value</a:t>
            </a:r>
            <a:endParaRPr sz="1100"/>
          </a:p>
        </p:txBody>
      </p:sp>
      <p:sp>
        <p:nvSpPr>
          <p:cNvPr id="386" name="Google Shape;386;p47"/>
          <p:cNvSpPr txBox="1"/>
          <p:nvPr/>
        </p:nvSpPr>
        <p:spPr>
          <a:xfrm>
            <a:off x="4343775" y="2258650"/>
            <a:ext cx="3417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def</a:t>
            </a:r>
            <a:r>
              <a:rPr lang="en" sz="1100"/>
              <a:t> </a:t>
            </a:r>
            <a:r>
              <a:rPr lang="en" sz="1100">
                <a:solidFill>
                  <a:srgbClr val="61AEEE"/>
                </a:solidFill>
              </a:rPr>
              <a:t>process_list</a:t>
            </a:r>
            <a:r>
              <a:rPr lang="en" sz="1100"/>
              <a:t>():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for</a:t>
            </a:r>
            <a:r>
              <a:rPr lang="en" sz="1100"/>
              <a:t> i </a:t>
            </a:r>
            <a:r>
              <a:rPr lang="en" sz="1100">
                <a:solidFill>
                  <a:srgbClr val="C678DD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E6C07B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D19A66"/>
                </a:solidFill>
              </a:rPr>
              <a:t>3</a:t>
            </a:r>
            <a:r>
              <a:rPr lang="en" sz="1100"/>
              <a:t>): </a:t>
            </a:r>
            <a:endParaRPr sz="11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+= i  </a:t>
            </a:r>
            <a:r>
              <a:rPr i="1" lang="en" sz="1100">
                <a:solidFill>
                  <a:srgbClr val="5C6370"/>
                </a:solidFill>
              </a:rPr>
              <a:t># total isn’t initialized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(total)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process_list()</a:t>
            </a:r>
            <a:endParaRPr sz="1100"/>
          </a:p>
        </p:txBody>
      </p:sp>
      <p:sp>
        <p:nvSpPr>
          <p:cNvPr id="387" name="Google Shape;387;p47"/>
          <p:cNvSpPr txBox="1"/>
          <p:nvPr/>
        </p:nvSpPr>
        <p:spPr>
          <a:xfrm>
            <a:off x="4133325" y="3518800"/>
            <a:ext cx="4125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/>
              <a:t> 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3, in process_list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total += i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UnboundLocalError: cannot access local variable 'total' where it is not associated with a value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b="0" i="1" lang="en"/>
              <a:t>TypeError</a:t>
            </a:r>
            <a:endParaRPr b="0" i="1"/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-4762" y="11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847725"/>
                <a:gridCol w="2181225"/>
                <a:gridCol w="1752600"/>
                <a:gridCol w="1990725"/>
                <a:gridCol w="23812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an operation is applied to an inappropriate type.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"hello" + 5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(trying to add string and integer).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Incorrect type usage, mismatched function arguments.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Ensure correct types, use type conversion, check documentation.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94" name="Google Shape;394;p48"/>
          <p:cNvSpPr txBox="1"/>
          <p:nvPr/>
        </p:nvSpPr>
        <p:spPr>
          <a:xfrm>
            <a:off x="176775" y="239475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 = </a:t>
            </a:r>
            <a:r>
              <a:rPr lang="en" sz="1100">
                <a:solidFill>
                  <a:srgbClr val="D19A66"/>
                </a:solidFill>
              </a:rPr>
              <a:t>5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= </a:t>
            </a:r>
            <a:r>
              <a:rPr lang="en" sz="1100">
                <a:solidFill>
                  <a:srgbClr val="98C379"/>
                </a:solidFill>
              </a:rPr>
              <a:t>"hello"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result = num + text</a:t>
            </a:r>
            <a:endParaRPr sz="1100"/>
          </a:p>
        </p:txBody>
      </p:sp>
      <p:sp>
        <p:nvSpPr>
          <p:cNvPr id="395" name="Google Shape;395;p48"/>
          <p:cNvSpPr txBox="1"/>
          <p:nvPr/>
        </p:nvSpPr>
        <p:spPr>
          <a:xfrm>
            <a:off x="235700" y="3636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3, in &lt;module&gt; result = num + text TypeError: unsupported operand type(s) for +: 'int' and 'str'</a:t>
            </a:r>
            <a:endParaRPr sz="1100"/>
          </a:p>
        </p:txBody>
      </p:sp>
      <p:sp>
        <p:nvSpPr>
          <p:cNvPr id="396" name="Google Shape;396;p48"/>
          <p:cNvSpPr txBox="1"/>
          <p:nvPr/>
        </p:nvSpPr>
        <p:spPr>
          <a:xfrm>
            <a:off x="4444800" y="2744300"/>
            <a:ext cx="349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 = </a:t>
            </a:r>
            <a:r>
              <a:rPr lang="en" sz="1100">
                <a:solidFill>
                  <a:srgbClr val="D19A66"/>
                </a:solidFill>
              </a:rPr>
              <a:t>123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(number[</a:t>
            </a:r>
            <a:r>
              <a:rPr lang="en" sz="1100">
                <a:solidFill>
                  <a:srgbClr val="D19A66"/>
                </a:solidFill>
              </a:rPr>
              <a:t>0</a:t>
            </a:r>
            <a:r>
              <a:rPr lang="en" sz="1100"/>
              <a:t>])  </a:t>
            </a:r>
            <a:r>
              <a:rPr i="1" lang="en" sz="1100">
                <a:solidFill>
                  <a:srgbClr val="5C6370"/>
                </a:solidFill>
              </a:rPr>
              <a:t># Integers don’t support indexing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4385875" y="3636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 print(number[0]) TypeError: 'int' object is not subscriptable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384001" y="22410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</a:t>
            </a:r>
            <a:r>
              <a:rPr b="0" lang="en" sz="375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lang="en" sz="5800"/>
              <a:t> </a:t>
            </a:r>
            <a:endParaRPr i="1" sz="5800"/>
          </a:p>
        </p:txBody>
      </p:sp>
      <p:graphicFrame>
        <p:nvGraphicFramePr>
          <p:cNvPr id="403" name="Google Shape;403;p49"/>
          <p:cNvGraphicFramePr/>
          <p:nvPr/>
        </p:nvGraphicFramePr>
        <p:xfrm>
          <a:off x="-4762" y="12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876300"/>
                <a:gridCol w="2095500"/>
                <a:gridCol w="2419350"/>
                <a:gridCol w="1533525"/>
                <a:gridCol w="222885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ValueError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a function gets correct type but invalid value.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int("abc")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(trying to convert non-numeric string to int).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Passing invalid values, user input errors.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Validate inputs, use try-except for handling, check function docs.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04" name="Google Shape;404;p49"/>
          <p:cNvSpPr txBox="1"/>
          <p:nvPr/>
        </p:nvSpPr>
        <p:spPr>
          <a:xfrm>
            <a:off x="294650" y="2651725"/>
            <a:ext cx="351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= </a:t>
            </a:r>
            <a:r>
              <a:rPr lang="en" sz="1100">
                <a:solidFill>
                  <a:srgbClr val="98C379"/>
                </a:solidFill>
              </a:rPr>
              <a:t>"hello"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 = </a:t>
            </a:r>
            <a:r>
              <a:rPr lang="en" sz="1100">
                <a:solidFill>
                  <a:srgbClr val="E6C07B"/>
                </a:solidFill>
              </a:rPr>
              <a:t>int</a:t>
            </a:r>
            <a:r>
              <a:rPr lang="en" sz="1100"/>
              <a:t>(text)  </a:t>
            </a:r>
            <a:r>
              <a:rPr i="1" lang="en" sz="1100">
                <a:solidFill>
                  <a:srgbClr val="5C6370"/>
                </a:solidFill>
              </a:rPr>
              <a:t># Can’t convert "hello" to int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218850" y="3468275"/>
            <a:ext cx="3661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number = int(text)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ValueError: invalid literal for int() with base 10: 'hello'</a:t>
            </a:r>
            <a:endParaRPr sz="1100"/>
          </a:p>
        </p:txBody>
      </p:sp>
      <p:sp>
        <p:nvSpPr>
          <p:cNvPr id="406" name="Google Shape;406;p49"/>
          <p:cNvSpPr txBox="1"/>
          <p:nvPr/>
        </p:nvSpPr>
        <p:spPr>
          <a:xfrm>
            <a:off x="4421400" y="2699425"/>
            <a:ext cx="472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a, b = [</a:t>
            </a:r>
            <a:r>
              <a:rPr lang="en" sz="1100">
                <a:solidFill>
                  <a:srgbClr val="D19A66"/>
                </a:solidFill>
              </a:rPr>
              <a:t>1</a:t>
            </a:r>
            <a:r>
              <a:rPr lang="en" sz="1100"/>
              <a:t>]  </a:t>
            </a:r>
            <a:r>
              <a:rPr i="1" lang="en" sz="1100">
                <a:solidFill>
                  <a:srgbClr val="5C6370"/>
                </a:solidFill>
              </a:rPr>
              <a:t># Only one value, but expecting two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4343775" y="3508000"/>
            <a:ext cx="4108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1, in &lt;module&gt;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a, b = [1]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ValueError: not enough values to unpack (expected 2, got 1)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 </a:t>
            </a:r>
            <a:r>
              <a:rPr b="0" lang="en" sz="375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KeyError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13" name="Google Shape;413;p50"/>
          <p:cNvGraphicFramePr/>
          <p:nvPr/>
        </p:nvGraphicFramePr>
        <p:xfrm>
          <a:off x="0" y="132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790575"/>
                <a:gridCol w="1847850"/>
                <a:gridCol w="2524125"/>
                <a:gridCol w="1552575"/>
                <a:gridCol w="2428875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KeyError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accessing a non-existent key in a dictionary.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my_dict["missing"]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where "missing" isn't a key.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 in key name, key not added to dictionary.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Use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dict.get()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with default value, verify keys before access.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14" name="Google Shape;414;p50"/>
          <p:cNvSpPr txBox="1"/>
          <p:nvPr/>
        </p:nvSpPr>
        <p:spPr>
          <a:xfrm>
            <a:off x="33675" y="2629625"/>
            <a:ext cx="394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my_dict = {</a:t>
            </a:r>
            <a:r>
              <a:rPr lang="en" sz="1100">
                <a:solidFill>
                  <a:srgbClr val="98C379"/>
                </a:solidFill>
              </a:rPr>
              <a:t>"name"</a:t>
            </a:r>
            <a:r>
              <a:rPr lang="en" sz="1100"/>
              <a:t>: </a:t>
            </a:r>
            <a:r>
              <a:rPr lang="en" sz="1100">
                <a:solidFill>
                  <a:srgbClr val="98C379"/>
                </a:solidFill>
              </a:rPr>
              <a:t>"Alice"</a:t>
            </a:r>
            <a:r>
              <a:rPr lang="en" sz="1100"/>
              <a:t>, </a:t>
            </a:r>
            <a:r>
              <a:rPr lang="en" sz="1100">
                <a:solidFill>
                  <a:srgbClr val="98C379"/>
                </a:solidFill>
              </a:rPr>
              <a:t>"age"</a:t>
            </a:r>
            <a:r>
              <a:rPr lang="en" sz="1100"/>
              <a:t>: </a:t>
            </a:r>
            <a:r>
              <a:rPr lang="en" sz="1100">
                <a:solidFill>
                  <a:srgbClr val="D19A66"/>
                </a:solidFill>
              </a:rPr>
              <a:t>25</a:t>
            </a:r>
            <a:r>
              <a:rPr lang="en" sz="1100"/>
              <a:t>} </a:t>
            </a: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(my_dict[</a:t>
            </a:r>
            <a:r>
              <a:rPr lang="en" sz="1100">
                <a:solidFill>
                  <a:srgbClr val="98C379"/>
                </a:solidFill>
              </a:rPr>
              <a:t>"gender"</a:t>
            </a:r>
            <a:r>
              <a:rPr lang="en" sz="1100"/>
              <a:t>])  </a:t>
            </a:r>
            <a:r>
              <a:rPr i="1" lang="en" sz="1100">
                <a:solidFill>
                  <a:srgbClr val="5C6370"/>
                </a:solidFill>
              </a:rPr>
              <a:t># "gender" isn’t a key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15" name="Google Shape;415;p50"/>
          <p:cNvSpPr txBox="1"/>
          <p:nvPr/>
        </p:nvSpPr>
        <p:spPr>
          <a:xfrm>
            <a:off x="33675" y="3518800"/>
            <a:ext cx="4040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print(my_dict["gender"])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KeyError: 'gender'</a:t>
            </a:r>
            <a:endParaRPr sz="1100"/>
          </a:p>
        </p:txBody>
      </p:sp>
      <p:sp>
        <p:nvSpPr>
          <p:cNvPr id="416" name="Google Shape;416;p50"/>
          <p:cNvSpPr txBox="1"/>
          <p:nvPr/>
        </p:nvSpPr>
        <p:spPr>
          <a:xfrm>
            <a:off x="4697325" y="2761175"/>
            <a:ext cx="3720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= {</a:t>
            </a:r>
            <a:r>
              <a:rPr lang="en" sz="1100">
                <a:solidFill>
                  <a:srgbClr val="98C379"/>
                </a:solidFill>
              </a:rPr>
              <a:t>"color"</a:t>
            </a:r>
            <a:r>
              <a:rPr lang="en" sz="1100"/>
              <a:t>: </a:t>
            </a:r>
            <a:r>
              <a:rPr lang="en" sz="1100">
                <a:solidFill>
                  <a:srgbClr val="98C379"/>
                </a:solidFill>
              </a:rPr>
              <a:t>"blue"</a:t>
            </a:r>
            <a:r>
              <a:rPr lang="en" sz="1100"/>
              <a:t>}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(data[</a:t>
            </a:r>
            <a:r>
              <a:rPr lang="en" sz="1100">
                <a:solidFill>
                  <a:srgbClr val="98C379"/>
                </a:solidFill>
              </a:rPr>
              <a:t>"colour"</a:t>
            </a:r>
            <a:r>
              <a:rPr lang="en" sz="1100"/>
              <a:t>])  </a:t>
            </a:r>
            <a:r>
              <a:rPr i="1" lang="en" sz="1100">
                <a:solidFill>
                  <a:srgbClr val="5C6370"/>
                </a:solidFill>
              </a:rPr>
              <a:t># Typo: "colour" vs. "color"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17" name="Google Shape;417;p50"/>
          <p:cNvSpPr txBox="1"/>
          <p:nvPr/>
        </p:nvSpPr>
        <p:spPr>
          <a:xfrm>
            <a:off x="4427950" y="3586125"/>
            <a:ext cx="4040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 print(data["colour"])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KeyError: 'colour'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b="0" lang="en" sz="365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IndexError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23" name="Google Shape;423;p51"/>
          <p:cNvGraphicFramePr/>
          <p:nvPr/>
        </p:nvGraphicFramePr>
        <p:xfrm>
          <a:off x="-4762" y="11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866775"/>
                <a:gridCol w="2047875"/>
                <a:gridCol w="2676525"/>
                <a:gridCol w="1457325"/>
                <a:gridCol w="2105025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Example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b="1"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IndexError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accessing an index outside sequence range.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my_list[10]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where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my_list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has length 5.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Index out of range, off-by-one errors.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Use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to check range, ensure index within bounds.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T="47625" marB="47625" marR="95250" marL="952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24" name="Google Shape;424;p51"/>
          <p:cNvSpPr txBox="1"/>
          <p:nvPr/>
        </p:nvSpPr>
        <p:spPr>
          <a:xfrm>
            <a:off x="143100" y="2571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my_list = [</a:t>
            </a:r>
            <a:r>
              <a:rPr lang="en" sz="1100">
                <a:solidFill>
                  <a:srgbClr val="D19A66"/>
                </a:solidFill>
              </a:rPr>
              <a:t>10</a:t>
            </a:r>
            <a:r>
              <a:rPr lang="en" sz="1100"/>
              <a:t>, </a:t>
            </a:r>
            <a:r>
              <a:rPr lang="en" sz="1100">
                <a:solidFill>
                  <a:srgbClr val="D19A66"/>
                </a:solidFill>
              </a:rPr>
              <a:t>20</a:t>
            </a:r>
            <a:r>
              <a:rPr lang="en" sz="1100"/>
              <a:t>, </a:t>
            </a:r>
            <a:r>
              <a:rPr lang="en" sz="1100">
                <a:solidFill>
                  <a:srgbClr val="D19A66"/>
                </a:solidFill>
              </a:rPr>
              <a:t>30</a:t>
            </a:r>
            <a:r>
              <a:rPr lang="en" sz="1100"/>
              <a:t>]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(my_list[</a:t>
            </a:r>
            <a:r>
              <a:rPr lang="en" sz="1100">
                <a:solidFill>
                  <a:srgbClr val="D19A66"/>
                </a:solidFill>
              </a:rPr>
              <a:t>3</a:t>
            </a:r>
            <a:r>
              <a:rPr lang="en" sz="1100"/>
              <a:t>])  </a:t>
            </a:r>
            <a:r>
              <a:rPr i="1" lang="en" sz="1100">
                <a:solidFill>
                  <a:srgbClr val="5C6370"/>
                </a:solidFill>
              </a:rPr>
              <a:t># Only indices 0, 1, 2 exist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25" name="Google Shape;425;p51"/>
          <p:cNvSpPr txBox="1"/>
          <p:nvPr/>
        </p:nvSpPr>
        <p:spPr>
          <a:xfrm>
            <a:off x="143100" y="3636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 print(my_list[3]) IndexError: list index out of range</a:t>
            </a:r>
            <a:endParaRPr sz="1100"/>
          </a:p>
        </p:txBody>
      </p:sp>
      <p:sp>
        <p:nvSpPr>
          <p:cNvPr id="426" name="Google Shape;426;p51"/>
          <p:cNvSpPr txBox="1"/>
          <p:nvPr/>
        </p:nvSpPr>
        <p:spPr>
          <a:xfrm>
            <a:off x="4832025" y="2571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empty_list = []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(empty_list[</a:t>
            </a:r>
            <a:r>
              <a:rPr lang="en" sz="1100">
                <a:solidFill>
                  <a:srgbClr val="D19A66"/>
                </a:solidFill>
              </a:rPr>
              <a:t>0</a:t>
            </a:r>
            <a:r>
              <a:rPr lang="en" sz="1100"/>
              <a:t>])  </a:t>
            </a:r>
            <a:r>
              <a:rPr i="1" lang="en" sz="1100">
                <a:solidFill>
                  <a:srgbClr val="5C6370"/>
                </a:solidFill>
              </a:rPr>
              <a:t># No items to index</a:t>
            </a:r>
            <a:endParaRPr i="1" sz="1100">
              <a:solidFill>
                <a:srgbClr val="5C6370"/>
              </a:solidFill>
            </a:endParaRPr>
          </a:p>
        </p:txBody>
      </p:sp>
      <p:sp>
        <p:nvSpPr>
          <p:cNvPr id="427" name="Google Shape;427;p51"/>
          <p:cNvSpPr txBox="1"/>
          <p:nvPr/>
        </p:nvSpPr>
        <p:spPr>
          <a:xfrm>
            <a:off x="4680500" y="3695575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Terminal Output: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 print(empty_list[0]) IndexError: list index out of range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