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  <p:italic r:id="rId19"/>
      <p:boldItalic r:id="rId20"/>
    </p:embeddedFont>
    <p:embeddedFont>
      <p:font typeface="Inter ExtraBold" panose="020B0604020202020204" charset="0"/>
      <p:bold r:id="rId21"/>
      <p:boldItalic r:id="rId22"/>
    </p:embeddedFont>
    <p:embeddedFont>
      <p:font typeface="Inter Light" panose="020B0604020202020204" charset="0"/>
      <p:regular r:id="rId23"/>
      <p:bold r:id="rId24"/>
      <p:italic r:id="rId25"/>
      <p:boldItalic r:id="rId26"/>
    </p:embeddedFont>
    <p:embeddedFont>
      <p:font typeface="Inter SemiBold" panose="020B0604020202020204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17717-66AF-44AA-9D9E-58B47F9FD0A6}">
  <a:tblStyle styleId="{F0F17717-66AF-44AA-9D9E-58B47F9FD0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1aa264a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1aa264a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faac362e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faac362e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faac362e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faac362e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faac362e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faac362e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aac362e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aac362e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5d45938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35d45938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faac362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faac362e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faac362e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faac362e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faac362e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faac362e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faac362e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faac362e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faac362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faac362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faac362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faac362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faac362e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faac362e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faac362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faac362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33" name="Google Shape;133;p14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172" name="Google Shape;172;p17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5" name="Google Shape;175;p18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6" name="Google Shape;176;p18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7" name="Google Shape;177;p18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8" name="Google Shape;178;p18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9" name="Google Shape;179;p18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5" name="Google Shape;195;p19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6" name="Google Shape;196;p19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7" name="Google Shape;197;p19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1" name="Google Shape;201;p19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2" name="Google Shape;202;p19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3" name="Google Shape;203;p19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5" name="Google Shape;205;p19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6" name="Google Shape;206;p19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7" name="Google Shape;207;p19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3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LB_1_1_0_A">
  <p:cSld name="TITLE_AND_BODY_1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301749" y="310900"/>
            <a:ext cx="2757000" cy="31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1"/>
          </p:nvPr>
        </p:nvSpPr>
        <p:spPr>
          <a:xfrm>
            <a:off x="3460800" y="310900"/>
            <a:ext cx="5344800" cy="45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0_B">
  <p:cSld name="TITLE_AND_BODY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body" idx="1"/>
          </p:nvPr>
        </p:nvSpPr>
        <p:spPr>
          <a:xfrm>
            <a:off x="384048" y="1948992"/>
            <a:ext cx="5266800" cy="28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384048" y="384048"/>
            <a:ext cx="52668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66" name="Google Shape;66;p8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3" name="Google Shape;73;p9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4" name="Google Shape;74;p9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5" name="Google Shape;75;p9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0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type="title" idx="2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Led by William Munnich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Friday 3/15/2025</a:t>
            </a:r>
            <a:endParaRPr dirty="0"/>
          </a:p>
        </p:txBody>
      </p:sp>
      <p:pic>
        <p:nvPicPr>
          <p:cNvPr id="347" name="Google Shape;347;p43" descr="Abstract image of blue ribbons on a black background.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2943" r="32255"/>
          <a:stretch/>
        </p:blipFill>
        <p:spPr>
          <a:xfrm>
            <a:off x="5039775" y="196800"/>
            <a:ext cx="3905400" cy="4749900"/>
          </a:xfrm>
          <a:prstGeom prst="roundRect">
            <a:avLst>
              <a:gd name="adj" fmla="val 16667"/>
            </a:avLst>
          </a:prstGeom>
        </p:spPr>
      </p:pic>
      <p:sp>
        <p:nvSpPr>
          <p:cNvPr id="348" name="Google Shape;348;p43"/>
          <p:cNvSpPr/>
          <p:nvPr/>
        </p:nvSpPr>
        <p:spPr>
          <a:xfrm>
            <a:off x="129750" y="1083400"/>
            <a:ext cx="4251900" cy="410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 My Path MN and BDPATCF Collaboration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>
            <a:spLocks noGrp="1"/>
          </p:cNvSpPr>
          <p:nvPr>
            <p:ph type="title"/>
          </p:nvPr>
        </p:nvSpPr>
        <p:spPr>
          <a:xfrm>
            <a:off x="316701" y="1483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</a:t>
            </a:r>
            <a:r>
              <a:rPr lang="en" sz="6600"/>
              <a:t> </a:t>
            </a:r>
            <a:r>
              <a:rPr lang="en" sz="4150" b="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AttributeError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33" name="Google Shape;433;p52"/>
          <p:cNvGraphicFramePr/>
          <p:nvPr>
            <p:extLst>
              <p:ext uri="{D42A27DB-BD31-4B8C-83A1-F6EECF244321}">
                <p14:modId xmlns:p14="http://schemas.microsoft.com/office/powerpoint/2010/main" val="894565842"/>
              </p:ext>
            </p:extLst>
          </p:nvPr>
        </p:nvGraphicFramePr>
        <p:xfrm>
          <a:off x="4750" y="1153750"/>
          <a:ext cx="9134475" cy="89535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AttributeError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accessing a non-existent attribute or method.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my_list.lower()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(lists don't have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 in attribute name, method not available.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657B83"/>
                          </a:solidFill>
                        </a:rPr>
                        <a:t>Verify attribute/method exists.</a:t>
                      </a:r>
                      <a:endParaRPr sz="1050" dirty="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4" name="Google Shape;434;p52"/>
          <p:cNvSpPr txBox="1"/>
          <p:nvPr/>
        </p:nvSpPr>
        <p:spPr>
          <a:xfrm>
            <a:off x="227300" y="2571750"/>
            <a:ext cx="30000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number = </a:t>
            </a:r>
            <a:r>
              <a:rPr lang="en" sz="1100" dirty="0">
                <a:solidFill>
                  <a:srgbClr val="D19A66"/>
                </a:solidFill>
              </a:rPr>
              <a:t>42</a:t>
            </a:r>
            <a:r>
              <a:rPr lang="en" sz="1100" dirty="0"/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number.append(</a:t>
            </a:r>
            <a:r>
              <a:rPr lang="en" sz="1100" dirty="0">
                <a:solidFill>
                  <a:srgbClr val="D19A66"/>
                </a:solidFill>
              </a:rPr>
              <a:t>10</a:t>
            </a:r>
            <a:r>
              <a:rPr lang="en" sz="1100" dirty="0"/>
              <a:t>)  </a:t>
            </a:r>
            <a:r>
              <a:rPr lang="en" sz="1100" i="1" dirty="0">
                <a:solidFill>
                  <a:srgbClr val="5C6370"/>
                </a:solidFill>
              </a:rPr>
              <a:t># Integers don’t have append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35" name="Google Shape;435;p52"/>
          <p:cNvSpPr txBox="1"/>
          <p:nvPr/>
        </p:nvSpPr>
        <p:spPr>
          <a:xfrm>
            <a:off x="266200" y="3532350"/>
            <a:ext cx="38925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/>
              <a:t>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number.append(10)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AttributeError: 'int' object has no attribute 'append'</a:t>
            </a:r>
            <a:endParaRPr sz="1100"/>
          </a:p>
        </p:txBody>
      </p:sp>
      <p:sp>
        <p:nvSpPr>
          <p:cNvPr id="436" name="Google Shape;436;p52"/>
          <p:cNvSpPr txBox="1"/>
          <p:nvPr/>
        </p:nvSpPr>
        <p:spPr>
          <a:xfrm>
            <a:off x="4572000" y="2769575"/>
            <a:ext cx="41409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text = </a:t>
            </a:r>
            <a:r>
              <a:rPr lang="en" sz="1100" dirty="0">
                <a:solidFill>
                  <a:srgbClr val="98C379"/>
                </a:solidFill>
              </a:rPr>
              <a:t>"hello"</a:t>
            </a:r>
            <a:r>
              <a:rPr lang="en" sz="1100" dirty="0"/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(text.lenght)  </a:t>
            </a:r>
            <a:r>
              <a:rPr lang="en" sz="1100" i="1" dirty="0">
                <a:solidFill>
                  <a:srgbClr val="5C6370"/>
                </a:solidFill>
              </a:rPr>
              <a:t># Typo: should be "length"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4158700" y="3615450"/>
            <a:ext cx="4917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&lt;module&gt; 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print(text.lenght)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AttributeError: 'str' object has no attribute 'lenght'</a:t>
            </a: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sz="3950" b="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ImportError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43" name="Google Shape;443;p53"/>
          <p:cNvGraphicFramePr/>
          <p:nvPr/>
        </p:nvGraphicFramePr>
        <p:xfrm>
          <a:off x="-4762" y="1234550"/>
          <a:ext cx="9153525" cy="1381125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ImportError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 module cannot be imported, including ModuleNotFoundError in Python 3.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non_existent_module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(module not installed).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Module not installed, typo in name, path issues.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Check installation with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pip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, verify module name, ensure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__init__.py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packages.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4" name="Google Shape;444;p53"/>
          <p:cNvSpPr txBox="1"/>
          <p:nvPr/>
        </p:nvSpPr>
        <p:spPr>
          <a:xfrm>
            <a:off x="451025" y="297832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import</a:t>
            </a:r>
            <a:r>
              <a:rPr lang="en" sz="1100" dirty="0"/>
              <a:t> maht  </a:t>
            </a:r>
            <a:r>
              <a:rPr lang="en" sz="1100" i="1" dirty="0">
                <a:solidFill>
                  <a:srgbClr val="5C6370"/>
                </a:solidFill>
              </a:rPr>
              <a:t># Typo: should be "math"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336725" y="356087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 sz="1200"/>
              <a:t> 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 "script.py", line 1, in &lt;module&gt;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import maht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ImportError: No module named 'maht'</a:t>
            </a:r>
            <a:endParaRPr sz="1200"/>
          </a:p>
        </p:txBody>
      </p:sp>
      <p:sp>
        <p:nvSpPr>
          <p:cNvPr id="446" name="Google Shape;446;p53"/>
          <p:cNvSpPr txBox="1"/>
          <p:nvPr/>
        </p:nvSpPr>
        <p:spPr>
          <a:xfrm>
            <a:off x="3981800" y="2929525"/>
            <a:ext cx="49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from</a:t>
            </a:r>
            <a:r>
              <a:rPr lang="en" sz="1100" dirty="0"/>
              <a:t> random </a:t>
            </a:r>
            <a:r>
              <a:rPr lang="en" sz="1100" dirty="0">
                <a:solidFill>
                  <a:srgbClr val="C678DD"/>
                </a:solidFill>
              </a:rPr>
              <a:t>import</a:t>
            </a:r>
            <a:r>
              <a:rPr lang="en" sz="1100" dirty="0"/>
              <a:t> shuffle, randomize  </a:t>
            </a:r>
            <a:r>
              <a:rPr lang="en" sz="1100" i="1" dirty="0">
                <a:solidFill>
                  <a:srgbClr val="5C6370"/>
                </a:solidFill>
              </a:rPr>
              <a:t># "randomize" isn’t in random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939725" y="3560875"/>
            <a:ext cx="48657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 sz="1100"/>
              <a:t> 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1, in &lt;module&gt;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from random import shuffle, randomize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ImportError: cannot import name 'randomize' from 'random' (/usr/lib/python3.10/random.py)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>
            <a:spLocks noGrp="1"/>
          </p:cNvSpPr>
          <p:nvPr>
            <p:ph type="title"/>
          </p:nvPr>
        </p:nvSpPr>
        <p:spPr>
          <a:xfrm>
            <a:off x="384050" y="384050"/>
            <a:ext cx="8760000" cy="130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Error But it Just Doesn’t Work? Debugging!</a:t>
            </a:r>
            <a:endParaRPr i="1"/>
          </a:p>
        </p:txBody>
      </p:sp>
      <p:sp>
        <p:nvSpPr>
          <p:cNvPr id="453" name="Google Shape;453;p54"/>
          <p:cNvSpPr txBox="1"/>
          <p:nvPr/>
        </p:nvSpPr>
        <p:spPr>
          <a:xfrm>
            <a:off x="4572000" y="1856825"/>
            <a:ext cx="3121500" cy="30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total</a:t>
            </a:r>
            <a:r>
              <a:rPr lang="en" sz="1100" dirty="0"/>
              <a:t> = </a:t>
            </a:r>
            <a:r>
              <a:rPr lang="en" sz="1100" dirty="0">
                <a:solidFill>
                  <a:srgbClr val="D19A66"/>
                </a:solidFill>
              </a:rPr>
              <a:t>5</a:t>
            </a:r>
            <a:endParaRPr sz="1100" dirty="0">
              <a:solidFill>
                <a:srgbClr val="C678D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for</a:t>
            </a:r>
            <a:r>
              <a:rPr lang="en" sz="1100" dirty="0"/>
              <a:t> i </a:t>
            </a:r>
            <a:r>
              <a:rPr lang="en" sz="1100" dirty="0">
                <a:solidFill>
                  <a:srgbClr val="C678DD"/>
                </a:solidFill>
              </a:rPr>
              <a:t>in</a:t>
            </a:r>
            <a:r>
              <a:rPr lang="en" sz="1100" dirty="0"/>
              <a:t> </a:t>
            </a:r>
            <a:r>
              <a:rPr lang="en" sz="1100" dirty="0">
                <a:solidFill>
                  <a:srgbClr val="E6C07B"/>
                </a:solidFill>
              </a:rPr>
              <a:t>range</a:t>
            </a:r>
            <a:r>
              <a:rPr lang="en" sz="1100" dirty="0"/>
              <a:t>(</a:t>
            </a:r>
            <a:r>
              <a:rPr lang="en" sz="1100" dirty="0">
                <a:solidFill>
                  <a:srgbClr val="D19A66"/>
                </a:solidFill>
              </a:rPr>
              <a:t>5</a:t>
            </a:r>
            <a:r>
              <a:rPr lang="en" sz="1100" dirty="0"/>
              <a:t>):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f"Loop iteration: </a:t>
            </a:r>
            <a:r>
              <a:rPr lang="en" sz="1100" dirty="0">
                <a:solidFill>
                  <a:srgbClr val="E06C75"/>
                </a:solidFill>
              </a:rPr>
              <a:t>{i}</a:t>
            </a:r>
            <a:r>
              <a:rPr lang="en" sz="1100" dirty="0">
                <a:solidFill>
                  <a:srgbClr val="98C379"/>
                </a:solidFill>
              </a:rPr>
              <a:t>"</a:t>
            </a:r>
            <a:r>
              <a:rPr lang="en" sz="1100" dirty="0"/>
              <a:t>)   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total += i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f"Final is: </a:t>
            </a:r>
            <a:r>
              <a:rPr lang="en" sz="1100" dirty="0">
                <a:solidFill>
                  <a:srgbClr val="E06C75"/>
                </a:solidFill>
              </a:rPr>
              <a:t>{i}</a:t>
            </a:r>
            <a:r>
              <a:rPr lang="en" sz="1100" dirty="0">
                <a:solidFill>
                  <a:srgbClr val="98C379"/>
                </a:solidFill>
              </a:rPr>
              <a:t>"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#prints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</a:t>
            </a:r>
            <a:r>
              <a:rPr lang="en" sz="1100" dirty="0">
                <a:solidFill>
                  <a:schemeClr val="dk2"/>
                </a:solidFill>
              </a:rPr>
              <a:t>Loop iteration: 0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	Loop iteration: 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	Loop iteration: 2</a:t>
            </a:r>
            <a:endParaRPr sz="11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Loop iteration: 3</a:t>
            </a:r>
            <a:endParaRPr sz="11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Loop iteration: 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8C379"/>
                </a:solidFill>
              </a:rPr>
              <a:t>	</a:t>
            </a:r>
            <a:r>
              <a:rPr lang="en" sz="1100" dirty="0"/>
              <a:t>Final is: 5</a:t>
            </a:r>
            <a:endParaRPr sz="1100" dirty="0">
              <a:solidFill>
                <a:srgbClr val="98C379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454" name="Google Shape;454;p54"/>
          <p:cNvSpPr txBox="1"/>
          <p:nvPr/>
        </p:nvSpPr>
        <p:spPr>
          <a:xfrm>
            <a:off x="734825" y="1950300"/>
            <a:ext cx="3121500" cy="22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When in doubt, use print statements in between. 👍</a:t>
            </a:r>
            <a:endParaRPr sz="12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total = </a:t>
            </a:r>
            <a:r>
              <a:rPr lang="en" sz="1100" dirty="0">
                <a:solidFill>
                  <a:srgbClr val="D19A66"/>
                </a:solidFill>
              </a:rPr>
              <a:t>0</a:t>
            </a:r>
            <a:endParaRPr sz="1100" dirty="0">
              <a:solidFill>
                <a:srgbClr val="C678D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for</a:t>
            </a:r>
            <a:r>
              <a:rPr lang="en" sz="1100" dirty="0"/>
              <a:t> i </a:t>
            </a:r>
            <a:r>
              <a:rPr lang="en" sz="1100" dirty="0">
                <a:solidFill>
                  <a:srgbClr val="C678DD"/>
                </a:solidFill>
              </a:rPr>
              <a:t>in</a:t>
            </a:r>
            <a:r>
              <a:rPr lang="en" sz="1100" dirty="0"/>
              <a:t> </a:t>
            </a:r>
            <a:r>
              <a:rPr lang="en" sz="1100" dirty="0">
                <a:solidFill>
                  <a:srgbClr val="E6C07B"/>
                </a:solidFill>
              </a:rPr>
              <a:t>range</a:t>
            </a:r>
            <a:r>
              <a:rPr lang="en" sz="1100" dirty="0"/>
              <a:t>(</a:t>
            </a:r>
            <a:r>
              <a:rPr lang="en" sz="1100" dirty="0">
                <a:solidFill>
                  <a:srgbClr val="D19A66"/>
                </a:solidFill>
              </a:rPr>
              <a:t>5</a:t>
            </a:r>
            <a:r>
              <a:rPr lang="en" sz="1100" dirty="0"/>
              <a:t>): 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total += i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f"Final is: </a:t>
            </a:r>
            <a:r>
              <a:rPr lang="en" sz="1100" dirty="0">
                <a:solidFill>
                  <a:srgbClr val="E06C75"/>
                </a:solidFill>
              </a:rPr>
              <a:t>{i}</a:t>
            </a:r>
            <a:r>
              <a:rPr lang="en" sz="1100" dirty="0">
                <a:solidFill>
                  <a:srgbClr val="98C379"/>
                </a:solidFill>
              </a:rPr>
              <a:t>"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#prints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Final is: 5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>
            <a:spLocks noGrp="1"/>
          </p:cNvSpPr>
          <p:nvPr>
            <p:ph type="title"/>
          </p:nvPr>
        </p:nvSpPr>
        <p:spPr>
          <a:xfrm>
            <a:off x="384001" y="4730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Importance of Commenting Your Code</a:t>
            </a:r>
            <a:endParaRPr i="1" dirty="0"/>
          </a:p>
        </p:txBody>
      </p:sp>
      <p:pic>
        <p:nvPicPr>
          <p:cNvPr id="460" name="Google Shape;4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1302800"/>
            <a:ext cx="6858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body" idx="1"/>
          </p:nvPr>
        </p:nvSpPr>
        <p:spPr>
          <a:xfrm>
            <a:off x="348751" y="1081925"/>
            <a:ext cx="8446500" cy="28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-Not required but it's good practice and has benifits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-Written in pure comments if in a program file or HOWEVER is clear to you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-For clarity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-Planning things out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-Maybe you don’t know how to program it yet but you know how conceptually it will work</a:t>
            </a:r>
            <a:endParaRPr sz="2400" dirty="0"/>
          </a:p>
        </p:txBody>
      </p:sp>
      <p:sp>
        <p:nvSpPr>
          <p:cNvPr id="466" name="Google Shape;466;p56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3961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b="0" i="1"/>
              <a:t>SyntaxError</a:t>
            </a:r>
            <a:endParaRPr b="0" i="1"/>
          </a:p>
        </p:txBody>
      </p:sp>
      <p:graphicFrame>
        <p:nvGraphicFramePr>
          <p:cNvPr id="354" name="Google Shape;354;p44"/>
          <p:cNvGraphicFramePr/>
          <p:nvPr/>
        </p:nvGraphicFramePr>
        <p:xfrm>
          <a:off x="0" y="1043825"/>
          <a:ext cx="8914625" cy="1234821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SyntaxError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code violates Python's syntax rules, like missing colons or parentheses.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x = 5: print(x)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(missing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comparison)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Typos, missing punctuation, incorrect indentation.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Check error messages for line and caret location.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" name="Google Shape;355;p44"/>
          <p:cNvSpPr txBox="1"/>
          <p:nvPr/>
        </p:nvSpPr>
        <p:spPr>
          <a:xfrm>
            <a:off x="58300" y="2386850"/>
            <a:ext cx="2677200" cy="2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python: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>
                <a:solidFill>
                  <a:srgbClr val="0184B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 dirty="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True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^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expected ':'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2425450" y="2167550"/>
            <a:ext cx="3130800" cy="27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python:</a:t>
            </a:r>
            <a:endParaRPr sz="1100" dirty="0"/>
          </a:p>
          <a:p>
            <a:pPr marL="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 dirty="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"Hello“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152400" marR="152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print("Hello"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^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'(' was never closed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57" name="Google Shape;357;p44"/>
          <p:cNvSpPr txBox="1"/>
          <p:nvPr/>
        </p:nvSpPr>
        <p:spPr>
          <a:xfrm>
            <a:off x="5629525" y="2204900"/>
            <a:ext cx="2808600" cy="210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python: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x = </a:t>
            </a:r>
            <a:r>
              <a:rPr lang="en" sz="1000" dirty="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>
                <a:solidFill>
                  <a:srgbClr val="C1840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 dirty="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"x is 5"</a:t>
            </a: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File "&lt;stdin&gt;", line 1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x = 5: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^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marR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invalid syntax</a:t>
            </a:r>
            <a:endParaRPr sz="10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b="0" i="1"/>
              <a:t>IndentationError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363" name="Google Shape;363;p45"/>
          <p:cNvGraphicFramePr/>
          <p:nvPr/>
        </p:nvGraphicFramePr>
        <p:xfrm>
          <a:off x="0" y="1104900"/>
          <a:ext cx="9144000" cy="911352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IndentationError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indentation is inconsistent, critical for Python's block structure.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True: print("Hello") else print("World")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(missing indent after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Mixing tabs and spaces, incorrect nesting.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formatters like Black, ensure consistent 4-space indentation.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4" name="Google Shape;364;p45"/>
          <p:cNvSpPr txBox="1"/>
          <p:nvPr/>
        </p:nvSpPr>
        <p:spPr>
          <a:xfrm>
            <a:off x="143100" y="2394750"/>
            <a:ext cx="3000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def</a:t>
            </a:r>
            <a:r>
              <a:rPr lang="en" sz="1100" dirty="0"/>
              <a:t> </a:t>
            </a:r>
            <a:r>
              <a:rPr lang="en" sz="1100" dirty="0">
                <a:solidFill>
                  <a:srgbClr val="61AEEE"/>
                </a:solidFill>
              </a:rPr>
              <a:t>say_hello</a:t>
            </a:r>
            <a:r>
              <a:rPr lang="en" sz="1100" dirty="0"/>
              <a:t>():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"Hello"</a:t>
            </a:r>
            <a:r>
              <a:rPr lang="en" sz="1100" dirty="0"/>
              <a:t>)</a:t>
            </a:r>
            <a:endParaRPr sz="1100" dirty="0"/>
          </a:p>
        </p:txBody>
      </p:sp>
      <p:sp>
        <p:nvSpPr>
          <p:cNvPr id="365" name="Google Shape;365;p45"/>
          <p:cNvSpPr txBox="1"/>
          <p:nvPr/>
        </p:nvSpPr>
        <p:spPr>
          <a:xfrm>
            <a:off x="84175" y="2943450"/>
            <a:ext cx="26937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File "script.py", line 2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    print("Hello")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^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IndentationError: expected an indented block after function definition on line 1</a:t>
            </a:r>
            <a:endParaRPr sz="1100" dirty="0"/>
          </a:p>
        </p:txBody>
      </p:sp>
      <p:sp>
        <p:nvSpPr>
          <p:cNvPr id="366" name="Google Shape;366;p45"/>
          <p:cNvSpPr txBox="1"/>
          <p:nvPr/>
        </p:nvSpPr>
        <p:spPr>
          <a:xfrm>
            <a:off x="5126675" y="2495775"/>
            <a:ext cx="3000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"Start"</a:t>
            </a:r>
            <a:r>
              <a:rPr lang="en" sz="1100" dirty="0"/>
              <a:t>)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	print</a:t>
            </a:r>
            <a:r>
              <a:rPr lang="en" sz="1100" dirty="0"/>
              <a:t>(</a:t>
            </a:r>
            <a:r>
              <a:rPr lang="en" sz="1100" dirty="0">
                <a:solidFill>
                  <a:srgbClr val="98C379"/>
                </a:solidFill>
              </a:rPr>
              <a:t>"Why am I here?"</a:t>
            </a:r>
            <a:r>
              <a:rPr lang="en" sz="1100" dirty="0"/>
              <a:t>)</a:t>
            </a:r>
            <a:endParaRPr sz="1100" dirty="0"/>
          </a:p>
        </p:txBody>
      </p:sp>
      <p:sp>
        <p:nvSpPr>
          <p:cNvPr id="367" name="Google Shape;367;p45"/>
          <p:cNvSpPr txBox="1"/>
          <p:nvPr/>
        </p:nvSpPr>
        <p:spPr>
          <a:xfrm>
            <a:off x="5269775" y="318735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 sz="1100"/>
              <a:t> 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print("Why am I here?")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^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IndentationError: unexpected indent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b="0" i="1"/>
              <a:t>NameError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373" name="Google Shape;373;p46"/>
          <p:cNvGraphicFramePr/>
          <p:nvPr/>
        </p:nvGraphicFramePr>
        <p:xfrm>
          <a:off x="0" y="1141550"/>
          <a:ext cx="9144000" cy="1050798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1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NameError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an undefined variable or function is used.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print(x)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is not defined.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Typos, variable not initialized, scope issues.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Define variables before use, check spelling, use linters for early detection.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4" name="Google Shape;374;p46"/>
          <p:cNvSpPr txBox="1"/>
          <p:nvPr/>
        </p:nvSpPr>
        <p:spPr>
          <a:xfrm>
            <a:off x="244125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(x)</a:t>
            </a:r>
            <a:endParaRPr sz="1100" dirty="0"/>
          </a:p>
        </p:txBody>
      </p:sp>
      <p:sp>
        <p:nvSpPr>
          <p:cNvPr id="375" name="Google Shape;375;p46"/>
          <p:cNvSpPr txBox="1"/>
          <p:nvPr/>
        </p:nvSpPr>
        <p:spPr>
          <a:xfrm>
            <a:off x="244125" y="3283075"/>
            <a:ext cx="30000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r>
              <a:rPr lang="en" dirty="0"/>
              <a:t>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1, in &lt;module&gt;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print(x)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NameError: name 'x' is not defined</a:t>
            </a:r>
            <a:endParaRPr sz="1100" dirty="0"/>
          </a:p>
        </p:txBody>
      </p:sp>
      <p:sp>
        <p:nvSpPr>
          <p:cNvPr id="376" name="Google Shape;376;p46"/>
          <p:cNvSpPr txBox="1"/>
          <p:nvPr/>
        </p:nvSpPr>
        <p:spPr>
          <a:xfrm>
            <a:off x="5682275" y="2394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number = </a:t>
            </a:r>
            <a:r>
              <a:rPr lang="en" sz="1100" dirty="0">
                <a:solidFill>
                  <a:srgbClr val="D19A66"/>
                </a:solidFill>
              </a:rPr>
              <a:t>42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(nubmer)</a:t>
            </a:r>
            <a:endParaRPr sz="1100" dirty="0"/>
          </a:p>
        </p:txBody>
      </p:sp>
      <p:sp>
        <p:nvSpPr>
          <p:cNvPr id="377" name="Google Shape;377;p46"/>
          <p:cNvSpPr txBox="1"/>
          <p:nvPr/>
        </p:nvSpPr>
        <p:spPr>
          <a:xfrm>
            <a:off x="4941450" y="3493550"/>
            <a:ext cx="30000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/>
              <a:t>File "script.py", line 2, in &lt;module&gt; print(nubmer) NameError: name 'nubmer' is not defined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title"/>
          </p:nvPr>
        </p:nvSpPr>
        <p:spPr>
          <a:xfrm>
            <a:off x="150" y="384050"/>
            <a:ext cx="9144000" cy="123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Python Error: </a:t>
            </a:r>
            <a:r>
              <a:rPr lang="en" sz="4100" b="0" i="1"/>
              <a:t>UnboundedLocalError</a:t>
            </a:r>
            <a:endParaRPr sz="4100" b="0" i="1"/>
          </a:p>
        </p:txBody>
      </p:sp>
      <p:graphicFrame>
        <p:nvGraphicFramePr>
          <p:cNvPr id="383" name="Google Shape;383;p47"/>
          <p:cNvGraphicFramePr/>
          <p:nvPr/>
        </p:nvGraphicFramePr>
        <p:xfrm>
          <a:off x="4763" y="1234550"/>
          <a:ext cx="9134475" cy="895350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UnboundLocalError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 local variable is referenced before assignment, a NameError subtype.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func(): print(x); x = 5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(using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before assignment).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Scope confusion, modifying globals without declaration.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Assign values before use, 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for globals if needed.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4" name="Google Shape;384;p47"/>
          <p:cNvSpPr txBox="1"/>
          <p:nvPr/>
        </p:nvSpPr>
        <p:spPr>
          <a:xfrm>
            <a:off x="159950" y="24533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def</a:t>
            </a:r>
            <a:r>
              <a:rPr lang="en" sz="1100"/>
              <a:t> </a:t>
            </a:r>
            <a:r>
              <a:rPr lang="en" sz="1100">
                <a:solidFill>
                  <a:srgbClr val="61AEEE"/>
                </a:solidFill>
              </a:rPr>
              <a:t>increment</a:t>
            </a:r>
            <a:r>
              <a:rPr lang="en" sz="1100"/>
              <a:t>(): </a:t>
            </a: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(x)  </a:t>
            </a:r>
            <a:r>
              <a:rPr lang="en" sz="1100" i="1">
                <a:solidFill>
                  <a:srgbClr val="5C6370"/>
                </a:solidFill>
              </a:rPr>
              <a:t># Trying to use x before assigning</a:t>
            </a:r>
            <a:r>
              <a:rPr lang="en" sz="1100"/>
              <a:t> x = 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 increment()</a:t>
            </a:r>
            <a:endParaRPr sz="1100"/>
          </a:p>
        </p:txBody>
      </p:sp>
      <p:sp>
        <p:nvSpPr>
          <p:cNvPr id="385" name="Google Shape;385;p47"/>
          <p:cNvSpPr txBox="1"/>
          <p:nvPr/>
        </p:nvSpPr>
        <p:spPr>
          <a:xfrm>
            <a:off x="159950" y="3456200"/>
            <a:ext cx="32832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r>
              <a:rPr lang="en" dirty="0"/>
              <a:t> 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increment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print(x)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UnboundLocalError: cannot access local variable 'x' where it is not associated with a value</a:t>
            </a:r>
            <a:endParaRPr sz="1100" dirty="0"/>
          </a:p>
        </p:txBody>
      </p:sp>
      <p:sp>
        <p:nvSpPr>
          <p:cNvPr id="386" name="Google Shape;386;p47"/>
          <p:cNvSpPr txBox="1"/>
          <p:nvPr/>
        </p:nvSpPr>
        <p:spPr>
          <a:xfrm>
            <a:off x="4343775" y="2258650"/>
            <a:ext cx="34179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def</a:t>
            </a:r>
            <a:r>
              <a:rPr lang="en" sz="1100" dirty="0"/>
              <a:t> </a:t>
            </a:r>
            <a:r>
              <a:rPr lang="en" sz="1100" dirty="0">
                <a:solidFill>
                  <a:srgbClr val="61AEEE"/>
                </a:solidFill>
              </a:rPr>
              <a:t>process_list</a:t>
            </a:r>
            <a:r>
              <a:rPr lang="en" sz="1100" dirty="0"/>
              <a:t>(): 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678DD"/>
                </a:solidFill>
              </a:rPr>
              <a:t>for</a:t>
            </a:r>
            <a:r>
              <a:rPr lang="en" sz="1100" dirty="0"/>
              <a:t> i </a:t>
            </a:r>
            <a:r>
              <a:rPr lang="en" sz="1100" dirty="0">
                <a:solidFill>
                  <a:srgbClr val="C678DD"/>
                </a:solidFill>
              </a:rPr>
              <a:t>in</a:t>
            </a:r>
            <a:r>
              <a:rPr lang="en" sz="1100" dirty="0"/>
              <a:t> </a:t>
            </a:r>
            <a:r>
              <a:rPr lang="en" sz="1100" dirty="0">
                <a:solidFill>
                  <a:srgbClr val="E6C07B"/>
                </a:solidFill>
              </a:rPr>
              <a:t>range</a:t>
            </a:r>
            <a:r>
              <a:rPr lang="en" sz="1100" dirty="0"/>
              <a:t>(</a:t>
            </a:r>
            <a:r>
              <a:rPr lang="en" sz="1100" dirty="0">
                <a:solidFill>
                  <a:srgbClr val="D19A66"/>
                </a:solidFill>
              </a:rPr>
              <a:t>3</a:t>
            </a:r>
            <a:r>
              <a:rPr lang="en" sz="1100" dirty="0"/>
              <a:t>): </a:t>
            </a:r>
            <a:endParaRPr sz="1100"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total += i  </a:t>
            </a:r>
            <a:r>
              <a:rPr lang="en" sz="1100" i="1" dirty="0">
                <a:solidFill>
                  <a:srgbClr val="5C6370"/>
                </a:solidFill>
              </a:rPr>
              <a:t># total isn’t initialized</a:t>
            </a:r>
            <a:endParaRPr sz="11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(total)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process_list()</a:t>
            </a:r>
            <a:endParaRPr sz="1100" dirty="0"/>
          </a:p>
        </p:txBody>
      </p:sp>
      <p:sp>
        <p:nvSpPr>
          <p:cNvPr id="387" name="Google Shape;387;p47"/>
          <p:cNvSpPr txBox="1"/>
          <p:nvPr/>
        </p:nvSpPr>
        <p:spPr>
          <a:xfrm>
            <a:off x="4133325" y="3518800"/>
            <a:ext cx="4125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/>
              <a:t>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3, in process_list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total += i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UnboundLocalError: cannot access local variable 'total' where it is not associated with a value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b="0" i="1"/>
              <a:t>TypeError</a:t>
            </a:r>
            <a:endParaRPr b="0" i="1"/>
          </a:p>
        </p:txBody>
      </p:sp>
      <p:graphicFrame>
        <p:nvGraphicFramePr>
          <p:cNvPr id="393" name="Google Shape;393;p48"/>
          <p:cNvGraphicFramePr/>
          <p:nvPr>
            <p:extLst>
              <p:ext uri="{D42A27DB-BD31-4B8C-83A1-F6EECF244321}">
                <p14:modId xmlns:p14="http://schemas.microsoft.com/office/powerpoint/2010/main" val="2854818086"/>
              </p:ext>
            </p:extLst>
          </p:nvPr>
        </p:nvGraphicFramePr>
        <p:xfrm>
          <a:off x="-4762" y="1165950"/>
          <a:ext cx="9153525" cy="1079373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an operation is applied to an inappropriate type.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 + 5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(trying to add string and integer).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Incorrect type usage, mismatched function arguments.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657B83"/>
                          </a:solidFill>
                        </a:rPr>
                        <a:t>Ensure correct types, use type conversion, check documentation. Convert all to corct type.</a:t>
                      </a:r>
                      <a:endParaRPr sz="1050" dirty="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" name="Google Shape;394;p48"/>
          <p:cNvSpPr txBox="1"/>
          <p:nvPr/>
        </p:nvSpPr>
        <p:spPr>
          <a:xfrm>
            <a:off x="176775" y="23947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 = </a:t>
            </a:r>
            <a:r>
              <a:rPr lang="en" sz="1100">
                <a:solidFill>
                  <a:srgbClr val="D19A66"/>
                </a:solidFill>
              </a:rPr>
              <a:t>5</a:t>
            </a:r>
            <a:r>
              <a:rPr lang="en" sz="1100"/>
              <a:t>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= 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result = num + text</a:t>
            </a:r>
            <a:endParaRPr sz="1100"/>
          </a:p>
        </p:txBody>
      </p:sp>
      <p:sp>
        <p:nvSpPr>
          <p:cNvPr id="395" name="Google Shape;395;p48"/>
          <p:cNvSpPr txBox="1"/>
          <p:nvPr/>
        </p:nvSpPr>
        <p:spPr>
          <a:xfrm>
            <a:off x="235700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3, in &lt;module&gt; result = num + text TypeError: unsupported operand type(s) for +: 'int' and 'str'</a:t>
            </a:r>
            <a:endParaRPr sz="1100"/>
          </a:p>
        </p:txBody>
      </p:sp>
      <p:sp>
        <p:nvSpPr>
          <p:cNvPr id="396" name="Google Shape;396;p48"/>
          <p:cNvSpPr txBox="1"/>
          <p:nvPr/>
        </p:nvSpPr>
        <p:spPr>
          <a:xfrm>
            <a:off x="4444800" y="2744300"/>
            <a:ext cx="3493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number = </a:t>
            </a:r>
            <a:r>
              <a:rPr lang="en" sz="1100" dirty="0">
                <a:solidFill>
                  <a:srgbClr val="D19A66"/>
                </a:solidFill>
              </a:rPr>
              <a:t>123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(number[</a:t>
            </a:r>
            <a:r>
              <a:rPr lang="en" sz="1100" dirty="0">
                <a:solidFill>
                  <a:srgbClr val="D19A66"/>
                </a:solidFill>
              </a:rPr>
              <a:t>0</a:t>
            </a:r>
            <a:r>
              <a:rPr lang="en" sz="1100" dirty="0"/>
              <a:t>])  </a:t>
            </a:r>
            <a:r>
              <a:rPr lang="en" sz="1100" i="1" dirty="0">
                <a:solidFill>
                  <a:srgbClr val="5C6370"/>
                </a:solidFill>
              </a:rPr>
              <a:t># Integers don’t support indexing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4385875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 print(number[0]) TypeError: 'int' object is not subscriptable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384001" y="22410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</a:t>
            </a:r>
            <a:r>
              <a:rPr lang="en" sz="3750" b="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" sz="5800"/>
              <a:t> </a:t>
            </a:r>
            <a:endParaRPr sz="5800" i="1"/>
          </a:p>
        </p:txBody>
      </p:sp>
      <p:graphicFrame>
        <p:nvGraphicFramePr>
          <p:cNvPr id="403" name="Google Shape;403;p49"/>
          <p:cNvGraphicFramePr/>
          <p:nvPr/>
        </p:nvGraphicFramePr>
        <p:xfrm>
          <a:off x="-4762" y="1234550"/>
          <a:ext cx="9153525" cy="1079373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ValueError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Occurs when a function gets correct type but invalid value.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int("abc")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(trying to convert non-numeric string to int).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Passing invalid values, user input errors.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Validate inputs, use try-except for handling, check function docs.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4" name="Google Shape;404;p49"/>
          <p:cNvSpPr txBox="1"/>
          <p:nvPr/>
        </p:nvSpPr>
        <p:spPr>
          <a:xfrm>
            <a:off x="294650" y="2651725"/>
            <a:ext cx="351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= </a:t>
            </a:r>
            <a:r>
              <a:rPr lang="en" sz="1100">
                <a:solidFill>
                  <a:srgbClr val="98C379"/>
                </a:solidFill>
              </a:rPr>
              <a:t>"hello"</a:t>
            </a:r>
            <a:r>
              <a:rPr lang="en" sz="1100"/>
              <a:t>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number = </a:t>
            </a:r>
            <a:r>
              <a:rPr lang="en" sz="1100">
                <a:solidFill>
                  <a:srgbClr val="E6C07B"/>
                </a:solidFill>
              </a:rPr>
              <a:t>int</a:t>
            </a:r>
            <a:r>
              <a:rPr lang="en" sz="1100"/>
              <a:t>(text)  </a:t>
            </a:r>
            <a:r>
              <a:rPr lang="en" sz="1100" i="1">
                <a:solidFill>
                  <a:srgbClr val="5C6370"/>
                </a:solidFill>
              </a:rPr>
              <a:t># Can’t convert "hello" to int</a:t>
            </a:r>
            <a:endParaRPr sz="1100" i="1">
              <a:solidFill>
                <a:srgbClr val="5C6370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218850" y="3468275"/>
            <a:ext cx="3661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Terminal Output:</a:t>
            </a:r>
            <a:r>
              <a:rPr lang="en" sz="1100"/>
              <a:t> 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File "script.py", line 2, in &lt;module&gt;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number = int(text)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ValueError: invalid literal for int() with base 10: 'hello'</a:t>
            </a:r>
            <a:endParaRPr sz="1100"/>
          </a:p>
        </p:txBody>
      </p:sp>
      <p:sp>
        <p:nvSpPr>
          <p:cNvPr id="406" name="Google Shape;406;p49"/>
          <p:cNvSpPr txBox="1"/>
          <p:nvPr/>
        </p:nvSpPr>
        <p:spPr>
          <a:xfrm>
            <a:off x="4421400" y="2699425"/>
            <a:ext cx="4722600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a, b = [</a:t>
            </a:r>
            <a:r>
              <a:rPr lang="en" sz="1100" dirty="0">
                <a:solidFill>
                  <a:srgbClr val="D19A66"/>
                </a:solidFill>
              </a:rPr>
              <a:t>1</a:t>
            </a:r>
            <a:r>
              <a:rPr lang="en" sz="1100" dirty="0"/>
              <a:t>] </a:t>
            </a:r>
            <a:r>
              <a:rPr lang="en" sz="1100" i="1" dirty="0">
                <a:solidFill>
                  <a:srgbClr val="5C6370"/>
                </a:solidFill>
              </a:rPr>
              <a:t># Only one value, but expecting two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4343775" y="3508000"/>
            <a:ext cx="41082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1, in &lt;module&gt;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a, b = [1]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ValueError: not enough values to unpack (expected 2, got 1)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 </a:t>
            </a:r>
            <a:r>
              <a:rPr lang="en" sz="3750" b="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KeyError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13" name="Google Shape;413;p50"/>
          <p:cNvGraphicFramePr/>
          <p:nvPr/>
        </p:nvGraphicFramePr>
        <p:xfrm>
          <a:off x="0" y="1324700"/>
          <a:ext cx="9144000" cy="1079373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KeyError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accessing a non-existent key in a dictionary.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my_dict["missing"]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"missing" isn't a key.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Typo in key name, key not added to dictionary.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dict.get()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with default value, verify keys before access.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p50"/>
          <p:cNvSpPr txBox="1"/>
          <p:nvPr/>
        </p:nvSpPr>
        <p:spPr>
          <a:xfrm>
            <a:off x="33675" y="2629625"/>
            <a:ext cx="3948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my_dict = {</a:t>
            </a:r>
            <a:r>
              <a:rPr lang="en" sz="1100" dirty="0">
                <a:solidFill>
                  <a:srgbClr val="98C379"/>
                </a:solidFill>
              </a:rPr>
              <a:t>"name"</a:t>
            </a:r>
            <a:r>
              <a:rPr lang="en" sz="1100" dirty="0"/>
              <a:t>: </a:t>
            </a:r>
            <a:r>
              <a:rPr lang="en" sz="1100" dirty="0">
                <a:solidFill>
                  <a:srgbClr val="98C379"/>
                </a:solidFill>
              </a:rPr>
              <a:t>"Alice"</a:t>
            </a:r>
            <a:r>
              <a:rPr lang="en" sz="1100" dirty="0"/>
              <a:t>, </a:t>
            </a:r>
            <a:r>
              <a:rPr lang="en" sz="1100" dirty="0">
                <a:solidFill>
                  <a:srgbClr val="98C379"/>
                </a:solidFill>
              </a:rPr>
              <a:t>"age"</a:t>
            </a:r>
            <a:r>
              <a:rPr lang="en" sz="1100" dirty="0"/>
              <a:t>: </a:t>
            </a:r>
            <a:r>
              <a:rPr lang="en" sz="1100" dirty="0">
                <a:solidFill>
                  <a:srgbClr val="D19A66"/>
                </a:solidFill>
              </a:rPr>
              <a:t>25</a:t>
            </a:r>
            <a:r>
              <a:rPr lang="en" sz="1100" dirty="0"/>
              <a:t>} </a:t>
            </a: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(my_dict[</a:t>
            </a:r>
            <a:r>
              <a:rPr lang="en" sz="1100" dirty="0">
                <a:solidFill>
                  <a:srgbClr val="98C379"/>
                </a:solidFill>
              </a:rPr>
              <a:t>"gender"</a:t>
            </a:r>
            <a:r>
              <a:rPr lang="en" sz="1100" dirty="0"/>
              <a:t>])  </a:t>
            </a:r>
            <a:r>
              <a:rPr lang="en" sz="1100" i="1" dirty="0">
                <a:solidFill>
                  <a:srgbClr val="5C6370"/>
                </a:solidFill>
              </a:rPr>
              <a:t># "gender" isn’t a key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33675" y="3518800"/>
            <a:ext cx="4040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r>
              <a:rPr lang="en" sz="1100" dirty="0"/>
              <a:t> 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&lt;module&gt;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print(my_dict["gender"])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KeyError: 'gender'</a:t>
            </a:r>
            <a:endParaRPr sz="1100" dirty="0"/>
          </a:p>
        </p:txBody>
      </p:sp>
      <p:sp>
        <p:nvSpPr>
          <p:cNvPr id="416" name="Google Shape;416;p50"/>
          <p:cNvSpPr txBox="1"/>
          <p:nvPr/>
        </p:nvSpPr>
        <p:spPr>
          <a:xfrm>
            <a:off x="4697325" y="2761175"/>
            <a:ext cx="372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= {</a:t>
            </a:r>
            <a:r>
              <a:rPr lang="en" sz="1100">
                <a:solidFill>
                  <a:srgbClr val="98C379"/>
                </a:solidFill>
              </a:rPr>
              <a:t>"color"</a:t>
            </a:r>
            <a:r>
              <a:rPr lang="en" sz="1100"/>
              <a:t>: </a:t>
            </a:r>
            <a:r>
              <a:rPr lang="en" sz="1100">
                <a:solidFill>
                  <a:srgbClr val="98C379"/>
                </a:solidFill>
              </a:rPr>
              <a:t>"blue"</a:t>
            </a:r>
            <a:r>
              <a:rPr lang="en" sz="1100"/>
              <a:t>}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(data[</a:t>
            </a:r>
            <a:r>
              <a:rPr lang="en" sz="1100">
                <a:solidFill>
                  <a:srgbClr val="98C379"/>
                </a:solidFill>
              </a:rPr>
              <a:t>"colour"</a:t>
            </a:r>
            <a:r>
              <a:rPr lang="en" sz="1100"/>
              <a:t>])  </a:t>
            </a:r>
            <a:r>
              <a:rPr lang="en" sz="1100" i="1">
                <a:solidFill>
                  <a:srgbClr val="5C6370"/>
                </a:solidFill>
              </a:rPr>
              <a:t># Typo: "colour" vs. "color"</a:t>
            </a:r>
            <a:endParaRPr sz="1100" i="1">
              <a:solidFill>
                <a:srgbClr val="5C6370"/>
              </a:solidFill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4427950" y="3586125"/>
            <a:ext cx="40407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&lt;module&gt;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print(data["colour"])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KeyError: 'colour'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>
            <a:spLocks noGrp="1"/>
          </p:cNvSpPr>
          <p:nvPr>
            <p:ph type="title"/>
          </p:nvPr>
        </p:nvSpPr>
        <p:spPr>
          <a:xfrm>
            <a:off x="384051" y="384050"/>
            <a:ext cx="8760000" cy="8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Error: </a:t>
            </a:r>
            <a:r>
              <a:rPr lang="en" sz="3650" b="0">
                <a:solidFill>
                  <a:srgbClr val="657B83"/>
                </a:solidFill>
                <a:latin typeface="Arial"/>
                <a:ea typeface="Arial"/>
                <a:cs typeface="Arial"/>
                <a:sym typeface="Arial"/>
              </a:rPr>
              <a:t>IndexError</a:t>
            </a:r>
            <a:r>
              <a:rPr lang="en"/>
              <a:t> </a:t>
            </a:r>
            <a:endParaRPr i="1"/>
          </a:p>
        </p:txBody>
      </p:sp>
      <p:graphicFrame>
        <p:nvGraphicFramePr>
          <p:cNvPr id="423" name="Google Shape;423;p51"/>
          <p:cNvGraphicFramePr/>
          <p:nvPr/>
        </p:nvGraphicFramePr>
        <p:xfrm>
          <a:off x="-4762" y="1153750"/>
          <a:ext cx="9153525" cy="1019175"/>
        </p:xfrm>
        <a:graphic>
          <a:graphicData uri="http://schemas.openxmlformats.org/drawingml/2006/table">
            <a:tbl>
              <a:tblPr>
                <a:noFill/>
                <a:tableStyleId>{F0F17717-66AF-44AA-9D9E-58B47F9FD0A6}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Error Name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Description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Example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Common Causes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 b="1">
                          <a:solidFill>
                            <a:srgbClr val="657B83"/>
                          </a:solidFill>
                        </a:rPr>
                        <a:t>Suggested Fixes</a:t>
                      </a:r>
                      <a:endParaRPr sz="1050" b="1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IndexError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Raised when accessing an index outside sequence range.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my_list[10]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where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my_list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has length 5.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Index out of range, off-by-one errors.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Use </a:t>
                      </a:r>
                      <a:r>
                        <a:rPr lang="en" sz="1050">
                          <a:solidFill>
                            <a:srgbClr val="657B8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len()</a:t>
                      </a:r>
                      <a:r>
                        <a:rPr lang="en" sz="1050">
                          <a:solidFill>
                            <a:srgbClr val="657B83"/>
                          </a:solidFill>
                        </a:rPr>
                        <a:t> to check range, ensure index within bounds.</a:t>
                      </a:r>
                      <a:endParaRPr sz="1050">
                        <a:solidFill>
                          <a:srgbClr val="657B83"/>
                        </a:solidFill>
                      </a:endParaRPr>
                    </a:p>
                  </a:txBody>
                  <a:tcPr marL="95250" marR="95250" marT="47625" marB="476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51"/>
          <p:cNvSpPr txBox="1"/>
          <p:nvPr/>
        </p:nvSpPr>
        <p:spPr>
          <a:xfrm>
            <a:off x="143100" y="2571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my_list = [</a:t>
            </a:r>
            <a:r>
              <a:rPr lang="en" sz="1100">
                <a:solidFill>
                  <a:srgbClr val="D19A66"/>
                </a:solidFill>
              </a:rPr>
              <a:t>10</a:t>
            </a:r>
            <a:r>
              <a:rPr lang="en" sz="1100"/>
              <a:t>, </a:t>
            </a:r>
            <a:r>
              <a:rPr lang="en" sz="1100">
                <a:solidFill>
                  <a:srgbClr val="D19A66"/>
                </a:solidFill>
              </a:rPr>
              <a:t>20</a:t>
            </a:r>
            <a:r>
              <a:rPr lang="en" sz="1100"/>
              <a:t>, </a:t>
            </a:r>
            <a:r>
              <a:rPr lang="en" sz="1100">
                <a:solidFill>
                  <a:srgbClr val="D19A66"/>
                </a:solidFill>
              </a:rPr>
              <a:t>30</a:t>
            </a:r>
            <a:r>
              <a:rPr lang="en" sz="1100"/>
              <a:t>]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C07B"/>
                </a:solidFill>
              </a:rPr>
              <a:t>print</a:t>
            </a:r>
            <a:r>
              <a:rPr lang="en" sz="1100"/>
              <a:t>(my_list[</a:t>
            </a:r>
            <a:r>
              <a:rPr lang="en" sz="1100">
                <a:solidFill>
                  <a:srgbClr val="D19A66"/>
                </a:solidFill>
              </a:rPr>
              <a:t>3</a:t>
            </a:r>
            <a:r>
              <a:rPr lang="en" sz="1100"/>
              <a:t>])  </a:t>
            </a:r>
            <a:r>
              <a:rPr lang="en" sz="1100" i="1">
                <a:solidFill>
                  <a:srgbClr val="5C6370"/>
                </a:solidFill>
              </a:rPr>
              <a:t># Only indices 0, 1, 2 exist</a:t>
            </a:r>
            <a:endParaRPr sz="1100" i="1">
              <a:solidFill>
                <a:srgbClr val="5C6370"/>
              </a:solidFill>
            </a:endParaRPr>
          </a:p>
        </p:txBody>
      </p:sp>
      <p:sp>
        <p:nvSpPr>
          <p:cNvPr id="425" name="Google Shape;425;p51"/>
          <p:cNvSpPr txBox="1"/>
          <p:nvPr/>
        </p:nvSpPr>
        <p:spPr>
          <a:xfrm>
            <a:off x="143100" y="3636650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&lt;module&gt; print(my_list[3]) IndexError: list index out of range</a:t>
            </a:r>
            <a:endParaRPr sz="1100" dirty="0"/>
          </a:p>
        </p:txBody>
      </p:sp>
      <p:sp>
        <p:nvSpPr>
          <p:cNvPr id="426" name="Google Shape;426;p51"/>
          <p:cNvSpPr txBox="1"/>
          <p:nvPr/>
        </p:nvSpPr>
        <p:spPr>
          <a:xfrm>
            <a:off x="4832025" y="2571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empty_list = []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6C07B"/>
                </a:solidFill>
              </a:rPr>
              <a:t>print</a:t>
            </a:r>
            <a:r>
              <a:rPr lang="en" sz="1100" dirty="0"/>
              <a:t>(empty_list[</a:t>
            </a:r>
            <a:r>
              <a:rPr lang="en" sz="1100" dirty="0">
                <a:solidFill>
                  <a:srgbClr val="D19A66"/>
                </a:solidFill>
              </a:rPr>
              <a:t>0</a:t>
            </a:r>
            <a:r>
              <a:rPr lang="en" sz="1100" dirty="0"/>
              <a:t>])  </a:t>
            </a:r>
            <a:r>
              <a:rPr lang="en" sz="1100" i="1" dirty="0">
                <a:solidFill>
                  <a:srgbClr val="5C6370"/>
                </a:solidFill>
              </a:rPr>
              <a:t># No items to index</a:t>
            </a:r>
            <a:endParaRPr sz="1100" i="1" dirty="0">
              <a:solidFill>
                <a:srgbClr val="5C6370"/>
              </a:solidFill>
            </a:endParaRPr>
          </a:p>
        </p:txBody>
      </p:sp>
      <p:sp>
        <p:nvSpPr>
          <p:cNvPr id="427" name="Google Shape;427;p51"/>
          <p:cNvSpPr txBox="1"/>
          <p:nvPr/>
        </p:nvSpPr>
        <p:spPr>
          <a:xfrm>
            <a:off x="4680500" y="3695575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Terminal Output: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File "script.py", line 2, in &lt;module&gt; print(empty_list[0]) IndexError: list index out of range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1749</Words>
  <Application>Microsoft Office PowerPoint</Application>
  <PresentationFormat>On-screen Show (16:9)</PresentationFormat>
  <Paragraphs>273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Inter</vt:lpstr>
      <vt:lpstr>Inter SemiBold</vt:lpstr>
      <vt:lpstr>Arial</vt:lpstr>
      <vt:lpstr>Inter ExtraBold</vt:lpstr>
      <vt:lpstr>Inter Light</vt:lpstr>
      <vt:lpstr>Courier New</vt:lpstr>
      <vt:lpstr>Roboto Mono</vt:lpstr>
      <vt:lpstr>Investor Pitch</vt:lpstr>
      <vt:lpstr>Intro to Python</vt:lpstr>
      <vt:lpstr>Python Error: SyntaxError</vt:lpstr>
      <vt:lpstr>Python Error: IndentationError </vt:lpstr>
      <vt:lpstr>Python Error: NameError </vt:lpstr>
      <vt:lpstr>Python Error: UnboundedLocalError</vt:lpstr>
      <vt:lpstr>Python Error: TypeError</vt:lpstr>
      <vt:lpstr>Python Error:ValueError </vt:lpstr>
      <vt:lpstr>Python Error:  KeyError </vt:lpstr>
      <vt:lpstr>Python Error: IndexError </vt:lpstr>
      <vt:lpstr>Python Error: AttributeError </vt:lpstr>
      <vt:lpstr>Python Error: ImportError </vt:lpstr>
      <vt:lpstr>What If There is No Error But it Just Doesn’t Work? Debugging!</vt:lpstr>
      <vt:lpstr>The Importance of Commenting Your Code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BDPAHS-6@metrostate.edu</cp:lastModifiedBy>
  <cp:revision>6</cp:revision>
  <dcterms:modified xsi:type="dcterms:W3CDTF">2025-03-15T17:11:12Z</dcterms:modified>
</cp:coreProperties>
</file>