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79" r:id="rId4"/>
    <p:sldId id="278" r:id="rId5"/>
    <p:sldId id="257" r:id="rId6"/>
    <p:sldId id="259" r:id="rId7"/>
    <p:sldId id="260" r:id="rId8"/>
    <p:sldId id="261" r:id="rId9"/>
    <p:sldId id="263" r:id="rId10"/>
    <p:sldId id="265" r:id="rId11"/>
    <p:sldId id="264" r:id="rId12"/>
    <p:sldId id="266" r:id="rId13"/>
    <p:sldId id="268" r:id="rId14"/>
    <p:sldId id="267" r:id="rId15"/>
    <p:sldId id="269" r:id="rId16"/>
    <p:sldId id="270" r:id="rId17"/>
    <p:sldId id="271" r:id="rId18"/>
    <p:sldId id="280" r:id="rId19"/>
    <p:sldId id="273" r:id="rId20"/>
    <p:sldId id="272" r:id="rId21"/>
    <p:sldId id="274" r:id="rId22"/>
    <p:sldId id="275" r:id="rId23"/>
    <p:sldId id="276"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E61D-C10A-B483-3ACF-A81F619AFA3F}"/>
              </a:ext>
            </a:extLst>
          </p:cNvPr>
          <p:cNvSpPr>
            <a:spLocks noGrp="1"/>
          </p:cNvSpPr>
          <p:nvPr>
            <p:ph type="ctrTitle"/>
          </p:nvPr>
        </p:nvSpPr>
        <p:spPr>
          <a:xfrm>
            <a:off x="1371600" y="637307"/>
            <a:ext cx="10193867" cy="2895601"/>
          </a:xfrm>
        </p:spPr>
        <p:txBody>
          <a:bodyPr>
            <a:noAutofit/>
          </a:bodyPr>
          <a:lstStyle/>
          <a:p>
            <a:r>
              <a:rPr lang="en-US" sz="4800" dirty="0"/>
              <a:t>Importance of African culture, gender awareness demonstrating its importance in accounting.</a:t>
            </a:r>
          </a:p>
        </p:txBody>
      </p:sp>
      <p:sp>
        <p:nvSpPr>
          <p:cNvPr id="3" name="Subtitle 2">
            <a:extLst>
              <a:ext uri="{FF2B5EF4-FFF2-40B4-BE49-F238E27FC236}">
                <a16:creationId xmlns:a16="http://schemas.microsoft.com/office/drawing/2014/main" id="{150E77AC-59A1-B9AB-F18F-6448D06CE4E6}"/>
              </a:ext>
            </a:extLst>
          </p:cNvPr>
          <p:cNvSpPr>
            <a:spLocks noGrp="1"/>
          </p:cNvSpPr>
          <p:nvPr>
            <p:ph type="subTitle" idx="1"/>
          </p:nvPr>
        </p:nvSpPr>
        <p:spPr>
          <a:xfrm>
            <a:off x="2459343" y="3754582"/>
            <a:ext cx="8637072" cy="837370"/>
          </a:xfrm>
        </p:spPr>
        <p:txBody>
          <a:bodyPr>
            <a:normAutofit/>
          </a:bodyPr>
          <a:lstStyle/>
          <a:p>
            <a:r>
              <a:rPr lang="en-US" dirty="0"/>
              <a:t>PRESENTATION BY IRENE MUNJIRU </a:t>
            </a:r>
            <a:r>
              <a:rPr lang="en-US" dirty="0" err="1"/>
              <a:t>MAINA</a:t>
            </a:r>
            <a:r>
              <a:rPr lang="en-US" dirty="0"/>
              <a:t>. </a:t>
            </a:r>
            <a:r>
              <a:rPr lang="en-US" dirty="0" err="1"/>
              <a:t>B010</a:t>
            </a:r>
            <a:r>
              <a:rPr lang="en-US" dirty="0"/>
              <a:t>-01-0184/2019</a:t>
            </a:r>
          </a:p>
        </p:txBody>
      </p:sp>
    </p:spTree>
    <p:extLst>
      <p:ext uri="{BB962C8B-B14F-4D97-AF65-F5344CB8AC3E}">
        <p14:creationId xmlns:p14="http://schemas.microsoft.com/office/powerpoint/2010/main" val="20930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150870-0F0E-96D4-FA4A-CA636FFF3165}"/>
              </a:ext>
            </a:extLst>
          </p:cNvPr>
          <p:cNvPicPr>
            <a:picLocks noChangeAspect="1"/>
          </p:cNvPicPr>
          <p:nvPr/>
        </p:nvPicPr>
        <p:blipFill>
          <a:blip r:embed="rId2"/>
          <a:stretch>
            <a:fillRect/>
          </a:stretch>
        </p:blipFill>
        <p:spPr>
          <a:xfrm>
            <a:off x="287867" y="203200"/>
            <a:ext cx="11768666" cy="5723467"/>
          </a:xfrm>
          <a:prstGeom prst="rect">
            <a:avLst/>
          </a:prstGeom>
        </p:spPr>
      </p:pic>
    </p:spTree>
    <p:extLst>
      <p:ext uri="{BB962C8B-B14F-4D97-AF65-F5344CB8AC3E}">
        <p14:creationId xmlns:p14="http://schemas.microsoft.com/office/powerpoint/2010/main" val="375189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E6463-4EED-308B-47CF-2D79733ADE10}"/>
              </a:ext>
            </a:extLst>
          </p:cNvPr>
          <p:cNvSpPr>
            <a:spLocks noGrp="1"/>
          </p:cNvSpPr>
          <p:nvPr>
            <p:ph idx="1"/>
          </p:nvPr>
        </p:nvSpPr>
        <p:spPr/>
        <p:txBody>
          <a:bodyPr/>
          <a:lstStyle/>
          <a:p>
            <a:pPr marL="0" indent="0" algn="ctr">
              <a:buNone/>
            </a:pPr>
            <a:r>
              <a:rPr lang="en-US" sz="2800" u="sng" dirty="0"/>
              <a:t>Moral values</a:t>
            </a:r>
          </a:p>
          <a:p>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African culture is embedded in strong moral considerations. It has a system of various beliefs and customs which every individual ought to keep in order to live long and to avoid bringing curses on themselves and others. Adultery, stealing, and other forms of immoral behavior are strongly discouraged.</a:t>
            </a:r>
          </a:p>
          <a:p>
            <a:r>
              <a:rPr lang="en-US" sz="1800" dirty="0">
                <a:solidFill>
                  <a:srgbClr val="000000"/>
                </a:solidFill>
                <a:latin typeface="Verdana" panose="020B0604030504040204" pitchFamily="34" charset="0"/>
                <a:cs typeface="Times New Roman" panose="02020603050405020304" pitchFamily="18" charset="0"/>
              </a:rPr>
              <a:t>An African accountant has learned the necessary skills needed especially the moral value which is a key constitution chapter 6, 2010 constitution that talks about the integrity of employees and employers in their work.</a:t>
            </a:r>
            <a:endParaRPr lang="en-US" dirty="0"/>
          </a:p>
        </p:txBody>
      </p:sp>
      <p:sp>
        <p:nvSpPr>
          <p:cNvPr id="5" name="Title 4">
            <a:extLst>
              <a:ext uri="{FF2B5EF4-FFF2-40B4-BE49-F238E27FC236}">
                <a16:creationId xmlns:a16="http://schemas.microsoft.com/office/drawing/2014/main" id="{BDD76061-0ECF-44C8-50BA-805F556BE66F}"/>
              </a:ext>
            </a:extLst>
          </p:cNvPr>
          <p:cNvSpPr>
            <a:spLocks noGrp="1"/>
          </p:cNvSpPr>
          <p:nvPr>
            <p:ph type="title"/>
          </p:nvPr>
        </p:nvSpPr>
        <p:spPr>
          <a:xfrm>
            <a:off x="1451579" y="372533"/>
            <a:ext cx="9603275" cy="1481221"/>
          </a:xfrm>
        </p:spPr>
        <p:txBody>
          <a:bodyPr>
            <a:normAutofit/>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African culture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Tree>
    <p:extLst>
      <p:ext uri="{BB962C8B-B14F-4D97-AF65-F5344CB8AC3E}">
        <p14:creationId xmlns:p14="http://schemas.microsoft.com/office/powerpoint/2010/main" val="244018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8D4B-854F-B424-CCAE-C6659259E16A}"/>
              </a:ext>
            </a:extLst>
          </p:cNvPr>
          <p:cNvSpPr>
            <a:spLocks noGrp="1"/>
          </p:cNvSpPr>
          <p:nvPr>
            <p:ph type="title"/>
          </p:nvPr>
        </p:nvSpPr>
        <p:spPr>
          <a:xfrm>
            <a:off x="1451579" y="254001"/>
            <a:ext cx="9603275" cy="1599754"/>
          </a:xfrm>
        </p:spPr>
        <p:txBody>
          <a:bodyPr>
            <a:normAutofit/>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African culture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FB3746F9-3766-6FA9-FD8D-FE6D99A040BF}"/>
              </a:ext>
            </a:extLst>
          </p:cNvPr>
          <p:cNvSpPr>
            <a:spLocks noGrp="1"/>
          </p:cNvSpPr>
          <p:nvPr>
            <p:ph idx="1"/>
          </p:nvPr>
        </p:nvSpPr>
        <p:spPr/>
        <p:txBody>
          <a:bodyPr>
            <a:normAutofit/>
          </a:bodyPr>
          <a:lstStyle/>
          <a:p>
            <a:pPr marL="0" indent="0" algn="ctr">
              <a:buNone/>
            </a:pPr>
            <a:r>
              <a:rPr lang="en-US" sz="3000" u="sng" dirty="0"/>
              <a:t>Religious values</a:t>
            </a:r>
          </a:p>
          <a:p>
            <a:r>
              <a:rPr lang="en-US" sz="17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African traditional religion also has the belief that good and bad spirits do exist and that these spirits are what make communication with the Supreme Being possible. The worship of different deities on different days goes on to show that the African people hold their religious values in high esteem. Sorcerers and diviners are seen to be mediating between God and man and interpreting God's wishes to the mortal. </a:t>
            </a:r>
          </a:p>
          <a:p>
            <a:r>
              <a:rPr lang="en-US" sz="17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Accountant</a:t>
            </a:r>
            <a:r>
              <a:rPr lang="en-US" sz="17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holds a belief in the existence of the human soul and the soul does not die with the body, therefore there is a Supreme God that they believe in.</a:t>
            </a:r>
            <a:endParaRPr lang="en-US" sz="1700" dirty="0"/>
          </a:p>
        </p:txBody>
      </p:sp>
    </p:spTree>
    <p:extLst>
      <p:ext uri="{BB962C8B-B14F-4D97-AF65-F5344CB8AC3E}">
        <p14:creationId xmlns:p14="http://schemas.microsoft.com/office/powerpoint/2010/main" val="359961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yumba THAAI ,turi na Ngatho kuri Mwene Nyaga nikuigwa Mahoya ma Ruriri na  agatuhe Githaka kurigania na Two Rivers Ruaka Kiambu haria tugwaka... | By  Kikuyu Council of Elders | Facebook">
            <a:extLst>
              <a:ext uri="{FF2B5EF4-FFF2-40B4-BE49-F238E27FC236}">
                <a16:creationId xmlns:a16="http://schemas.microsoft.com/office/drawing/2014/main" id="{3769B1C2-6B38-747E-0068-0DCA73F89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67" y="135466"/>
            <a:ext cx="11057466" cy="5808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4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559B-CFE8-C7F0-1206-696AD502458E}"/>
              </a:ext>
            </a:extLst>
          </p:cNvPr>
          <p:cNvSpPr>
            <a:spLocks noGrp="1"/>
          </p:cNvSpPr>
          <p:nvPr>
            <p:ph type="title"/>
          </p:nvPr>
        </p:nvSpPr>
        <p:spPr>
          <a:xfrm>
            <a:off x="1451579" y="406401"/>
            <a:ext cx="9603275" cy="1447354"/>
          </a:xfrm>
        </p:spPr>
        <p:txBody>
          <a:bodyPr>
            <a:normAutofit/>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African culture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28DFBFC9-C8FF-B092-F049-4B7345D92973}"/>
              </a:ext>
            </a:extLst>
          </p:cNvPr>
          <p:cNvSpPr>
            <a:spLocks noGrp="1"/>
          </p:cNvSpPr>
          <p:nvPr>
            <p:ph idx="1"/>
          </p:nvPr>
        </p:nvSpPr>
        <p:spPr/>
        <p:txBody>
          <a:bodyPr/>
          <a:lstStyle/>
          <a:p>
            <a:pPr marL="0" indent="0" algn="ctr">
              <a:buNone/>
            </a:pPr>
            <a:r>
              <a:rPr lang="en-US" sz="2800" u="sng" dirty="0"/>
              <a:t>Political values.</a:t>
            </a:r>
          </a:p>
          <a:p>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African society definitely has political institutions with heads of such institutions as respected individuals. The most significant thing about traditional society is that the political hierarchy begins with the family, village head, clan heads</a:t>
            </a:r>
          </a:p>
          <a:p>
            <a:r>
              <a:rPr lang="en-US" sz="1800" dirty="0">
                <a:solidFill>
                  <a:srgbClr val="000000"/>
                </a:solidFill>
                <a:latin typeface="Verdana" panose="020B0604030504040204" pitchFamily="34" charset="0"/>
                <a:cs typeface="Times New Roman" panose="02020603050405020304" pitchFamily="18" charset="0"/>
              </a:rPr>
              <a:t>Accountants are in organizations that have a hierarchy of leadership. Accountants have been taught the art of respecting hierarchy as they have always done it since childhood.</a:t>
            </a:r>
            <a:endParaRPr lang="en-US" dirty="0"/>
          </a:p>
        </p:txBody>
      </p:sp>
    </p:spTree>
    <p:extLst>
      <p:ext uri="{BB962C8B-B14F-4D97-AF65-F5344CB8AC3E}">
        <p14:creationId xmlns:p14="http://schemas.microsoft.com/office/powerpoint/2010/main" val="330963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2B82-E24C-CEE8-6B5B-FF2BDC2F9B92}"/>
              </a:ext>
            </a:extLst>
          </p:cNvPr>
          <p:cNvSpPr>
            <a:spLocks noGrp="1"/>
          </p:cNvSpPr>
          <p:nvPr>
            <p:ph type="title"/>
          </p:nvPr>
        </p:nvSpPr>
        <p:spPr>
          <a:xfrm>
            <a:off x="1451579" y="338667"/>
            <a:ext cx="9603275" cy="1515087"/>
          </a:xfrm>
        </p:spPr>
        <p:txBody>
          <a:bodyPr>
            <a:normAutofit/>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African culture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6763A724-B165-482D-AA61-BC304A7FCC78}"/>
              </a:ext>
            </a:extLst>
          </p:cNvPr>
          <p:cNvSpPr>
            <a:spLocks noGrp="1"/>
          </p:cNvSpPr>
          <p:nvPr>
            <p:ph idx="1"/>
          </p:nvPr>
        </p:nvSpPr>
        <p:spPr/>
        <p:txBody>
          <a:bodyPr>
            <a:normAutofit fontScale="92500" lnSpcReduction="20000"/>
          </a:bodyPr>
          <a:lstStyle/>
          <a:p>
            <a:pPr marL="0" indent="0" algn="ctr">
              <a:buNone/>
            </a:pPr>
            <a:r>
              <a:rPr lang="en-US" sz="3000" u="sng" dirty="0"/>
              <a:t>Aesthetic values</a:t>
            </a:r>
          </a:p>
          <a:p>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African concept of aesthetics is predicated on the fundamental traditional belief system which gave vent to the production of art. Now art is usually seen as a human enterprise concerned with the production of aesthetic objects. Thus, when people in their leisure time trying to produce or create objects that they consider admirable, their sense of aesthetic value is brought to bear. If we see art as being concerned with the production of aesthetic objects, then we can truly say of African aesthetic value that it is immensely rich.</a:t>
            </a:r>
          </a:p>
          <a:p>
            <a:r>
              <a:rPr lang="en-US" sz="1800" dirty="0">
                <a:solidFill>
                  <a:srgbClr val="000000"/>
                </a:solidFill>
                <a:latin typeface="Verdana" panose="020B0604030504040204" pitchFamily="34" charset="0"/>
                <a:cs typeface="Times New Roman" panose="02020603050405020304" pitchFamily="18" charset="0"/>
              </a:rPr>
              <a:t>The accountant can begin businesses to sell out this art work and bring back the money to the organization, or use this artwork as their accessory in the workplace, this creates pride in the firm.</a:t>
            </a:r>
            <a:endParaRPr lang="en-US" dirty="0"/>
          </a:p>
        </p:txBody>
      </p:sp>
    </p:spTree>
    <p:extLst>
      <p:ext uri="{BB962C8B-B14F-4D97-AF65-F5344CB8AC3E}">
        <p14:creationId xmlns:p14="http://schemas.microsoft.com/office/powerpoint/2010/main" val="117930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T FORMS | kikuyu-culture">
            <a:extLst>
              <a:ext uri="{FF2B5EF4-FFF2-40B4-BE49-F238E27FC236}">
                <a16:creationId xmlns:a16="http://schemas.microsoft.com/office/drawing/2014/main" id="{C49F0582-3347-B4F9-959D-B233B8AF0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933" y="118532"/>
            <a:ext cx="10210800" cy="6739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19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5FFE-DFB2-BF09-FD83-96C1E394CD09}"/>
              </a:ext>
            </a:extLst>
          </p:cNvPr>
          <p:cNvSpPr>
            <a:spLocks noGrp="1"/>
          </p:cNvSpPr>
          <p:nvPr>
            <p:ph type="title"/>
          </p:nvPr>
        </p:nvSpPr>
        <p:spPr>
          <a:xfrm>
            <a:off x="1451579" y="406401"/>
            <a:ext cx="9603275" cy="1447354"/>
          </a:xfrm>
        </p:spPr>
        <p:txBody>
          <a:bodyPr>
            <a:normAutofit/>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African culture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FCA614BA-D4CC-372B-A88C-3A015223993A}"/>
              </a:ext>
            </a:extLst>
          </p:cNvPr>
          <p:cNvSpPr>
            <a:spLocks noGrp="1"/>
          </p:cNvSpPr>
          <p:nvPr>
            <p:ph idx="1"/>
          </p:nvPr>
        </p:nvSpPr>
        <p:spPr/>
        <p:txBody>
          <a:bodyPr>
            <a:normAutofit lnSpcReduction="10000"/>
          </a:bodyPr>
          <a:lstStyle/>
          <a:p>
            <a:pPr marL="0" indent="0" algn="ctr">
              <a:buNone/>
            </a:pPr>
            <a:r>
              <a:rPr lang="en-US" sz="2800" u="sng" dirty="0"/>
              <a:t>Economic Values</a:t>
            </a:r>
          </a:p>
          <a:p>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Economic values of the traditional African society are marked by cooperation. The traditional economy, which is mainly based on farming and fishing, was cooperative in nature. In Ibibio land, for instance, friends and relatives would come and assist in doing farm work not because they will be paid but so that if it happens that they need such assistance in the near future, they will be sure to find it.</a:t>
            </a:r>
          </a:p>
          <a:p>
            <a:r>
              <a:rPr lang="en-US" sz="1800" dirty="0">
                <a:solidFill>
                  <a:srgbClr val="000000"/>
                </a:solidFill>
                <a:latin typeface="Verdana" panose="020B0604030504040204" pitchFamily="34" charset="0"/>
                <a:cs typeface="Times New Roman" panose="02020603050405020304" pitchFamily="18" charset="0"/>
              </a:rPr>
              <a:t> Accountants work together to ensure, that the employer’s/shareholders money is maintained.</a:t>
            </a:r>
          </a:p>
          <a:p>
            <a:endParaRPr lang="en-US" dirty="0"/>
          </a:p>
        </p:txBody>
      </p:sp>
    </p:spTree>
    <p:extLst>
      <p:ext uri="{BB962C8B-B14F-4D97-AF65-F5344CB8AC3E}">
        <p14:creationId xmlns:p14="http://schemas.microsoft.com/office/powerpoint/2010/main" val="87293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574F1-EBAD-BB8E-E002-0FE8329F234D}"/>
              </a:ext>
            </a:extLst>
          </p:cNvPr>
          <p:cNvSpPr txBox="1"/>
          <p:nvPr/>
        </p:nvSpPr>
        <p:spPr>
          <a:xfrm>
            <a:off x="2918534" y="1203794"/>
            <a:ext cx="6103398" cy="2800767"/>
          </a:xfrm>
          <a:prstGeom prst="rect">
            <a:avLst/>
          </a:prstGeom>
          <a:noFill/>
        </p:spPr>
        <p:txBody>
          <a:bodyPr wrap="square">
            <a:spAutoFit/>
          </a:bodyPr>
          <a:lstStyle/>
          <a:p>
            <a:r>
              <a:rPr lang="en-US" sz="4400" dirty="0"/>
              <a:t>Importance of gender awareness demonstrating its importance in accounting.</a:t>
            </a:r>
          </a:p>
        </p:txBody>
      </p:sp>
    </p:spTree>
    <p:extLst>
      <p:ext uri="{BB962C8B-B14F-4D97-AF65-F5344CB8AC3E}">
        <p14:creationId xmlns:p14="http://schemas.microsoft.com/office/powerpoint/2010/main" val="1565877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D65A-4F71-693D-2983-D987D252AF1F}"/>
              </a:ext>
            </a:extLst>
          </p:cNvPr>
          <p:cNvSpPr>
            <a:spLocks noGrp="1"/>
          </p:cNvSpPr>
          <p:nvPr>
            <p:ph type="title" idx="4294967295"/>
          </p:nvPr>
        </p:nvSpPr>
        <p:spPr>
          <a:xfrm flipV="1">
            <a:off x="0" y="452438"/>
            <a:ext cx="11277600" cy="55562"/>
          </a:xfrm>
        </p:spPr>
        <p:txBody>
          <a:bodyPr>
            <a:noAutofit/>
          </a:bodyPr>
          <a:lstStyle/>
          <a:p>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4" name="TextBox 3">
            <a:extLst>
              <a:ext uri="{FF2B5EF4-FFF2-40B4-BE49-F238E27FC236}">
                <a16:creationId xmlns:a16="http://schemas.microsoft.com/office/drawing/2014/main" id="{34D14A30-8604-0AE6-B667-DCB7F806EA5F}"/>
              </a:ext>
            </a:extLst>
          </p:cNvPr>
          <p:cNvSpPr txBox="1"/>
          <p:nvPr/>
        </p:nvSpPr>
        <p:spPr>
          <a:xfrm>
            <a:off x="1029810" y="806556"/>
            <a:ext cx="9756559" cy="3539430"/>
          </a:xfrm>
          <a:prstGeom prst="rect">
            <a:avLst/>
          </a:prstGeom>
          <a:noFill/>
        </p:spPr>
        <p:txBody>
          <a:bodyPr wrap="square">
            <a:sp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Gender equality is equal rights, responsibilities, and opportunities for all sexes. Gender awareness is the ability to view society from the perspective of gender roles and how this has affected one sex’s needs in comparison to the needs of the other different sex. Gender equality was started by women especially after they felt like they were unfairly treated as compared to their other sexes.</a:t>
            </a:r>
            <a:endParaRPr lang="en-US" sz="3200" dirty="0"/>
          </a:p>
        </p:txBody>
      </p:sp>
    </p:spTree>
    <p:extLst>
      <p:ext uri="{BB962C8B-B14F-4D97-AF65-F5344CB8AC3E}">
        <p14:creationId xmlns:p14="http://schemas.microsoft.com/office/powerpoint/2010/main" val="79787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10733-947D-00B7-EBEB-F6603672A202}"/>
              </a:ext>
            </a:extLst>
          </p:cNvPr>
          <p:cNvSpPr txBox="1"/>
          <p:nvPr/>
        </p:nvSpPr>
        <p:spPr>
          <a:xfrm>
            <a:off x="2015232" y="717231"/>
            <a:ext cx="7992122" cy="4520597"/>
          </a:xfrm>
          <a:prstGeom prst="rect">
            <a:avLst/>
          </a:prstGeom>
          <a:noFill/>
        </p:spPr>
        <p:txBody>
          <a:bodyPr wrap="square">
            <a:spAutoFit/>
          </a:bodyPr>
          <a:lstStyle/>
          <a:p>
            <a:pPr marL="0" marR="0">
              <a:lnSpc>
                <a:spcPct val="115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Culture is a set of beliefs, practices, and symbols that are learned and shared. These beliefs, practices, and symbols bind people together and shape a worldview. Through the process of enculture, we learn to become members of a group directly through instructions from our parents and peers, indirectly by observing and imitating those around us. However, culture is deeply affected by both internal and external factors, and some parts of culture change more quickly than 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2808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C477-245D-F86A-FF07-E24152F19362}"/>
              </a:ext>
            </a:extLst>
          </p:cNvPr>
          <p:cNvSpPr>
            <a:spLocks noGrp="1"/>
          </p:cNvSpPr>
          <p:nvPr>
            <p:ph type="title"/>
          </p:nvPr>
        </p:nvSpPr>
        <p:spPr>
          <a:xfrm>
            <a:off x="1451579" y="440267"/>
            <a:ext cx="9603275" cy="1413487"/>
          </a:xfrm>
        </p:spPr>
        <p:txBody>
          <a:bodyPr>
            <a:normAutofit/>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gender awareness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D11FC3B4-C892-A59B-01D8-8CAFB37C225C}"/>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Ensuring that men and women share the same responsibilities and opportunities requires real, sustainable change – at the policy and institutional level, and in the attitudes and behavior of individuals.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Credit your female co-workers’ ideas fairly. Women are still underrepresented in many workplaces and paid less than their male colleagues, in part because their contributions and ideas are often overlooked. Emphasizing the good ideas of female co-workers, mentioning them in front of higher-ups, and correcting colleagues who misattribute credit isn’t giving special treatment to women – it’s treating them with fairness.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6927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21F8-2456-6CC1-E70E-3B3880E4D369}"/>
              </a:ext>
            </a:extLst>
          </p:cNvPr>
          <p:cNvSpPr>
            <a:spLocks noGrp="1"/>
          </p:cNvSpPr>
          <p:nvPr>
            <p:ph type="title"/>
          </p:nvPr>
        </p:nvSpPr>
        <p:spPr>
          <a:xfrm>
            <a:off x="1451579" y="474133"/>
            <a:ext cx="9603275" cy="1379621"/>
          </a:xfrm>
        </p:spPr>
        <p:txBody>
          <a:bodyPr>
            <a:normAutofit fontScale="90000"/>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gender awareness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5F162443-E90B-AD9B-2A92-5772CC862AD3}"/>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Advocate for gender-equitable policies in the workplace. In </a:t>
            </a:r>
            <a:r>
              <a:rPr lang="en-US" sz="1800" dirty="0" err="1">
                <a:effectLst/>
                <a:latin typeface="Times New Roman" panose="02020603050405020304" pitchFamily="18" charset="0"/>
                <a:ea typeface="Calibri" panose="020F0502020204030204" pitchFamily="34" charset="0"/>
              </a:rPr>
              <a:t>Promundo’s</a:t>
            </a:r>
            <a:r>
              <a:rPr lang="en-US" sz="1800" dirty="0">
                <a:effectLst/>
                <a:latin typeface="Times New Roman" panose="02020603050405020304" pitchFamily="18" charset="0"/>
                <a:ea typeface="Calibri" panose="020F0502020204030204" pitchFamily="34" charset="0"/>
              </a:rPr>
              <a:t> study, 77 percent of men said they were doing everything they can to advance gender equality in the workplace – but only 41 per cent of women agreed with that assessment. To close this “allyship gap” between intention and action, speak up for policies that remove bias and advance equality, including pay transparency, parental leave, and confidential reporting structures for sexual harassment.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Challenge sexism, and speak up when you hear sexist language. It’s hard to step in or speak up when you see someone being harassed or treated unfairly, or when those around you are engaging in derogatory “banter,” but men calling each other out sends a powerful message that sexist language and actions will no longer be tolerated.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2823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40E0-DD6E-7DF7-09F5-BC6543D33820}"/>
              </a:ext>
            </a:extLst>
          </p:cNvPr>
          <p:cNvSpPr>
            <a:spLocks noGrp="1"/>
          </p:cNvSpPr>
          <p:nvPr>
            <p:ph type="title"/>
          </p:nvPr>
        </p:nvSpPr>
        <p:spPr>
          <a:xfrm>
            <a:off x="1451579" y="558801"/>
            <a:ext cx="9603275" cy="1294954"/>
          </a:xfrm>
        </p:spPr>
        <p:txBody>
          <a:bodyPr>
            <a:normAutofit fontScale="90000"/>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gender awareness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1069D14B-1E11-E177-5A87-F699885358A4}"/>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Support diverse female leaders you believe in. Seventy percent of the men in </a:t>
            </a:r>
            <a:r>
              <a:rPr lang="en-US" sz="1800" dirty="0" err="1">
                <a:effectLst/>
                <a:latin typeface="Times New Roman" panose="02020603050405020304" pitchFamily="18" charset="0"/>
                <a:ea typeface="Calibri" panose="020F0502020204030204" pitchFamily="34" charset="0"/>
              </a:rPr>
              <a:t>Promundo’s</a:t>
            </a:r>
            <a:r>
              <a:rPr lang="en-US" sz="1800" dirty="0">
                <a:effectLst/>
                <a:latin typeface="Times New Roman" panose="02020603050405020304" pitchFamily="18" charset="0"/>
                <a:ea typeface="Calibri" panose="020F0502020204030204" pitchFamily="34" charset="0"/>
              </a:rPr>
              <a:t> study said they think there should be more women in positions of political power, yet women hold only a minority of these positions in the United States and in most countries around the world. How can men help that change? Support, volunteer for, and vote for diverse female candidates who align with your values in local and national elections. And share your influence and resources with women’s groups – after asking how best to support their efforts.</a:t>
            </a:r>
            <a:endParaRPr lang="en-US" dirty="0"/>
          </a:p>
        </p:txBody>
      </p:sp>
    </p:spTree>
    <p:extLst>
      <p:ext uri="{BB962C8B-B14F-4D97-AF65-F5344CB8AC3E}">
        <p14:creationId xmlns:p14="http://schemas.microsoft.com/office/powerpoint/2010/main" val="416938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0708-AE3F-B397-371C-3FCD2DA37C2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EDA090-9E29-54BA-194B-61DD8843FE19}"/>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culture plays a major role in the ethical values of an accountant since people behave the way they behave because of where they come from. Gender awareness is important as when an individual feels respected, he is able to work well with everyone, and this benefits not only the individual but also the organization.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020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C5F4A4-6287-8B69-B7A4-77A6518E59CD}"/>
              </a:ext>
            </a:extLst>
          </p:cNvPr>
          <p:cNvSpPr/>
          <p:nvPr/>
        </p:nvSpPr>
        <p:spPr>
          <a:xfrm>
            <a:off x="3991099" y="2967335"/>
            <a:ext cx="4209807" cy="923330"/>
          </a:xfrm>
          <a:prstGeom prst="rect">
            <a:avLst/>
          </a:prstGeom>
          <a:noFill/>
        </p:spPr>
        <p:txBody>
          <a:bodyPr wrap="none" lIns="91440" tIns="45720" rIns="91440" bIns="45720">
            <a:spAutoFit/>
          </a:bodyPr>
          <a:lstStyle/>
          <a:p>
            <a:pPr algn="ctr"/>
            <a:r>
              <a:rPr lang="en-US"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ASANTENI</a:t>
            </a: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28998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C95C9-4CC0-8B44-2B83-98B14D7AC674}"/>
              </a:ext>
            </a:extLst>
          </p:cNvPr>
          <p:cNvSpPr txBox="1"/>
          <p:nvPr/>
        </p:nvSpPr>
        <p:spPr>
          <a:xfrm>
            <a:off x="1979720" y="1301448"/>
            <a:ext cx="7936637" cy="2800767"/>
          </a:xfrm>
          <a:prstGeom prst="rect">
            <a:avLst/>
          </a:prstGeom>
          <a:noFill/>
        </p:spPr>
        <p:txBody>
          <a:bodyPr wrap="square">
            <a:spAutoFit/>
          </a:bodyPr>
          <a:lstStyle/>
          <a:p>
            <a:r>
              <a:rPr lang="en-US" sz="4400" dirty="0"/>
              <a:t>IMPORTANCE OF AFRICAN CULTURE AND ITS DEMONSTRATION IN ACCOUNTING</a:t>
            </a:r>
          </a:p>
        </p:txBody>
      </p:sp>
    </p:spTree>
    <p:extLst>
      <p:ext uri="{BB962C8B-B14F-4D97-AF65-F5344CB8AC3E}">
        <p14:creationId xmlns:p14="http://schemas.microsoft.com/office/powerpoint/2010/main" val="50937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B6ED19-2698-E1C6-E656-C8B9AE11CBA7}"/>
              </a:ext>
            </a:extLst>
          </p:cNvPr>
          <p:cNvSpPr txBox="1"/>
          <p:nvPr/>
        </p:nvSpPr>
        <p:spPr>
          <a:xfrm>
            <a:off x="1349406" y="900800"/>
            <a:ext cx="9215021" cy="3463320"/>
          </a:xfrm>
          <a:prstGeom prst="rect">
            <a:avLst/>
          </a:prstGeom>
          <a:noFill/>
        </p:spPr>
        <p:txBody>
          <a:bodyPr wrap="square">
            <a:spAutoFit/>
          </a:bodyPr>
          <a:lstStyle/>
          <a:p>
            <a:pPr marL="0" marR="0">
              <a:lnSpc>
                <a:spcPct val="115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Kenya recognizes over forty cultures that are so rich in their customs and traditions. Not only are the African or I may say, Kenyan culture spectacular and amazing in its unique sense of fashion but also very beautiful both inward and outward. Currently, a Kenyan citizen is identified by the Maasai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shuka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which is so splendid from a distance and easily identifiable. If I am allowed to say, Maasai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shuka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is the mark for Kenya. My focus is on the Kikuyu culture which is a land of milk and honey.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6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63ED-4AB2-4DAC-6A38-87EEC967BD60}"/>
              </a:ext>
            </a:extLst>
          </p:cNvPr>
          <p:cNvSpPr>
            <a:spLocks noGrp="1"/>
          </p:cNvSpPr>
          <p:nvPr>
            <p:ph type="title"/>
          </p:nvPr>
        </p:nvSpPr>
        <p:spPr/>
        <p:txBody>
          <a:bodyPr/>
          <a:lstStyle/>
          <a:p>
            <a:r>
              <a:rPr lang="en-US" dirty="0"/>
              <a:t>Importance of the </a:t>
            </a:r>
            <a:r>
              <a:rPr lang="en-US" dirty="0" err="1"/>
              <a:t>AGIKUYU</a:t>
            </a:r>
            <a:r>
              <a:rPr lang="en-US" dirty="0"/>
              <a:t> CULTURE</a:t>
            </a:r>
          </a:p>
        </p:txBody>
      </p:sp>
      <p:sp>
        <p:nvSpPr>
          <p:cNvPr id="3" name="Content Placeholder 2">
            <a:extLst>
              <a:ext uri="{FF2B5EF4-FFF2-40B4-BE49-F238E27FC236}">
                <a16:creationId xmlns:a16="http://schemas.microsoft.com/office/drawing/2014/main" id="{6E0C7249-C469-70BB-497B-ED68C0AC2E96}"/>
              </a:ext>
            </a:extLst>
          </p:cNvPr>
          <p:cNvSpPr>
            <a:spLocks noGrp="1"/>
          </p:cNvSpPr>
          <p:nvPr>
            <p:ph idx="1"/>
          </p:nvPr>
        </p:nvSpPr>
        <p:spPr/>
        <p:txBody>
          <a:bodyPr/>
          <a:lstStyle/>
          <a:p>
            <a:r>
              <a:rPr lang="en-US" dirty="0" err="1"/>
              <a:t>AGIKUYU</a:t>
            </a:r>
            <a:r>
              <a:rPr lang="en-US" dirty="0"/>
              <a:t> CULTURE INCLUDES,</a:t>
            </a:r>
          </a:p>
        </p:txBody>
      </p:sp>
      <p:sp>
        <p:nvSpPr>
          <p:cNvPr id="5" name="TextBox 4">
            <a:extLst>
              <a:ext uri="{FF2B5EF4-FFF2-40B4-BE49-F238E27FC236}">
                <a16:creationId xmlns:a16="http://schemas.microsoft.com/office/drawing/2014/main" id="{CD52F7D5-5BC1-2350-BB41-3EC4AAC8E28C}"/>
              </a:ext>
            </a:extLst>
          </p:cNvPr>
          <p:cNvSpPr txBox="1"/>
          <p:nvPr/>
        </p:nvSpPr>
        <p:spPr>
          <a:xfrm>
            <a:off x="845128" y="2444213"/>
            <a:ext cx="10487890" cy="2606676"/>
          </a:xfrm>
          <a:prstGeom prst="rect">
            <a:avLst/>
          </a:prstGeom>
          <a:noFill/>
        </p:spPr>
        <p:txBody>
          <a:bodyPr wrap="square">
            <a:spAutoFit/>
          </a:bodyPr>
          <a:lstStyle/>
          <a:p>
            <a:pPr marL="342900" marR="0" lvl="0" indent="-342900">
              <a:lnSpc>
                <a:spcPct val="115000"/>
              </a:lnSpc>
              <a:spcBef>
                <a:spcPts val="0"/>
              </a:spcBef>
              <a:spcAft>
                <a:spcPts val="0"/>
              </a:spcAft>
              <a:buFont typeface="+mj-lt"/>
              <a:buAutoNum type="alphaLcParenR"/>
            </a:pPr>
            <a:r>
              <a:rPr lang="en-US" sz="2400" dirty="0">
                <a:latin typeface="Times New Roman" panose="02020603050405020304" pitchFamily="18" charset="0"/>
                <a:ea typeface="Calibri" panose="020F0502020204030204" pitchFamily="34" charset="0"/>
                <a:cs typeface="Times New Roman" panose="02020603050405020304" pitchFamily="18" charset="0"/>
              </a:rPr>
              <a:t>Th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ey offer a Sense of belonging/ mark of identity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Check on Character/behavior – training center for behavior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Provide Unity/</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securityity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fight against insecurity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enhanceCommunism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/sharing (ujamaa)- eating food together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lphaLcParenR"/>
            </a:pPr>
            <a:r>
              <a:rPr lang="en-US" sz="2400" dirty="0">
                <a:latin typeface="Times New Roman" panose="02020603050405020304" pitchFamily="18" charset="0"/>
                <a:ea typeface="Calibri" panose="020F0502020204030204" pitchFamily="34" charset="0"/>
                <a:cs typeface="Times New Roman" panose="02020603050405020304" pitchFamily="18" charset="0"/>
              </a:rPr>
              <a:t>Participate in various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Celebration: child naming ceremony, initiation ceremony, wedding ceremony, and even death rituals.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671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41A3-F055-F61C-52EE-77BDACDE1647}"/>
              </a:ext>
            </a:extLst>
          </p:cNvPr>
          <p:cNvSpPr>
            <a:spLocks noGrp="1"/>
          </p:cNvSpPr>
          <p:nvPr>
            <p:ph type="title"/>
          </p:nvPr>
        </p:nvSpPr>
        <p:spPr>
          <a:xfrm>
            <a:off x="1451579" y="550417"/>
            <a:ext cx="9603275" cy="1303338"/>
          </a:xfrm>
        </p:spPr>
        <p:txBody>
          <a:bodyPr>
            <a:normAutofit fontScale="90000"/>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KIKUYU culture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C52C4D26-3FBA-D20A-AF9D-4BEC217EEE94}"/>
              </a:ext>
            </a:extLst>
          </p:cNvPr>
          <p:cNvSpPr>
            <a:spLocks noGrp="1"/>
          </p:cNvSpPr>
          <p:nvPr>
            <p:ph idx="1"/>
          </p:nvPr>
        </p:nvSpPr>
        <p:spPr/>
        <p:txBody>
          <a:bodyPr/>
          <a:lstStyle/>
          <a:p>
            <a:r>
              <a:rPr lang="en-US" dirty="0" err="1"/>
              <a:t>Agikuyu</a:t>
            </a:r>
            <a:r>
              <a:rPr lang="en-US" dirty="0"/>
              <a:t> culture plays a major role in accounting in various ways;</a:t>
            </a:r>
          </a:p>
          <a:p>
            <a:pPr marL="457200" indent="-457200">
              <a:buFont typeface="+mj-lt"/>
              <a:buAutoNum type="alphaLcParenR"/>
            </a:pPr>
            <a:r>
              <a:rPr lang="en-US" dirty="0"/>
              <a:t>They offer a sense of belonging. When an accountant knows where he is coming from, he works to protect his own people from harm.</a:t>
            </a:r>
          </a:p>
          <a:p>
            <a:pPr marL="457200" indent="-457200">
              <a:buFont typeface="+mj-lt"/>
              <a:buAutoNum type="alphaLcParenR"/>
            </a:pPr>
            <a:r>
              <a:rPr lang="en-US" dirty="0"/>
              <a:t>They offer character/ </a:t>
            </a:r>
            <a:r>
              <a:rPr lang="en-US" dirty="0" err="1"/>
              <a:t>behaviour</a:t>
            </a:r>
            <a:r>
              <a:rPr lang="en-US" dirty="0"/>
              <a:t> – </a:t>
            </a:r>
            <a:r>
              <a:rPr lang="en-US" dirty="0" err="1"/>
              <a:t>agikuyu</a:t>
            </a:r>
            <a:r>
              <a:rPr lang="en-US" dirty="0"/>
              <a:t> culture is the first culture that trains the accountant from his tentative age, it instils morals, accountability of the accountant .</a:t>
            </a:r>
          </a:p>
          <a:p>
            <a:pPr marL="457200" indent="-457200">
              <a:buFont typeface="+mj-lt"/>
              <a:buAutoNum type="alphaLcParenR"/>
            </a:pPr>
            <a:r>
              <a:rPr lang="en-US" dirty="0"/>
              <a:t>It offers security and unity – an accountant understands his language more and is able to understand and converse freely in his language without the others understanding what he is saying.</a:t>
            </a:r>
          </a:p>
        </p:txBody>
      </p:sp>
    </p:spTree>
    <p:extLst>
      <p:ext uri="{BB962C8B-B14F-4D97-AF65-F5344CB8AC3E}">
        <p14:creationId xmlns:p14="http://schemas.microsoft.com/office/powerpoint/2010/main" val="50164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CA6D-4B7F-FD10-17D2-0123BE0CB1C9}"/>
              </a:ext>
            </a:extLst>
          </p:cNvPr>
          <p:cNvSpPr>
            <a:spLocks noGrp="1"/>
          </p:cNvSpPr>
          <p:nvPr>
            <p:ph type="title"/>
          </p:nvPr>
        </p:nvSpPr>
        <p:spPr>
          <a:xfrm>
            <a:off x="1451579" y="577049"/>
            <a:ext cx="9603275" cy="1276705"/>
          </a:xfrm>
        </p:spPr>
        <p:txBody>
          <a:bodyPr>
            <a:normAutofit fontScale="90000"/>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KIKUYU culture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7EE32FC6-CF64-524F-C272-6A5382DAC062}"/>
              </a:ext>
            </a:extLst>
          </p:cNvPr>
          <p:cNvSpPr>
            <a:spLocks noGrp="1"/>
          </p:cNvSpPr>
          <p:nvPr>
            <p:ph idx="1"/>
          </p:nvPr>
        </p:nvSpPr>
        <p:spPr/>
        <p:txBody>
          <a:bodyPr/>
          <a:lstStyle/>
          <a:p>
            <a:pPr marL="457200" lvl="1" indent="0">
              <a:buNone/>
            </a:pPr>
            <a:r>
              <a:rPr lang="en-US" sz="2400" dirty="0"/>
              <a:t>d)  sharing/communism- this allows the accountant to be fair in the distribution of funds among his colleges, and departments. He is taught to be share equitably.</a:t>
            </a:r>
          </a:p>
          <a:p>
            <a:pPr marL="457200" lvl="1" indent="0">
              <a:buNone/>
            </a:pPr>
            <a:r>
              <a:rPr lang="en-US" sz="2400" dirty="0"/>
              <a:t>e)  Celebration in various events- the accountant sets asides funds for his firms to celebrate events with their employers, employees, and society as a whole. This creates oneness in the community</a:t>
            </a:r>
            <a:r>
              <a:rPr lang="en-US" dirty="0"/>
              <a:t>.</a:t>
            </a:r>
          </a:p>
        </p:txBody>
      </p:sp>
    </p:spTree>
    <p:extLst>
      <p:ext uri="{BB962C8B-B14F-4D97-AF65-F5344CB8AC3E}">
        <p14:creationId xmlns:p14="http://schemas.microsoft.com/office/powerpoint/2010/main" val="165962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74B594-4FF6-6688-1493-2706E00E3FDB}"/>
              </a:ext>
            </a:extLst>
          </p:cNvPr>
          <p:cNvPicPr>
            <a:picLocks noChangeAspect="1"/>
          </p:cNvPicPr>
          <p:nvPr/>
        </p:nvPicPr>
        <p:blipFill>
          <a:blip r:embed="rId2"/>
          <a:stretch>
            <a:fillRect/>
          </a:stretch>
        </p:blipFill>
        <p:spPr>
          <a:xfrm>
            <a:off x="220133" y="287867"/>
            <a:ext cx="11819467" cy="5774266"/>
          </a:xfrm>
          <a:prstGeom prst="rect">
            <a:avLst/>
          </a:prstGeom>
        </p:spPr>
      </p:pic>
    </p:spTree>
    <p:extLst>
      <p:ext uri="{BB962C8B-B14F-4D97-AF65-F5344CB8AC3E}">
        <p14:creationId xmlns:p14="http://schemas.microsoft.com/office/powerpoint/2010/main" val="213858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160D-76F7-D69D-4EF2-97D5ACD56885}"/>
              </a:ext>
            </a:extLst>
          </p:cNvPr>
          <p:cNvSpPr>
            <a:spLocks noGrp="1"/>
          </p:cNvSpPr>
          <p:nvPr>
            <p:ph type="title"/>
          </p:nvPr>
        </p:nvSpPr>
        <p:spPr>
          <a:xfrm>
            <a:off x="1451579" y="355600"/>
            <a:ext cx="9603275" cy="1498154"/>
          </a:xfrm>
        </p:spPr>
        <p:txBody>
          <a:bodyPr>
            <a:normAutofit/>
          </a:bodyPr>
          <a:lstStyle/>
          <a:p>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IMPORTANCE OF African culture </a:t>
            </a:r>
            <a:r>
              <a:rPr 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demonstrating</a:t>
            </a:r>
            <a:r>
              <a:rPr lang="en-US" sz="32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its importance to the accounting profession.</a:t>
            </a:r>
            <a:endParaRPr lang="en-US" dirty="0"/>
          </a:p>
        </p:txBody>
      </p:sp>
      <p:sp>
        <p:nvSpPr>
          <p:cNvPr id="3" name="Content Placeholder 2">
            <a:extLst>
              <a:ext uri="{FF2B5EF4-FFF2-40B4-BE49-F238E27FC236}">
                <a16:creationId xmlns:a16="http://schemas.microsoft.com/office/drawing/2014/main" id="{E2D58635-8AA3-61DE-E504-AEB53696BB83}"/>
              </a:ext>
            </a:extLst>
          </p:cNvPr>
          <p:cNvSpPr>
            <a:spLocks noGrp="1"/>
          </p:cNvSpPr>
          <p:nvPr>
            <p:ph idx="1"/>
          </p:nvPr>
        </p:nvSpPr>
        <p:spPr/>
        <p:txBody>
          <a:bodyPr/>
          <a:lstStyle/>
          <a:p>
            <a:pPr marL="0" indent="0" algn="ctr">
              <a:buNone/>
            </a:pPr>
            <a:r>
              <a:rPr lang="en-US" sz="2800" u="sng" dirty="0"/>
              <a:t>Social values</a:t>
            </a:r>
          </a:p>
          <a:p>
            <a:r>
              <a:rPr lang="en-US" dirty="0"/>
              <a:t>Through routine practices African culture practices such as festivals, games, sports, and dances are some of the most important routine an accountant should practice. </a:t>
            </a:r>
          </a:p>
          <a:p>
            <a:r>
              <a:rPr lang="en-US" dirty="0"/>
              <a:t>For example an accountant should every morning do an activity that makes them sweat, to enhance concentration in the work and to avoid carelessness of figures, or to minimize human error.</a:t>
            </a:r>
          </a:p>
        </p:txBody>
      </p:sp>
    </p:spTree>
    <p:extLst>
      <p:ext uri="{BB962C8B-B14F-4D97-AF65-F5344CB8AC3E}">
        <p14:creationId xmlns:p14="http://schemas.microsoft.com/office/powerpoint/2010/main" val="30930634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311</TotalTime>
  <Words>1634</Words>
  <Application>Microsoft Office PowerPoint</Application>
  <PresentationFormat>Widescreen</PresentationFormat>
  <Paragraphs>58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Gill Sans MT</vt:lpstr>
      <vt:lpstr>Times New Roman</vt:lpstr>
      <vt:lpstr>Verdana</vt:lpstr>
      <vt:lpstr>Gallery</vt:lpstr>
      <vt:lpstr>Importance of African culture, gender awareness demonstrating its importance in accounting.</vt:lpstr>
      <vt:lpstr>PowerPoint Presentation</vt:lpstr>
      <vt:lpstr>PowerPoint Presentation</vt:lpstr>
      <vt:lpstr>PowerPoint Presentation</vt:lpstr>
      <vt:lpstr>Importance of the AGIKUYU CULTURE</vt:lpstr>
      <vt:lpstr>IMPORTANCE OF KIKUYU culture demonstrating its importance to the accounting profession.</vt:lpstr>
      <vt:lpstr>IMPORTANCE OF KIKUYU culture demonstrating its importance to the accounting profession.</vt:lpstr>
      <vt:lpstr>PowerPoint Presentation</vt:lpstr>
      <vt:lpstr>IMPORTANCE OF African culture demonstrating its importance to the accounting profession.</vt:lpstr>
      <vt:lpstr>PowerPoint Presentation</vt:lpstr>
      <vt:lpstr>IMPORTANCE OF African culture demonstrating its importance to the accounting profession.</vt:lpstr>
      <vt:lpstr>IMPORTANCE OF African culture demonstrating its importance to the accounting profession.</vt:lpstr>
      <vt:lpstr>PowerPoint Presentation</vt:lpstr>
      <vt:lpstr>IMPORTANCE OF African culture demonstrating its importance to the accounting profession.</vt:lpstr>
      <vt:lpstr>IMPORTANCE OF African culture demonstrating its importance to the accounting profession.</vt:lpstr>
      <vt:lpstr>PowerPoint Presentation</vt:lpstr>
      <vt:lpstr>IMPORTANCE OF African culture demonstrating its importance to the accounting profession.</vt:lpstr>
      <vt:lpstr>PowerPoint Presentation</vt:lpstr>
      <vt:lpstr> </vt:lpstr>
      <vt:lpstr>IMPORTANCE OF gender awareness demonstrating its importance to the accounting profession.</vt:lpstr>
      <vt:lpstr>IMPORTANCE OF gender awareness demonstrating its importance to the accounting profession.</vt:lpstr>
      <vt:lpstr>IMPORTANCE OF gender awareness demonstrating its importance to the accounting profession.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African culture, gender awareness demonstrating its importance in accounting.</dc:title>
  <dc:creator>Apple Irene</dc:creator>
  <cp:lastModifiedBy>Apple Irene</cp:lastModifiedBy>
  <cp:revision>2</cp:revision>
  <dcterms:created xsi:type="dcterms:W3CDTF">2022-10-19T05:44:49Z</dcterms:created>
  <dcterms:modified xsi:type="dcterms:W3CDTF">2022-10-19T10:56:41Z</dcterms:modified>
</cp:coreProperties>
</file>