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Lst>
  <p:notesMasterIdLst>
    <p:notesMasterId r:id="rId12"/>
  </p:notesMasterIdLst>
  <p:handoutMasterIdLst>
    <p:handoutMasterId r:id="rId13"/>
  </p:handoutMasterIdLst>
  <p:sldIdLst>
    <p:sldId id="325" r:id="rId6"/>
    <p:sldId id="327" r:id="rId7"/>
    <p:sldId id="326" r:id="rId8"/>
    <p:sldId id="317" r:id="rId9"/>
    <p:sldId id="324" r:id="rId10"/>
    <p:sldId id="318" r:id="rId11"/>
  </p:sldIdLst>
  <p:sldSz cx="9144000" cy="6858000" type="screen4x3"/>
  <p:notesSz cx="6807200" cy="9939338"/>
  <p:defaultTextStyle>
    <a:defPPr>
      <a:defRPr lang="en-US"/>
    </a:defPPr>
    <a:lvl1pPr marL="0" algn="l" defTabSz="457122" rtl="0" eaLnBrk="1" latinLnBrk="0" hangingPunct="1">
      <a:defRPr sz="1800" kern="1200">
        <a:solidFill>
          <a:schemeClr val="tx1"/>
        </a:solidFill>
        <a:latin typeface="+mn-lt"/>
        <a:ea typeface="+mn-ea"/>
        <a:cs typeface="+mn-cs"/>
      </a:defRPr>
    </a:lvl1pPr>
    <a:lvl2pPr marL="457122" algn="l" defTabSz="457122" rtl="0" eaLnBrk="1" latinLnBrk="0" hangingPunct="1">
      <a:defRPr sz="1800" kern="1200">
        <a:solidFill>
          <a:schemeClr val="tx1"/>
        </a:solidFill>
        <a:latin typeface="+mn-lt"/>
        <a:ea typeface="+mn-ea"/>
        <a:cs typeface="+mn-cs"/>
      </a:defRPr>
    </a:lvl2pPr>
    <a:lvl3pPr marL="914244" algn="l" defTabSz="457122" rtl="0" eaLnBrk="1" latinLnBrk="0" hangingPunct="1">
      <a:defRPr sz="1800" kern="1200">
        <a:solidFill>
          <a:schemeClr val="tx1"/>
        </a:solidFill>
        <a:latin typeface="+mn-lt"/>
        <a:ea typeface="+mn-ea"/>
        <a:cs typeface="+mn-cs"/>
      </a:defRPr>
    </a:lvl3pPr>
    <a:lvl4pPr marL="1371365" algn="l" defTabSz="457122" rtl="0" eaLnBrk="1" latinLnBrk="0" hangingPunct="1">
      <a:defRPr sz="1800" kern="1200">
        <a:solidFill>
          <a:schemeClr val="tx1"/>
        </a:solidFill>
        <a:latin typeface="+mn-lt"/>
        <a:ea typeface="+mn-ea"/>
        <a:cs typeface="+mn-cs"/>
      </a:defRPr>
    </a:lvl4pPr>
    <a:lvl5pPr marL="1828487" algn="l" defTabSz="457122" rtl="0" eaLnBrk="1" latinLnBrk="0" hangingPunct="1">
      <a:defRPr sz="1800" kern="1200">
        <a:solidFill>
          <a:schemeClr val="tx1"/>
        </a:solidFill>
        <a:latin typeface="+mn-lt"/>
        <a:ea typeface="+mn-ea"/>
        <a:cs typeface="+mn-cs"/>
      </a:defRPr>
    </a:lvl5pPr>
    <a:lvl6pPr marL="2285609" algn="l" defTabSz="457122" rtl="0" eaLnBrk="1" latinLnBrk="0" hangingPunct="1">
      <a:defRPr sz="1800" kern="1200">
        <a:solidFill>
          <a:schemeClr val="tx1"/>
        </a:solidFill>
        <a:latin typeface="+mn-lt"/>
        <a:ea typeface="+mn-ea"/>
        <a:cs typeface="+mn-cs"/>
      </a:defRPr>
    </a:lvl6pPr>
    <a:lvl7pPr marL="2742731" algn="l" defTabSz="457122" rtl="0" eaLnBrk="1" latinLnBrk="0" hangingPunct="1">
      <a:defRPr sz="1800" kern="1200">
        <a:solidFill>
          <a:schemeClr val="tx1"/>
        </a:solidFill>
        <a:latin typeface="+mn-lt"/>
        <a:ea typeface="+mn-ea"/>
        <a:cs typeface="+mn-cs"/>
      </a:defRPr>
    </a:lvl7pPr>
    <a:lvl8pPr marL="3199853" algn="l" defTabSz="457122" rtl="0" eaLnBrk="1" latinLnBrk="0" hangingPunct="1">
      <a:defRPr sz="1800" kern="1200">
        <a:solidFill>
          <a:schemeClr val="tx1"/>
        </a:solidFill>
        <a:latin typeface="+mn-lt"/>
        <a:ea typeface="+mn-ea"/>
        <a:cs typeface="+mn-cs"/>
      </a:defRPr>
    </a:lvl8pPr>
    <a:lvl9pPr marL="3656974" algn="l" defTabSz="4571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orient="horz" pos="618" userDrawn="1">
          <p15:clr>
            <a:srgbClr val="A4A3A4"/>
          </p15:clr>
        </p15:guide>
        <p15:guide id="14" pos="4195" userDrawn="1">
          <p15:clr>
            <a:srgbClr val="A4A3A4"/>
          </p15:clr>
        </p15:guide>
        <p15:guide id="15" pos="249" userDrawn="1">
          <p15:clr>
            <a:srgbClr val="A4A3A4"/>
          </p15:clr>
        </p15:guide>
        <p15:guide id="16" orient="horz" pos="845" userDrawn="1">
          <p15:clr>
            <a:srgbClr val="A4A3A4"/>
          </p15:clr>
        </p15:guide>
        <p15:guide id="17" pos="557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26B"/>
    <a:srgbClr val="26CAD3"/>
    <a:srgbClr val="FFF1D2"/>
    <a:srgbClr val="FFCA55"/>
    <a:srgbClr val="E3E8ED"/>
    <a:srgbClr val="D3F4F6"/>
    <a:srgbClr val="FFDB8D"/>
    <a:srgbClr val="FDD7DB"/>
    <a:srgbClr val="F8869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68" autoAdjust="0"/>
    <p:restoredTop sz="93662" autoAdjust="0"/>
  </p:normalViewPr>
  <p:slideViewPr>
    <p:cSldViewPr snapToGrid="0" snapToObjects="1">
      <p:cViewPr varScale="1">
        <p:scale>
          <a:sx n="111" d="100"/>
          <a:sy n="111" d="100"/>
        </p:scale>
        <p:origin x="108" y="318"/>
      </p:cViewPr>
      <p:guideLst>
        <p:guide orient="horz" pos="618"/>
        <p:guide pos="4195"/>
        <p:guide pos="249"/>
        <p:guide orient="horz" pos="845"/>
        <p:guide pos="55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37" d="100"/>
          <a:sy n="37" d="100"/>
        </p:scale>
        <p:origin x="2448" y="27"/>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lrMapOvr bg1="lt1" tx1="dk1" bg2="lt2" tx2="dk2" accent1="accent1" accent2="accent2" accent3="accent3" accent4="accent4" accent5="accent5" accent6="accent6" hlink="hlink" folHlink="folHlink"/>
  <c:chart>
    <c:title>
      <c:tx>
        <c:rich>
          <a:bodyPr/>
          <a:lstStyle/>
          <a:p>
            <a:pPr>
              <a:defRPr sz="800" b="1"/>
            </a:pPr>
            <a:r>
              <a:rPr lang="en-US" sz="1000" dirty="0"/>
              <a:t>ADT</a:t>
            </a:r>
          </a:p>
        </c:rich>
      </c:tx>
      <c:layout>
        <c:manualLayout>
          <c:xMode val="edge"/>
          <c:yMode val="edge"/>
          <c:x val="0.44278405156558698"/>
          <c:y val="0.41430007413451198"/>
        </c:manualLayout>
      </c:layout>
      <c:overlay val="0"/>
    </c:title>
    <c:autoTitleDeleted val="0"/>
    <c:plotArea>
      <c:layout>
        <c:manualLayout>
          <c:layoutTarget val="inner"/>
          <c:xMode val="edge"/>
          <c:yMode val="edge"/>
          <c:x val="0.23395301003885699"/>
          <c:y val="9.4539785282363606E-2"/>
          <c:w val="0.49920886290934402"/>
          <c:h val="0.72441857463854098"/>
        </c:manualLayout>
      </c:layout>
      <c:doughnutChart>
        <c:varyColors val="1"/>
        <c:ser>
          <c:idx val="0"/>
          <c:order val="0"/>
          <c:tx>
            <c:strRef>
              <c:f>Sheet1!$B$1</c:f>
              <c:strCache>
                <c:ptCount val="1"/>
                <c:pt idx="0">
                  <c:v>ADT in Billion</c:v>
                </c:pt>
              </c:strCache>
            </c:strRef>
          </c:tx>
          <c:spPr>
            <a:ln>
              <a:noFill/>
            </a:ln>
          </c:spPr>
          <c:dPt>
            <c:idx val="0"/>
            <c:bubble3D val="0"/>
            <c:spPr>
              <a:solidFill>
                <a:srgbClr val="13426B"/>
              </a:solidFill>
              <a:ln>
                <a:noFill/>
              </a:ln>
            </c:spPr>
            <c:extLst>
              <c:ext xmlns:c16="http://schemas.microsoft.com/office/drawing/2014/chart" uri="{C3380CC4-5D6E-409C-BE32-E72D297353CC}">
                <c16:uniqueId val="{00000001-8E52-42A9-831C-0D091C67EB10}"/>
              </c:ext>
            </c:extLst>
          </c:dPt>
          <c:dPt>
            <c:idx val="1"/>
            <c:bubble3D val="0"/>
            <c:spPr>
              <a:solidFill>
                <a:srgbClr val="F4364C"/>
              </a:solidFill>
              <a:ln>
                <a:noFill/>
              </a:ln>
            </c:spPr>
            <c:extLst>
              <c:ext xmlns:c16="http://schemas.microsoft.com/office/drawing/2014/chart" uri="{C3380CC4-5D6E-409C-BE32-E72D297353CC}">
                <c16:uniqueId val="{00000003-8E52-42A9-831C-0D091C67EB10}"/>
              </c:ext>
            </c:extLst>
          </c:dPt>
          <c:dPt>
            <c:idx val="2"/>
            <c:bubble3D val="0"/>
            <c:spPr>
              <a:solidFill>
                <a:srgbClr val="26CAD3"/>
              </a:solidFill>
              <a:ln>
                <a:noFill/>
              </a:ln>
            </c:spPr>
            <c:extLst>
              <c:ext xmlns:c16="http://schemas.microsoft.com/office/drawing/2014/chart" uri="{C3380CC4-5D6E-409C-BE32-E72D297353CC}">
                <c16:uniqueId val="{00000005-8E52-42A9-831C-0D091C67EB10}"/>
              </c:ext>
            </c:extLst>
          </c:dPt>
          <c:dPt>
            <c:idx val="3"/>
            <c:bubble3D val="0"/>
            <c:spPr>
              <a:solidFill>
                <a:srgbClr val="FFB81C"/>
              </a:solidFill>
              <a:ln>
                <a:noFill/>
              </a:ln>
            </c:spPr>
            <c:extLst>
              <c:ext xmlns:c16="http://schemas.microsoft.com/office/drawing/2014/chart" uri="{C3380CC4-5D6E-409C-BE32-E72D297353CC}">
                <c16:uniqueId val="{00000007-8E52-42A9-831C-0D091C67EB10}"/>
              </c:ext>
            </c:extLst>
          </c:dPt>
          <c:dPt>
            <c:idx val="4"/>
            <c:bubble3D val="0"/>
            <c:spPr>
              <a:solidFill>
                <a:srgbClr val="5E366E"/>
              </a:solidFill>
              <a:ln>
                <a:noFill/>
              </a:ln>
            </c:spPr>
            <c:extLst>
              <c:ext xmlns:c16="http://schemas.microsoft.com/office/drawing/2014/chart" uri="{C3380CC4-5D6E-409C-BE32-E72D297353CC}">
                <c16:uniqueId val="{00000009-8E52-42A9-831C-0D091C67EB10}"/>
              </c:ext>
            </c:extLst>
          </c:dPt>
          <c:dPt>
            <c:idx val="5"/>
            <c:bubble3D val="0"/>
            <c:spPr>
              <a:solidFill>
                <a:srgbClr val="D25B73"/>
              </a:solidFill>
              <a:ln>
                <a:noFill/>
              </a:ln>
            </c:spPr>
            <c:extLst>
              <c:ext xmlns:c16="http://schemas.microsoft.com/office/drawing/2014/chart" uri="{C3380CC4-5D6E-409C-BE32-E72D297353CC}">
                <c16:uniqueId val="{0000000B-8E52-42A9-831C-0D091C67EB10}"/>
              </c:ext>
            </c:extLst>
          </c:dPt>
          <c:dLbls>
            <c:dLbl>
              <c:idx val="0"/>
              <c:layout>
                <c:manualLayout>
                  <c:x val="0.120474727342925"/>
                  <c:y val="-9.186250740588039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E52-42A9-831C-0D091C67EB10}"/>
                </c:ext>
              </c:extLst>
            </c:dLbl>
            <c:dLbl>
              <c:idx val="1"/>
              <c:layout>
                <c:manualLayout>
                  <c:x val="0.120474727342925"/>
                  <c:y val="0.10856445269475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E52-42A9-831C-0D091C67EB10}"/>
                </c:ext>
              </c:extLst>
            </c:dLbl>
            <c:dLbl>
              <c:idx val="2"/>
              <c:layout>
                <c:manualLayout>
                  <c:x val="7.2284836405755101E-2"/>
                  <c:y val="0.12944262407192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E52-42A9-831C-0D091C67EB10}"/>
                </c:ext>
              </c:extLst>
            </c:dLbl>
            <c:dLbl>
              <c:idx val="3"/>
              <c:layout>
                <c:manualLayout>
                  <c:x val="-9.9181688853305E-2"/>
                  <c:y val="0.1085647814796770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E52-42A9-831C-0D091C67EB10}"/>
                </c:ext>
              </c:extLst>
            </c:dLbl>
            <c:dLbl>
              <c:idx val="4"/>
              <c:layout>
                <c:manualLayout>
                  <c:x val="-0.10842725460863301"/>
                  <c:y val="-0.104389212961228"/>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E52-42A9-831C-0D091C67EB10}"/>
                </c:ext>
              </c:extLst>
            </c:dLbl>
            <c:spPr>
              <a:noFill/>
              <a:ln>
                <a:noFill/>
              </a:ln>
              <a:effectLst/>
            </c:spPr>
            <c:txPr>
              <a:bodyPr/>
              <a:lstStyle/>
              <a:p>
                <a:pPr>
                  <a:defRPr sz="10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Sheet1!$A$2:$A$6</c:f>
              <c:strCache>
                <c:ptCount val="5"/>
                <c:pt idx="0">
                  <c:v>2011</c:v>
                </c:pt>
                <c:pt idx="1">
                  <c:v>2012</c:v>
                </c:pt>
                <c:pt idx="2">
                  <c:v>2013</c:v>
                </c:pt>
                <c:pt idx="3">
                  <c:v>2014</c:v>
                </c:pt>
                <c:pt idx="4">
                  <c:v>2015 YTD</c:v>
                </c:pt>
              </c:strCache>
            </c:strRef>
          </c:cat>
          <c:val>
            <c:numRef>
              <c:f>Sheet1!$B$2:$B$6</c:f>
              <c:numCache>
                <c:formatCode>_-* #,##0.0_-;\-* #,##0.0_-;_-* "-"??_-;_-@_-</c:formatCode>
                <c:ptCount val="5"/>
                <c:pt idx="0">
                  <c:v>69.7</c:v>
                </c:pt>
                <c:pt idx="1">
                  <c:v>53.9</c:v>
                </c:pt>
                <c:pt idx="2">
                  <c:v>62.6</c:v>
                </c:pt>
                <c:pt idx="3">
                  <c:v>69.5</c:v>
                </c:pt>
                <c:pt idx="4">
                  <c:v>84.3</c:v>
                </c:pt>
              </c:numCache>
            </c:numRef>
          </c:val>
          <c:extLst>
            <c:ext xmlns:c16="http://schemas.microsoft.com/office/drawing/2014/chart" uri="{C3380CC4-5D6E-409C-BE32-E72D297353CC}">
              <c16:uniqueId val="{0000000C-8E52-42A9-831C-0D091C67EB10}"/>
            </c:ext>
          </c:extLst>
        </c:ser>
        <c:dLbls>
          <c:showLegendKey val="0"/>
          <c:showVal val="0"/>
          <c:showCatName val="0"/>
          <c:showSerName val="0"/>
          <c:showPercent val="1"/>
          <c:showBubbleSize val="0"/>
          <c:showLeaderLines val="1"/>
        </c:dLbls>
        <c:firstSliceAng val="0"/>
        <c:holeSize val="50"/>
      </c:doughnutChart>
    </c:plotArea>
    <c:legend>
      <c:legendPos val="r"/>
      <c:legendEntry>
        <c:idx val="0"/>
        <c:txPr>
          <a:bodyPr/>
          <a:lstStyle/>
          <a:p>
            <a:pPr>
              <a:defRPr sz="800" b="0"/>
            </a:pPr>
            <a:endParaRPr lang="en-US"/>
          </a:p>
        </c:txPr>
      </c:legendEntry>
      <c:legendEntry>
        <c:idx val="1"/>
        <c:txPr>
          <a:bodyPr/>
          <a:lstStyle/>
          <a:p>
            <a:pPr>
              <a:defRPr sz="800" b="0"/>
            </a:pPr>
            <a:endParaRPr lang="en-US"/>
          </a:p>
        </c:txPr>
      </c:legendEntry>
      <c:legendEntry>
        <c:idx val="2"/>
        <c:txPr>
          <a:bodyPr/>
          <a:lstStyle/>
          <a:p>
            <a:pPr>
              <a:defRPr sz="800" b="0"/>
            </a:pPr>
            <a:endParaRPr lang="en-US"/>
          </a:p>
        </c:txPr>
      </c:legendEntry>
      <c:legendEntry>
        <c:idx val="3"/>
        <c:txPr>
          <a:bodyPr/>
          <a:lstStyle/>
          <a:p>
            <a:pPr>
              <a:defRPr sz="800" b="0"/>
            </a:pPr>
            <a:endParaRPr lang="en-US"/>
          </a:p>
        </c:txPr>
      </c:legendEntry>
      <c:legendEntry>
        <c:idx val="4"/>
        <c:txPr>
          <a:bodyPr/>
          <a:lstStyle/>
          <a:p>
            <a:pPr>
              <a:defRPr sz="800" b="0"/>
            </a:pPr>
            <a:endParaRPr lang="en-US"/>
          </a:p>
        </c:txPr>
      </c:legendEntry>
      <c:layout>
        <c:manualLayout>
          <c:xMode val="edge"/>
          <c:yMode val="edge"/>
          <c:x val="6.1229440625933398E-2"/>
          <c:y val="0.89716310022785195"/>
          <c:w val="0.89170994555049898"/>
          <c:h val="9.8362301238490907E-2"/>
        </c:manualLayout>
      </c:layout>
      <c:overlay val="0"/>
      <c:txPr>
        <a:bodyPr/>
        <a:lstStyle/>
        <a:p>
          <a:pPr>
            <a:defRPr sz="800" b="1"/>
          </a:pPr>
          <a:endParaRPr lang="en-US"/>
        </a:p>
      </c:txPr>
    </c:legend>
    <c:plotVisOnly val="1"/>
    <c:dispBlanksAs val="gap"/>
    <c:showDLblsOverMax val="0"/>
  </c:chart>
  <c:spPr>
    <a:noFill/>
    <a:ln>
      <a:noFill/>
    </a:ln>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983150742321403E-2"/>
          <c:y val="4.2904377597833998E-2"/>
          <c:w val="0.93323045037012897"/>
          <c:h val="0.82768889544979596"/>
        </c:manualLayout>
      </c:layout>
      <c:barChart>
        <c:barDir val="col"/>
        <c:grouping val="clustered"/>
        <c:varyColors val="0"/>
        <c:ser>
          <c:idx val="0"/>
          <c:order val="0"/>
          <c:tx>
            <c:strRef>
              <c:f>Sheet1!$B$1</c:f>
              <c:strCache>
                <c:ptCount val="1"/>
                <c:pt idx="0">
                  <c:v>ADT in Billion</c:v>
                </c:pt>
              </c:strCache>
            </c:strRef>
          </c:tx>
          <c:spPr>
            <a:solidFill>
              <a:srgbClr val="13426B"/>
            </a:solidFill>
          </c:spPr>
          <c:invertIfNegative val="0"/>
          <c:dPt>
            <c:idx val="3"/>
            <c:invertIfNegative val="0"/>
            <c:bubble3D val="0"/>
            <c:extLst>
              <c:ext xmlns:c16="http://schemas.microsoft.com/office/drawing/2014/chart" uri="{C3380CC4-5D6E-409C-BE32-E72D297353CC}">
                <c16:uniqueId val="{00000000-8084-4A1C-A929-37FDCC7FDB3C}"/>
              </c:ext>
            </c:extLst>
          </c:dPt>
          <c:dPt>
            <c:idx val="4"/>
            <c:invertIfNegative val="0"/>
            <c:bubble3D val="0"/>
            <c:spPr>
              <a:solidFill>
                <a:srgbClr val="F4364C"/>
              </a:solidFill>
            </c:spPr>
            <c:extLst>
              <c:ext xmlns:c16="http://schemas.microsoft.com/office/drawing/2014/chart" uri="{C3380CC4-5D6E-409C-BE32-E72D297353CC}">
                <c16:uniqueId val="{00000002-8084-4A1C-A929-37FDCC7FDB3C}"/>
              </c:ext>
            </c:extLst>
          </c:dPt>
          <c:dLbls>
            <c:dLbl>
              <c:idx val="4"/>
              <c:tx>
                <c:rich>
                  <a:bodyPr/>
                  <a:lstStyle/>
                  <a:p>
                    <a:pPr>
                      <a:defRPr sz="1000" b="1"/>
                    </a:pPr>
                    <a:r>
                      <a:rPr lang="en-US" dirty="0">
                        <a:latin typeface="Microsoft JhengHei"/>
                      </a:rPr>
                      <a:t> 84.3 </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84-4A1C-A929-37FDCC7FDB3C}"/>
                </c:ext>
              </c:extLst>
            </c:dLbl>
            <c:spPr>
              <a:noFill/>
              <a:ln>
                <a:noFill/>
              </a:ln>
              <a:effectLst/>
            </c:spPr>
            <c:txPr>
              <a:bodyPr/>
              <a:lstStyle/>
              <a:p>
                <a:pPr>
                  <a:defRPr sz="10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2011</c:v>
                </c:pt>
                <c:pt idx="1">
                  <c:v>2012</c:v>
                </c:pt>
                <c:pt idx="2">
                  <c:v>2013</c:v>
                </c:pt>
                <c:pt idx="3">
                  <c:v>2014</c:v>
                </c:pt>
                <c:pt idx="4">
                  <c:v>2015 YTD</c:v>
                </c:pt>
              </c:strCache>
            </c:strRef>
          </c:cat>
          <c:val>
            <c:numRef>
              <c:f>Sheet1!$B$2:$B$6</c:f>
              <c:numCache>
                <c:formatCode>_-* #,##0.0_-;\-* #,##0.0_-;_-* "-"??_-;_-@_-</c:formatCode>
                <c:ptCount val="5"/>
                <c:pt idx="0">
                  <c:v>69.7</c:v>
                </c:pt>
                <c:pt idx="1">
                  <c:v>53.9</c:v>
                </c:pt>
                <c:pt idx="2">
                  <c:v>62.6</c:v>
                </c:pt>
                <c:pt idx="3">
                  <c:v>69.5</c:v>
                </c:pt>
                <c:pt idx="4">
                  <c:v>84.3</c:v>
                </c:pt>
              </c:numCache>
            </c:numRef>
          </c:val>
          <c:extLst>
            <c:ext xmlns:c16="http://schemas.microsoft.com/office/drawing/2014/chart" uri="{C3380CC4-5D6E-409C-BE32-E72D297353CC}">
              <c16:uniqueId val="{00000003-8084-4A1C-A929-37FDCC7FDB3C}"/>
            </c:ext>
          </c:extLst>
        </c:ser>
        <c:dLbls>
          <c:showLegendKey val="0"/>
          <c:showVal val="0"/>
          <c:showCatName val="0"/>
          <c:showSerName val="0"/>
          <c:showPercent val="0"/>
          <c:showBubbleSize val="0"/>
        </c:dLbls>
        <c:gapWidth val="42"/>
        <c:axId val="-2119822536"/>
        <c:axId val="-2119825624"/>
      </c:barChart>
      <c:catAx>
        <c:axId val="-2119822536"/>
        <c:scaling>
          <c:orientation val="minMax"/>
        </c:scaling>
        <c:delete val="0"/>
        <c:axPos val="b"/>
        <c:numFmt formatCode="General" sourceLinked="0"/>
        <c:majorTickMark val="out"/>
        <c:minorTickMark val="none"/>
        <c:tickLblPos val="nextTo"/>
        <c:txPr>
          <a:bodyPr/>
          <a:lstStyle/>
          <a:p>
            <a:pPr>
              <a:defRPr sz="800"/>
            </a:pPr>
            <a:endParaRPr lang="en-US"/>
          </a:p>
        </c:txPr>
        <c:crossAx val="-2119825624"/>
        <c:crosses val="autoZero"/>
        <c:auto val="1"/>
        <c:lblAlgn val="ctr"/>
        <c:lblOffset val="100"/>
        <c:noMultiLvlLbl val="0"/>
      </c:catAx>
      <c:valAx>
        <c:axId val="-2119825624"/>
        <c:scaling>
          <c:orientation val="minMax"/>
        </c:scaling>
        <c:delete val="1"/>
        <c:axPos val="l"/>
        <c:numFmt formatCode="_-* #,##0.0_-;\-* #,##0.0_-;_-* &quot;-&quot;??_-;_-@_-" sourceLinked="1"/>
        <c:majorTickMark val="none"/>
        <c:minorTickMark val="none"/>
        <c:tickLblPos val="none"/>
        <c:crossAx val="-2119822536"/>
        <c:crosses val="autoZero"/>
        <c:crossBetween val="between"/>
      </c:valAx>
    </c:plotArea>
    <c:plotVisOnly val="1"/>
    <c:dispBlanksAs val="gap"/>
    <c:showDLblsOverMax val="0"/>
  </c:chart>
  <c:txPr>
    <a:bodyPr/>
    <a:lstStyle/>
    <a:p>
      <a:pPr>
        <a:defRPr sz="1200">
          <a:latin typeface="Aria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614935229870495E-2"/>
          <c:y val="6.3164417201891601E-2"/>
          <c:w val="0.74984988569977196"/>
          <c:h val="0.70305451416630804"/>
        </c:manualLayout>
      </c:layout>
      <c:areaChart>
        <c:grouping val="standard"/>
        <c:varyColors val="0"/>
        <c:ser>
          <c:idx val="1"/>
          <c:order val="1"/>
          <c:tx>
            <c:v>HKD EF Paper Outstanding (RHS)</c:v>
          </c:tx>
          <c:spPr>
            <a:solidFill>
              <a:schemeClr val="bg2"/>
            </a:solidFill>
          </c:spPr>
          <c:val>
            <c:numRef>
              <c:f>'[HK EFN turnover chart.xlsx]T5.1.1'!$O$93:$O$272</c:f>
              <c:numCache>
                <c:formatCode>#,##0;\(#,##0\)</c:formatCode>
                <c:ptCount val="180"/>
                <c:pt idx="0">
                  <c:v>102280</c:v>
                </c:pt>
                <c:pt idx="1">
                  <c:v>102787</c:v>
                </c:pt>
                <c:pt idx="2">
                  <c:v>103458</c:v>
                </c:pt>
                <c:pt idx="3">
                  <c:v>103823</c:v>
                </c:pt>
                <c:pt idx="4">
                  <c:v>104598</c:v>
                </c:pt>
                <c:pt idx="5">
                  <c:v>105158</c:v>
                </c:pt>
                <c:pt idx="6">
                  <c:v>105625</c:v>
                </c:pt>
                <c:pt idx="7">
                  <c:v>106338</c:v>
                </c:pt>
                <c:pt idx="8">
                  <c:v>106818</c:v>
                </c:pt>
                <c:pt idx="9">
                  <c:v>107254</c:v>
                </c:pt>
                <c:pt idx="10">
                  <c:v>107980</c:v>
                </c:pt>
                <c:pt idx="11">
                  <c:v>108602</c:v>
                </c:pt>
                <c:pt idx="12">
                  <c:v>109202</c:v>
                </c:pt>
                <c:pt idx="13">
                  <c:v>109682</c:v>
                </c:pt>
                <c:pt idx="14">
                  <c:v>110135</c:v>
                </c:pt>
                <c:pt idx="15">
                  <c:v>110501</c:v>
                </c:pt>
                <c:pt idx="16">
                  <c:v>111066</c:v>
                </c:pt>
                <c:pt idx="17">
                  <c:v>111526</c:v>
                </c:pt>
                <c:pt idx="18">
                  <c:v>111851</c:v>
                </c:pt>
                <c:pt idx="19">
                  <c:v>112393</c:v>
                </c:pt>
                <c:pt idx="20">
                  <c:v>112699</c:v>
                </c:pt>
                <c:pt idx="21">
                  <c:v>113085</c:v>
                </c:pt>
                <c:pt idx="22">
                  <c:v>113342</c:v>
                </c:pt>
                <c:pt idx="23">
                  <c:v>113750</c:v>
                </c:pt>
                <c:pt idx="24">
                  <c:v>114074</c:v>
                </c:pt>
                <c:pt idx="25">
                  <c:v>114394</c:v>
                </c:pt>
                <c:pt idx="26">
                  <c:v>114689</c:v>
                </c:pt>
                <c:pt idx="27">
                  <c:v>114871</c:v>
                </c:pt>
                <c:pt idx="28">
                  <c:v>115324</c:v>
                </c:pt>
                <c:pt idx="29">
                  <c:v>115705</c:v>
                </c:pt>
                <c:pt idx="30">
                  <c:v>116041</c:v>
                </c:pt>
                <c:pt idx="31">
                  <c:v>116332</c:v>
                </c:pt>
                <c:pt idx="32">
                  <c:v>116558</c:v>
                </c:pt>
                <c:pt idx="33">
                  <c:v>116726</c:v>
                </c:pt>
                <c:pt idx="34">
                  <c:v>116962</c:v>
                </c:pt>
                <c:pt idx="35">
                  <c:v>117476</c:v>
                </c:pt>
                <c:pt idx="36">
                  <c:v>117608</c:v>
                </c:pt>
                <c:pt idx="37">
                  <c:v>117885</c:v>
                </c:pt>
                <c:pt idx="38">
                  <c:v>118203</c:v>
                </c:pt>
                <c:pt idx="39">
                  <c:v>118306</c:v>
                </c:pt>
                <c:pt idx="40">
                  <c:v>118562</c:v>
                </c:pt>
                <c:pt idx="41">
                  <c:v>119027</c:v>
                </c:pt>
                <c:pt idx="42">
                  <c:v>119157</c:v>
                </c:pt>
                <c:pt idx="43">
                  <c:v>119410</c:v>
                </c:pt>
                <c:pt idx="44">
                  <c:v>119684</c:v>
                </c:pt>
                <c:pt idx="45">
                  <c:v>119678</c:v>
                </c:pt>
                <c:pt idx="46">
                  <c:v>119794</c:v>
                </c:pt>
                <c:pt idx="47">
                  <c:v>120152</c:v>
                </c:pt>
                <c:pt idx="48">
                  <c:v>120142</c:v>
                </c:pt>
                <c:pt idx="49">
                  <c:v>120280</c:v>
                </c:pt>
                <c:pt idx="50">
                  <c:v>120581</c:v>
                </c:pt>
                <c:pt idx="51">
                  <c:v>120665</c:v>
                </c:pt>
                <c:pt idx="52">
                  <c:v>120739</c:v>
                </c:pt>
                <c:pt idx="53">
                  <c:v>121239</c:v>
                </c:pt>
                <c:pt idx="54">
                  <c:v>121367</c:v>
                </c:pt>
                <c:pt idx="55">
                  <c:v>121516</c:v>
                </c:pt>
                <c:pt idx="56">
                  <c:v>121887</c:v>
                </c:pt>
                <c:pt idx="57">
                  <c:v>121952</c:v>
                </c:pt>
                <c:pt idx="58">
                  <c:v>122043</c:v>
                </c:pt>
                <c:pt idx="59">
                  <c:v>122579</c:v>
                </c:pt>
                <c:pt idx="60">
                  <c:v>122654</c:v>
                </c:pt>
                <c:pt idx="61">
                  <c:v>122813</c:v>
                </c:pt>
                <c:pt idx="62">
                  <c:v>123226</c:v>
                </c:pt>
                <c:pt idx="63">
                  <c:v>123391</c:v>
                </c:pt>
                <c:pt idx="64">
                  <c:v>123626</c:v>
                </c:pt>
                <c:pt idx="65">
                  <c:v>124330</c:v>
                </c:pt>
                <c:pt idx="66">
                  <c:v>124519</c:v>
                </c:pt>
                <c:pt idx="67">
                  <c:v>124958</c:v>
                </c:pt>
                <c:pt idx="68">
                  <c:v>125396</c:v>
                </c:pt>
                <c:pt idx="69">
                  <c:v>125583</c:v>
                </c:pt>
                <c:pt idx="70">
                  <c:v>126031</c:v>
                </c:pt>
                <c:pt idx="71">
                  <c:v>126709</c:v>
                </c:pt>
                <c:pt idx="72">
                  <c:v>126920</c:v>
                </c:pt>
                <c:pt idx="73">
                  <c:v>127253</c:v>
                </c:pt>
                <c:pt idx="74">
                  <c:v>127853</c:v>
                </c:pt>
                <c:pt idx="75">
                  <c:v>128068</c:v>
                </c:pt>
                <c:pt idx="76">
                  <c:v>128400</c:v>
                </c:pt>
                <c:pt idx="77">
                  <c:v>129252</c:v>
                </c:pt>
                <c:pt idx="78">
                  <c:v>129496</c:v>
                </c:pt>
                <c:pt idx="79">
                  <c:v>129955</c:v>
                </c:pt>
                <c:pt idx="80">
                  <c:v>130422</c:v>
                </c:pt>
                <c:pt idx="81">
                  <c:v>130634</c:v>
                </c:pt>
                <c:pt idx="82">
                  <c:v>131086</c:v>
                </c:pt>
                <c:pt idx="83">
                  <c:v>131788</c:v>
                </c:pt>
                <c:pt idx="84">
                  <c:v>132140</c:v>
                </c:pt>
                <c:pt idx="85">
                  <c:v>132493</c:v>
                </c:pt>
                <c:pt idx="86">
                  <c:v>132962</c:v>
                </c:pt>
                <c:pt idx="87">
                  <c:v>133179</c:v>
                </c:pt>
                <c:pt idx="88">
                  <c:v>133664</c:v>
                </c:pt>
                <c:pt idx="89">
                  <c:v>134448</c:v>
                </c:pt>
                <c:pt idx="90">
                  <c:v>134677</c:v>
                </c:pt>
                <c:pt idx="91">
                  <c:v>135159</c:v>
                </c:pt>
                <c:pt idx="92">
                  <c:v>135565</c:v>
                </c:pt>
                <c:pt idx="93">
                  <c:v>135915</c:v>
                </c:pt>
                <c:pt idx="94">
                  <c:v>136135</c:v>
                </c:pt>
                <c:pt idx="95">
                  <c:v>136646</c:v>
                </c:pt>
                <c:pt idx="96">
                  <c:v>142861</c:v>
                </c:pt>
                <c:pt idx="97">
                  <c:v>143132</c:v>
                </c:pt>
                <c:pt idx="98">
                  <c:v>143281</c:v>
                </c:pt>
                <c:pt idx="99">
                  <c:v>143479</c:v>
                </c:pt>
                <c:pt idx="100">
                  <c:v>143712</c:v>
                </c:pt>
                <c:pt idx="101">
                  <c:v>144301</c:v>
                </c:pt>
                <c:pt idx="102">
                  <c:v>144465</c:v>
                </c:pt>
                <c:pt idx="103">
                  <c:v>144708</c:v>
                </c:pt>
                <c:pt idx="104">
                  <c:v>144983</c:v>
                </c:pt>
                <c:pt idx="105">
                  <c:v>147050</c:v>
                </c:pt>
                <c:pt idx="106">
                  <c:v>149173</c:v>
                </c:pt>
                <c:pt idx="107">
                  <c:v>157653</c:v>
                </c:pt>
                <c:pt idx="108">
                  <c:v>175697</c:v>
                </c:pt>
                <c:pt idx="109">
                  <c:v>196220</c:v>
                </c:pt>
                <c:pt idx="110">
                  <c:v>218899</c:v>
                </c:pt>
                <c:pt idx="111">
                  <c:v>226571</c:v>
                </c:pt>
                <c:pt idx="112">
                  <c:v>247771</c:v>
                </c:pt>
                <c:pt idx="113">
                  <c:v>288423</c:v>
                </c:pt>
                <c:pt idx="114">
                  <c:v>350175</c:v>
                </c:pt>
                <c:pt idx="115">
                  <c:v>391007</c:v>
                </c:pt>
                <c:pt idx="116">
                  <c:v>413040</c:v>
                </c:pt>
                <c:pt idx="117">
                  <c:v>436040</c:v>
                </c:pt>
                <c:pt idx="118">
                  <c:v>470787</c:v>
                </c:pt>
                <c:pt idx="119">
                  <c:v>534062</c:v>
                </c:pt>
                <c:pt idx="120">
                  <c:v>569087</c:v>
                </c:pt>
                <c:pt idx="121">
                  <c:v>594205</c:v>
                </c:pt>
                <c:pt idx="122">
                  <c:v>612543</c:v>
                </c:pt>
                <c:pt idx="123">
                  <c:v>631582</c:v>
                </c:pt>
                <c:pt idx="124">
                  <c:v>650676</c:v>
                </c:pt>
                <c:pt idx="125">
                  <c:v>651392</c:v>
                </c:pt>
                <c:pt idx="126">
                  <c:v>651586</c:v>
                </c:pt>
                <c:pt idx="127">
                  <c:v>651775</c:v>
                </c:pt>
                <c:pt idx="128">
                  <c:v>652079</c:v>
                </c:pt>
                <c:pt idx="129">
                  <c:v>652253</c:v>
                </c:pt>
                <c:pt idx="130">
                  <c:v>652395</c:v>
                </c:pt>
                <c:pt idx="131">
                  <c:v>653138</c:v>
                </c:pt>
                <c:pt idx="132">
                  <c:v>653283</c:v>
                </c:pt>
                <c:pt idx="133">
                  <c:v>653405</c:v>
                </c:pt>
                <c:pt idx="134">
                  <c:v>653768</c:v>
                </c:pt>
                <c:pt idx="135">
                  <c:v>653866</c:v>
                </c:pt>
                <c:pt idx="136">
                  <c:v>653939</c:v>
                </c:pt>
                <c:pt idx="137">
                  <c:v>654422</c:v>
                </c:pt>
                <c:pt idx="138">
                  <c:v>654465</c:v>
                </c:pt>
                <c:pt idx="139">
                  <c:v>654638</c:v>
                </c:pt>
                <c:pt idx="140">
                  <c:v>654775</c:v>
                </c:pt>
                <c:pt idx="141">
                  <c:v>654854</c:v>
                </c:pt>
                <c:pt idx="142">
                  <c:v>654966</c:v>
                </c:pt>
                <c:pt idx="143">
                  <c:v>655413</c:v>
                </c:pt>
                <c:pt idx="144">
                  <c:v>655547</c:v>
                </c:pt>
                <c:pt idx="145">
                  <c:v>655748</c:v>
                </c:pt>
                <c:pt idx="146">
                  <c:v>655896</c:v>
                </c:pt>
                <c:pt idx="147" formatCode="#,##0_);\(#,##0\)">
                  <c:v>655975</c:v>
                </c:pt>
                <c:pt idx="148" formatCode="#,##0_);\(#,##0\)">
                  <c:v>656082</c:v>
                </c:pt>
                <c:pt idx="149" formatCode="#,##0_);\(#,##0\)">
                  <c:v>656447</c:v>
                </c:pt>
                <c:pt idx="150" formatCode="#,##0_);\(#,##0\)">
                  <c:v>656511</c:v>
                </c:pt>
                <c:pt idx="151" formatCode="#,##0_);\(#,##0\)">
                  <c:v>656689</c:v>
                </c:pt>
                <c:pt idx="152" formatCode="#,##0_);\(#,##0\)">
                  <c:v>656848</c:v>
                </c:pt>
                <c:pt idx="153" formatCode="#,##0_);\(#,##0\)">
                  <c:v>657021</c:v>
                </c:pt>
                <c:pt idx="154" formatCode="#,##0_);\(#,##0\)">
                  <c:v>657087</c:v>
                </c:pt>
                <c:pt idx="155" formatCode="#,##0_);\(#,##0\)">
                  <c:v>657384</c:v>
                </c:pt>
                <c:pt idx="156" formatCode="#,##0_);\(#,##0\)">
                  <c:v>678447</c:v>
                </c:pt>
                <c:pt idx="157" formatCode="#,##0_);\(#,##0\)">
                  <c:v>693564</c:v>
                </c:pt>
                <c:pt idx="158" formatCode="#,##0_);\(#,##0\)">
                  <c:v>708646</c:v>
                </c:pt>
                <c:pt idx="159" formatCode="#,##0_);\(#,##0\)">
                  <c:v>727703</c:v>
                </c:pt>
                <c:pt idx="160" formatCode="#,##0_);\(#,##0\)">
                  <c:v>740762</c:v>
                </c:pt>
                <c:pt idx="161" formatCode="#,##0_);\(#,##0\)">
                  <c:v>750088</c:v>
                </c:pt>
                <c:pt idx="162" formatCode="#,##0_);\(#,##0\)">
                  <c:v>750252</c:v>
                </c:pt>
                <c:pt idx="163" formatCode="#,##0_);\(#,##0\)">
                  <c:v>750400</c:v>
                </c:pt>
                <c:pt idx="164" formatCode="#,##0_);\(#,##0\)">
                  <c:v>750563</c:v>
                </c:pt>
                <c:pt idx="165" formatCode="#,##0_);\(#,##0\)">
                  <c:v>750728</c:v>
                </c:pt>
                <c:pt idx="166" formatCode="#,##0_);\(#,##0\)">
                  <c:v>750802</c:v>
                </c:pt>
                <c:pt idx="167" formatCode="#,##0_);\(#,##0\)">
                  <c:v>751151</c:v>
                </c:pt>
                <c:pt idx="168" formatCode="#,##0_);\(#,##0\)">
                  <c:v>751258</c:v>
                </c:pt>
                <c:pt idx="169" formatCode="#,##0_);\(#,##0\)">
                  <c:v>751366</c:v>
                </c:pt>
                <c:pt idx="170" formatCode="#,##0_);\(#,##0\)">
                  <c:v>751519</c:v>
                </c:pt>
                <c:pt idx="171" formatCode="#,##0_);\(#,##0\)">
                  <c:v>751664</c:v>
                </c:pt>
                <c:pt idx="172" formatCode="#,##0_);\(#,##0\)">
                  <c:v>751704</c:v>
                </c:pt>
                <c:pt idx="173" formatCode="#,##0_);\(#,##0\)">
                  <c:v>751999</c:v>
                </c:pt>
                <c:pt idx="174" formatCode="#,##0_);\(#,##0\)">
                  <c:v>752100</c:v>
                </c:pt>
                <c:pt idx="175" formatCode="#,##0_);\(#,##0\)">
                  <c:v>752173</c:v>
                </c:pt>
                <c:pt idx="176" formatCode="#,##0_);\(#,##0\)">
                  <c:v>752242</c:v>
                </c:pt>
                <c:pt idx="177" formatCode="#,##0_);\(#,##0\)">
                  <c:v>752332</c:v>
                </c:pt>
                <c:pt idx="178" formatCode="#,##0_);\(#,##0\)">
                  <c:v>752339</c:v>
                </c:pt>
                <c:pt idx="179" formatCode="#,##0_);\(#,##0\)">
                  <c:v>752630</c:v>
                </c:pt>
              </c:numCache>
            </c:numRef>
          </c:val>
          <c:extLst>
            <c:ext xmlns:c16="http://schemas.microsoft.com/office/drawing/2014/chart" uri="{C3380CC4-5D6E-409C-BE32-E72D297353CC}">
              <c16:uniqueId val="{00000000-8461-408B-90F7-EF84E4D80E78}"/>
            </c:ext>
          </c:extLst>
        </c:ser>
        <c:ser>
          <c:idx val="0"/>
          <c:order val="2"/>
          <c:tx>
            <c:v>ADT (RHS)</c:v>
          </c:tx>
          <c:spPr>
            <a:solidFill>
              <a:srgbClr val="13426B"/>
            </a:solidFill>
          </c:spPr>
          <c:val>
            <c:numRef>
              <c:f>'[HK EFN turnover chart.xlsx]T5.1.1'!$N$93:$N$272</c:f>
              <c:numCache>
                <c:formatCode>#,##0;\(#,##0\)</c:formatCode>
                <c:ptCount val="180"/>
                <c:pt idx="0">
                  <c:v>34731</c:v>
                </c:pt>
                <c:pt idx="1">
                  <c:v>17616</c:v>
                </c:pt>
                <c:pt idx="2">
                  <c:v>17894</c:v>
                </c:pt>
                <c:pt idx="3">
                  <c:v>33069</c:v>
                </c:pt>
                <c:pt idx="4">
                  <c:v>19392</c:v>
                </c:pt>
                <c:pt idx="5">
                  <c:v>19078</c:v>
                </c:pt>
                <c:pt idx="6">
                  <c:v>20175</c:v>
                </c:pt>
                <c:pt idx="7">
                  <c:v>25620</c:v>
                </c:pt>
                <c:pt idx="8">
                  <c:v>26161</c:v>
                </c:pt>
                <c:pt idx="9">
                  <c:v>25525</c:v>
                </c:pt>
                <c:pt idx="10">
                  <c:v>21555</c:v>
                </c:pt>
                <c:pt idx="11">
                  <c:v>24550</c:v>
                </c:pt>
                <c:pt idx="12">
                  <c:v>28023</c:v>
                </c:pt>
                <c:pt idx="13">
                  <c:v>17921</c:v>
                </c:pt>
                <c:pt idx="14">
                  <c:v>18519</c:v>
                </c:pt>
                <c:pt idx="15">
                  <c:v>18250</c:v>
                </c:pt>
                <c:pt idx="16">
                  <c:v>18777</c:v>
                </c:pt>
                <c:pt idx="17">
                  <c:v>25218</c:v>
                </c:pt>
                <c:pt idx="18">
                  <c:v>20656</c:v>
                </c:pt>
                <c:pt idx="19">
                  <c:v>14847</c:v>
                </c:pt>
                <c:pt idx="20">
                  <c:v>23607</c:v>
                </c:pt>
                <c:pt idx="21">
                  <c:v>22414</c:v>
                </c:pt>
                <c:pt idx="22">
                  <c:v>26003</c:v>
                </c:pt>
                <c:pt idx="23">
                  <c:v>20238</c:v>
                </c:pt>
                <c:pt idx="24">
                  <c:v>23770</c:v>
                </c:pt>
                <c:pt idx="25">
                  <c:v>20907</c:v>
                </c:pt>
                <c:pt idx="26">
                  <c:v>22139</c:v>
                </c:pt>
                <c:pt idx="27">
                  <c:v>21637</c:v>
                </c:pt>
                <c:pt idx="28">
                  <c:v>24049</c:v>
                </c:pt>
                <c:pt idx="29">
                  <c:v>22333</c:v>
                </c:pt>
                <c:pt idx="30">
                  <c:v>29167</c:v>
                </c:pt>
                <c:pt idx="31">
                  <c:v>17855</c:v>
                </c:pt>
                <c:pt idx="32">
                  <c:v>23130</c:v>
                </c:pt>
                <c:pt idx="33">
                  <c:v>23392</c:v>
                </c:pt>
                <c:pt idx="34">
                  <c:v>21183</c:v>
                </c:pt>
                <c:pt idx="35">
                  <c:v>18544</c:v>
                </c:pt>
                <c:pt idx="36">
                  <c:v>22240</c:v>
                </c:pt>
                <c:pt idx="37">
                  <c:v>30839</c:v>
                </c:pt>
                <c:pt idx="38">
                  <c:v>30342</c:v>
                </c:pt>
                <c:pt idx="39">
                  <c:v>24996</c:v>
                </c:pt>
                <c:pt idx="40">
                  <c:v>24186</c:v>
                </c:pt>
                <c:pt idx="41">
                  <c:v>22180</c:v>
                </c:pt>
                <c:pt idx="42">
                  <c:v>15733</c:v>
                </c:pt>
                <c:pt idx="43">
                  <c:v>15377</c:v>
                </c:pt>
                <c:pt idx="44">
                  <c:v>19105</c:v>
                </c:pt>
                <c:pt idx="45">
                  <c:v>19268</c:v>
                </c:pt>
                <c:pt idx="46">
                  <c:v>15695</c:v>
                </c:pt>
                <c:pt idx="47">
                  <c:v>9514</c:v>
                </c:pt>
                <c:pt idx="48">
                  <c:v>13832</c:v>
                </c:pt>
                <c:pt idx="49">
                  <c:v>14728</c:v>
                </c:pt>
                <c:pt idx="50">
                  <c:v>14532</c:v>
                </c:pt>
                <c:pt idx="51">
                  <c:v>15170</c:v>
                </c:pt>
                <c:pt idx="52">
                  <c:v>18529</c:v>
                </c:pt>
                <c:pt idx="53">
                  <c:v>18823</c:v>
                </c:pt>
                <c:pt idx="54">
                  <c:v>15552</c:v>
                </c:pt>
                <c:pt idx="55">
                  <c:v>18251</c:v>
                </c:pt>
                <c:pt idx="56">
                  <c:v>21021</c:v>
                </c:pt>
                <c:pt idx="57">
                  <c:v>18925</c:v>
                </c:pt>
                <c:pt idx="58">
                  <c:v>16996</c:v>
                </c:pt>
                <c:pt idx="59">
                  <c:v>14331</c:v>
                </c:pt>
                <c:pt idx="60">
                  <c:v>19641</c:v>
                </c:pt>
                <c:pt idx="61">
                  <c:v>25177</c:v>
                </c:pt>
                <c:pt idx="62">
                  <c:v>29531</c:v>
                </c:pt>
                <c:pt idx="63">
                  <c:v>26293</c:v>
                </c:pt>
                <c:pt idx="64">
                  <c:v>24657</c:v>
                </c:pt>
                <c:pt idx="65">
                  <c:v>21556</c:v>
                </c:pt>
                <c:pt idx="66">
                  <c:v>21795</c:v>
                </c:pt>
                <c:pt idx="67">
                  <c:v>28871</c:v>
                </c:pt>
                <c:pt idx="68">
                  <c:v>26574</c:v>
                </c:pt>
                <c:pt idx="69">
                  <c:v>40109</c:v>
                </c:pt>
                <c:pt idx="70">
                  <c:v>29249</c:v>
                </c:pt>
                <c:pt idx="71">
                  <c:v>23218</c:v>
                </c:pt>
                <c:pt idx="72">
                  <c:v>31918</c:v>
                </c:pt>
                <c:pt idx="73">
                  <c:v>34906</c:v>
                </c:pt>
                <c:pt idx="74">
                  <c:v>30016</c:v>
                </c:pt>
                <c:pt idx="75">
                  <c:v>27833</c:v>
                </c:pt>
                <c:pt idx="76">
                  <c:v>46389</c:v>
                </c:pt>
                <c:pt idx="77">
                  <c:v>44733</c:v>
                </c:pt>
                <c:pt idx="78">
                  <c:v>43146</c:v>
                </c:pt>
                <c:pt idx="79">
                  <c:v>33456</c:v>
                </c:pt>
                <c:pt idx="80">
                  <c:v>34190</c:v>
                </c:pt>
                <c:pt idx="81">
                  <c:v>39225</c:v>
                </c:pt>
                <c:pt idx="82">
                  <c:v>36092</c:v>
                </c:pt>
                <c:pt idx="83">
                  <c:v>25154</c:v>
                </c:pt>
                <c:pt idx="84">
                  <c:v>30504</c:v>
                </c:pt>
                <c:pt idx="85">
                  <c:v>31168</c:v>
                </c:pt>
                <c:pt idx="86">
                  <c:v>43444</c:v>
                </c:pt>
                <c:pt idx="87">
                  <c:v>58185</c:v>
                </c:pt>
                <c:pt idx="88">
                  <c:v>45160</c:v>
                </c:pt>
                <c:pt idx="89">
                  <c:v>44935</c:v>
                </c:pt>
                <c:pt idx="90">
                  <c:v>51720</c:v>
                </c:pt>
                <c:pt idx="91">
                  <c:v>53491</c:v>
                </c:pt>
                <c:pt idx="92">
                  <c:v>76638</c:v>
                </c:pt>
                <c:pt idx="93">
                  <c:v>55591</c:v>
                </c:pt>
                <c:pt idx="94">
                  <c:v>44421</c:v>
                </c:pt>
                <c:pt idx="95">
                  <c:v>43501</c:v>
                </c:pt>
                <c:pt idx="96">
                  <c:v>48314</c:v>
                </c:pt>
                <c:pt idx="97">
                  <c:v>52208</c:v>
                </c:pt>
                <c:pt idx="98">
                  <c:v>53758</c:v>
                </c:pt>
                <c:pt idx="99">
                  <c:v>49581</c:v>
                </c:pt>
                <c:pt idx="100">
                  <c:v>50314</c:v>
                </c:pt>
                <c:pt idx="101">
                  <c:v>50607</c:v>
                </c:pt>
                <c:pt idx="102">
                  <c:v>45718</c:v>
                </c:pt>
                <c:pt idx="103">
                  <c:v>42908</c:v>
                </c:pt>
                <c:pt idx="104">
                  <c:v>46968</c:v>
                </c:pt>
                <c:pt idx="105">
                  <c:v>48308</c:v>
                </c:pt>
                <c:pt idx="106">
                  <c:v>57203</c:v>
                </c:pt>
                <c:pt idx="107">
                  <c:v>51583</c:v>
                </c:pt>
                <c:pt idx="108">
                  <c:v>60541</c:v>
                </c:pt>
                <c:pt idx="109">
                  <c:v>76513</c:v>
                </c:pt>
                <c:pt idx="110">
                  <c:v>118313</c:v>
                </c:pt>
                <c:pt idx="111">
                  <c:v>115589</c:v>
                </c:pt>
                <c:pt idx="112">
                  <c:v>119687</c:v>
                </c:pt>
                <c:pt idx="113">
                  <c:v>143594</c:v>
                </c:pt>
                <c:pt idx="114">
                  <c:v>149755</c:v>
                </c:pt>
                <c:pt idx="115">
                  <c:v>140653</c:v>
                </c:pt>
                <c:pt idx="116">
                  <c:v>239315</c:v>
                </c:pt>
                <c:pt idx="117">
                  <c:v>297702</c:v>
                </c:pt>
                <c:pt idx="118">
                  <c:v>303186</c:v>
                </c:pt>
                <c:pt idx="119">
                  <c:v>272834</c:v>
                </c:pt>
                <c:pt idx="120">
                  <c:v>308383</c:v>
                </c:pt>
                <c:pt idx="121">
                  <c:v>283462</c:v>
                </c:pt>
                <c:pt idx="122">
                  <c:v>297880</c:v>
                </c:pt>
                <c:pt idx="123">
                  <c:v>295572</c:v>
                </c:pt>
                <c:pt idx="124">
                  <c:v>256900</c:v>
                </c:pt>
                <c:pt idx="125">
                  <c:v>309165</c:v>
                </c:pt>
                <c:pt idx="126">
                  <c:v>320355</c:v>
                </c:pt>
                <c:pt idx="127">
                  <c:v>360576</c:v>
                </c:pt>
                <c:pt idx="128">
                  <c:v>418710</c:v>
                </c:pt>
                <c:pt idx="129">
                  <c:v>464701</c:v>
                </c:pt>
                <c:pt idx="130">
                  <c:v>567457</c:v>
                </c:pt>
                <c:pt idx="131">
                  <c:v>550238</c:v>
                </c:pt>
                <c:pt idx="132">
                  <c:v>755975</c:v>
                </c:pt>
                <c:pt idx="133">
                  <c:v>750975</c:v>
                </c:pt>
                <c:pt idx="134">
                  <c:v>828737</c:v>
                </c:pt>
                <c:pt idx="135">
                  <c:v>915056</c:v>
                </c:pt>
                <c:pt idx="136">
                  <c:v>864439</c:v>
                </c:pt>
                <c:pt idx="137">
                  <c:v>638317</c:v>
                </c:pt>
                <c:pt idx="138">
                  <c:v>395589</c:v>
                </c:pt>
                <c:pt idx="139">
                  <c:v>321298</c:v>
                </c:pt>
                <c:pt idx="140">
                  <c:v>254478</c:v>
                </c:pt>
                <c:pt idx="141">
                  <c:v>266819</c:v>
                </c:pt>
                <c:pt idx="142">
                  <c:v>251331</c:v>
                </c:pt>
                <c:pt idx="143">
                  <c:v>108253</c:v>
                </c:pt>
                <c:pt idx="144">
                  <c:v>24538</c:v>
                </c:pt>
                <c:pt idx="145">
                  <c:v>26859</c:v>
                </c:pt>
                <c:pt idx="146">
                  <c:v>22305</c:v>
                </c:pt>
                <c:pt idx="147">
                  <c:v>26016</c:v>
                </c:pt>
                <c:pt idx="148">
                  <c:v>24553</c:v>
                </c:pt>
                <c:pt idx="149">
                  <c:v>16909</c:v>
                </c:pt>
                <c:pt idx="150">
                  <c:v>17705.66</c:v>
                </c:pt>
                <c:pt idx="151">
                  <c:v>18295</c:v>
                </c:pt>
                <c:pt idx="152">
                  <c:v>18578</c:v>
                </c:pt>
                <c:pt idx="153">
                  <c:v>16685.53</c:v>
                </c:pt>
                <c:pt idx="154">
                  <c:v>14571.24</c:v>
                </c:pt>
                <c:pt idx="155">
                  <c:v>16598.509999999991</c:v>
                </c:pt>
                <c:pt idx="156">
                  <c:v>18059.03</c:v>
                </c:pt>
                <c:pt idx="157">
                  <c:v>18406.28000000001</c:v>
                </c:pt>
                <c:pt idx="158">
                  <c:v>17044.2</c:v>
                </c:pt>
                <c:pt idx="159">
                  <c:v>17949.53</c:v>
                </c:pt>
                <c:pt idx="160">
                  <c:v>18231.509999999991</c:v>
                </c:pt>
                <c:pt idx="161">
                  <c:v>18008.28</c:v>
                </c:pt>
                <c:pt idx="162">
                  <c:v>20455.43</c:v>
                </c:pt>
                <c:pt idx="163">
                  <c:v>17136.86</c:v>
                </c:pt>
                <c:pt idx="164">
                  <c:v>19473.04</c:v>
                </c:pt>
                <c:pt idx="165">
                  <c:v>16205.679999999989</c:v>
                </c:pt>
                <c:pt idx="166">
                  <c:v>14355.46</c:v>
                </c:pt>
                <c:pt idx="167">
                  <c:v>13131.02</c:v>
                </c:pt>
                <c:pt idx="168">
                  <c:v>18927.16</c:v>
                </c:pt>
                <c:pt idx="169">
                  <c:v>20846.740000000009</c:v>
                </c:pt>
                <c:pt idx="170">
                  <c:v>17832.689999999999</c:v>
                </c:pt>
                <c:pt idx="171">
                  <c:v>18970.62</c:v>
                </c:pt>
                <c:pt idx="172">
                  <c:v>14367.79</c:v>
                </c:pt>
                <c:pt idx="173">
                  <c:v>15665.74</c:v>
                </c:pt>
                <c:pt idx="174">
                  <c:v>14889.13</c:v>
                </c:pt>
                <c:pt idx="175">
                  <c:v>12197.31</c:v>
                </c:pt>
                <c:pt idx="176">
                  <c:v>11707.99</c:v>
                </c:pt>
                <c:pt idx="177">
                  <c:v>11589.64</c:v>
                </c:pt>
                <c:pt idx="178">
                  <c:v>13410.1</c:v>
                </c:pt>
                <c:pt idx="179">
                  <c:v>11798.79</c:v>
                </c:pt>
              </c:numCache>
            </c:numRef>
          </c:val>
          <c:extLst>
            <c:ext xmlns:c16="http://schemas.microsoft.com/office/drawing/2014/chart" uri="{C3380CC4-5D6E-409C-BE32-E72D297353CC}">
              <c16:uniqueId val="{00000001-8461-408B-90F7-EF84E4D80E78}"/>
            </c:ext>
          </c:extLst>
        </c:ser>
        <c:dLbls>
          <c:showLegendKey val="0"/>
          <c:showVal val="0"/>
          <c:showCatName val="0"/>
          <c:showSerName val="0"/>
          <c:showPercent val="0"/>
          <c:showBubbleSize val="0"/>
        </c:dLbls>
        <c:axId val="-2119972072"/>
        <c:axId val="-2119966600"/>
      </c:areaChart>
      <c:lineChart>
        <c:grouping val="standard"/>
        <c:varyColors val="0"/>
        <c:ser>
          <c:idx val="2"/>
          <c:order val="0"/>
          <c:tx>
            <c:v>2-year EFN Yield (LHS)</c:v>
          </c:tx>
          <c:spPr>
            <a:ln>
              <a:solidFill>
                <a:schemeClr val="accent1"/>
              </a:solidFill>
            </a:ln>
          </c:spPr>
          <c:marker>
            <c:symbol val="none"/>
          </c:marker>
          <c:cat>
            <c:strRef>
              <c:f>'[HK EFN turnover chart.xlsx]T5.1.1'!$A$93:$A$272</c:f>
              <c:strCache>
                <c:ptCount val="169"/>
                <c:pt idx="0">
                  <c:v>2000</c:v>
                </c:pt>
                <c:pt idx="12">
                  <c:v>2001</c:v>
                </c:pt>
                <c:pt idx="24">
                  <c:v>2002</c:v>
                </c:pt>
                <c:pt idx="36">
                  <c:v>2003</c:v>
                </c:pt>
                <c:pt idx="48">
                  <c:v>2004</c:v>
                </c:pt>
                <c:pt idx="60">
                  <c:v>2005</c:v>
                </c:pt>
                <c:pt idx="72">
                  <c:v>2006</c:v>
                </c:pt>
                <c:pt idx="84">
                  <c:v>2007</c:v>
                </c:pt>
                <c:pt idx="96">
                  <c:v>2008</c:v>
                </c:pt>
                <c:pt idx="108">
                  <c:v>2009</c:v>
                </c:pt>
                <c:pt idx="120">
                  <c:v>2010</c:v>
                </c:pt>
                <c:pt idx="132">
                  <c:v>2011</c:v>
                </c:pt>
                <c:pt idx="144">
                  <c:v>2012</c:v>
                </c:pt>
                <c:pt idx="156">
                  <c:v>2013</c:v>
                </c:pt>
                <c:pt idx="168">
                  <c:v>2014</c:v>
                </c:pt>
              </c:strCache>
            </c:strRef>
          </c:cat>
          <c:val>
            <c:numRef>
              <c:f>'[HK EFN turnover chart.xlsx]T5.1.1'!$P$93:$P$272</c:f>
              <c:numCache>
                <c:formatCode>#,##0.00_);\(#,##0.00\)</c:formatCode>
                <c:ptCount val="180"/>
                <c:pt idx="0">
                  <c:v>5.9657142856999856</c:v>
                </c:pt>
                <c:pt idx="1">
                  <c:v>6.1089473683999644</c:v>
                </c:pt>
                <c:pt idx="2">
                  <c:v>6.0739130434000002</c:v>
                </c:pt>
                <c:pt idx="3">
                  <c:v>6.1964705881999764</c:v>
                </c:pt>
                <c:pt idx="4">
                  <c:v>6.8176190475999414</c:v>
                </c:pt>
                <c:pt idx="5">
                  <c:v>6.6561904760999226</c:v>
                </c:pt>
                <c:pt idx="6">
                  <c:v>6.4066666665999996</c:v>
                </c:pt>
                <c:pt idx="7">
                  <c:v>6.1095652172999646</c:v>
                </c:pt>
                <c:pt idx="8">
                  <c:v>6.1604999999999954</c:v>
                </c:pt>
                <c:pt idx="9">
                  <c:v>6.0465</c:v>
                </c:pt>
                <c:pt idx="10">
                  <c:v>5.9554545453999754</c:v>
                </c:pt>
                <c:pt idx="11">
                  <c:v>5.6036842104999254</c:v>
                </c:pt>
                <c:pt idx="12">
                  <c:v>4.8657894735999756</c:v>
                </c:pt>
                <c:pt idx="13">
                  <c:v>4.7544999999999966</c:v>
                </c:pt>
                <c:pt idx="14">
                  <c:v>4.6259090908999756</c:v>
                </c:pt>
                <c:pt idx="15">
                  <c:v>4.5111764704999846</c:v>
                </c:pt>
                <c:pt idx="16">
                  <c:v>3.9040909090000002</c:v>
                </c:pt>
                <c:pt idx="17">
                  <c:v>3.6964999999999981</c:v>
                </c:pt>
                <c:pt idx="18">
                  <c:v>3.65</c:v>
                </c:pt>
                <c:pt idx="19">
                  <c:v>3.3778260868999999</c:v>
                </c:pt>
                <c:pt idx="20">
                  <c:v>2.8039999999999998</c:v>
                </c:pt>
                <c:pt idx="21">
                  <c:v>2.1930000000000001</c:v>
                </c:pt>
                <c:pt idx="22">
                  <c:v>2.0359090909000002</c:v>
                </c:pt>
                <c:pt idx="23">
                  <c:v>2.1410526315</c:v>
                </c:pt>
                <c:pt idx="24">
                  <c:v>2.085</c:v>
                </c:pt>
                <c:pt idx="25">
                  <c:v>2.2188235293999998</c:v>
                </c:pt>
                <c:pt idx="26">
                  <c:v>2.6675</c:v>
                </c:pt>
                <c:pt idx="27">
                  <c:v>2.5670000000000002</c:v>
                </c:pt>
                <c:pt idx="28">
                  <c:v>2.3133333333000001</c:v>
                </c:pt>
                <c:pt idx="29">
                  <c:v>2.15</c:v>
                </c:pt>
                <c:pt idx="30">
                  <c:v>1.8254545454</c:v>
                </c:pt>
                <c:pt idx="31">
                  <c:v>1.5231818181000001</c:v>
                </c:pt>
                <c:pt idx="32">
                  <c:v>1.6652380952000001</c:v>
                </c:pt>
                <c:pt idx="33">
                  <c:v>1.7757142856999999</c:v>
                </c:pt>
                <c:pt idx="34">
                  <c:v>1.57</c:v>
                </c:pt>
                <c:pt idx="35">
                  <c:v>1.4604999999999999</c:v>
                </c:pt>
                <c:pt idx="36">
                  <c:v>1.3504761904761899</c:v>
                </c:pt>
                <c:pt idx="37">
                  <c:v>1.2831578947368421</c:v>
                </c:pt>
                <c:pt idx="38">
                  <c:v>1.1804761904761909</c:v>
                </c:pt>
                <c:pt idx="39">
                  <c:v>1.1990000000000001</c:v>
                </c:pt>
                <c:pt idx="40">
                  <c:v>1.1225000000000001</c:v>
                </c:pt>
                <c:pt idx="41">
                  <c:v>0.92600000000000005</c:v>
                </c:pt>
                <c:pt idx="42">
                  <c:v>0.98909090909090902</c:v>
                </c:pt>
                <c:pt idx="43">
                  <c:v>1.1485714285714299</c:v>
                </c:pt>
                <c:pt idx="44">
                  <c:v>1.01</c:v>
                </c:pt>
                <c:pt idx="45">
                  <c:v>0.62136363636363601</c:v>
                </c:pt>
                <c:pt idx="46">
                  <c:v>0.67349999999999999</c:v>
                </c:pt>
                <c:pt idx="47">
                  <c:v>0.42380952380952402</c:v>
                </c:pt>
                <c:pt idx="48">
                  <c:v>0.22</c:v>
                </c:pt>
                <c:pt idx="49">
                  <c:v>0.27250000000000002</c:v>
                </c:pt>
                <c:pt idx="50">
                  <c:v>0.34956521739130397</c:v>
                </c:pt>
                <c:pt idx="51">
                  <c:v>0.56263157894736804</c:v>
                </c:pt>
                <c:pt idx="52">
                  <c:v>1.2119999999999991</c:v>
                </c:pt>
                <c:pt idx="53">
                  <c:v>1.3136363636363639</c:v>
                </c:pt>
                <c:pt idx="54">
                  <c:v>1.245714285714286</c:v>
                </c:pt>
                <c:pt idx="55">
                  <c:v>1.3568181818181819</c:v>
                </c:pt>
                <c:pt idx="56">
                  <c:v>1.3423809523809529</c:v>
                </c:pt>
                <c:pt idx="57">
                  <c:v>1.0963157894736839</c:v>
                </c:pt>
                <c:pt idx="58">
                  <c:v>0.66045454545454496</c:v>
                </c:pt>
                <c:pt idx="59">
                  <c:v>0.66227272727272701</c:v>
                </c:pt>
                <c:pt idx="60">
                  <c:v>1.0014285714285709</c:v>
                </c:pt>
                <c:pt idx="61">
                  <c:v>1.6317647058823519</c:v>
                </c:pt>
                <c:pt idx="62">
                  <c:v>2.4238095238095232</c:v>
                </c:pt>
                <c:pt idx="63">
                  <c:v>2.4700000000000002</c:v>
                </c:pt>
                <c:pt idx="64">
                  <c:v>2.5125000000000002</c:v>
                </c:pt>
                <c:pt idx="65">
                  <c:v>2.8881818181818182</c:v>
                </c:pt>
                <c:pt idx="66">
                  <c:v>3.1245000000000012</c:v>
                </c:pt>
                <c:pt idx="67">
                  <c:v>3.53</c:v>
                </c:pt>
                <c:pt idx="68">
                  <c:v>3.5709523809523809</c:v>
                </c:pt>
                <c:pt idx="69">
                  <c:v>3.8660000000000001</c:v>
                </c:pt>
                <c:pt idx="70">
                  <c:v>4.1186363636363614</c:v>
                </c:pt>
                <c:pt idx="71">
                  <c:v>3.902000000000001</c:v>
                </c:pt>
                <c:pt idx="72">
                  <c:v>3.7157894736842101</c:v>
                </c:pt>
                <c:pt idx="73">
                  <c:v>3.9775</c:v>
                </c:pt>
                <c:pt idx="74">
                  <c:v>4.1295652173912414</c:v>
                </c:pt>
                <c:pt idx="75">
                  <c:v>4.1123529411763959</c:v>
                </c:pt>
                <c:pt idx="76">
                  <c:v>4.0909999999999984</c:v>
                </c:pt>
                <c:pt idx="77">
                  <c:v>4.4445454545454446</c:v>
                </c:pt>
                <c:pt idx="78">
                  <c:v>4.3885714285714288</c:v>
                </c:pt>
                <c:pt idx="79">
                  <c:v>3.96</c:v>
                </c:pt>
                <c:pt idx="80">
                  <c:v>3.7095238095238101</c:v>
                </c:pt>
                <c:pt idx="81">
                  <c:v>3.7519999999999998</c:v>
                </c:pt>
                <c:pt idx="82">
                  <c:v>3.6704545454545472</c:v>
                </c:pt>
                <c:pt idx="83">
                  <c:v>3.5484210526315798</c:v>
                </c:pt>
                <c:pt idx="84">
                  <c:v>3.7718181818181771</c:v>
                </c:pt>
                <c:pt idx="85">
                  <c:v>4.0394444444444471</c:v>
                </c:pt>
                <c:pt idx="86">
                  <c:v>3.8759090909090901</c:v>
                </c:pt>
                <c:pt idx="87">
                  <c:v>3.8266666666666662</c:v>
                </c:pt>
                <c:pt idx="88">
                  <c:v>3.9866666666666668</c:v>
                </c:pt>
                <c:pt idx="89">
                  <c:v>4.2195</c:v>
                </c:pt>
                <c:pt idx="90">
                  <c:v>4.0485714285714289</c:v>
                </c:pt>
                <c:pt idx="91">
                  <c:v>3.9639130434782621</c:v>
                </c:pt>
                <c:pt idx="92">
                  <c:v>3.8547368421052628</c:v>
                </c:pt>
                <c:pt idx="93">
                  <c:v>3.4919047619047632</c:v>
                </c:pt>
                <c:pt idx="94">
                  <c:v>1.7781818181818181</c:v>
                </c:pt>
                <c:pt idx="95">
                  <c:v>1.6778947368421051</c:v>
                </c:pt>
                <c:pt idx="96">
                  <c:v>1.964545454545455</c:v>
                </c:pt>
                <c:pt idx="97">
                  <c:v>1.36</c:v>
                </c:pt>
                <c:pt idx="98">
                  <c:v>0.942105263157895</c:v>
                </c:pt>
                <c:pt idx="99">
                  <c:v>1.0585714285714281</c:v>
                </c:pt>
                <c:pt idx="100">
                  <c:v>1.226499999999999</c:v>
                </c:pt>
                <c:pt idx="101">
                  <c:v>1.863499999999999</c:v>
                </c:pt>
                <c:pt idx="102">
                  <c:v>1.8154545454545461</c:v>
                </c:pt>
                <c:pt idx="103">
                  <c:v>1.652631578947368</c:v>
                </c:pt>
                <c:pt idx="104">
                  <c:v>1.3604761904761911</c:v>
                </c:pt>
                <c:pt idx="105">
                  <c:v>0.78571428571428603</c:v>
                </c:pt>
                <c:pt idx="106">
                  <c:v>0.34899999999999998</c:v>
                </c:pt>
                <c:pt idx="107">
                  <c:v>0.34238095238095301</c:v>
                </c:pt>
                <c:pt idx="108">
                  <c:v>0.33277777777777801</c:v>
                </c:pt>
                <c:pt idx="109">
                  <c:v>0.30449999999999999</c:v>
                </c:pt>
                <c:pt idx="110">
                  <c:v>0.43909090909090898</c:v>
                </c:pt>
                <c:pt idx="111">
                  <c:v>0.3765</c:v>
                </c:pt>
                <c:pt idx="112">
                  <c:v>0.17631578947368401</c:v>
                </c:pt>
                <c:pt idx="113">
                  <c:v>0.149090909090909</c:v>
                </c:pt>
                <c:pt idx="114">
                  <c:v>9.6818181818181706E-2</c:v>
                </c:pt>
                <c:pt idx="115">
                  <c:v>0.19523809523809499</c:v>
                </c:pt>
                <c:pt idx="116">
                  <c:v>0.20181818181818201</c:v>
                </c:pt>
                <c:pt idx="117">
                  <c:v>0.14649999999999999</c:v>
                </c:pt>
                <c:pt idx="118">
                  <c:v>0.117619047619048</c:v>
                </c:pt>
                <c:pt idx="119">
                  <c:v>0.13</c:v>
                </c:pt>
                <c:pt idx="120">
                  <c:v>0.20849999999999999</c:v>
                </c:pt>
                <c:pt idx="121">
                  <c:v>0.223888888888889</c:v>
                </c:pt>
                <c:pt idx="122">
                  <c:v>0.21869565217391301</c:v>
                </c:pt>
                <c:pt idx="123">
                  <c:v>0.18421052631578899</c:v>
                </c:pt>
                <c:pt idx="124">
                  <c:v>0.23250000000000001</c:v>
                </c:pt>
                <c:pt idx="125">
                  <c:v>0.47952380952381002</c:v>
                </c:pt>
                <c:pt idx="126">
                  <c:v>0.39857142857142902</c:v>
                </c:pt>
                <c:pt idx="127">
                  <c:v>0.234545454545455</c:v>
                </c:pt>
                <c:pt idx="128">
                  <c:v>0.26904761904761898</c:v>
                </c:pt>
                <c:pt idx="129">
                  <c:v>0.36549999999999999</c:v>
                </c:pt>
                <c:pt idx="130">
                  <c:v>0.306363636363636</c:v>
                </c:pt>
                <c:pt idx="131">
                  <c:v>0.381818181818182</c:v>
                </c:pt>
                <c:pt idx="132">
                  <c:v>0.287619047619048</c:v>
                </c:pt>
                <c:pt idx="133">
                  <c:v>0.27500000000000002</c:v>
                </c:pt>
                <c:pt idx="134">
                  <c:v>0.28869565217391302</c:v>
                </c:pt>
                <c:pt idx="135">
                  <c:v>0.26333333333333298</c:v>
                </c:pt>
                <c:pt idx="136">
                  <c:v>0.22</c:v>
                </c:pt>
                <c:pt idx="137">
                  <c:v>0.175238095238095</c:v>
                </c:pt>
                <c:pt idx="138">
                  <c:v>0.14849999999999999</c:v>
                </c:pt>
                <c:pt idx="139">
                  <c:v>0.12782608695652201</c:v>
                </c:pt>
                <c:pt idx="140">
                  <c:v>0.13047619047619</c:v>
                </c:pt>
                <c:pt idx="141">
                  <c:v>0.13650000000000001</c:v>
                </c:pt>
                <c:pt idx="142">
                  <c:v>0.15363636363636399</c:v>
                </c:pt>
                <c:pt idx="143">
                  <c:v>0.215</c:v>
                </c:pt>
                <c:pt idx="144">
                  <c:v>0.26500000000000001</c:v>
                </c:pt>
                <c:pt idx="145">
                  <c:v>0.197619047619048</c:v>
                </c:pt>
                <c:pt idx="146">
                  <c:v>0.147272727272727</c:v>
                </c:pt>
                <c:pt idx="147">
                  <c:v>0.16222222222222199</c:v>
                </c:pt>
                <c:pt idx="148">
                  <c:v>0.17227272727272699</c:v>
                </c:pt>
                <c:pt idx="149">
                  <c:v>0.15666666666666701</c:v>
                </c:pt>
                <c:pt idx="150">
                  <c:v>0.14952380952381</c:v>
                </c:pt>
                <c:pt idx="151">
                  <c:v>0.17652173913043501</c:v>
                </c:pt>
                <c:pt idx="152">
                  <c:v>0.2145</c:v>
                </c:pt>
                <c:pt idx="153">
                  <c:v>0.21049999999999999</c:v>
                </c:pt>
                <c:pt idx="154">
                  <c:v>0.13</c:v>
                </c:pt>
                <c:pt idx="155">
                  <c:v>9.7368421052631604E-2</c:v>
                </c:pt>
                <c:pt idx="156">
                  <c:v>0.119545454545455</c:v>
                </c:pt>
                <c:pt idx="157">
                  <c:v>0.17941176470588199</c:v>
                </c:pt>
                <c:pt idx="158">
                  <c:v>0.1575</c:v>
                </c:pt>
                <c:pt idx="159">
                  <c:v>0.13550000000000001</c:v>
                </c:pt>
                <c:pt idx="160">
                  <c:v>0.13095238095238099</c:v>
                </c:pt>
                <c:pt idx="161">
                  <c:v>0.18315789473684199</c:v>
                </c:pt>
                <c:pt idx="162">
                  <c:v>0.25727272727272699</c:v>
                </c:pt>
                <c:pt idx="163">
                  <c:v>0.21761904761904799</c:v>
                </c:pt>
                <c:pt idx="164">
                  <c:v>0.23350000000000001</c:v>
                </c:pt>
                <c:pt idx="165">
                  <c:v>0.212380952380952</c:v>
                </c:pt>
                <c:pt idx="166">
                  <c:v>0.202380952380952</c:v>
                </c:pt>
                <c:pt idx="167">
                  <c:v>0.19850000000000001</c:v>
                </c:pt>
                <c:pt idx="168">
                  <c:v>0.203809523809524</c:v>
                </c:pt>
                <c:pt idx="169">
                  <c:v>0.18947368421052599</c:v>
                </c:pt>
                <c:pt idx="170">
                  <c:v>0.192857142857143</c:v>
                </c:pt>
                <c:pt idx="171">
                  <c:v>0.20649999999999999</c:v>
                </c:pt>
                <c:pt idx="172">
                  <c:v>0.17799999999999999</c:v>
                </c:pt>
                <c:pt idx="173">
                  <c:v>0.14899999999999999</c:v>
                </c:pt>
                <c:pt idx="174">
                  <c:v>0.112272727272727</c:v>
                </c:pt>
                <c:pt idx="175">
                  <c:v>0.09</c:v>
                </c:pt>
                <c:pt idx="176">
                  <c:v>0.10142857142857099</c:v>
                </c:pt>
                <c:pt idx="177">
                  <c:v>9.5714285714285696E-2</c:v>
                </c:pt>
                <c:pt idx="178">
                  <c:v>0.09</c:v>
                </c:pt>
                <c:pt idx="179">
                  <c:v>0.11571428571428601</c:v>
                </c:pt>
              </c:numCache>
            </c:numRef>
          </c:val>
          <c:smooth val="0"/>
          <c:extLst>
            <c:ext xmlns:c16="http://schemas.microsoft.com/office/drawing/2014/chart" uri="{C3380CC4-5D6E-409C-BE32-E72D297353CC}">
              <c16:uniqueId val="{00000002-8461-408B-90F7-EF84E4D80E78}"/>
            </c:ext>
          </c:extLst>
        </c:ser>
        <c:dLbls>
          <c:showLegendKey val="0"/>
          <c:showVal val="0"/>
          <c:showCatName val="0"/>
          <c:showSerName val="0"/>
          <c:showPercent val="0"/>
          <c:showBubbleSize val="0"/>
        </c:dLbls>
        <c:marker val="1"/>
        <c:smooth val="0"/>
        <c:axId val="-2119959864"/>
        <c:axId val="-2119962920"/>
      </c:lineChart>
      <c:dateAx>
        <c:axId val="-2119959864"/>
        <c:scaling>
          <c:orientation val="minMax"/>
        </c:scaling>
        <c:delete val="0"/>
        <c:axPos val="b"/>
        <c:numFmt formatCode="General" sourceLinked="0"/>
        <c:majorTickMark val="none"/>
        <c:minorTickMark val="none"/>
        <c:tickLblPos val="nextTo"/>
        <c:txPr>
          <a:bodyPr/>
          <a:lstStyle/>
          <a:p>
            <a:pPr>
              <a:defRPr sz="800"/>
            </a:pPr>
            <a:endParaRPr lang="en-US"/>
          </a:p>
        </c:txPr>
        <c:crossAx val="-2119962920"/>
        <c:crosses val="autoZero"/>
        <c:auto val="0"/>
        <c:lblOffset val="100"/>
        <c:baseTimeUnit val="days"/>
        <c:majorUnit val="24"/>
      </c:dateAx>
      <c:valAx>
        <c:axId val="-2119962920"/>
        <c:scaling>
          <c:orientation val="minMax"/>
          <c:max val="10"/>
          <c:min val="0"/>
        </c:scaling>
        <c:delete val="0"/>
        <c:axPos val="l"/>
        <c:majorGridlines>
          <c:spPr>
            <a:ln>
              <a:solidFill>
                <a:schemeClr val="bg1">
                  <a:lumMod val="85000"/>
                </a:schemeClr>
              </a:solidFill>
            </a:ln>
          </c:spPr>
        </c:majorGridlines>
        <c:numFmt formatCode="#,##0&quot;%&quot;" sourceLinked="0"/>
        <c:majorTickMark val="out"/>
        <c:minorTickMark val="none"/>
        <c:tickLblPos val="nextTo"/>
        <c:txPr>
          <a:bodyPr/>
          <a:lstStyle/>
          <a:p>
            <a:pPr>
              <a:defRPr sz="800"/>
            </a:pPr>
            <a:endParaRPr lang="en-US"/>
          </a:p>
        </c:txPr>
        <c:crossAx val="-2119959864"/>
        <c:crosses val="autoZero"/>
        <c:crossBetween val="between"/>
        <c:majorUnit val="2"/>
      </c:valAx>
      <c:valAx>
        <c:axId val="-2119966600"/>
        <c:scaling>
          <c:orientation val="minMax"/>
        </c:scaling>
        <c:delete val="0"/>
        <c:axPos val="r"/>
        <c:numFmt formatCode="General" sourceLinked="0"/>
        <c:majorTickMark val="out"/>
        <c:minorTickMark val="none"/>
        <c:tickLblPos val="nextTo"/>
        <c:txPr>
          <a:bodyPr/>
          <a:lstStyle/>
          <a:p>
            <a:pPr>
              <a:defRPr sz="800"/>
            </a:pPr>
            <a:endParaRPr lang="en-US"/>
          </a:p>
        </c:txPr>
        <c:crossAx val="-2119972072"/>
        <c:crosses val="max"/>
        <c:crossBetween val="between"/>
        <c:majorUnit val="200000"/>
        <c:dispUnits>
          <c:builtInUnit val="thousands"/>
          <c:dispUnitsLbl>
            <c:layout>
              <c:manualLayout>
                <c:xMode val="edge"/>
                <c:yMode val="edge"/>
                <c:x val="0.93878562357124695"/>
                <c:y val="0.182083697025756"/>
              </c:manualLayout>
            </c:layout>
            <c:tx>
              <c:rich>
                <a:bodyPr/>
                <a:lstStyle/>
                <a:p>
                  <a:pPr>
                    <a:defRPr sz="800"/>
                  </a:pPr>
                  <a:r>
                    <a:rPr lang="en-US" sz="800" dirty="0"/>
                    <a:t>HKD in Thousands</a:t>
                  </a:r>
                </a:p>
              </c:rich>
            </c:tx>
          </c:dispUnitsLbl>
        </c:dispUnits>
      </c:valAx>
      <c:catAx>
        <c:axId val="-2119972072"/>
        <c:scaling>
          <c:orientation val="minMax"/>
        </c:scaling>
        <c:delete val="1"/>
        <c:axPos val="b"/>
        <c:majorTickMark val="out"/>
        <c:minorTickMark val="none"/>
        <c:tickLblPos val="nextTo"/>
        <c:crossAx val="-2119966600"/>
        <c:crosses val="autoZero"/>
        <c:auto val="1"/>
        <c:lblAlgn val="ctr"/>
        <c:lblOffset val="100"/>
        <c:noMultiLvlLbl val="0"/>
      </c:catAx>
    </c:plotArea>
    <c:legend>
      <c:legendPos val="b"/>
      <c:legendEntry>
        <c:idx val="0"/>
        <c:txPr>
          <a:bodyPr/>
          <a:lstStyle/>
          <a:p>
            <a:pPr>
              <a:defRPr sz="700" b="0"/>
            </a:pPr>
            <a:endParaRPr lang="en-US"/>
          </a:p>
        </c:txPr>
      </c:legendEntry>
      <c:legendEntry>
        <c:idx val="1"/>
        <c:txPr>
          <a:bodyPr/>
          <a:lstStyle/>
          <a:p>
            <a:pPr>
              <a:defRPr sz="700" b="0"/>
            </a:pPr>
            <a:endParaRPr lang="en-US"/>
          </a:p>
        </c:txPr>
      </c:legendEntry>
      <c:legendEntry>
        <c:idx val="2"/>
        <c:txPr>
          <a:bodyPr/>
          <a:lstStyle/>
          <a:p>
            <a:pPr>
              <a:defRPr sz="700" b="0"/>
            </a:pPr>
            <a:endParaRPr lang="en-US"/>
          </a:p>
        </c:txPr>
      </c:legendEntry>
      <c:layout>
        <c:manualLayout>
          <c:xMode val="edge"/>
          <c:yMode val="edge"/>
          <c:x val="2.6287528575057201E-2"/>
          <c:y val="0.88213745274806199"/>
          <c:w val="0.94838709677419397"/>
          <c:h val="8.9323607207137196E-2"/>
        </c:manualLayout>
      </c:layout>
      <c:overlay val="0"/>
      <c:txPr>
        <a:bodyPr/>
        <a:lstStyle/>
        <a:p>
          <a:pPr>
            <a:defRPr sz="700" b="0"/>
          </a:pPr>
          <a:endParaRPr lang="en-US"/>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786" cy="496967"/>
          </a:xfrm>
          <a:prstGeom prst="rect">
            <a:avLst/>
          </a:prstGeom>
        </p:spPr>
        <p:txBody>
          <a:bodyPr vert="horz" lIns="91550" tIns="45775" rIns="91550" bIns="45775" rtlCol="0"/>
          <a:lstStyle>
            <a:lvl1pPr algn="l">
              <a:defRPr sz="1200"/>
            </a:lvl1pPr>
          </a:lstStyle>
          <a:p>
            <a:endParaRPr lang="en-US" dirty="0"/>
          </a:p>
        </p:txBody>
      </p:sp>
      <p:sp>
        <p:nvSpPr>
          <p:cNvPr id="3" name="Date Placeholder 2"/>
          <p:cNvSpPr>
            <a:spLocks noGrp="1"/>
          </p:cNvSpPr>
          <p:nvPr>
            <p:ph type="dt" sz="quarter" idx="1"/>
          </p:nvPr>
        </p:nvSpPr>
        <p:spPr>
          <a:xfrm>
            <a:off x="3855839" y="0"/>
            <a:ext cx="2949786" cy="496967"/>
          </a:xfrm>
          <a:prstGeom prst="rect">
            <a:avLst/>
          </a:prstGeom>
        </p:spPr>
        <p:txBody>
          <a:bodyPr vert="horz" lIns="91550" tIns="45775" rIns="91550" bIns="45775" rtlCol="0"/>
          <a:lstStyle>
            <a:lvl1pPr algn="r">
              <a:defRPr sz="1200"/>
            </a:lvl1pPr>
          </a:lstStyle>
          <a:p>
            <a:fld id="{9299B123-1DC2-7E4E-A2CD-7B79511D98E7}" type="datetimeFigureOut">
              <a:rPr lang="en-US" smtClean="0"/>
              <a:t>9/4/2020</a:t>
            </a:fld>
            <a:endParaRPr lang="en-US" dirty="0"/>
          </a:p>
        </p:txBody>
      </p:sp>
      <p:sp>
        <p:nvSpPr>
          <p:cNvPr id="4" name="Footer Placeholder 3"/>
          <p:cNvSpPr>
            <a:spLocks noGrp="1"/>
          </p:cNvSpPr>
          <p:nvPr>
            <p:ph type="ftr" sz="quarter" idx="2"/>
          </p:nvPr>
        </p:nvSpPr>
        <p:spPr>
          <a:xfrm>
            <a:off x="1" y="9440647"/>
            <a:ext cx="2949786" cy="496967"/>
          </a:xfrm>
          <a:prstGeom prst="rect">
            <a:avLst/>
          </a:prstGeom>
        </p:spPr>
        <p:txBody>
          <a:bodyPr vert="horz" lIns="91550" tIns="45775" rIns="91550" bIns="4577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839" y="9440647"/>
            <a:ext cx="2949786" cy="496967"/>
          </a:xfrm>
          <a:prstGeom prst="rect">
            <a:avLst/>
          </a:prstGeom>
        </p:spPr>
        <p:txBody>
          <a:bodyPr vert="horz" lIns="91550" tIns="45775" rIns="91550" bIns="45775" rtlCol="0" anchor="b"/>
          <a:lstStyle>
            <a:lvl1pPr algn="r">
              <a:defRPr sz="1200"/>
            </a:lvl1pPr>
          </a:lstStyle>
          <a:p>
            <a:fld id="{25B220DF-226F-E646-89ED-B37066BE540A}" type="slidenum">
              <a:rPr lang="en-US" smtClean="0"/>
              <a:t>‹#›</a:t>
            </a:fld>
            <a:endParaRPr lang="en-US" dirty="0"/>
          </a:p>
        </p:txBody>
      </p:sp>
    </p:spTree>
    <p:extLst>
      <p:ext uri="{BB962C8B-B14F-4D97-AF65-F5344CB8AC3E}">
        <p14:creationId xmlns:p14="http://schemas.microsoft.com/office/powerpoint/2010/main" val="3942188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786" cy="496967"/>
          </a:xfrm>
          <a:prstGeom prst="rect">
            <a:avLst/>
          </a:prstGeom>
        </p:spPr>
        <p:txBody>
          <a:bodyPr vert="horz" lIns="91550" tIns="45775" rIns="91550" bIns="45775" rtlCol="0"/>
          <a:lstStyle>
            <a:lvl1pPr algn="l">
              <a:defRPr sz="1200"/>
            </a:lvl1pPr>
          </a:lstStyle>
          <a:p>
            <a:endParaRPr lang="en-US" dirty="0"/>
          </a:p>
        </p:txBody>
      </p:sp>
      <p:sp>
        <p:nvSpPr>
          <p:cNvPr id="3" name="Date Placeholder 2"/>
          <p:cNvSpPr>
            <a:spLocks noGrp="1"/>
          </p:cNvSpPr>
          <p:nvPr>
            <p:ph type="dt" idx="1"/>
          </p:nvPr>
        </p:nvSpPr>
        <p:spPr>
          <a:xfrm>
            <a:off x="3855839" y="0"/>
            <a:ext cx="2949786" cy="496967"/>
          </a:xfrm>
          <a:prstGeom prst="rect">
            <a:avLst/>
          </a:prstGeom>
        </p:spPr>
        <p:txBody>
          <a:bodyPr vert="horz" lIns="91550" tIns="45775" rIns="91550" bIns="45775" rtlCol="0"/>
          <a:lstStyle>
            <a:lvl1pPr algn="r">
              <a:defRPr sz="1200"/>
            </a:lvl1pPr>
          </a:lstStyle>
          <a:p>
            <a:fld id="{8F55B6AE-3EF9-5B4A-98C1-8EBA69180C72}" type="datetimeFigureOut">
              <a:rPr lang="en-US" smtClean="0"/>
              <a:t>9/4/2020</a:t>
            </a:fld>
            <a:endParaRPr lang="en-US" dirty="0"/>
          </a:p>
        </p:txBody>
      </p:sp>
      <p:sp>
        <p:nvSpPr>
          <p:cNvPr id="4" name="Slide Image Placeholder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550" tIns="45775" rIns="91550" bIns="45775" rtlCol="0" anchor="ctr"/>
          <a:lstStyle/>
          <a:p>
            <a:endParaRPr lang="en-US" dirty="0"/>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1550" tIns="45775" rIns="91550" bIns="4577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0647"/>
            <a:ext cx="2949786" cy="496967"/>
          </a:xfrm>
          <a:prstGeom prst="rect">
            <a:avLst/>
          </a:prstGeom>
        </p:spPr>
        <p:txBody>
          <a:bodyPr vert="horz" lIns="91550" tIns="45775" rIns="91550" bIns="4577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39" y="9440647"/>
            <a:ext cx="2949786" cy="496967"/>
          </a:xfrm>
          <a:prstGeom prst="rect">
            <a:avLst/>
          </a:prstGeom>
        </p:spPr>
        <p:txBody>
          <a:bodyPr vert="horz" lIns="91550" tIns="45775" rIns="91550" bIns="45775" rtlCol="0" anchor="b"/>
          <a:lstStyle>
            <a:lvl1pPr algn="r">
              <a:defRPr sz="1200"/>
            </a:lvl1pPr>
          </a:lstStyle>
          <a:p>
            <a:fld id="{542D327D-FD1E-C74C-8B84-327ECBCDCFE5}" type="slidenum">
              <a:rPr lang="en-US" smtClean="0"/>
              <a:t>‹#›</a:t>
            </a:fld>
            <a:endParaRPr lang="en-US" dirty="0"/>
          </a:p>
        </p:txBody>
      </p:sp>
    </p:spTree>
    <p:extLst>
      <p:ext uri="{BB962C8B-B14F-4D97-AF65-F5344CB8AC3E}">
        <p14:creationId xmlns:p14="http://schemas.microsoft.com/office/powerpoint/2010/main" val="2135538563"/>
      </p:ext>
    </p:extLst>
  </p:cSld>
  <p:clrMap bg1="lt1" tx1="dk1" bg2="lt2" tx2="dk2" accent1="accent1" accent2="accent2" accent3="accent3" accent4="accent4" accent5="accent5" accent6="accent6" hlink="hlink" folHlink="folHlink"/>
  <p:hf hdr="0" ftr="0" dt="0"/>
  <p:notesStyle>
    <a:lvl1pPr marL="0" algn="l" defTabSz="457122" rtl="0" eaLnBrk="1" latinLnBrk="0" hangingPunct="1">
      <a:defRPr sz="1200" kern="1200">
        <a:solidFill>
          <a:schemeClr val="tx1"/>
        </a:solidFill>
        <a:latin typeface="+mn-lt"/>
        <a:ea typeface="+mn-ea"/>
        <a:cs typeface="+mn-cs"/>
      </a:defRPr>
    </a:lvl1pPr>
    <a:lvl2pPr marL="457122" algn="l" defTabSz="457122" rtl="0" eaLnBrk="1" latinLnBrk="0" hangingPunct="1">
      <a:defRPr sz="1200" kern="1200">
        <a:solidFill>
          <a:schemeClr val="tx1"/>
        </a:solidFill>
        <a:latin typeface="+mn-lt"/>
        <a:ea typeface="+mn-ea"/>
        <a:cs typeface="+mn-cs"/>
      </a:defRPr>
    </a:lvl2pPr>
    <a:lvl3pPr marL="914244" algn="l" defTabSz="457122" rtl="0" eaLnBrk="1" latinLnBrk="0" hangingPunct="1">
      <a:defRPr sz="1200" kern="1200">
        <a:solidFill>
          <a:schemeClr val="tx1"/>
        </a:solidFill>
        <a:latin typeface="+mn-lt"/>
        <a:ea typeface="+mn-ea"/>
        <a:cs typeface="+mn-cs"/>
      </a:defRPr>
    </a:lvl3pPr>
    <a:lvl4pPr marL="1371365" algn="l" defTabSz="457122" rtl="0" eaLnBrk="1" latinLnBrk="0" hangingPunct="1">
      <a:defRPr sz="1200" kern="1200">
        <a:solidFill>
          <a:schemeClr val="tx1"/>
        </a:solidFill>
        <a:latin typeface="+mn-lt"/>
        <a:ea typeface="+mn-ea"/>
        <a:cs typeface="+mn-cs"/>
      </a:defRPr>
    </a:lvl4pPr>
    <a:lvl5pPr marL="1828487" algn="l" defTabSz="457122" rtl="0" eaLnBrk="1" latinLnBrk="0" hangingPunct="1">
      <a:defRPr sz="1200" kern="1200">
        <a:solidFill>
          <a:schemeClr val="tx1"/>
        </a:solidFill>
        <a:latin typeface="+mn-lt"/>
        <a:ea typeface="+mn-ea"/>
        <a:cs typeface="+mn-cs"/>
      </a:defRPr>
    </a:lvl5pPr>
    <a:lvl6pPr marL="2285609" algn="l" defTabSz="457122" rtl="0" eaLnBrk="1" latinLnBrk="0" hangingPunct="1">
      <a:defRPr sz="1200" kern="1200">
        <a:solidFill>
          <a:schemeClr val="tx1"/>
        </a:solidFill>
        <a:latin typeface="+mn-lt"/>
        <a:ea typeface="+mn-ea"/>
        <a:cs typeface="+mn-cs"/>
      </a:defRPr>
    </a:lvl6pPr>
    <a:lvl7pPr marL="2742731" algn="l" defTabSz="457122" rtl="0" eaLnBrk="1" latinLnBrk="0" hangingPunct="1">
      <a:defRPr sz="1200" kern="1200">
        <a:solidFill>
          <a:schemeClr val="tx1"/>
        </a:solidFill>
        <a:latin typeface="+mn-lt"/>
        <a:ea typeface="+mn-ea"/>
        <a:cs typeface="+mn-cs"/>
      </a:defRPr>
    </a:lvl7pPr>
    <a:lvl8pPr marL="3199853" algn="l" defTabSz="457122" rtl="0" eaLnBrk="1" latinLnBrk="0" hangingPunct="1">
      <a:defRPr sz="1200" kern="1200">
        <a:solidFill>
          <a:schemeClr val="tx1"/>
        </a:solidFill>
        <a:latin typeface="+mn-lt"/>
        <a:ea typeface="+mn-ea"/>
        <a:cs typeface="+mn-cs"/>
      </a:defRPr>
    </a:lvl8pPr>
    <a:lvl9pPr marL="3656974" algn="l" defTabSz="45712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49508" y="2400928"/>
            <a:ext cx="4487688" cy="2115101"/>
          </a:xfrm>
          <a:prstGeom prst="rect">
            <a:avLst/>
          </a:prstGeom>
        </p:spPr>
        <p:txBody>
          <a:bodyPr wrap="square" lIns="0" tIns="0" rIns="0" bIns="0" anchor="ctr" anchorCtr="0">
            <a:noAutofit/>
          </a:bodyPr>
          <a:lstStyle>
            <a:lvl1pPr algn="ctr">
              <a:defRPr sz="2200" b="1" i="0" cap="all">
                <a:solidFill>
                  <a:schemeClr val="bg1"/>
                </a:solidFill>
                <a:latin typeface="Arial"/>
              </a:defRPr>
            </a:lvl1pPr>
          </a:lstStyle>
          <a:p>
            <a:r>
              <a:rPr lang="en-GB" noProof="0" dirty="0"/>
              <a:t>Presentation title </a:t>
            </a:r>
            <a:br>
              <a:rPr lang="en-GB" noProof="0" dirty="0"/>
            </a:br>
            <a:r>
              <a:rPr lang="en-GB" noProof="0" dirty="0" err="1"/>
              <a:t>arial</a:t>
            </a:r>
            <a:r>
              <a:rPr lang="en-GB" noProof="0" dirty="0"/>
              <a:t> bold 22pt all caps</a:t>
            </a:r>
          </a:p>
        </p:txBody>
      </p:sp>
      <p:sp>
        <p:nvSpPr>
          <p:cNvPr id="6" name="Subtitle 2"/>
          <p:cNvSpPr>
            <a:spLocks noGrp="1"/>
          </p:cNvSpPr>
          <p:nvPr>
            <p:ph type="subTitle" idx="1" hasCustomPrompt="1"/>
          </p:nvPr>
        </p:nvSpPr>
        <p:spPr>
          <a:xfrm>
            <a:off x="6133035" y="4898000"/>
            <a:ext cx="2571815" cy="1414345"/>
          </a:xfrm>
          <a:prstGeom prst="rect">
            <a:avLst/>
          </a:prstGeom>
        </p:spPr>
        <p:txBody>
          <a:bodyPr wrap="square" lIns="0" tIns="0" rIns="0" bIns="0" anchor="b" anchorCtr="0">
            <a:noAutofit/>
          </a:bodyPr>
          <a:lstStyle>
            <a:lvl1pPr marL="0" indent="0" algn="r">
              <a:lnSpc>
                <a:spcPts val="1610"/>
              </a:lnSpc>
              <a:spcBef>
                <a:spcPts val="0"/>
              </a:spcBef>
              <a:buNone/>
              <a:defRPr sz="1385"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Speaker of the presentation</a:t>
            </a:r>
          </a:p>
        </p:txBody>
      </p:sp>
    </p:spTree>
    <p:extLst>
      <p:ext uri="{BB962C8B-B14F-4D97-AF65-F5344CB8AC3E}">
        <p14:creationId xmlns:p14="http://schemas.microsoft.com/office/powerpoint/2010/main" val="642897630"/>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endParaRPr lang="en-GB" dirty="0"/>
          </a:p>
        </p:txBody>
      </p:sp>
      <p:sp>
        <p:nvSpPr>
          <p:cNvPr id="12"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10" name="Text Placeholder 6"/>
          <p:cNvSpPr>
            <a:spLocks noGrp="1"/>
          </p:cNvSpPr>
          <p:nvPr>
            <p:ph type="body" sz="quarter" idx="18" hasCustomPrompt="1"/>
          </p:nvPr>
        </p:nvSpPr>
        <p:spPr>
          <a:xfrm>
            <a:off x="767862" y="1178895"/>
            <a:ext cx="7817301"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12pt, embed Excel workbook</a:t>
            </a:r>
          </a:p>
        </p:txBody>
      </p:sp>
      <p:sp>
        <p:nvSpPr>
          <p:cNvPr id="20" name="Chart Placeholder 2"/>
          <p:cNvSpPr>
            <a:spLocks noGrp="1"/>
          </p:cNvSpPr>
          <p:nvPr>
            <p:ph type="chart" sz="quarter" idx="17" hasCustomPrompt="1"/>
          </p:nvPr>
        </p:nvSpPr>
        <p:spPr>
          <a:xfrm>
            <a:off x="767862" y="1519148"/>
            <a:ext cx="7817301" cy="3288114"/>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dirty="0"/>
              <a:t>[ insert charts here ]</a:t>
            </a:r>
          </a:p>
          <a:p>
            <a:endParaRPr lang="en-GB" noProof="0" dirty="0"/>
          </a:p>
          <a:p>
            <a:endParaRPr lang="en-GB" noProof="0" dirty="0"/>
          </a:p>
          <a:p>
            <a:endParaRPr lang="en-GB" noProof="0" dirty="0"/>
          </a:p>
          <a:p>
            <a:endParaRPr lang="en-GB" noProof="0" dirty="0"/>
          </a:p>
        </p:txBody>
      </p:sp>
      <p:sp>
        <p:nvSpPr>
          <p:cNvPr id="21" name="Text Placeholder 2"/>
          <p:cNvSpPr>
            <a:spLocks noGrp="1"/>
          </p:cNvSpPr>
          <p:nvPr>
            <p:ph type="body" sz="quarter" idx="21" hasCustomPrompt="1"/>
          </p:nvPr>
        </p:nvSpPr>
        <p:spPr>
          <a:xfrm>
            <a:off x="767862" y="4806072"/>
            <a:ext cx="7817300" cy="1271784"/>
          </a:xfrm>
          <a:prstGeom prst="rect">
            <a:avLst/>
          </a:prstGeom>
          <a:solidFill>
            <a:srgbClr val="D1DDE6"/>
          </a:solidFill>
        </p:spPr>
        <p:txBody>
          <a:bodyPr vert="horz" tIns="108000" bIns="108000" numCol="2" spcCol="360000"/>
          <a:lstStyle>
            <a:lvl1pPr marL="0" indent="0">
              <a:buFont typeface="Arial"/>
              <a:buNone/>
              <a:defRPr sz="1000" baseline="0">
                <a:solidFill>
                  <a:srgbClr val="13426B"/>
                </a:solidFill>
                <a:latin typeface="+mn-lt"/>
              </a:defRPr>
            </a:lvl1pPr>
            <a:lvl2pPr>
              <a:defRPr sz="923"/>
            </a:lvl2pPr>
            <a:lvl3pPr>
              <a:defRPr sz="923"/>
            </a:lvl3pPr>
            <a:lvl4pPr>
              <a:defRPr sz="923"/>
            </a:lvl4pPr>
            <a:lvl5pPr>
              <a:defRPr sz="923"/>
            </a:lvl5pPr>
          </a:lstStyle>
          <a:p>
            <a:pPr lvl="0"/>
            <a:r>
              <a:rPr lang="en-GB" sz="923" noProof="0" dirty="0">
                <a:solidFill>
                  <a:srgbClr val="13426B"/>
                </a:solidFill>
              </a:rPr>
              <a:t>Body copy set in Arial Regular 10pt</a:t>
            </a:r>
          </a:p>
          <a:p>
            <a:pPr lvl="0"/>
            <a:endParaRPr lang="en-GB" dirty="0"/>
          </a:p>
        </p:txBody>
      </p:sp>
      <p:cxnSp>
        <p:nvCxnSpPr>
          <p:cNvPr id="11" name="Straight Connector 10"/>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7" name="Text Placeholder 6">
            <a:extLst>
              <a:ext uri="{FF2B5EF4-FFF2-40B4-BE49-F238E27FC236}">
                <a16:creationId xmlns:a16="http://schemas.microsoft.com/office/drawing/2014/main" id="{935FED7F-C97B-4128-9A6E-C84324AADEAE}"/>
              </a:ext>
            </a:extLst>
          </p:cNvPr>
          <p:cNvSpPr>
            <a:spLocks noGrp="1"/>
          </p:cNvSpPr>
          <p:nvPr>
            <p:ph type="body" sz="quarter" idx="22"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62605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endParaRPr lang="en-GB" dirty="0"/>
          </a:p>
        </p:txBody>
      </p:sp>
      <p:sp>
        <p:nvSpPr>
          <p:cNvPr id="15" name="Subtitle 2"/>
          <p:cNvSpPr>
            <a:spLocks noGrp="1"/>
          </p:cNvSpPr>
          <p:nvPr>
            <p:ph type="subTitle" idx="15" hasCustomPrompt="1"/>
          </p:nvPr>
        </p:nvSpPr>
        <p:spPr>
          <a:xfrm>
            <a:off x="767859" y="750239"/>
            <a:ext cx="7817304"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 </a:t>
            </a:r>
          </a:p>
        </p:txBody>
      </p:sp>
      <p:sp>
        <p:nvSpPr>
          <p:cNvPr id="17" name="Text Placeholder 6"/>
          <p:cNvSpPr>
            <a:spLocks noGrp="1"/>
          </p:cNvSpPr>
          <p:nvPr>
            <p:ph type="body" sz="quarter" idx="24" hasCustomPrompt="1"/>
          </p:nvPr>
        </p:nvSpPr>
        <p:spPr>
          <a:xfrm>
            <a:off x="767861" y="1178897"/>
            <a:ext cx="3743532"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Bold 12pt, embed Excel workbook</a:t>
            </a:r>
          </a:p>
        </p:txBody>
      </p:sp>
      <p:sp>
        <p:nvSpPr>
          <p:cNvPr id="16" name="Chart Placeholder 2"/>
          <p:cNvSpPr>
            <a:spLocks noGrp="1"/>
          </p:cNvSpPr>
          <p:nvPr>
            <p:ph type="chart" sz="quarter" idx="23" hasCustomPrompt="1"/>
          </p:nvPr>
        </p:nvSpPr>
        <p:spPr>
          <a:xfrm>
            <a:off x="767861" y="1519149"/>
            <a:ext cx="3743532" cy="3288112"/>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dirty="0"/>
              <a:t>[ insert charts here ]</a:t>
            </a:r>
          </a:p>
          <a:p>
            <a:endParaRPr lang="en-GB" noProof="0" dirty="0"/>
          </a:p>
          <a:p>
            <a:endParaRPr lang="en-GB" noProof="0" dirty="0"/>
          </a:p>
          <a:p>
            <a:endParaRPr lang="en-GB" noProof="0" dirty="0"/>
          </a:p>
          <a:p>
            <a:endParaRPr lang="en-GB" noProof="0" dirty="0"/>
          </a:p>
        </p:txBody>
      </p:sp>
      <p:sp>
        <p:nvSpPr>
          <p:cNvPr id="29" name="Text Placeholder 2"/>
          <p:cNvSpPr>
            <a:spLocks noGrp="1"/>
          </p:cNvSpPr>
          <p:nvPr>
            <p:ph type="body" sz="quarter" idx="21" hasCustomPrompt="1"/>
          </p:nvPr>
        </p:nvSpPr>
        <p:spPr>
          <a:xfrm>
            <a:off x="767860" y="4807261"/>
            <a:ext cx="3743532" cy="1270594"/>
          </a:xfrm>
          <a:prstGeom prst="rect">
            <a:avLst/>
          </a:prstGeom>
          <a:solidFill>
            <a:srgbClr val="D1DDE6"/>
          </a:solidFill>
        </p:spPr>
        <p:txBody>
          <a:bodyPr vert="horz" tIns="108000" bIns="108000"/>
          <a:lstStyle>
            <a:lvl1pPr marL="0" marR="0" indent="0" algn="l" defTabSz="421952" rtl="0" eaLnBrk="1" fontAlgn="auto" latinLnBrk="0" hangingPunct="1">
              <a:lnSpc>
                <a:spcPct val="100000"/>
              </a:lnSpc>
              <a:spcBef>
                <a:spcPct val="20000"/>
              </a:spcBef>
              <a:spcAft>
                <a:spcPts val="0"/>
              </a:spcAft>
              <a:buClrTx/>
              <a:buSzTx/>
              <a:buFont typeface="Arial"/>
              <a:buNone/>
              <a:tabLst/>
              <a:defRPr sz="1000" baseline="0">
                <a:solidFill>
                  <a:srgbClr val="13426B"/>
                </a:solidFill>
              </a:defRPr>
            </a:lvl1pPr>
            <a:lvl2pPr>
              <a:defRPr sz="923"/>
            </a:lvl2pPr>
            <a:lvl3pPr>
              <a:defRPr sz="923"/>
            </a:lvl3pPr>
            <a:lvl4pPr>
              <a:defRPr sz="923"/>
            </a:lvl4pPr>
            <a:lvl5pPr>
              <a:defRPr sz="923"/>
            </a:lvl5pPr>
          </a:lstStyle>
          <a:p>
            <a:pPr lvl="0"/>
            <a:r>
              <a:rPr lang="en-GB" dirty="0"/>
              <a:t>Body copy set in Arial Regular 10pt</a:t>
            </a:r>
          </a:p>
        </p:txBody>
      </p:sp>
      <p:sp>
        <p:nvSpPr>
          <p:cNvPr id="9" name="Text Placeholder 6"/>
          <p:cNvSpPr>
            <a:spLocks noGrp="1"/>
          </p:cNvSpPr>
          <p:nvPr>
            <p:ph type="body" sz="quarter" idx="20" hasCustomPrompt="1"/>
          </p:nvPr>
        </p:nvSpPr>
        <p:spPr>
          <a:xfrm>
            <a:off x="4838306" y="1178898"/>
            <a:ext cx="3746857"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Bold 12pt, embed Excel workbook</a:t>
            </a:r>
          </a:p>
        </p:txBody>
      </p:sp>
      <p:sp>
        <p:nvSpPr>
          <p:cNvPr id="8" name="Chart Placeholder 2"/>
          <p:cNvSpPr>
            <a:spLocks noGrp="1"/>
          </p:cNvSpPr>
          <p:nvPr>
            <p:ph type="chart" sz="quarter" idx="19" hasCustomPrompt="1"/>
          </p:nvPr>
        </p:nvSpPr>
        <p:spPr>
          <a:xfrm>
            <a:off x="4838306" y="1519150"/>
            <a:ext cx="3746857" cy="3288112"/>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dirty="0"/>
              <a:t>[ insert charts here ]</a:t>
            </a:r>
          </a:p>
          <a:p>
            <a:endParaRPr lang="en-GB" noProof="0" dirty="0"/>
          </a:p>
          <a:p>
            <a:endParaRPr lang="en-GB" noProof="0" dirty="0"/>
          </a:p>
          <a:p>
            <a:endParaRPr lang="en-GB" noProof="0" dirty="0"/>
          </a:p>
          <a:p>
            <a:endParaRPr lang="en-GB" noProof="0" dirty="0"/>
          </a:p>
        </p:txBody>
      </p:sp>
      <p:sp>
        <p:nvSpPr>
          <p:cNvPr id="30" name="Text Placeholder 2"/>
          <p:cNvSpPr>
            <a:spLocks noGrp="1"/>
          </p:cNvSpPr>
          <p:nvPr>
            <p:ph type="body" sz="quarter" idx="25" hasCustomPrompt="1"/>
          </p:nvPr>
        </p:nvSpPr>
        <p:spPr>
          <a:xfrm>
            <a:off x="4825379" y="4807261"/>
            <a:ext cx="3759783" cy="1270594"/>
          </a:xfrm>
          <a:prstGeom prst="rect">
            <a:avLst/>
          </a:prstGeom>
          <a:solidFill>
            <a:srgbClr val="D1DDE6"/>
          </a:solidFill>
        </p:spPr>
        <p:txBody>
          <a:bodyPr vert="horz" tIns="108000" bIns="108000"/>
          <a:lstStyle>
            <a:lvl1pPr marL="0" marR="0" indent="0" algn="l" defTabSz="421952" rtl="0" eaLnBrk="1" fontAlgn="auto" latinLnBrk="0" hangingPunct="1">
              <a:lnSpc>
                <a:spcPct val="100000"/>
              </a:lnSpc>
              <a:spcBef>
                <a:spcPct val="20000"/>
              </a:spcBef>
              <a:spcAft>
                <a:spcPts val="0"/>
              </a:spcAft>
              <a:buClrTx/>
              <a:buSzTx/>
              <a:buFont typeface="Arial"/>
              <a:buNone/>
              <a:tabLst/>
              <a:defRPr sz="1000" baseline="0">
                <a:solidFill>
                  <a:srgbClr val="13426B"/>
                </a:solidFill>
              </a:defRPr>
            </a:lvl1pPr>
            <a:lvl2pPr>
              <a:defRPr sz="923"/>
            </a:lvl2pPr>
            <a:lvl3pPr>
              <a:defRPr sz="923"/>
            </a:lvl3pPr>
            <a:lvl4pPr>
              <a:defRPr sz="923"/>
            </a:lvl4pPr>
            <a:lvl5pPr>
              <a:defRPr sz="923"/>
            </a:lvl5pPr>
          </a:lstStyle>
          <a:p>
            <a:pPr lvl="0"/>
            <a:r>
              <a:rPr lang="en-GB" dirty="0"/>
              <a:t>Body copy set in Arial Regular 10pt</a:t>
            </a:r>
          </a:p>
        </p:txBody>
      </p:sp>
      <p:cxnSp>
        <p:nvCxnSpPr>
          <p:cNvPr id="13" name="Straight Connector 12"/>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1" name="Text Placeholder 6">
            <a:extLst>
              <a:ext uri="{FF2B5EF4-FFF2-40B4-BE49-F238E27FC236}">
                <a16:creationId xmlns:a16="http://schemas.microsoft.com/office/drawing/2014/main" id="{40CD7BA8-071E-4320-A656-73C07D2FB772}"/>
              </a:ext>
            </a:extLst>
          </p:cNvPr>
          <p:cNvSpPr>
            <a:spLocks noGrp="1"/>
          </p:cNvSpPr>
          <p:nvPr>
            <p:ph type="body" sz="quarter" idx="26"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486698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8">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7"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18" name="Text Placeholder 6"/>
          <p:cNvSpPr>
            <a:spLocks noGrp="1"/>
          </p:cNvSpPr>
          <p:nvPr>
            <p:ph type="body" sz="quarter" idx="24" hasCustomPrompt="1"/>
          </p:nvPr>
        </p:nvSpPr>
        <p:spPr>
          <a:xfrm>
            <a:off x="767862" y="1178897"/>
            <a:ext cx="3743531"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Bold 12pt, embed Excel workbook</a:t>
            </a:r>
          </a:p>
        </p:txBody>
      </p:sp>
      <p:sp>
        <p:nvSpPr>
          <p:cNvPr id="17" name="Chart Placeholder 2"/>
          <p:cNvSpPr>
            <a:spLocks noGrp="1"/>
          </p:cNvSpPr>
          <p:nvPr>
            <p:ph type="chart" sz="quarter" idx="23" hasCustomPrompt="1"/>
          </p:nvPr>
        </p:nvSpPr>
        <p:spPr>
          <a:xfrm>
            <a:off x="767862" y="1519149"/>
            <a:ext cx="3743531" cy="3288112"/>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a:t>[ insert charts here ]</a:t>
            </a:r>
          </a:p>
          <a:p>
            <a:endParaRPr lang="en-GB" noProof="0"/>
          </a:p>
          <a:p>
            <a:endParaRPr lang="en-GB" noProof="0"/>
          </a:p>
          <a:p>
            <a:endParaRPr lang="en-GB" noProof="0"/>
          </a:p>
          <a:p>
            <a:endParaRPr lang="en-GB" noProof="0"/>
          </a:p>
        </p:txBody>
      </p:sp>
      <p:sp>
        <p:nvSpPr>
          <p:cNvPr id="23" name="Text Placeholder 2"/>
          <p:cNvSpPr>
            <a:spLocks noGrp="1"/>
          </p:cNvSpPr>
          <p:nvPr>
            <p:ph type="body" sz="quarter" idx="25" hasCustomPrompt="1"/>
          </p:nvPr>
        </p:nvSpPr>
        <p:spPr>
          <a:xfrm>
            <a:off x="767862" y="4807263"/>
            <a:ext cx="3743531" cy="1270593"/>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sp>
        <p:nvSpPr>
          <p:cNvPr id="4" name="Text Placeholder 6"/>
          <p:cNvSpPr>
            <a:spLocks noGrp="1"/>
          </p:cNvSpPr>
          <p:nvPr>
            <p:ph type="body" sz="quarter" idx="20" hasCustomPrompt="1"/>
          </p:nvPr>
        </p:nvSpPr>
        <p:spPr>
          <a:xfrm>
            <a:off x="4838305" y="1178898"/>
            <a:ext cx="3746856"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Bold 12pt, embed Excel workbook</a:t>
            </a:r>
          </a:p>
        </p:txBody>
      </p:sp>
      <p:sp>
        <p:nvSpPr>
          <p:cNvPr id="3" name="Chart Placeholder 2"/>
          <p:cNvSpPr>
            <a:spLocks noGrp="1"/>
          </p:cNvSpPr>
          <p:nvPr>
            <p:ph type="chart" sz="quarter" idx="19" hasCustomPrompt="1"/>
          </p:nvPr>
        </p:nvSpPr>
        <p:spPr>
          <a:xfrm>
            <a:off x="4838305" y="1519150"/>
            <a:ext cx="3746856" cy="3288112"/>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a:t>[ insert charts here ]</a:t>
            </a:r>
          </a:p>
          <a:p>
            <a:endParaRPr lang="en-GB" noProof="0"/>
          </a:p>
          <a:p>
            <a:endParaRPr lang="en-GB" noProof="0"/>
          </a:p>
          <a:p>
            <a:endParaRPr lang="en-GB" noProof="0"/>
          </a:p>
          <a:p>
            <a:endParaRPr lang="en-GB" noProof="0"/>
          </a:p>
        </p:txBody>
      </p:sp>
      <p:sp>
        <p:nvSpPr>
          <p:cNvPr id="24" name="Text Placeholder 2"/>
          <p:cNvSpPr>
            <a:spLocks noGrp="1"/>
          </p:cNvSpPr>
          <p:nvPr>
            <p:ph type="body" sz="quarter" idx="26" hasCustomPrompt="1"/>
          </p:nvPr>
        </p:nvSpPr>
        <p:spPr>
          <a:xfrm>
            <a:off x="4838306" y="4807263"/>
            <a:ext cx="3746857" cy="1270593"/>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cxnSp>
        <p:nvCxnSpPr>
          <p:cNvPr id="13" name="Straight Connector 12"/>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0" name="Text Placeholder 6">
            <a:extLst>
              <a:ext uri="{FF2B5EF4-FFF2-40B4-BE49-F238E27FC236}">
                <a16:creationId xmlns:a16="http://schemas.microsoft.com/office/drawing/2014/main" id="{84018015-1D41-4A93-B672-73E492D9DA51}"/>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85587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9">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endParaRPr lang="en-GB" dirty="0"/>
          </a:p>
        </p:txBody>
      </p:sp>
      <p:sp>
        <p:nvSpPr>
          <p:cNvPr id="17"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30" name="Text Placeholder 6"/>
          <p:cNvSpPr>
            <a:spLocks noGrp="1"/>
          </p:cNvSpPr>
          <p:nvPr>
            <p:ph type="body" sz="quarter" idx="24" hasCustomPrompt="1"/>
          </p:nvPr>
        </p:nvSpPr>
        <p:spPr>
          <a:xfrm>
            <a:off x="767982" y="1178895"/>
            <a:ext cx="7817180"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12pt, embed Excel workbook</a:t>
            </a:r>
          </a:p>
        </p:txBody>
      </p:sp>
      <p:sp>
        <p:nvSpPr>
          <p:cNvPr id="29" name="Chart Placeholder 2"/>
          <p:cNvSpPr>
            <a:spLocks noGrp="1"/>
          </p:cNvSpPr>
          <p:nvPr>
            <p:ph type="chart" sz="quarter" idx="23" hasCustomPrompt="1"/>
          </p:nvPr>
        </p:nvSpPr>
        <p:spPr>
          <a:xfrm>
            <a:off x="767863" y="1519148"/>
            <a:ext cx="5730073" cy="1991189"/>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dirty="0"/>
              <a:t>[ insert charts here ]</a:t>
            </a:r>
          </a:p>
        </p:txBody>
      </p:sp>
      <p:sp>
        <p:nvSpPr>
          <p:cNvPr id="25" name="Text Placeholder 2"/>
          <p:cNvSpPr>
            <a:spLocks noGrp="1"/>
          </p:cNvSpPr>
          <p:nvPr>
            <p:ph type="body" sz="quarter" idx="21" hasCustomPrompt="1"/>
          </p:nvPr>
        </p:nvSpPr>
        <p:spPr>
          <a:xfrm>
            <a:off x="6497936" y="1528218"/>
            <a:ext cx="2087226" cy="1981250"/>
          </a:xfrm>
          <a:prstGeom prst="rect">
            <a:avLst/>
          </a:prstGeom>
          <a:solidFill>
            <a:srgbClr val="D1DDE6"/>
          </a:solidFill>
        </p:spPr>
        <p:txBody>
          <a:bodyPr vert="horz" tIns="108000" bIns="108000"/>
          <a:lstStyle>
            <a:lvl1pPr marL="0" marR="0" indent="0" algn="l" defTabSz="421952" rtl="0" eaLnBrk="1" fontAlgn="auto" latinLnBrk="0" hangingPunct="1">
              <a:lnSpc>
                <a:spcPct val="100000"/>
              </a:lnSpc>
              <a:spcBef>
                <a:spcPct val="20000"/>
              </a:spcBef>
              <a:spcAft>
                <a:spcPts val="0"/>
              </a:spcAft>
              <a:buClrTx/>
              <a:buSzTx/>
              <a:buFont typeface="Arial"/>
              <a:buNone/>
              <a:tabLst/>
              <a:defRPr sz="1000" baseline="0">
                <a:solidFill>
                  <a:srgbClr val="13426B"/>
                </a:solidFill>
              </a:defRPr>
            </a:lvl1pPr>
            <a:lvl2pPr>
              <a:defRPr sz="923"/>
            </a:lvl2pPr>
            <a:lvl3pPr>
              <a:defRPr sz="923"/>
            </a:lvl3pPr>
            <a:lvl4pPr>
              <a:defRPr sz="923"/>
            </a:lvl4pPr>
            <a:lvl5pPr>
              <a:defRPr sz="923"/>
            </a:lvl5pPr>
          </a:lstStyle>
          <a:p>
            <a:pPr lvl="0"/>
            <a:r>
              <a:rPr lang="en-GB" dirty="0"/>
              <a:t>Body copy set in Arial Regular 10pt</a:t>
            </a:r>
          </a:p>
        </p:txBody>
      </p:sp>
      <p:sp>
        <p:nvSpPr>
          <p:cNvPr id="12" name="Text Placeholder 6"/>
          <p:cNvSpPr>
            <a:spLocks noGrp="1"/>
          </p:cNvSpPr>
          <p:nvPr>
            <p:ph type="body" sz="quarter" idx="20" hasCustomPrompt="1"/>
          </p:nvPr>
        </p:nvSpPr>
        <p:spPr>
          <a:xfrm>
            <a:off x="767982" y="3740164"/>
            <a:ext cx="7817180"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12pt, embed Excel workbook</a:t>
            </a:r>
          </a:p>
        </p:txBody>
      </p:sp>
      <p:sp>
        <p:nvSpPr>
          <p:cNvPr id="11" name="Chart Placeholder 2"/>
          <p:cNvSpPr>
            <a:spLocks noGrp="1"/>
          </p:cNvSpPr>
          <p:nvPr>
            <p:ph type="chart" sz="quarter" idx="19" hasCustomPrompt="1"/>
          </p:nvPr>
        </p:nvSpPr>
        <p:spPr>
          <a:xfrm>
            <a:off x="767863" y="4080416"/>
            <a:ext cx="5730073" cy="1997439"/>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dirty="0"/>
              <a:t>[ insert charts here ]</a:t>
            </a:r>
          </a:p>
        </p:txBody>
      </p:sp>
      <p:sp>
        <p:nvSpPr>
          <p:cNvPr id="26" name="Text Placeholder 2"/>
          <p:cNvSpPr>
            <a:spLocks noGrp="1"/>
          </p:cNvSpPr>
          <p:nvPr>
            <p:ph type="body" sz="quarter" idx="25" hasCustomPrompt="1"/>
          </p:nvPr>
        </p:nvSpPr>
        <p:spPr>
          <a:xfrm>
            <a:off x="6497936" y="4095190"/>
            <a:ext cx="2087226" cy="1981250"/>
          </a:xfrm>
          <a:prstGeom prst="rect">
            <a:avLst/>
          </a:prstGeom>
          <a:solidFill>
            <a:srgbClr val="D1DDE6"/>
          </a:solidFill>
        </p:spPr>
        <p:txBody>
          <a:bodyPr vert="horz" tIns="108000" bIns="108000"/>
          <a:lstStyle>
            <a:lvl1pPr marL="0" marR="0" indent="0" algn="l" defTabSz="421952" rtl="0" eaLnBrk="1" fontAlgn="auto" latinLnBrk="0" hangingPunct="1">
              <a:lnSpc>
                <a:spcPct val="100000"/>
              </a:lnSpc>
              <a:spcBef>
                <a:spcPct val="20000"/>
              </a:spcBef>
              <a:spcAft>
                <a:spcPts val="0"/>
              </a:spcAft>
              <a:buClrTx/>
              <a:buSzTx/>
              <a:buFont typeface="Arial"/>
              <a:buNone/>
              <a:tabLst/>
              <a:defRPr sz="1000" baseline="0">
                <a:solidFill>
                  <a:srgbClr val="13426B"/>
                </a:solidFill>
              </a:defRPr>
            </a:lvl1pPr>
            <a:lvl2pPr>
              <a:defRPr sz="923"/>
            </a:lvl2pPr>
            <a:lvl3pPr>
              <a:defRPr sz="923"/>
            </a:lvl3pPr>
            <a:lvl4pPr>
              <a:defRPr sz="923"/>
            </a:lvl4pPr>
            <a:lvl5pPr>
              <a:defRPr sz="923"/>
            </a:lvl5pPr>
          </a:lstStyle>
          <a:p>
            <a:pPr lvl="0"/>
            <a:r>
              <a:rPr lang="en-GB" dirty="0"/>
              <a:t>Body copy set in Arial Regular 10pt</a:t>
            </a:r>
          </a:p>
        </p:txBody>
      </p:sp>
      <p:cxnSp>
        <p:nvCxnSpPr>
          <p:cNvPr id="13" name="Straight Connector 12"/>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9" name="Text Placeholder 6">
            <a:extLst>
              <a:ext uri="{FF2B5EF4-FFF2-40B4-BE49-F238E27FC236}">
                <a16:creationId xmlns:a16="http://schemas.microsoft.com/office/drawing/2014/main" id="{88FCB3AD-EBED-43F3-9817-62B77707E378}"/>
              </a:ext>
            </a:extLst>
          </p:cNvPr>
          <p:cNvSpPr>
            <a:spLocks noGrp="1"/>
          </p:cNvSpPr>
          <p:nvPr>
            <p:ph type="body" sz="quarter" idx="26"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1165100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10">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20"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26" name="Text Placeholder 6"/>
          <p:cNvSpPr>
            <a:spLocks noGrp="1"/>
          </p:cNvSpPr>
          <p:nvPr>
            <p:ph type="body" sz="quarter" idx="24" hasCustomPrompt="1"/>
          </p:nvPr>
        </p:nvSpPr>
        <p:spPr>
          <a:xfrm>
            <a:off x="767862" y="1178897"/>
            <a:ext cx="3743531"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Bold 12pt, embed Excel workbook</a:t>
            </a:r>
          </a:p>
        </p:txBody>
      </p:sp>
      <p:sp>
        <p:nvSpPr>
          <p:cNvPr id="25" name="Chart Placeholder 2"/>
          <p:cNvSpPr>
            <a:spLocks noGrp="1"/>
          </p:cNvSpPr>
          <p:nvPr>
            <p:ph type="chart" sz="quarter" idx="23" hasCustomPrompt="1"/>
          </p:nvPr>
        </p:nvSpPr>
        <p:spPr>
          <a:xfrm>
            <a:off x="767862" y="1519151"/>
            <a:ext cx="3743531" cy="2776333"/>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dirty="0"/>
              <a:t>[ insert charts here ]</a:t>
            </a:r>
          </a:p>
          <a:p>
            <a:endParaRPr lang="en-GB" noProof="0" dirty="0"/>
          </a:p>
          <a:p>
            <a:endParaRPr lang="en-GB" noProof="0" dirty="0"/>
          </a:p>
          <a:p>
            <a:endParaRPr lang="en-GB" noProof="0" dirty="0"/>
          </a:p>
          <a:p>
            <a:endParaRPr lang="en-GB" noProof="0" dirty="0"/>
          </a:p>
        </p:txBody>
      </p:sp>
      <p:sp>
        <p:nvSpPr>
          <p:cNvPr id="37" name="Text Placeholder 2"/>
          <p:cNvSpPr>
            <a:spLocks noGrp="1"/>
          </p:cNvSpPr>
          <p:nvPr>
            <p:ph type="body" sz="quarter" idx="25" hasCustomPrompt="1"/>
          </p:nvPr>
        </p:nvSpPr>
        <p:spPr>
          <a:xfrm>
            <a:off x="767865" y="4304554"/>
            <a:ext cx="3743528" cy="1365053"/>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sp>
        <p:nvSpPr>
          <p:cNvPr id="17" name="Text Placeholder 6"/>
          <p:cNvSpPr>
            <a:spLocks noGrp="1"/>
          </p:cNvSpPr>
          <p:nvPr>
            <p:ph type="body" sz="quarter" idx="20" hasCustomPrompt="1"/>
          </p:nvPr>
        </p:nvSpPr>
        <p:spPr>
          <a:xfrm>
            <a:off x="4838306" y="1178898"/>
            <a:ext cx="3746857"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Bold 12pt, embed Excel workbook</a:t>
            </a:r>
          </a:p>
        </p:txBody>
      </p:sp>
      <p:sp>
        <p:nvSpPr>
          <p:cNvPr id="16" name="Chart Placeholder 2"/>
          <p:cNvSpPr>
            <a:spLocks noGrp="1"/>
          </p:cNvSpPr>
          <p:nvPr>
            <p:ph type="chart" sz="quarter" idx="19" hasCustomPrompt="1"/>
          </p:nvPr>
        </p:nvSpPr>
        <p:spPr>
          <a:xfrm>
            <a:off x="4838306" y="1519150"/>
            <a:ext cx="3746857" cy="2776330"/>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dirty="0"/>
              <a:t>[ insert charts here ]</a:t>
            </a:r>
          </a:p>
          <a:p>
            <a:endParaRPr lang="en-GB" noProof="0" dirty="0"/>
          </a:p>
          <a:p>
            <a:endParaRPr lang="en-GB" noProof="0" dirty="0"/>
          </a:p>
          <a:p>
            <a:endParaRPr lang="en-GB" noProof="0" dirty="0"/>
          </a:p>
          <a:p>
            <a:endParaRPr lang="en-GB" noProof="0" dirty="0"/>
          </a:p>
        </p:txBody>
      </p:sp>
      <p:sp>
        <p:nvSpPr>
          <p:cNvPr id="38" name="Text Placeholder 2"/>
          <p:cNvSpPr>
            <a:spLocks noGrp="1"/>
          </p:cNvSpPr>
          <p:nvPr>
            <p:ph type="body" sz="quarter" idx="41" hasCustomPrompt="1"/>
          </p:nvPr>
        </p:nvSpPr>
        <p:spPr>
          <a:xfrm>
            <a:off x="4838306" y="4304553"/>
            <a:ext cx="3746857" cy="1365052"/>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sp>
        <p:nvSpPr>
          <p:cNvPr id="32" name="Text Placeholder 79"/>
          <p:cNvSpPr>
            <a:spLocks noGrp="1"/>
          </p:cNvSpPr>
          <p:nvPr>
            <p:ph type="body" sz="quarter" idx="40" hasCustomPrompt="1"/>
          </p:nvPr>
        </p:nvSpPr>
        <p:spPr>
          <a:xfrm>
            <a:off x="774803" y="5769882"/>
            <a:ext cx="7810359" cy="307975"/>
          </a:xfrm>
          <a:prstGeom prst="rect">
            <a:avLst/>
          </a:prstGeom>
          <a:solidFill>
            <a:srgbClr val="FFB81C"/>
          </a:solidFill>
        </p:spPr>
        <p:txBody>
          <a:bodyPr vert="horz" anchor="ctr" anchorCtr="0"/>
          <a:lstStyle>
            <a:lvl1pPr marL="0" indent="0" algn="ctr">
              <a:buNone/>
              <a:defRPr sz="1200" b="1" baseline="0"/>
            </a:lvl1pPr>
          </a:lstStyle>
          <a:p>
            <a:pPr lvl="0"/>
            <a:r>
              <a:rPr lang="en-GB" noProof="0" dirty="0"/>
              <a:t>Strapline set in Arial Bold 12pt centred</a:t>
            </a:r>
          </a:p>
        </p:txBody>
      </p:sp>
      <p:cxnSp>
        <p:nvCxnSpPr>
          <p:cNvPr id="14" name="Straight Connector 13"/>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2" name="Text Placeholder 6">
            <a:extLst>
              <a:ext uri="{FF2B5EF4-FFF2-40B4-BE49-F238E27FC236}">
                <a16:creationId xmlns:a16="http://schemas.microsoft.com/office/drawing/2014/main" id="{FFB001C1-EF40-4DAA-BCBE-1F28B5E42BFE}"/>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3610631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11">
    <p:spTree>
      <p:nvGrpSpPr>
        <p:cNvPr id="1" name=""/>
        <p:cNvGrpSpPr/>
        <p:nvPr/>
      </p:nvGrpSpPr>
      <p:grpSpPr>
        <a:xfrm>
          <a:off x="0" y="0"/>
          <a:ext cx="0" cy="0"/>
          <a:chOff x="0" y="0"/>
          <a:chExt cx="0" cy="0"/>
        </a:xfrm>
      </p:grpSpPr>
      <p:sp>
        <p:nvSpPr>
          <p:cNvPr id="34"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47"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54" name="Text Placeholder 6"/>
          <p:cNvSpPr>
            <a:spLocks noGrp="1"/>
          </p:cNvSpPr>
          <p:nvPr>
            <p:ph type="body" sz="quarter" idx="25" hasCustomPrompt="1"/>
          </p:nvPr>
        </p:nvSpPr>
        <p:spPr>
          <a:xfrm>
            <a:off x="767850" y="1176396"/>
            <a:ext cx="806387" cy="340253"/>
          </a:xfrm>
          <a:prstGeom prst="rect">
            <a:avLst/>
          </a:prstGeom>
          <a:solidFill>
            <a:schemeClr val="tx2"/>
          </a:solidFill>
        </p:spPr>
        <p:txBody>
          <a:bodyPr lIns="108000"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Rate</a:t>
            </a:r>
          </a:p>
        </p:txBody>
      </p:sp>
      <p:sp>
        <p:nvSpPr>
          <p:cNvPr id="51" name="Text Placeholder 6"/>
          <p:cNvSpPr>
            <a:spLocks noGrp="1"/>
          </p:cNvSpPr>
          <p:nvPr>
            <p:ph type="body" sz="quarter" idx="20" hasCustomPrompt="1"/>
          </p:nvPr>
        </p:nvSpPr>
        <p:spPr>
          <a:xfrm>
            <a:off x="1666353" y="1176600"/>
            <a:ext cx="2252507"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10pt</a:t>
            </a:r>
          </a:p>
        </p:txBody>
      </p:sp>
      <p:sp>
        <p:nvSpPr>
          <p:cNvPr id="52" name="Text Placeholder 6"/>
          <p:cNvSpPr>
            <a:spLocks noGrp="1"/>
          </p:cNvSpPr>
          <p:nvPr>
            <p:ph type="body" sz="quarter" idx="23" hasCustomPrompt="1"/>
          </p:nvPr>
        </p:nvSpPr>
        <p:spPr>
          <a:xfrm>
            <a:off x="4000117" y="1176396"/>
            <a:ext cx="2252507"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10pt</a:t>
            </a:r>
          </a:p>
        </p:txBody>
      </p:sp>
      <p:sp>
        <p:nvSpPr>
          <p:cNvPr id="53" name="Text Placeholder 6"/>
          <p:cNvSpPr>
            <a:spLocks noGrp="1"/>
          </p:cNvSpPr>
          <p:nvPr>
            <p:ph type="body" sz="quarter" idx="24" hasCustomPrompt="1"/>
          </p:nvPr>
        </p:nvSpPr>
        <p:spPr>
          <a:xfrm>
            <a:off x="6330979" y="1176396"/>
            <a:ext cx="2252507" cy="340253"/>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10pt</a:t>
            </a:r>
          </a:p>
        </p:txBody>
      </p:sp>
      <p:sp>
        <p:nvSpPr>
          <p:cNvPr id="32" name="Text Placeholder 6"/>
          <p:cNvSpPr>
            <a:spLocks noGrp="1"/>
          </p:cNvSpPr>
          <p:nvPr>
            <p:ph type="body" sz="quarter" idx="26" hasCustomPrompt="1"/>
          </p:nvPr>
        </p:nvSpPr>
        <p:spPr>
          <a:xfrm>
            <a:off x="767850" y="1544262"/>
            <a:ext cx="806387" cy="293544"/>
          </a:xfrm>
          <a:prstGeom prst="rect">
            <a:avLst/>
          </a:prstGeom>
          <a:solidFill>
            <a:schemeClr val="tx2"/>
          </a:solidFill>
          <a:ln>
            <a:noFill/>
          </a:ln>
        </p:spPr>
        <p:txBody>
          <a:bodyPr lIns="108000"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Purpose</a:t>
            </a:r>
          </a:p>
        </p:txBody>
      </p:sp>
      <p:sp>
        <p:nvSpPr>
          <p:cNvPr id="70" name="Text Placeholder 6"/>
          <p:cNvSpPr>
            <a:spLocks noGrp="1"/>
          </p:cNvSpPr>
          <p:nvPr>
            <p:ph type="body" sz="quarter" idx="33" hasCustomPrompt="1"/>
          </p:nvPr>
        </p:nvSpPr>
        <p:spPr>
          <a:xfrm>
            <a:off x="1666354" y="1516647"/>
            <a:ext cx="2252507" cy="328220"/>
          </a:xfrm>
          <a:prstGeom prst="rect">
            <a:avLst/>
          </a:prstGeom>
          <a:solidFill>
            <a:schemeClr val="bg2"/>
          </a:solidFill>
          <a:ln>
            <a:noFill/>
          </a:ln>
        </p:spPr>
        <p:txBody>
          <a:bodyPr lIns="108000" tIns="0" rIns="0" bIns="0" anchor="ctr" anchorCtr="0">
            <a:noAutofit/>
          </a:bodyPr>
          <a:lstStyle>
            <a:lvl1pPr marL="0" marR="0" indent="0" algn="ctr" defTabSz="421952" rtl="0" eaLnBrk="1" fontAlgn="auto" latinLnBrk="0" hangingPunct="1">
              <a:lnSpc>
                <a:spcPct val="100000"/>
              </a:lnSpc>
              <a:spcBef>
                <a:spcPts val="0"/>
              </a:spcBef>
              <a:spcAft>
                <a:spcPts val="0"/>
              </a:spcAft>
              <a:buClrTx/>
              <a:buSzTx/>
              <a:buFontTx/>
              <a:buNone/>
              <a:tabLst/>
              <a:defRPr sz="1000" b="0" i="0" baseline="0">
                <a:solidFill>
                  <a:srgbClr val="13426B"/>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Purpose set in Arial Regular 10pt</a:t>
            </a:r>
          </a:p>
        </p:txBody>
      </p:sp>
      <p:sp>
        <p:nvSpPr>
          <p:cNvPr id="71" name="Text Placeholder 6"/>
          <p:cNvSpPr>
            <a:spLocks noGrp="1"/>
          </p:cNvSpPr>
          <p:nvPr>
            <p:ph type="body" sz="quarter" idx="34" hasCustomPrompt="1"/>
          </p:nvPr>
        </p:nvSpPr>
        <p:spPr>
          <a:xfrm>
            <a:off x="3998443" y="1516851"/>
            <a:ext cx="2252507" cy="328220"/>
          </a:xfrm>
          <a:prstGeom prst="rect">
            <a:avLst/>
          </a:prstGeom>
          <a:solidFill>
            <a:schemeClr val="bg2"/>
          </a:solidFill>
          <a:ln>
            <a:noFill/>
          </a:ln>
        </p:spPr>
        <p:txBody>
          <a:bodyPr lIns="108000" tIns="0" rIns="0" bIns="0" anchor="ctr" anchorCtr="0">
            <a:noAutofit/>
          </a:bodyPr>
          <a:lstStyle>
            <a:lvl1pPr marL="0" marR="0" indent="0" algn="ctr" defTabSz="421952" rtl="0" eaLnBrk="1" fontAlgn="auto" latinLnBrk="0" hangingPunct="1">
              <a:lnSpc>
                <a:spcPct val="100000"/>
              </a:lnSpc>
              <a:spcBef>
                <a:spcPts val="0"/>
              </a:spcBef>
              <a:spcAft>
                <a:spcPts val="0"/>
              </a:spcAft>
              <a:buClrTx/>
              <a:buSzTx/>
              <a:buFontTx/>
              <a:buNone/>
              <a:tabLst/>
              <a:defRPr sz="1000" b="0" i="0" baseline="0">
                <a:solidFill>
                  <a:srgbClr val="13426B"/>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Purpose set in Arial Regular 10pt</a:t>
            </a:r>
          </a:p>
        </p:txBody>
      </p:sp>
      <p:sp>
        <p:nvSpPr>
          <p:cNvPr id="72" name="Text Placeholder 6"/>
          <p:cNvSpPr>
            <a:spLocks noGrp="1"/>
          </p:cNvSpPr>
          <p:nvPr>
            <p:ph type="body" sz="quarter" idx="35" hasCustomPrompt="1"/>
          </p:nvPr>
        </p:nvSpPr>
        <p:spPr>
          <a:xfrm>
            <a:off x="6329310" y="1516851"/>
            <a:ext cx="2252507" cy="328220"/>
          </a:xfrm>
          <a:prstGeom prst="rect">
            <a:avLst/>
          </a:prstGeom>
          <a:solidFill>
            <a:schemeClr val="bg2"/>
          </a:solidFill>
          <a:ln>
            <a:noFill/>
          </a:ln>
        </p:spPr>
        <p:txBody>
          <a:bodyPr lIns="108000" tIns="0" rIns="0" bIns="0" anchor="ctr" anchorCtr="0">
            <a:noAutofit/>
          </a:bodyPr>
          <a:lstStyle>
            <a:lvl1pPr marL="0" marR="0" indent="0" algn="ctr" defTabSz="421952" rtl="0" eaLnBrk="1" fontAlgn="auto" latinLnBrk="0" hangingPunct="1">
              <a:lnSpc>
                <a:spcPct val="100000"/>
              </a:lnSpc>
              <a:spcBef>
                <a:spcPts val="0"/>
              </a:spcBef>
              <a:spcAft>
                <a:spcPts val="0"/>
              </a:spcAft>
              <a:buClrTx/>
              <a:buSzTx/>
              <a:buFontTx/>
              <a:buNone/>
              <a:tabLst/>
              <a:defRPr sz="1000" b="0" i="0" baseline="0">
                <a:solidFill>
                  <a:srgbClr val="13426B"/>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Purpose set in Arial Regular 10pt</a:t>
            </a:r>
          </a:p>
        </p:txBody>
      </p:sp>
      <p:sp>
        <p:nvSpPr>
          <p:cNvPr id="35" name="Text Placeholder 6"/>
          <p:cNvSpPr>
            <a:spLocks noGrp="1"/>
          </p:cNvSpPr>
          <p:nvPr>
            <p:ph type="body" sz="quarter" idx="27" hasCustomPrompt="1"/>
          </p:nvPr>
        </p:nvSpPr>
        <p:spPr>
          <a:xfrm>
            <a:off x="767850" y="1882511"/>
            <a:ext cx="806387" cy="293544"/>
          </a:xfrm>
          <a:prstGeom prst="rect">
            <a:avLst/>
          </a:prstGeom>
          <a:solidFill>
            <a:schemeClr val="tx2"/>
          </a:solidFill>
          <a:ln>
            <a:noFill/>
          </a:ln>
        </p:spPr>
        <p:txBody>
          <a:bodyPr lIns="108000"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Tenors</a:t>
            </a:r>
          </a:p>
        </p:txBody>
      </p:sp>
      <p:sp>
        <p:nvSpPr>
          <p:cNvPr id="74" name="Text Placeholder 6"/>
          <p:cNvSpPr>
            <a:spLocks noGrp="1"/>
          </p:cNvSpPr>
          <p:nvPr>
            <p:ph type="body" sz="quarter" idx="36" hasCustomPrompt="1"/>
          </p:nvPr>
        </p:nvSpPr>
        <p:spPr>
          <a:xfrm>
            <a:off x="1666353" y="1882511"/>
            <a:ext cx="2252507" cy="293544"/>
          </a:xfrm>
          <a:prstGeom prst="rect">
            <a:avLst/>
          </a:prstGeom>
          <a:solidFill>
            <a:schemeClr val="bg2"/>
          </a:solidFill>
          <a:ln>
            <a:noFill/>
          </a:ln>
        </p:spPr>
        <p:txBody>
          <a:bodyPr lIns="108000" tIns="0" rIns="0" bIns="0" anchor="ctr" anchorCtr="0">
            <a:noAutofit/>
          </a:bodyPr>
          <a:lstStyle>
            <a:lvl1pPr marL="0" marR="0" indent="0" algn="ctr" defTabSz="421952" rtl="0" eaLnBrk="1" fontAlgn="auto" latinLnBrk="0" hangingPunct="1">
              <a:lnSpc>
                <a:spcPct val="100000"/>
              </a:lnSpc>
              <a:spcBef>
                <a:spcPts val="0"/>
              </a:spcBef>
              <a:spcAft>
                <a:spcPts val="0"/>
              </a:spcAft>
              <a:buClrTx/>
              <a:buSzTx/>
              <a:buFontTx/>
              <a:buNone/>
              <a:tabLst/>
              <a:defRPr sz="1000" b="0" i="0" baseline="0">
                <a:solidFill>
                  <a:srgbClr val="13426B"/>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Tenors set in Arial Regular 10pt</a:t>
            </a:r>
          </a:p>
        </p:txBody>
      </p:sp>
      <p:sp>
        <p:nvSpPr>
          <p:cNvPr id="75" name="Text Placeholder 6"/>
          <p:cNvSpPr>
            <a:spLocks noGrp="1"/>
          </p:cNvSpPr>
          <p:nvPr>
            <p:ph type="body" sz="quarter" idx="37" hasCustomPrompt="1"/>
          </p:nvPr>
        </p:nvSpPr>
        <p:spPr>
          <a:xfrm>
            <a:off x="4000117" y="1882511"/>
            <a:ext cx="2252507" cy="293544"/>
          </a:xfrm>
          <a:prstGeom prst="rect">
            <a:avLst/>
          </a:prstGeom>
          <a:solidFill>
            <a:schemeClr val="bg2"/>
          </a:solidFill>
          <a:ln>
            <a:noFill/>
          </a:ln>
        </p:spPr>
        <p:txBody>
          <a:bodyPr lIns="108000" tIns="0" rIns="0" bIns="0" anchor="ctr" anchorCtr="0">
            <a:noAutofit/>
          </a:bodyPr>
          <a:lstStyle>
            <a:lvl1pPr marL="0" marR="0" indent="0" algn="ctr" defTabSz="421952" rtl="0" eaLnBrk="1" fontAlgn="auto" latinLnBrk="0" hangingPunct="1">
              <a:lnSpc>
                <a:spcPct val="100000"/>
              </a:lnSpc>
              <a:spcBef>
                <a:spcPts val="0"/>
              </a:spcBef>
              <a:spcAft>
                <a:spcPts val="0"/>
              </a:spcAft>
              <a:buClrTx/>
              <a:buSzTx/>
              <a:buFontTx/>
              <a:buNone/>
              <a:tabLst/>
              <a:defRPr sz="1000" b="0" i="0" baseline="0">
                <a:solidFill>
                  <a:srgbClr val="13426B"/>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3m, 6m, 1y, 3y, 5y</a:t>
            </a:r>
          </a:p>
        </p:txBody>
      </p:sp>
      <p:sp>
        <p:nvSpPr>
          <p:cNvPr id="76" name="Text Placeholder 6"/>
          <p:cNvSpPr>
            <a:spLocks noGrp="1"/>
          </p:cNvSpPr>
          <p:nvPr>
            <p:ph type="body" sz="quarter" idx="38" hasCustomPrompt="1"/>
          </p:nvPr>
        </p:nvSpPr>
        <p:spPr>
          <a:xfrm>
            <a:off x="6327754" y="1882511"/>
            <a:ext cx="2252507" cy="293544"/>
          </a:xfrm>
          <a:prstGeom prst="rect">
            <a:avLst/>
          </a:prstGeom>
          <a:solidFill>
            <a:schemeClr val="bg2"/>
          </a:solidFill>
          <a:ln>
            <a:noFill/>
          </a:ln>
        </p:spPr>
        <p:txBody>
          <a:bodyPr lIns="108000" tIns="0" rIns="0" bIns="0" anchor="ctr" anchorCtr="0">
            <a:noAutofit/>
          </a:bodyPr>
          <a:lstStyle>
            <a:lvl1pPr marL="0" marR="0" indent="0" algn="ctr" defTabSz="421952" rtl="0" eaLnBrk="1" fontAlgn="auto" latinLnBrk="0" hangingPunct="1">
              <a:lnSpc>
                <a:spcPct val="100000"/>
              </a:lnSpc>
              <a:spcBef>
                <a:spcPts val="0"/>
              </a:spcBef>
              <a:spcAft>
                <a:spcPts val="0"/>
              </a:spcAft>
              <a:buClrTx/>
              <a:buSzTx/>
              <a:buFontTx/>
              <a:buNone/>
              <a:tabLst/>
              <a:defRPr sz="1000" b="0" i="0" baseline="0">
                <a:solidFill>
                  <a:srgbClr val="13426B"/>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3m, 6m, 1y, 3y, 5y</a:t>
            </a:r>
          </a:p>
        </p:txBody>
      </p:sp>
      <p:sp>
        <p:nvSpPr>
          <p:cNvPr id="36" name="Text Placeholder 6"/>
          <p:cNvSpPr>
            <a:spLocks noGrp="1"/>
          </p:cNvSpPr>
          <p:nvPr>
            <p:ph type="body" sz="quarter" idx="28" hasCustomPrompt="1"/>
          </p:nvPr>
        </p:nvSpPr>
        <p:spPr>
          <a:xfrm>
            <a:off x="767850" y="2222500"/>
            <a:ext cx="806387" cy="1568028"/>
          </a:xfrm>
          <a:prstGeom prst="rect">
            <a:avLst/>
          </a:prstGeom>
          <a:solidFill>
            <a:schemeClr val="tx2"/>
          </a:solidFill>
          <a:ln>
            <a:noFill/>
          </a:ln>
        </p:spPr>
        <p:txBody>
          <a:bodyPr lIns="108000"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Trend</a:t>
            </a:r>
          </a:p>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 </a:t>
            </a:r>
          </a:p>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(Sidebar text set in Arial Bold 10pt)</a:t>
            </a:r>
          </a:p>
        </p:txBody>
      </p:sp>
      <p:sp>
        <p:nvSpPr>
          <p:cNvPr id="63" name="Chart Placeholder 2"/>
          <p:cNvSpPr>
            <a:spLocks noGrp="1"/>
          </p:cNvSpPr>
          <p:nvPr>
            <p:ph type="chart" sz="quarter" idx="30" hasCustomPrompt="1"/>
          </p:nvPr>
        </p:nvSpPr>
        <p:spPr>
          <a:xfrm>
            <a:off x="1666357" y="2222500"/>
            <a:ext cx="2252504" cy="156802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a:t>[ insert charts here ]</a:t>
            </a:r>
          </a:p>
          <a:p>
            <a:endParaRPr lang="en-GB" noProof="0"/>
          </a:p>
          <a:p>
            <a:endParaRPr lang="en-GB" noProof="0"/>
          </a:p>
          <a:p>
            <a:endParaRPr lang="en-GB" noProof="0"/>
          </a:p>
          <a:p>
            <a:endParaRPr lang="en-GB" noProof="0"/>
          </a:p>
        </p:txBody>
      </p:sp>
      <p:sp>
        <p:nvSpPr>
          <p:cNvPr id="64" name="Chart Placeholder 2"/>
          <p:cNvSpPr>
            <a:spLocks noGrp="1"/>
          </p:cNvSpPr>
          <p:nvPr>
            <p:ph type="chart" sz="quarter" idx="31" hasCustomPrompt="1"/>
          </p:nvPr>
        </p:nvSpPr>
        <p:spPr>
          <a:xfrm>
            <a:off x="4000117" y="2222500"/>
            <a:ext cx="2252504" cy="156802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a:t>[ insert charts here ]</a:t>
            </a:r>
          </a:p>
          <a:p>
            <a:endParaRPr lang="en-GB" noProof="0"/>
          </a:p>
          <a:p>
            <a:endParaRPr lang="en-GB" noProof="0"/>
          </a:p>
          <a:p>
            <a:endParaRPr lang="en-GB" noProof="0"/>
          </a:p>
          <a:p>
            <a:endParaRPr lang="en-GB" noProof="0"/>
          </a:p>
        </p:txBody>
      </p:sp>
      <p:sp>
        <p:nvSpPr>
          <p:cNvPr id="65" name="Chart Placeholder 2"/>
          <p:cNvSpPr>
            <a:spLocks noGrp="1"/>
          </p:cNvSpPr>
          <p:nvPr>
            <p:ph type="chart" sz="quarter" idx="32" hasCustomPrompt="1"/>
          </p:nvPr>
        </p:nvSpPr>
        <p:spPr>
          <a:xfrm>
            <a:off x="6327758" y="2222500"/>
            <a:ext cx="2252504" cy="156802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a:t>[ insert charts here ]</a:t>
            </a:r>
          </a:p>
          <a:p>
            <a:endParaRPr lang="en-GB" noProof="0"/>
          </a:p>
          <a:p>
            <a:endParaRPr lang="en-GB" noProof="0"/>
          </a:p>
          <a:p>
            <a:endParaRPr lang="en-GB" noProof="0"/>
          </a:p>
          <a:p>
            <a:endParaRPr lang="en-GB" noProof="0"/>
          </a:p>
        </p:txBody>
      </p:sp>
      <p:sp>
        <p:nvSpPr>
          <p:cNvPr id="37" name="Text Placeholder 6"/>
          <p:cNvSpPr>
            <a:spLocks noGrp="1"/>
          </p:cNvSpPr>
          <p:nvPr>
            <p:ph type="body" sz="quarter" idx="29" hasCustomPrompt="1"/>
          </p:nvPr>
        </p:nvSpPr>
        <p:spPr>
          <a:xfrm>
            <a:off x="767850" y="3862825"/>
            <a:ext cx="806387" cy="1806763"/>
          </a:xfrm>
          <a:prstGeom prst="rect">
            <a:avLst/>
          </a:prstGeom>
          <a:solidFill>
            <a:schemeClr val="tx2"/>
          </a:solidFill>
          <a:ln>
            <a:noFill/>
          </a:ln>
        </p:spPr>
        <p:txBody>
          <a:bodyPr lIns="108000"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Comments, embed Excel workbook</a:t>
            </a:r>
          </a:p>
        </p:txBody>
      </p:sp>
      <p:sp>
        <p:nvSpPr>
          <p:cNvPr id="84" name="Text Placeholder 2"/>
          <p:cNvSpPr>
            <a:spLocks noGrp="1"/>
          </p:cNvSpPr>
          <p:nvPr>
            <p:ph type="body" sz="quarter" idx="41" hasCustomPrompt="1"/>
          </p:nvPr>
        </p:nvSpPr>
        <p:spPr>
          <a:xfrm>
            <a:off x="1666353" y="3862826"/>
            <a:ext cx="2252507" cy="1806781"/>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sp>
        <p:nvSpPr>
          <p:cNvPr id="85" name="Text Placeholder 2"/>
          <p:cNvSpPr>
            <a:spLocks noGrp="1"/>
          </p:cNvSpPr>
          <p:nvPr>
            <p:ph type="body" sz="quarter" idx="42" hasCustomPrompt="1"/>
          </p:nvPr>
        </p:nvSpPr>
        <p:spPr>
          <a:xfrm>
            <a:off x="3998443" y="3862863"/>
            <a:ext cx="2252507" cy="1806781"/>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sp>
        <p:nvSpPr>
          <p:cNvPr id="86" name="Text Placeholder 2"/>
          <p:cNvSpPr>
            <a:spLocks noGrp="1"/>
          </p:cNvSpPr>
          <p:nvPr>
            <p:ph type="body" sz="quarter" idx="43" hasCustomPrompt="1"/>
          </p:nvPr>
        </p:nvSpPr>
        <p:spPr>
          <a:xfrm>
            <a:off x="6332656" y="3862808"/>
            <a:ext cx="2252507" cy="1806781"/>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marL="685671" indent="-263720">
              <a:buFont typeface="Arial"/>
              <a:buChar char="•"/>
              <a:defRPr sz="900">
                <a:solidFill>
                  <a:srgbClr val="13426B"/>
                </a:solidFill>
              </a:defRPr>
            </a:lvl2pPr>
            <a:lvl3pPr>
              <a:defRPr sz="923"/>
            </a:lvl3pPr>
            <a:lvl4pPr>
              <a:defRPr sz="923"/>
            </a:lvl4pPr>
            <a:lvl5pPr>
              <a:defRPr sz="923"/>
            </a:lvl5pPr>
          </a:lstStyle>
          <a:p>
            <a:pPr lvl="0"/>
            <a:r>
              <a:rPr lang="en-GB" noProof="0" dirty="0"/>
              <a:t>Bullet points set in Arial Regular 10pt</a:t>
            </a:r>
          </a:p>
          <a:p>
            <a:pPr lvl="1"/>
            <a:r>
              <a:rPr lang="en-GB" noProof="0" dirty="0"/>
              <a:t>Sub points set in Arial Regular 9pt</a:t>
            </a:r>
          </a:p>
        </p:txBody>
      </p:sp>
      <p:sp>
        <p:nvSpPr>
          <p:cNvPr id="80" name="Text Placeholder 79"/>
          <p:cNvSpPr>
            <a:spLocks noGrp="1"/>
          </p:cNvSpPr>
          <p:nvPr>
            <p:ph type="body" sz="quarter" idx="40" hasCustomPrompt="1"/>
          </p:nvPr>
        </p:nvSpPr>
        <p:spPr>
          <a:xfrm>
            <a:off x="767866" y="5769882"/>
            <a:ext cx="7817298" cy="307975"/>
          </a:xfrm>
          <a:prstGeom prst="rect">
            <a:avLst/>
          </a:prstGeom>
          <a:solidFill>
            <a:srgbClr val="FFB81C"/>
          </a:solidFill>
        </p:spPr>
        <p:txBody>
          <a:bodyPr vert="horz" anchor="ctr" anchorCtr="0"/>
          <a:lstStyle>
            <a:lvl1pPr marL="0" indent="0" algn="ctr">
              <a:buNone/>
              <a:defRPr sz="1200" b="1" baseline="0"/>
            </a:lvl1pPr>
          </a:lstStyle>
          <a:p>
            <a:pPr lvl="0"/>
            <a:r>
              <a:rPr lang="en-GB" noProof="0" dirty="0"/>
              <a:t>Strapline set in Arial Bold 12pt centred</a:t>
            </a:r>
          </a:p>
        </p:txBody>
      </p:sp>
      <p:cxnSp>
        <p:nvCxnSpPr>
          <p:cNvPr id="28" name="Straight Connector 27"/>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33" name="Text Placeholder 6">
            <a:extLst>
              <a:ext uri="{FF2B5EF4-FFF2-40B4-BE49-F238E27FC236}">
                <a16:creationId xmlns:a16="http://schemas.microsoft.com/office/drawing/2014/main" id="{D4D829FB-22C6-4F54-8F0C-C9D12BAA99D4}"/>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561148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12">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14" name="Subtitle 2"/>
          <p:cNvSpPr>
            <a:spLocks noGrp="1"/>
          </p:cNvSpPr>
          <p:nvPr>
            <p:ph type="subTitle" idx="15" hasCustomPrompt="1"/>
          </p:nvPr>
        </p:nvSpPr>
        <p:spPr>
          <a:xfrm>
            <a:off x="767861" y="750239"/>
            <a:ext cx="7817303"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16" name="Text Placeholder 6"/>
          <p:cNvSpPr>
            <a:spLocks noGrp="1"/>
          </p:cNvSpPr>
          <p:nvPr>
            <p:ph type="body" sz="quarter" idx="18" hasCustomPrompt="1"/>
          </p:nvPr>
        </p:nvSpPr>
        <p:spPr>
          <a:xfrm>
            <a:off x="767861" y="1178895"/>
            <a:ext cx="7817303"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2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12pt, embed Excel workbook</a:t>
            </a:r>
          </a:p>
        </p:txBody>
      </p:sp>
      <p:sp>
        <p:nvSpPr>
          <p:cNvPr id="20" name="Chart Placeholder 2"/>
          <p:cNvSpPr>
            <a:spLocks noGrp="1"/>
          </p:cNvSpPr>
          <p:nvPr>
            <p:ph type="chart" sz="quarter" idx="17" hasCustomPrompt="1"/>
          </p:nvPr>
        </p:nvSpPr>
        <p:spPr>
          <a:xfrm>
            <a:off x="767861" y="1525181"/>
            <a:ext cx="7817303" cy="3654604"/>
          </a:xfrm>
          <a:prstGeom prst="rect">
            <a:avLst/>
          </a:prstGeom>
          <a:solidFill>
            <a:schemeClr val="bg1"/>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rgbClr val="00466D"/>
                </a:solidFill>
              </a:defRPr>
            </a:lvl1pPr>
          </a:lstStyle>
          <a:p>
            <a:r>
              <a:rPr lang="en-GB" noProof="0"/>
              <a:t>[ insert charts here ]</a:t>
            </a:r>
          </a:p>
          <a:p>
            <a:endParaRPr lang="en-GB" noProof="0"/>
          </a:p>
        </p:txBody>
      </p:sp>
      <p:sp>
        <p:nvSpPr>
          <p:cNvPr id="10" name="Text Placeholder 79"/>
          <p:cNvSpPr>
            <a:spLocks noGrp="1"/>
          </p:cNvSpPr>
          <p:nvPr>
            <p:ph type="body" sz="quarter" idx="40" hasCustomPrompt="1"/>
          </p:nvPr>
        </p:nvSpPr>
        <p:spPr>
          <a:xfrm>
            <a:off x="767865" y="5179786"/>
            <a:ext cx="7817298" cy="898070"/>
          </a:xfrm>
          <a:prstGeom prst="rect">
            <a:avLst/>
          </a:prstGeom>
          <a:solidFill>
            <a:srgbClr val="FFB81C"/>
          </a:solidFill>
        </p:spPr>
        <p:txBody>
          <a:bodyPr vert="horz" anchor="ctr" anchorCtr="0"/>
          <a:lstStyle>
            <a:lvl1pPr marL="0" indent="0" algn="ctr">
              <a:buNone/>
              <a:defRPr sz="1200" b="1" baseline="0"/>
            </a:lvl1pPr>
          </a:lstStyle>
          <a:p>
            <a:pPr lvl="0"/>
            <a:r>
              <a:rPr lang="en-GB" noProof="0" dirty="0"/>
              <a:t>Strapline set in Arial Bold 12pt centred</a:t>
            </a:r>
          </a:p>
        </p:txBody>
      </p:sp>
      <p:cxnSp>
        <p:nvCxnSpPr>
          <p:cNvPr id="11" name="Straight Connector 10"/>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8" name="Text Placeholder 6">
            <a:extLst>
              <a:ext uri="{FF2B5EF4-FFF2-40B4-BE49-F238E27FC236}">
                <a16:creationId xmlns:a16="http://schemas.microsoft.com/office/drawing/2014/main" id="{BEAF5541-2E62-4C25-8B62-2281FA5DD93F}"/>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1775929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1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14"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31" name="Text Placeholder 6"/>
          <p:cNvSpPr>
            <a:spLocks noGrp="1"/>
          </p:cNvSpPr>
          <p:nvPr>
            <p:ph type="body" sz="quarter" idx="24" hasCustomPrompt="1"/>
          </p:nvPr>
        </p:nvSpPr>
        <p:spPr>
          <a:xfrm>
            <a:off x="768104" y="1178895"/>
            <a:ext cx="3786791"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10pt, embed Excel workbook</a:t>
            </a:r>
          </a:p>
        </p:txBody>
      </p:sp>
      <p:sp>
        <p:nvSpPr>
          <p:cNvPr id="30" name="Chart Placeholder 2"/>
          <p:cNvSpPr>
            <a:spLocks noGrp="1"/>
          </p:cNvSpPr>
          <p:nvPr>
            <p:ph type="chart" sz="quarter" idx="23" hasCustomPrompt="1"/>
          </p:nvPr>
        </p:nvSpPr>
        <p:spPr>
          <a:xfrm>
            <a:off x="767982" y="1519147"/>
            <a:ext cx="3786851" cy="199924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p:txBody>
      </p:sp>
      <p:sp>
        <p:nvSpPr>
          <p:cNvPr id="40" name="Text Placeholder 6"/>
          <p:cNvSpPr>
            <a:spLocks noGrp="1"/>
          </p:cNvSpPr>
          <p:nvPr>
            <p:ph type="body" sz="quarter" idx="44" hasCustomPrompt="1"/>
          </p:nvPr>
        </p:nvSpPr>
        <p:spPr>
          <a:xfrm>
            <a:off x="4798366" y="1178895"/>
            <a:ext cx="3786913"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39" name="Chart Placeholder 2"/>
          <p:cNvSpPr>
            <a:spLocks noGrp="1"/>
          </p:cNvSpPr>
          <p:nvPr>
            <p:ph type="chart" sz="quarter" idx="43" hasCustomPrompt="1"/>
          </p:nvPr>
        </p:nvSpPr>
        <p:spPr>
          <a:xfrm>
            <a:off x="4798245" y="1519147"/>
            <a:ext cx="3786972" cy="199924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p:txBody>
      </p:sp>
      <p:sp>
        <p:nvSpPr>
          <p:cNvPr id="29" name="Text Placeholder 6"/>
          <p:cNvSpPr>
            <a:spLocks noGrp="1"/>
          </p:cNvSpPr>
          <p:nvPr>
            <p:ph type="body" sz="quarter" idx="20" hasCustomPrompt="1"/>
          </p:nvPr>
        </p:nvSpPr>
        <p:spPr>
          <a:xfrm>
            <a:off x="768104" y="3722020"/>
            <a:ext cx="3786791"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28" name="Chart Placeholder 2"/>
          <p:cNvSpPr>
            <a:spLocks noGrp="1"/>
          </p:cNvSpPr>
          <p:nvPr>
            <p:ph type="chart" sz="quarter" idx="19" hasCustomPrompt="1"/>
          </p:nvPr>
        </p:nvSpPr>
        <p:spPr>
          <a:xfrm>
            <a:off x="767982" y="4062271"/>
            <a:ext cx="3786851" cy="2015584"/>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p:txBody>
      </p:sp>
      <p:sp>
        <p:nvSpPr>
          <p:cNvPr id="38" name="Text Placeholder 6"/>
          <p:cNvSpPr>
            <a:spLocks noGrp="1"/>
          </p:cNvSpPr>
          <p:nvPr>
            <p:ph type="body" sz="quarter" idx="42" hasCustomPrompt="1"/>
          </p:nvPr>
        </p:nvSpPr>
        <p:spPr>
          <a:xfrm>
            <a:off x="4798366" y="3722020"/>
            <a:ext cx="3786913"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37" name="Chart Placeholder 2"/>
          <p:cNvSpPr>
            <a:spLocks noGrp="1"/>
          </p:cNvSpPr>
          <p:nvPr>
            <p:ph type="chart" sz="quarter" idx="41" hasCustomPrompt="1"/>
          </p:nvPr>
        </p:nvSpPr>
        <p:spPr>
          <a:xfrm>
            <a:off x="4798245" y="4062271"/>
            <a:ext cx="3786972" cy="2015584"/>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p:txBody>
      </p:sp>
      <p:cxnSp>
        <p:nvCxnSpPr>
          <p:cNvPr id="15" name="Straight Connector 14"/>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0" name="Text Placeholder 6">
            <a:extLst>
              <a:ext uri="{FF2B5EF4-FFF2-40B4-BE49-F238E27FC236}">
                <a16:creationId xmlns:a16="http://schemas.microsoft.com/office/drawing/2014/main" id="{058CF13D-5901-4BB8-A900-827213153EC9}"/>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511509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14">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18"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15" name="Text Placeholder 6"/>
          <p:cNvSpPr>
            <a:spLocks noGrp="1"/>
          </p:cNvSpPr>
          <p:nvPr>
            <p:ph type="body" sz="quarter" idx="18" hasCustomPrompt="1"/>
          </p:nvPr>
        </p:nvSpPr>
        <p:spPr>
          <a:xfrm>
            <a:off x="767967" y="1178895"/>
            <a:ext cx="2419768"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10pt</a:t>
            </a:r>
          </a:p>
        </p:txBody>
      </p:sp>
      <p:sp>
        <p:nvSpPr>
          <p:cNvPr id="20" name="Chart Placeholder 2"/>
          <p:cNvSpPr>
            <a:spLocks noGrp="1"/>
          </p:cNvSpPr>
          <p:nvPr>
            <p:ph type="chart" sz="quarter" idx="17" hasCustomPrompt="1"/>
          </p:nvPr>
        </p:nvSpPr>
        <p:spPr>
          <a:xfrm>
            <a:off x="767860" y="1519147"/>
            <a:ext cx="2419875" cy="455870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a:p>
            <a:endParaRPr lang="en-GB" noProof="0"/>
          </a:p>
        </p:txBody>
      </p:sp>
      <p:sp>
        <p:nvSpPr>
          <p:cNvPr id="23" name="Text Placeholder 6"/>
          <p:cNvSpPr>
            <a:spLocks noGrp="1"/>
          </p:cNvSpPr>
          <p:nvPr>
            <p:ph type="body" sz="quarter" idx="25" hasCustomPrompt="1"/>
          </p:nvPr>
        </p:nvSpPr>
        <p:spPr>
          <a:xfrm>
            <a:off x="3466696" y="1178895"/>
            <a:ext cx="2419753"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19" name="Chart Placeholder 2"/>
          <p:cNvSpPr>
            <a:spLocks noGrp="1"/>
          </p:cNvSpPr>
          <p:nvPr>
            <p:ph type="chart" sz="quarter" idx="24" hasCustomPrompt="1"/>
          </p:nvPr>
        </p:nvSpPr>
        <p:spPr>
          <a:xfrm>
            <a:off x="3466696" y="1519150"/>
            <a:ext cx="2419753" cy="4558707"/>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a:p>
            <a:endParaRPr lang="en-GB" noProof="0"/>
          </a:p>
        </p:txBody>
      </p:sp>
      <p:sp>
        <p:nvSpPr>
          <p:cNvPr id="42" name="Text Placeholder 6"/>
          <p:cNvSpPr>
            <a:spLocks noGrp="1"/>
          </p:cNvSpPr>
          <p:nvPr>
            <p:ph type="body" sz="quarter" idx="31" hasCustomPrompt="1"/>
          </p:nvPr>
        </p:nvSpPr>
        <p:spPr>
          <a:xfrm>
            <a:off x="6165409" y="1178895"/>
            <a:ext cx="2419752"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40" name="Chart Placeholder 2"/>
          <p:cNvSpPr>
            <a:spLocks noGrp="1"/>
          </p:cNvSpPr>
          <p:nvPr>
            <p:ph type="chart" sz="quarter" idx="30" hasCustomPrompt="1"/>
          </p:nvPr>
        </p:nvSpPr>
        <p:spPr>
          <a:xfrm>
            <a:off x="6165409" y="1519150"/>
            <a:ext cx="2419752" cy="4558707"/>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a:p>
            <a:endParaRPr lang="en-GB" noProof="0"/>
          </a:p>
        </p:txBody>
      </p:sp>
      <p:cxnSp>
        <p:nvCxnSpPr>
          <p:cNvPr id="13" name="Straight Connector 12"/>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1" name="Text Placeholder 6">
            <a:extLst>
              <a:ext uri="{FF2B5EF4-FFF2-40B4-BE49-F238E27FC236}">
                <a16:creationId xmlns:a16="http://schemas.microsoft.com/office/drawing/2014/main" id="{E804CD97-06AB-4ED5-8004-26F81A9A2A8A}"/>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144525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Layout 14B">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7"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4" name="Text Placeholder 6"/>
          <p:cNvSpPr>
            <a:spLocks noGrp="1"/>
          </p:cNvSpPr>
          <p:nvPr>
            <p:ph type="body" sz="quarter" idx="18" hasCustomPrompt="1"/>
          </p:nvPr>
        </p:nvSpPr>
        <p:spPr>
          <a:xfrm>
            <a:off x="767967" y="1178895"/>
            <a:ext cx="2419768"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Chart title set in Arial Bold 10pt</a:t>
            </a:r>
          </a:p>
        </p:txBody>
      </p:sp>
      <p:sp>
        <p:nvSpPr>
          <p:cNvPr id="3" name="Chart Placeholder 2"/>
          <p:cNvSpPr>
            <a:spLocks noGrp="1"/>
          </p:cNvSpPr>
          <p:nvPr>
            <p:ph type="chart" sz="quarter" idx="17" hasCustomPrompt="1"/>
          </p:nvPr>
        </p:nvSpPr>
        <p:spPr>
          <a:xfrm>
            <a:off x="767860" y="1602152"/>
            <a:ext cx="2419875" cy="3616376"/>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dirty="0"/>
              <a:t>[ insert charts here ]</a:t>
            </a:r>
          </a:p>
          <a:p>
            <a:endParaRPr lang="en-GB" noProof="0" dirty="0"/>
          </a:p>
        </p:txBody>
      </p:sp>
      <p:sp>
        <p:nvSpPr>
          <p:cNvPr id="15" name="Text Placeholder 79"/>
          <p:cNvSpPr>
            <a:spLocks noGrp="1"/>
          </p:cNvSpPr>
          <p:nvPr>
            <p:ph type="body" sz="quarter" idx="41" hasCustomPrompt="1"/>
          </p:nvPr>
        </p:nvSpPr>
        <p:spPr>
          <a:xfrm>
            <a:off x="767860" y="5332835"/>
            <a:ext cx="2419875" cy="307975"/>
          </a:xfrm>
          <a:prstGeom prst="rect">
            <a:avLst/>
          </a:prstGeom>
          <a:solidFill>
            <a:schemeClr val="bg2"/>
          </a:solidFill>
        </p:spPr>
        <p:txBody>
          <a:bodyPr vert="horz" anchor="ctr" anchorCtr="0"/>
          <a:lstStyle>
            <a:lvl1pPr marL="0" indent="0" algn="ctr">
              <a:buNone/>
              <a:defRPr sz="1000" b="1" i="0" baseline="0"/>
            </a:lvl1pPr>
          </a:lstStyle>
          <a:p>
            <a:pPr lvl="0"/>
            <a:r>
              <a:rPr lang="en-GB" noProof="0" dirty="0"/>
              <a:t>Summary set in Arial Bold 10PT</a:t>
            </a:r>
          </a:p>
        </p:txBody>
      </p:sp>
      <p:sp>
        <p:nvSpPr>
          <p:cNvPr id="6" name="Text Placeholder 6"/>
          <p:cNvSpPr>
            <a:spLocks noGrp="1"/>
          </p:cNvSpPr>
          <p:nvPr>
            <p:ph type="body" sz="quarter" idx="25" hasCustomPrompt="1"/>
          </p:nvPr>
        </p:nvSpPr>
        <p:spPr>
          <a:xfrm>
            <a:off x="3466696" y="1178895"/>
            <a:ext cx="2419753"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5" name="Chart Placeholder 2"/>
          <p:cNvSpPr>
            <a:spLocks noGrp="1"/>
          </p:cNvSpPr>
          <p:nvPr>
            <p:ph type="chart" sz="quarter" idx="24" hasCustomPrompt="1"/>
          </p:nvPr>
        </p:nvSpPr>
        <p:spPr>
          <a:xfrm>
            <a:off x="3466696" y="1602153"/>
            <a:ext cx="2419753" cy="3616378"/>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a:p>
            <a:endParaRPr lang="en-GB" noProof="0"/>
          </a:p>
        </p:txBody>
      </p:sp>
      <p:sp>
        <p:nvSpPr>
          <p:cNvPr id="16" name="Text Placeholder 79"/>
          <p:cNvSpPr>
            <a:spLocks noGrp="1"/>
          </p:cNvSpPr>
          <p:nvPr>
            <p:ph type="body" sz="quarter" idx="42" hasCustomPrompt="1"/>
          </p:nvPr>
        </p:nvSpPr>
        <p:spPr>
          <a:xfrm>
            <a:off x="3466573" y="5332835"/>
            <a:ext cx="2419875" cy="307975"/>
          </a:xfrm>
          <a:prstGeom prst="rect">
            <a:avLst/>
          </a:prstGeom>
          <a:solidFill>
            <a:schemeClr val="bg2"/>
          </a:solidFill>
        </p:spPr>
        <p:txBody>
          <a:bodyPr vert="horz" anchor="ctr" anchorCtr="0"/>
          <a:lstStyle>
            <a:lvl1pPr marL="0" indent="0" algn="ctr">
              <a:buNone/>
              <a:defRPr sz="1000" b="1" i="0" baseline="0"/>
            </a:lvl1pPr>
          </a:lstStyle>
          <a:p>
            <a:pPr lvl="0"/>
            <a:r>
              <a:rPr lang="en-GB" noProof="0" dirty="0"/>
              <a:t>Summary set in Arial Bold 10PT</a:t>
            </a:r>
          </a:p>
        </p:txBody>
      </p:sp>
      <p:sp>
        <p:nvSpPr>
          <p:cNvPr id="9" name="Text Placeholder 6"/>
          <p:cNvSpPr>
            <a:spLocks noGrp="1"/>
          </p:cNvSpPr>
          <p:nvPr>
            <p:ph type="body" sz="quarter" idx="31" hasCustomPrompt="1"/>
          </p:nvPr>
        </p:nvSpPr>
        <p:spPr>
          <a:xfrm>
            <a:off x="6165409" y="1178895"/>
            <a:ext cx="2419752"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000"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a:t>Chart title set in Arial Bold 10pt</a:t>
            </a:r>
          </a:p>
        </p:txBody>
      </p:sp>
      <p:sp>
        <p:nvSpPr>
          <p:cNvPr id="8" name="Chart Placeholder 2"/>
          <p:cNvSpPr>
            <a:spLocks noGrp="1"/>
          </p:cNvSpPr>
          <p:nvPr>
            <p:ph type="chart" sz="quarter" idx="30" hasCustomPrompt="1"/>
          </p:nvPr>
        </p:nvSpPr>
        <p:spPr>
          <a:xfrm>
            <a:off x="6165409" y="1602153"/>
            <a:ext cx="2419752" cy="3616377"/>
          </a:xfrm>
          <a:prstGeom prst="rect">
            <a:avLst/>
          </a:prstGeom>
          <a:solidFill>
            <a:srgbClr val="FFFFFF"/>
          </a:solidFill>
        </p:spPr>
        <p:txBody>
          <a:bodyPr lIns="55385" tIns="27693" rIns="55385" bIns="27693"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a:solidFill>
                  <a:schemeClr val="tx2"/>
                </a:solidFill>
              </a:defRPr>
            </a:lvl1pPr>
          </a:lstStyle>
          <a:p>
            <a:r>
              <a:rPr lang="en-GB" noProof="0"/>
              <a:t>[ insert charts here ]</a:t>
            </a:r>
          </a:p>
          <a:p>
            <a:endParaRPr lang="en-GB" noProof="0"/>
          </a:p>
        </p:txBody>
      </p:sp>
      <p:sp>
        <p:nvSpPr>
          <p:cNvPr id="17" name="Text Placeholder 79"/>
          <p:cNvSpPr>
            <a:spLocks noGrp="1"/>
          </p:cNvSpPr>
          <p:nvPr>
            <p:ph type="body" sz="quarter" idx="43" hasCustomPrompt="1"/>
          </p:nvPr>
        </p:nvSpPr>
        <p:spPr>
          <a:xfrm>
            <a:off x="6165287" y="5332835"/>
            <a:ext cx="2419875" cy="307975"/>
          </a:xfrm>
          <a:prstGeom prst="rect">
            <a:avLst/>
          </a:prstGeom>
          <a:solidFill>
            <a:schemeClr val="bg2"/>
          </a:solidFill>
        </p:spPr>
        <p:txBody>
          <a:bodyPr vert="horz" anchor="ctr" anchorCtr="0"/>
          <a:lstStyle>
            <a:lvl1pPr marL="0" indent="0" algn="ctr">
              <a:buNone/>
              <a:defRPr sz="1000" b="1" i="0" baseline="0"/>
            </a:lvl1pPr>
          </a:lstStyle>
          <a:p>
            <a:pPr lvl="0"/>
            <a:r>
              <a:rPr lang="en-GB" noProof="0" dirty="0"/>
              <a:t>Summary set in Arial Bold 10PT</a:t>
            </a:r>
          </a:p>
        </p:txBody>
      </p:sp>
      <p:sp>
        <p:nvSpPr>
          <p:cNvPr id="14" name="Text Placeholder 79"/>
          <p:cNvSpPr>
            <a:spLocks noGrp="1"/>
          </p:cNvSpPr>
          <p:nvPr>
            <p:ph type="body" sz="quarter" idx="40" hasCustomPrompt="1"/>
          </p:nvPr>
        </p:nvSpPr>
        <p:spPr>
          <a:xfrm>
            <a:off x="767866" y="5769882"/>
            <a:ext cx="7817298" cy="307975"/>
          </a:xfrm>
          <a:prstGeom prst="rect">
            <a:avLst/>
          </a:prstGeom>
          <a:solidFill>
            <a:srgbClr val="FFB81C"/>
          </a:solidFill>
        </p:spPr>
        <p:txBody>
          <a:bodyPr vert="horz" anchor="ctr" anchorCtr="0"/>
          <a:lstStyle>
            <a:lvl1pPr marL="0" indent="0" algn="ctr">
              <a:buNone/>
              <a:defRPr sz="1200" b="1" baseline="0"/>
            </a:lvl1pPr>
          </a:lstStyle>
          <a:p>
            <a:pPr lvl="0"/>
            <a:r>
              <a:rPr lang="en-GB" noProof="0" dirty="0"/>
              <a:t>Strapline set in Arial Bold 12pt centred</a:t>
            </a:r>
          </a:p>
        </p:txBody>
      </p:sp>
      <p:cxnSp>
        <p:nvCxnSpPr>
          <p:cNvPr id="18" name="Straight Connector 17"/>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0"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3" name="Text Placeholder 6">
            <a:extLst>
              <a:ext uri="{FF2B5EF4-FFF2-40B4-BE49-F238E27FC236}">
                <a16:creationId xmlns:a16="http://schemas.microsoft.com/office/drawing/2014/main" id="{A7F320C7-1E9E-4C29-ADBE-E208982297EA}"/>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378125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54428" y="2653170"/>
            <a:ext cx="4437100" cy="1045065"/>
          </a:xfrm>
          <a:prstGeom prst="rect">
            <a:avLst/>
          </a:prstGeom>
        </p:spPr>
        <p:txBody>
          <a:bodyPr wrap="square" lIns="0" tIns="0" rIns="55385" bIns="0" anchor="t" anchorCtr="0">
            <a:noAutofit/>
          </a:bodyPr>
          <a:lstStyle>
            <a:lvl1pPr algn="ctr">
              <a:defRPr sz="2400" b="1" cap="all" baseline="0">
                <a:solidFill>
                  <a:schemeClr val="accent2"/>
                </a:solidFill>
                <a:latin typeface="Arial"/>
              </a:defRPr>
            </a:lvl1pPr>
          </a:lstStyle>
          <a:p>
            <a:r>
              <a:rPr lang="en-GB" noProof="0" dirty="0"/>
              <a:t>DIVIDER title bold on two lines 24pt, ALL CAPS</a:t>
            </a:r>
          </a:p>
        </p:txBody>
      </p:sp>
      <p:sp>
        <p:nvSpPr>
          <p:cNvPr id="8" name="Subtitle 2"/>
          <p:cNvSpPr>
            <a:spLocks noGrp="1"/>
          </p:cNvSpPr>
          <p:nvPr>
            <p:ph type="subTitle" idx="1" hasCustomPrompt="1"/>
          </p:nvPr>
        </p:nvSpPr>
        <p:spPr>
          <a:xfrm>
            <a:off x="2354428" y="3698233"/>
            <a:ext cx="4437100" cy="498676"/>
          </a:xfrm>
          <a:prstGeom prst="rect">
            <a:avLst/>
          </a:prstGeom>
        </p:spPr>
        <p:txBody>
          <a:bodyPr wrap="square" lIns="0" tIns="0" rIns="0" bIns="0" anchor="t" anchorCtr="0">
            <a:noAutofit/>
          </a:bodyPr>
          <a:lstStyle>
            <a:lvl1pPr marL="0" indent="0" algn="ctr">
              <a:lnSpc>
                <a:spcPts val="1610"/>
              </a:lnSpc>
              <a:spcBef>
                <a:spcPts val="0"/>
              </a:spcBef>
              <a:buNone/>
              <a:defRPr sz="1500" baseline="0">
                <a:solidFill>
                  <a:srgbClr val="13426B"/>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following on two lines, first letter capitalised, Arial Regular 15pt</a:t>
            </a:r>
          </a:p>
        </p:txBody>
      </p:sp>
    </p:spTree>
    <p:extLst>
      <p:ext uri="{BB962C8B-B14F-4D97-AF65-F5344CB8AC3E}">
        <p14:creationId xmlns:p14="http://schemas.microsoft.com/office/powerpoint/2010/main" val="1110431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15">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767862" y="343972"/>
            <a:ext cx="7817300" cy="66400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br>
              <a:rPr lang="en-GB" noProof="0" dirty="0"/>
            </a:br>
            <a:r>
              <a:rPr lang="en-GB" noProof="0" dirty="0"/>
              <a:t>ON TWO LINES</a:t>
            </a:r>
          </a:p>
        </p:txBody>
      </p:sp>
      <p:sp>
        <p:nvSpPr>
          <p:cNvPr id="14" name="Content Placeholder 2"/>
          <p:cNvSpPr>
            <a:spLocks noGrp="1"/>
          </p:cNvSpPr>
          <p:nvPr>
            <p:ph sz="half" idx="1" hasCustomPrompt="1"/>
          </p:nvPr>
        </p:nvSpPr>
        <p:spPr>
          <a:xfrm>
            <a:off x="767862" y="1178895"/>
            <a:ext cx="7817301" cy="4898962"/>
          </a:xfrm>
          <a:prstGeom prst="rect">
            <a:avLst/>
          </a:prstGeom>
        </p:spPr>
        <p:txBody>
          <a:bodyPr lIns="0" tIns="0" rIns="0" bIns="0" numCol="2" spcCol="360000" anchor="t">
            <a:normAutofit/>
          </a:bodyPr>
          <a:lstStyle>
            <a:lvl1pPr marL="0" marR="0" indent="0" algn="l" defTabSz="421952" rtl="0" eaLnBrk="1" fontAlgn="auto" latinLnBrk="0" hangingPunct="1">
              <a:lnSpc>
                <a:spcPts val="1074"/>
              </a:lnSpc>
              <a:spcBef>
                <a:spcPts val="0"/>
              </a:spcBef>
              <a:spcAft>
                <a:spcPts val="0"/>
              </a:spcAft>
              <a:buClrTx/>
              <a:buSzTx/>
              <a:buFontTx/>
              <a:buNone/>
              <a:tabLst/>
              <a:defRPr sz="1000" baseline="0">
                <a:solidFill>
                  <a:schemeClr val="tx2"/>
                </a:solidFill>
                <a:latin typeface="Arial"/>
              </a:defRPr>
            </a:lvl1pPr>
            <a:lvl2pPr marL="421952" indent="0">
              <a:buFontTx/>
              <a:buNone/>
              <a:defRPr sz="923" baseline="0">
                <a:solidFill>
                  <a:srgbClr val="004695"/>
                </a:solidFill>
                <a:latin typeface="Arial"/>
              </a:defRPr>
            </a:lvl2pPr>
            <a:lvl3pPr marL="843904" indent="0">
              <a:buFontTx/>
              <a:buNone/>
              <a:defRPr sz="923" baseline="0">
                <a:solidFill>
                  <a:srgbClr val="004695"/>
                </a:solidFill>
                <a:latin typeface="Arial"/>
              </a:defRPr>
            </a:lvl3pPr>
            <a:lvl4pPr marL="1265854" indent="0">
              <a:buFontTx/>
              <a:buNone/>
              <a:defRPr sz="923" baseline="0">
                <a:solidFill>
                  <a:srgbClr val="004695"/>
                </a:solidFill>
                <a:latin typeface="Arial"/>
              </a:defRPr>
            </a:lvl4pPr>
            <a:lvl5pPr marL="1687806" indent="0">
              <a:buFontTx/>
              <a:buNone/>
              <a:defRPr sz="923" baseline="0">
                <a:solidFill>
                  <a:srgbClr val="004695"/>
                </a:solidFill>
                <a:latin typeface="Arial"/>
              </a:defRPr>
            </a:lvl5pPr>
            <a:lvl6pPr>
              <a:defRPr sz="1662"/>
            </a:lvl6pPr>
            <a:lvl7pPr>
              <a:defRPr sz="1662"/>
            </a:lvl7pPr>
            <a:lvl8pPr>
              <a:defRPr sz="1662"/>
            </a:lvl8pPr>
            <a:lvl9pPr>
              <a:defRPr sz="1662"/>
            </a:lvl9pPr>
          </a:lstStyle>
          <a:p>
            <a:pPr lvl="0"/>
            <a:r>
              <a:rPr lang="en-GB" noProof="0" dirty="0"/>
              <a:t>Body copy set in Arial Regular 10pt in 2 columns </a:t>
            </a:r>
            <a:r>
              <a:rPr lang="en-GB" noProof="0" dirty="0" err="1"/>
              <a:t>rumque</a:t>
            </a:r>
            <a:r>
              <a:rPr lang="en-GB" noProof="0" dirty="0"/>
              <a:t> </a:t>
            </a:r>
            <a:r>
              <a:rPr lang="en-GB" noProof="0" dirty="0" err="1"/>
              <a:t>reratur</a:t>
            </a:r>
            <a:r>
              <a:rPr lang="en-GB" noProof="0" dirty="0"/>
              <a:t>? </a:t>
            </a:r>
            <a:r>
              <a:rPr lang="en-GB" noProof="0" dirty="0" err="1"/>
              <a:t>Quiderum</a:t>
            </a:r>
            <a:r>
              <a:rPr lang="en-GB" noProof="0" dirty="0"/>
              <a:t> el </a:t>
            </a:r>
            <a:r>
              <a:rPr lang="en-GB" noProof="0" dirty="0" err="1"/>
              <a:t>iunt</a:t>
            </a:r>
            <a:r>
              <a:rPr lang="en-GB" noProof="0" dirty="0"/>
              <a:t> ad </a:t>
            </a:r>
            <a:r>
              <a:rPr lang="en-GB" noProof="0" dirty="0" err="1"/>
              <a:t>quia</a:t>
            </a:r>
            <a:r>
              <a:rPr lang="en-GB" noProof="0" dirty="0"/>
              <a:t> </a:t>
            </a:r>
            <a:r>
              <a:rPr lang="en-GB" noProof="0" dirty="0" err="1"/>
              <a:t>corepedit</a:t>
            </a:r>
            <a:r>
              <a:rPr lang="en-GB" noProof="0" dirty="0"/>
              <a:t>, </a:t>
            </a:r>
            <a:r>
              <a:rPr lang="en-GB" noProof="0" dirty="0" err="1"/>
              <a:t>totas</a:t>
            </a:r>
            <a:r>
              <a:rPr lang="en-GB" noProof="0" dirty="0"/>
              <a:t> et </a:t>
            </a:r>
            <a:r>
              <a:rPr lang="en-GB" noProof="0" dirty="0" err="1"/>
              <a:t>aut</a:t>
            </a:r>
            <a:r>
              <a:rPr lang="en-GB" noProof="0" dirty="0"/>
              <a:t> </a:t>
            </a:r>
            <a:r>
              <a:rPr lang="en-GB" noProof="0" dirty="0" err="1"/>
              <a:t>alitatius</a:t>
            </a:r>
            <a:r>
              <a:rPr lang="en-GB" noProof="0" dirty="0"/>
              <a:t>, </a:t>
            </a:r>
            <a:r>
              <a:rPr lang="en-GB" noProof="0" dirty="0" err="1"/>
              <a:t>vel</a:t>
            </a:r>
            <a:r>
              <a:rPr lang="en-GB" noProof="0" dirty="0"/>
              <a:t> </a:t>
            </a:r>
            <a:r>
              <a:rPr lang="en-GB" noProof="0" dirty="0" err="1"/>
              <a:t>int</a:t>
            </a:r>
            <a:r>
              <a:rPr lang="en-GB" noProof="0" dirty="0"/>
              <a:t> </a:t>
            </a:r>
            <a:r>
              <a:rPr lang="en-GB" noProof="0" dirty="0" err="1"/>
              <a:t>enimus</a:t>
            </a:r>
            <a:r>
              <a:rPr lang="en-GB" noProof="0" dirty="0"/>
              <a:t> </a:t>
            </a:r>
            <a:r>
              <a:rPr lang="en-GB" noProof="0" dirty="0" err="1"/>
              <a:t>etur</a:t>
            </a:r>
            <a:r>
              <a:rPr lang="en-GB" noProof="0" dirty="0"/>
              <a:t> </a:t>
            </a:r>
            <a:r>
              <a:rPr lang="en-GB" noProof="0" dirty="0" err="1"/>
              <a:t>aperum</a:t>
            </a:r>
            <a:r>
              <a:rPr lang="en-GB" noProof="0" dirty="0"/>
              <a:t> </a:t>
            </a:r>
            <a:r>
              <a:rPr lang="en-GB" noProof="0" dirty="0" err="1"/>
              <a:t>ium</a:t>
            </a:r>
            <a:r>
              <a:rPr lang="en-GB" noProof="0" dirty="0"/>
              <a:t> </a:t>
            </a:r>
            <a:r>
              <a:rPr lang="en-GB" noProof="0" dirty="0" err="1"/>
              <a:t>aut</a:t>
            </a:r>
            <a:r>
              <a:rPr lang="en-GB" noProof="0" dirty="0"/>
              <a:t> </a:t>
            </a:r>
            <a:r>
              <a:rPr lang="en-GB" noProof="0" dirty="0" err="1"/>
              <a:t>laborep</a:t>
            </a:r>
            <a:r>
              <a:rPr lang="en-GB" noProof="0" dirty="0"/>
              <a:t> </a:t>
            </a:r>
            <a:r>
              <a:rPr lang="en-GB" noProof="0" dirty="0" err="1"/>
              <a:t>ereius</a:t>
            </a:r>
            <a:r>
              <a:rPr lang="en-GB" noProof="0" dirty="0"/>
              <a:t> </a:t>
            </a:r>
            <a:r>
              <a:rPr lang="en-GB" noProof="0" dirty="0" err="1"/>
              <a:t>molore</a:t>
            </a:r>
            <a:r>
              <a:rPr lang="en-GB" noProof="0" dirty="0"/>
              <a:t> </a:t>
            </a:r>
            <a:r>
              <a:rPr lang="en-GB" noProof="0" dirty="0" err="1"/>
              <a:t>dolum</a:t>
            </a:r>
            <a:r>
              <a:rPr lang="en-GB" noProof="0" dirty="0"/>
              <a:t> </a:t>
            </a:r>
            <a:r>
              <a:rPr lang="en-GB" noProof="0" dirty="0" err="1"/>
              <a:t>aut</a:t>
            </a:r>
            <a:r>
              <a:rPr lang="en-GB" noProof="0" dirty="0"/>
              <a:t> </a:t>
            </a:r>
            <a:r>
              <a:rPr lang="en-GB" noProof="0" dirty="0" err="1"/>
              <a:t>dolupta</a:t>
            </a:r>
            <a:r>
              <a:rPr lang="en-GB" noProof="0" dirty="0"/>
              <a:t> </a:t>
            </a:r>
            <a:r>
              <a:rPr lang="en-GB" noProof="0" dirty="0" err="1"/>
              <a:t>spicturia</a:t>
            </a:r>
            <a:r>
              <a:rPr lang="en-GB" noProof="0" dirty="0"/>
              <a:t> </a:t>
            </a:r>
            <a:r>
              <a:rPr lang="en-GB" noProof="0" dirty="0" err="1"/>
              <a:t>eos</a:t>
            </a:r>
            <a:r>
              <a:rPr lang="en-GB" noProof="0" dirty="0"/>
              <a:t> </a:t>
            </a:r>
            <a:r>
              <a:rPr lang="en-GB" noProof="0" dirty="0" err="1"/>
              <a:t>mo</a:t>
            </a:r>
            <a:r>
              <a:rPr lang="en-GB" noProof="0" dirty="0"/>
              <a:t> </a:t>
            </a:r>
            <a:r>
              <a:rPr lang="en-GB" noProof="0" dirty="0" err="1"/>
              <a:t>volupta</a:t>
            </a:r>
            <a:r>
              <a:rPr lang="en-GB" noProof="0" dirty="0"/>
              <a:t> </a:t>
            </a:r>
            <a:r>
              <a:rPr lang="en-GB" noProof="0" dirty="0" err="1"/>
              <a:t>pos</a:t>
            </a:r>
            <a:r>
              <a:rPr lang="en-GB" noProof="0" dirty="0"/>
              <a:t> et </a:t>
            </a:r>
            <a:r>
              <a:rPr lang="en-GB" noProof="0" dirty="0" err="1"/>
              <a:t>omnimos</a:t>
            </a:r>
            <a:r>
              <a:rPr lang="en-GB" noProof="0" dirty="0"/>
              <a:t> </a:t>
            </a:r>
            <a:r>
              <a:rPr lang="en-GB" noProof="0" dirty="0" err="1"/>
              <a:t>delicte</a:t>
            </a:r>
            <a:r>
              <a:rPr lang="en-GB" noProof="0" dirty="0"/>
              <a:t> </a:t>
            </a:r>
            <a:r>
              <a:rPr lang="en-GB" noProof="0" dirty="0" err="1"/>
              <a:t>ndescia</a:t>
            </a:r>
            <a:r>
              <a:rPr lang="en-GB" noProof="0" dirty="0"/>
              <a:t> </a:t>
            </a:r>
            <a:r>
              <a:rPr lang="en-GB" noProof="0" dirty="0" err="1"/>
              <a:t>turepedis</a:t>
            </a:r>
            <a:r>
              <a:rPr lang="en-GB" noProof="0" dirty="0"/>
              <a:t> </a:t>
            </a:r>
            <a:r>
              <a:rPr lang="en-GB" noProof="0" dirty="0" err="1"/>
              <a:t>rerferiae</a:t>
            </a:r>
            <a:r>
              <a:rPr lang="en-GB" noProof="0" dirty="0"/>
              <a:t> </a:t>
            </a:r>
            <a:r>
              <a:rPr lang="en-GB" noProof="0" dirty="0" err="1"/>
              <a:t>necusandit</a:t>
            </a:r>
            <a:r>
              <a:rPr lang="en-GB" noProof="0" dirty="0"/>
              <a:t> </a:t>
            </a:r>
            <a:r>
              <a:rPr lang="en-GB" noProof="0" dirty="0" err="1"/>
              <a:t>aut</a:t>
            </a:r>
            <a:r>
              <a:rPr lang="en-GB" noProof="0" dirty="0"/>
              <a:t> </a:t>
            </a:r>
            <a:r>
              <a:rPr lang="en-GB" noProof="0" dirty="0" err="1"/>
              <a:t>pedioria</a:t>
            </a:r>
            <a:r>
              <a:rPr lang="en-GB" noProof="0" dirty="0"/>
              <a:t> sus </a:t>
            </a:r>
            <a:r>
              <a:rPr lang="en-GB" noProof="0" dirty="0" err="1"/>
              <a:t>modist</a:t>
            </a:r>
            <a:r>
              <a:rPr lang="en-GB" noProof="0" dirty="0"/>
              <a:t> </a:t>
            </a:r>
            <a:r>
              <a:rPr lang="en-GB" noProof="0" dirty="0" err="1"/>
              <a:t>fuga</a:t>
            </a:r>
            <a:r>
              <a:rPr lang="en-GB" noProof="0" dirty="0"/>
              <a:t>. </a:t>
            </a:r>
            <a:r>
              <a:rPr lang="en-GB" noProof="0" dirty="0" err="1"/>
              <a:t>Itas</a:t>
            </a:r>
            <a:r>
              <a:rPr lang="en-GB" noProof="0" dirty="0"/>
              <a:t> </a:t>
            </a:r>
            <a:r>
              <a:rPr lang="en-GB" noProof="0" dirty="0" err="1"/>
              <a:t>iur</a:t>
            </a:r>
            <a:r>
              <a:rPr lang="en-GB" noProof="0" dirty="0"/>
              <a:t>, </a:t>
            </a:r>
            <a:r>
              <a:rPr lang="en-GB" noProof="0" dirty="0" err="1"/>
              <a:t>que</a:t>
            </a:r>
            <a:r>
              <a:rPr lang="en-GB" noProof="0" dirty="0"/>
              <a:t> </a:t>
            </a:r>
            <a:r>
              <a:rPr lang="en-GB" noProof="0" dirty="0" err="1"/>
              <a:t>expliquae</a:t>
            </a:r>
            <a:r>
              <a:rPr lang="en-GB" noProof="0" dirty="0"/>
              <a:t>. </a:t>
            </a:r>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marL="0" marR="0" lvl="0" indent="0" algn="l" defTabSz="421952" rtl="0" eaLnBrk="1" fontAlgn="auto" latinLnBrk="0" hangingPunct="1">
              <a:lnSpc>
                <a:spcPts val="1074"/>
              </a:lnSpc>
              <a:spcBef>
                <a:spcPts val="0"/>
              </a:spcBef>
              <a:spcAft>
                <a:spcPts val="0"/>
              </a:spcAft>
              <a:buClrTx/>
              <a:buSzTx/>
              <a:buFontTx/>
              <a:buNone/>
              <a:tabLst/>
              <a:defRPr/>
            </a:pPr>
            <a:r>
              <a:rPr lang="en-GB" noProof="0" dirty="0"/>
              <a:t>Body copy set in Regular 10 </a:t>
            </a:r>
            <a:r>
              <a:rPr lang="en-GB" noProof="0" dirty="0" err="1"/>
              <a:t>pt</a:t>
            </a:r>
            <a:r>
              <a:rPr lang="en-GB" noProof="0" dirty="0"/>
              <a:t> in 2 columns</a:t>
            </a:r>
          </a:p>
          <a:p>
            <a:pPr lvl="0"/>
            <a:r>
              <a:rPr lang="en-GB" noProof="0" dirty="0" err="1"/>
              <a:t>rumque</a:t>
            </a:r>
            <a:r>
              <a:rPr lang="en-GB" noProof="0" dirty="0"/>
              <a:t> </a:t>
            </a:r>
            <a:r>
              <a:rPr lang="en-GB" noProof="0" dirty="0" err="1"/>
              <a:t>reratur</a:t>
            </a:r>
            <a:r>
              <a:rPr lang="en-GB" noProof="0" dirty="0"/>
              <a:t>? </a:t>
            </a:r>
            <a:r>
              <a:rPr lang="en-GB" noProof="0" dirty="0" err="1"/>
              <a:t>Quiderum</a:t>
            </a:r>
            <a:r>
              <a:rPr lang="en-GB" noProof="0" dirty="0"/>
              <a:t> el </a:t>
            </a:r>
            <a:r>
              <a:rPr lang="en-GB" noProof="0" dirty="0" err="1"/>
              <a:t>iunt</a:t>
            </a:r>
            <a:r>
              <a:rPr lang="en-GB" noProof="0" dirty="0"/>
              <a:t> ad </a:t>
            </a:r>
            <a:r>
              <a:rPr lang="en-GB" noProof="0" dirty="0" err="1"/>
              <a:t>quia</a:t>
            </a:r>
            <a:r>
              <a:rPr lang="en-GB" noProof="0" dirty="0"/>
              <a:t> </a:t>
            </a:r>
            <a:r>
              <a:rPr lang="en-GB" noProof="0" dirty="0" err="1"/>
              <a:t>corepedit</a:t>
            </a:r>
            <a:r>
              <a:rPr lang="en-GB" noProof="0" dirty="0"/>
              <a:t>, </a:t>
            </a:r>
            <a:r>
              <a:rPr lang="en-GB" noProof="0" dirty="0" err="1"/>
              <a:t>totas</a:t>
            </a:r>
            <a:r>
              <a:rPr lang="en-GB" noProof="0" dirty="0"/>
              <a:t> et </a:t>
            </a:r>
            <a:r>
              <a:rPr lang="en-GB" noProof="0" dirty="0" err="1"/>
              <a:t>aut</a:t>
            </a:r>
            <a:r>
              <a:rPr lang="en-GB" noProof="0" dirty="0"/>
              <a:t> </a:t>
            </a:r>
            <a:r>
              <a:rPr lang="en-GB" noProof="0" dirty="0" err="1"/>
              <a:t>alitatius</a:t>
            </a:r>
            <a:r>
              <a:rPr lang="en-GB" noProof="0" dirty="0"/>
              <a:t>, </a:t>
            </a:r>
            <a:r>
              <a:rPr lang="en-GB" noProof="0" dirty="0" err="1"/>
              <a:t>vel</a:t>
            </a:r>
            <a:r>
              <a:rPr lang="en-GB" noProof="0" dirty="0"/>
              <a:t> </a:t>
            </a:r>
            <a:r>
              <a:rPr lang="en-GB" noProof="0" dirty="0" err="1"/>
              <a:t>int</a:t>
            </a:r>
            <a:r>
              <a:rPr lang="en-GB" noProof="0" dirty="0"/>
              <a:t> </a:t>
            </a:r>
            <a:r>
              <a:rPr lang="en-GB" noProof="0" dirty="0" err="1"/>
              <a:t>enimus</a:t>
            </a:r>
            <a:r>
              <a:rPr lang="en-GB" noProof="0" dirty="0"/>
              <a:t> </a:t>
            </a:r>
            <a:r>
              <a:rPr lang="en-GB" noProof="0" dirty="0" err="1"/>
              <a:t>etur</a:t>
            </a:r>
            <a:r>
              <a:rPr lang="en-GB" noProof="0" dirty="0"/>
              <a:t> </a:t>
            </a:r>
            <a:r>
              <a:rPr lang="en-GB" noProof="0" dirty="0" err="1"/>
              <a:t>aperum</a:t>
            </a:r>
            <a:r>
              <a:rPr lang="en-GB" noProof="0" dirty="0"/>
              <a:t> </a:t>
            </a:r>
            <a:r>
              <a:rPr lang="en-GB" noProof="0" dirty="0" err="1"/>
              <a:t>ium</a:t>
            </a:r>
            <a:r>
              <a:rPr lang="en-GB" noProof="0" dirty="0"/>
              <a:t> </a:t>
            </a:r>
            <a:r>
              <a:rPr lang="en-GB" noProof="0" dirty="0" err="1"/>
              <a:t>aut</a:t>
            </a:r>
            <a:r>
              <a:rPr lang="en-GB" noProof="0" dirty="0"/>
              <a:t> </a:t>
            </a:r>
            <a:r>
              <a:rPr lang="en-GB" noProof="0" dirty="0" err="1"/>
              <a:t>laborep</a:t>
            </a:r>
            <a:r>
              <a:rPr lang="en-GB" noProof="0" dirty="0"/>
              <a:t> </a:t>
            </a:r>
            <a:r>
              <a:rPr lang="en-GB" noProof="0" dirty="0" err="1"/>
              <a:t>ereius</a:t>
            </a:r>
            <a:r>
              <a:rPr lang="en-GB" noProof="0" dirty="0"/>
              <a:t> </a:t>
            </a:r>
            <a:r>
              <a:rPr lang="en-GB" noProof="0" dirty="0" err="1"/>
              <a:t>molore</a:t>
            </a:r>
            <a:r>
              <a:rPr lang="en-GB" noProof="0" dirty="0"/>
              <a:t> </a:t>
            </a:r>
            <a:r>
              <a:rPr lang="en-GB" noProof="0" dirty="0" err="1"/>
              <a:t>dolum</a:t>
            </a:r>
            <a:r>
              <a:rPr lang="en-GB" noProof="0" dirty="0"/>
              <a:t> </a:t>
            </a:r>
            <a:r>
              <a:rPr lang="en-GB" noProof="0" dirty="0" err="1"/>
              <a:t>aut</a:t>
            </a:r>
            <a:r>
              <a:rPr lang="en-GB" noProof="0" dirty="0"/>
              <a:t> </a:t>
            </a:r>
            <a:r>
              <a:rPr lang="en-GB" noProof="0" dirty="0" err="1"/>
              <a:t>dolupta</a:t>
            </a:r>
            <a:r>
              <a:rPr lang="en-GB" noProof="0" dirty="0"/>
              <a:t> </a:t>
            </a:r>
            <a:r>
              <a:rPr lang="en-GB" noProof="0" dirty="0" err="1"/>
              <a:t>spicturia</a:t>
            </a:r>
            <a:r>
              <a:rPr lang="en-GB" noProof="0" dirty="0"/>
              <a:t> </a:t>
            </a:r>
            <a:r>
              <a:rPr lang="en-GB" noProof="0" dirty="0" err="1"/>
              <a:t>eos</a:t>
            </a:r>
            <a:r>
              <a:rPr lang="en-GB" noProof="0" dirty="0"/>
              <a:t> </a:t>
            </a:r>
            <a:r>
              <a:rPr lang="en-GB" noProof="0" dirty="0" err="1"/>
              <a:t>mo</a:t>
            </a:r>
            <a:r>
              <a:rPr lang="en-GB" noProof="0" dirty="0"/>
              <a:t> </a:t>
            </a:r>
            <a:r>
              <a:rPr lang="en-GB" noProof="0" dirty="0" err="1"/>
              <a:t>volupta</a:t>
            </a:r>
            <a:r>
              <a:rPr lang="en-GB" noProof="0" dirty="0"/>
              <a:t> </a:t>
            </a:r>
            <a:r>
              <a:rPr lang="en-GB" noProof="0" dirty="0" err="1"/>
              <a:t>pos</a:t>
            </a:r>
            <a:r>
              <a:rPr lang="en-GB" noProof="0" dirty="0"/>
              <a:t> et </a:t>
            </a:r>
            <a:r>
              <a:rPr lang="en-GB" noProof="0" dirty="0" err="1"/>
              <a:t>omnimos</a:t>
            </a:r>
            <a:r>
              <a:rPr lang="en-GB" noProof="0" dirty="0"/>
              <a:t> </a:t>
            </a:r>
            <a:r>
              <a:rPr lang="en-GB" noProof="0" dirty="0" err="1"/>
              <a:t>delicte</a:t>
            </a:r>
            <a:r>
              <a:rPr lang="en-GB" noProof="0" dirty="0"/>
              <a:t> </a:t>
            </a:r>
            <a:r>
              <a:rPr lang="en-GB" noProof="0" dirty="0" err="1"/>
              <a:t>ndescia</a:t>
            </a:r>
            <a:r>
              <a:rPr lang="en-GB" noProof="0" dirty="0"/>
              <a:t> </a:t>
            </a:r>
            <a:r>
              <a:rPr lang="en-GB" noProof="0" dirty="0" err="1"/>
              <a:t>turepedis</a:t>
            </a:r>
            <a:r>
              <a:rPr lang="en-GB" noProof="0" dirty="0"/>
              <a:t> </a:t>
            </a:r>
            <a:r>
              <a:rPr lang="en-GB" noProof="0" dirty="0" err="1"/>
              <a:t>rerferiae</a:t>
            </a:r>
            <a:r>
              <a:rPr lang="en-GB" noProof="0" dirty="0"/>
              <a:t> </a:t>
            </a:r>
            <a:r>
              <a:rPr lang="en-GB" noProof="0" dirty="0" err="1"/>
              <a:t>necusandit</a:t>
            </a:r>
            <a:r>
              <a:rPr lang="en-GB" noProof="0" dirty="0"/>
              <a:t> </a:t>
            </a:r>
            <a:r>
              <a:rPr lang="en-GB" noProof="0" dirty="0" err="1"/>
              <a:t>aut</a:t>
            </a:r>
            <a:r>
              <a:rPr lang="en-GB" noProof="0" dirty="0"/>
              <a:t> </a:t>
            </a:r>
            <a:r>
              <a:rPr lang="en-GB" noProof="0" dirty="0" err="1"/>
              <a:t>pedioria</a:t>
            </a:r>
            <a:r>
              <a:rPr lang="en-GB" noProof="0" dirty="0"/>
              <a:t> sus </a:t>
            </a:r>
            <a:r>
              <a:rPr lang="en-GB" noProof="0" dirty="0" err="1"/>
              <a:t>modist</a:t>
            </a:r>
            <a:r>
              <a:rPr lang="en-GB" noProof="0" dirty="0"/>
              <a:t> </a:t>
            </a:r>
            <a:r>
              <a:rPr lang="en-GB" noProof="0" dirty="0" err="1"/>
              <a:t>fuga</a:t>
            </a:r>
            <a:r>
              <a:rPr lang="en-GB" noProof="0" dirty="0"/>
              <a:t>. </a:t>
            </a:r>
            <a:r>
              <a:rPr lang="en-GB" noProof="0" dirty="0" err="1"/>
              <a:t>Itas</a:t>
            </a:r>
            <a:r>
              <a:rPr lang="en-GB" noProof="0" dirty="0"/>
              <a:t> </a:t>
            </a:r>
            <a:r>
              <a:rPr lang="en-GB" noProof="0" dirty="0" err="1"/>
              <a:t>iur</a:t>
            </a:r>
            <a:r>
              <a:rPr lang="en-GB" noProof="0" dirty="0"/>
              <a:t>, </a:t>
            </a:r>
            <a:r>
              <a:rPr lang="en-GB" noProof="0" dirty="0" err="1"/>
              <a:t>que</a:t>
            </a:r>
            <a:r>
              <a:rPr lang="en-GB" noProof="0" dirty="0"/>
              <a:t> </a:t>
            </a:r>
            <a:r>
              <a:rPr lang="en-GB" noProof="0" dirty="0" err="1"/>
              <a:t>expliquae</a:t>
            </a:r>
            <a:r>
              <a:rPr lang="en-GB" noProof="0" dirty="0"/>
              <a:t>. </a:t>
            </a:r>
          </a:p>
          <a:p>
            <a:pPr lvl="0"/>
            <a:endParaRPr lang="en-GB" noProof="0" dirty="0"/>
          </a:p>
        </p:txBody>
      </p:sp>
      <p:cxnSp>
        <p:nvCxnSpPr>
          <p:cNvPr id="7" name="Straight Connector 6"/>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2" name="Text Placeholder 6">
            <a:extLst>
              <a:ext uri="{FF2B5EF4-FFF2-40B4-BE49-F238E27FC236}">
                <a16:creationId xmlns:a16="http://schemas.microsoft.com/office/drawing/2014/main" id="{DEFC2793-6776-4771-AC12-6B1691033CF5}"/>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1580978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16">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br>
              <a:rPr lang="en-GB" noProof="0" dirty="0"/>
            </a:br>
            <a:endParaRPr lang="en-GB" noProof="0" dirty="0"/>
          </a:p>
        </p:txBody>
      </p:sp>
      <p:sp>
        <p:nvSpPr>
          <p:cNvPr id="8" name="Subtitle 2"/>
          <p:cNvSpPr>
            <a:spLocks noGrp="1"/>
          </p:cNvSpPr>
          <p:nvPr>
            <p:ph type="subTitle" idx="15" hasCustomPrompt="1"/>
          </p:nvPr>
        </p:nvSpPr>
        <p:spPr>
          <a:xfrm>
            <a:off x="767862" y="750239"/>
            <a:ext cx="7817301" cy="42865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15" name="Content Placeholder 2"/>
          <p:cNvSpPr>
            <a:spLocks noGrp="1"/>
          </p:cNvSpPr>
          <p:nvPr>
            <p:ph sz="half" idx="1" hasCustomPrompt="1"/>
          </p:nvPr>
        </p:nvSpPr>
        <p:spPr>
          <a:xfrm>
            <a:off x="767862" y="1178895"/>
            <a:ext cx="7817301" cy="4898962"/>
          </a:xfrm>
          <a:prstGeom prst="rect">
            <a:avLst/>
          </a:prstGeom>
        </p:spPr>
        <p:txBody>
          <a:bodyPr lIns="0" tIns="0" rIns="0" bIns="0" numCol="2" spcCol="360000" anchor="t">
            <a:normAutofit/>
          </a:bodyPr>
          <a:lstStyle>
            <a:lvl1pPr marL="0" marR="0" indent="0" algn="l" defTabSz="421952" rtl="0" eaLnBrk="1" fontAlgn="auto" latinLnBrk="0" hangingPunct="1">
              <a:lnSpc>
                <a:spcPts val="1074"/>
              </a:lnSpc>
              <a:spcBef>
                <a:spcPts val="0"/>
              </a:spcBef>
              <a:spcAft>
                <a:spcPts val="0"/>
              </a:spcAft>
              <a:buClrTx/>
              <a:buSzTx/>
              <a:buFontTx/>
              <a:buNone/>
              <a:tabLst/>
              <a:defRPr sz="1000" baseline="0">
                <a:solidFill>
                  <a:schemeClr val="tx2"/>
                </a:solidFill>
                <a:latin typeface="Arial"/>
              </a:defRPr>
            </a:lvl1pPr>
            <a:lvl2pPr marL="421952" indent="0">
              <a:buFontTx/>
              <a:buNone/>
              <a:defRPr sz="923" baseline="0">
                <a:solidFill>
                  <a:srgbClr val="004695"/>
                </a:solidFill>
                <a:latin typeface="Arial"/>
              </a:defRPr>
            </a:lvl2pPr>
            <a:lvl3pPr marL="843904" indent="0">
              <a:buFontTx/>
              <a:buNone/>
              <a:defRPr sz="923" baseline="0">
                <a:solidFill>
                  <a:srgbClr val="004695"/>
                </a:solidFill>
                <a:latin typeface="Arial"/>
              </a:defRPr>
            </a:lvl3pPr>
            <a:lvl4pPr marL="1265854" indent="0">
              <a:buFontTx/>
              <a:buNone/>
              <a:defRPr sz="923" baseline="0">
                <a:solidFill>
                  <a:srgbClr val="004695"/>
                </a:solidFill>
                <a:latin typeface="Arial"/>
              </a:defRPr>
            </a:lvl4pPr>
            <a:lvl5pPr marL="1687806" indent="0">
              <a:buFontTx/>
              <a:buNone/>
              <a:defRPr sz="923" baseline="0">
                <a:solidFill>
                  <a:srgbClr val="004695"/>
                </a:solidFill>
                <a:latin typeface="Arial"/>
              </a:defRPr>
            </a:lvl5pPr>
            <a:lvl6pPr>
              <a:defRPr sz="1662"/>
            </a:lvl6pPr>
            <a:lvl7pPr>
              <a:defRPr sz="1662"/>
            </a:lvl7pPr>
            <a:lvl8pPr>
              <a:defRPr sz="1662"/>
            </a:lvl8pPr>
            <a:lvl9pPr>
              <a:defRPr sz="1662"/>
            </a:lvl9pPr>
          </a:lstStyle>
          <a:p>
            <a:pPr lvl="0"/>
            <a:r>
              <a:rPr lang="en-GB" noProof="0" dirty="0"/>
              <a:t>Body copy set in Arial Regular 10pt in 2 columns </a:t>
            </a:r>
            <a:r>
              <a:rPr lang="en-GB" noProof="0" dirty="0" err="1"/>
              <a:t>rumque</a:t>
            </a:r>
            <a:r>
              <a:rPr lang="en-GB" noProof="0" dirty="0"/>
              <a:t> </a:t>
            </a:r>
            <a:r>
              <a:rPr lang="en-GB" noProof="0" dirty="0" err="1"/>
              <a:t>reratur</a:t>
            </a:r>
            <a:r>
              <a:rPr lang="en-GB" noProof="0" dirty="0"/>
              <a:t>? </a:t>
            </a:r>
            <a:r>
              <a:rPr lang="en-GB" noProof="0" dirty="0" err="1"/>
              <a:t>Quiderum</a:t>
            </a:r>
            <a:r>
              <a:rPr lang="en-GB" noProof="0" dirty="0"/>
              <a:t> el </a:t>
            </a:r>
            <a:r>
              <a:rPr lang="en-GB" noProof="0" dirty="0" err="1"/>
              <a:t>iunt</a:t>
            </a:r>
            <a:r>
              <a:rPr lang="en-GB" noProof="0" dirty="0"/>
              <a:t> ad </a:t>
            </a:r>
            <a:r>
              <a:rPr lang="en-GB" noProof="0" dirty="0" err="1"/>
              <a:t>quia</a:t>
            </a:r>
            <a:r>
              <a:rPr lang="en-GB" noProof="0" dirty="0"/>
              <a:t> </a:t>
            </a:r>
            <a:r>
              <a:rPr lang="en-GB" noProof="0" dirty="0" err="1"/>
              <a:t>corepedit</a:t>
            </a:r>
            <a:r>
              <a:rPr lang="en-GB" noProof="0" dirty="0"/>
              <a:t>, </a:t>
            </a:r>
            <a:r>
              <a:rPr lang="en-GB" noProof="0" dirty="0" err="1"/>
              <a:t>totas</a:t>
            </a:r>
            <a:r>
              <a:rPr lang="en-GB" noProof="0" dirty="0"/>
              <a:t> et </a:t>
            </a:r>
            <a:r>
              <a:rPr lang="en-GB" noProof="0" dirty="0" err="1"/>
              <a:t>aut</a:t>
            </a:r>
            <a:r>
              <a:rPr lang="en-GB" noProof="0" dirty="0"/>
              <a:t> </a:t>
            </a:r>
            <a:r>
              <a:rPr lang="en-GB" noProof="0" dirty="0" err="1"/>
              <a:t>alitatius</a:t>
            </a:r>
            <a:r>
              <a:rPr lang="en-GB" noProof="0" dirty="0"/>
              <a:t>, </a:t>
            </a:r>
            <a:r>
              <a:rPr lang="en-GB" noProof="0" dirty="0" err="1"/>
              <a:t>vel</a:t>
            </a:r>
            <a:r>
              <a:rPr lang="en-GB" noProof="0" dirty="0"/>
              <a:t> </a:t>
            </a:r>
            <a:r>
              <a:rPr lang="en-GB" noProof="0" dirty="0" err="1"/>
              <a:t>int</a:t>
            </a:r>
            <a:r>
              <a:rPr lang="en-GB" noProof="0" dirty="0"/>
              <a:t> </a:t>
            </a:r>
            <a:r>
              <a:rPr lang="en-GB" noProof="0" dirty="0" err="1"/>
              <a:t>enimus</a:t>
            </a:r>
            <a:r>
              <a:rPr lang="en-GB" noProof="0" dirty="0"/>
              <a:t> </a:t>
            </a:r>
            <a:r>
              <a:rPr lang="en-GB" noProof="0" dirty="0" err="1"/>
              <a:t>etur</a:t>
            </a:r>
            <a:r>
              <a:rPr lang="en-GB" noProof="0" dirty="0"/>
              <a:t> </a:t>
            </a:r>
            <a:r>
              <a:rPr lang="en-GB" noProof="0" dirty="0" err="1"/>
              <a:t>aperum</a:t>
            </a:r>
            <a:r>
              <a:rPr lang="en-GB" noProof="0" dirty="0"/>
              <a:t> </a:t>
            </a:r>
            <a:r>
              <a:rPr lang="en-GB" noProof="0" dirty="0" err="1"/>
              <a:t>ium</a:t>
            </a:r>
            <a:r>
              <a:rPr lang="en-GB" noProof="0" dirty="0"/>
              <a:t> </a:t>
            </a:r>
            <a:r>
              <a:rPr lang="en-GB" noProof="0" dirty="0" err="1"/>
              <a:t>aut</a:t>
            </a:r>
            <a:r>
              <a:rPr lang="en-GB" noProof="0" dirty="0"/>
              <a:t> </a:t>
            </a:r>
            <a:r>
              <a:rPr lang="en-GB" noProof="0" dirty="0" err="1"/>
              <a:t>laborep</a:t>
            </a:r>
            <a:r>
              <a:rPr lang="en-GB" noProof="0" dirty="0"/>
              <a:t> </a:t>
            </a:r>
            <a:r>
              <a:rPr lang="en-GB" noProof="0" dirty="0" err="1"/>
              <a:t>ereius</a:t>
            </a:r>
            <a:r>
              <a:rPr lang="en-GB" noProof="0" dirty="0"/>
              <a:t> </a:t>
            </a:r>
            <a:r>
              <a:rPr lang="en-GB" noProof="0" dirty="0" err="1"/>
              <a:t>molore</a:t>
            </a:r>
            <a:r>
              <a:rPr lang="en-GB" noProof="0" dirty="0"/>
              <a:t> </a:t>
            </a:r>
            <a:r>
              <a:rPr lang="en-GB" noProof="0" dirty="0" err="1"/>
              <a:t>dolum</a:t>
            </a:r>
            <a:r>
              <a:rPr lang="en-GB" noProof="0" dirty="0"/>
              <a:t> </a:t>
            </a:r>
            <a:r>
              <a:rPr lang="en-GB" noProof="0" dirty="0" err="1"/>
              <a:t>aut</a:t>
            </a:r>
            <a:r>
              <a:rPr lang="en-GB" noProof="0" dirty="0"/>
              <a:t> </a:t>
            </a:r>
            <a:r>
              <a:rPr lang="en-GB" noProof="0" dirty="0" err="1"/>
              <a:t>dolupta</a:t>
            </a:r>
            <a:r>
              <a:rPr lang="en-GB" noProof="0" dirty="0"/>
              <a:t> </a:t>
            </a:r>
            <a:r>
              <a:rPr lang="en-GB" noProof="0" dirty="0" err="1"/>
              <a:t>spicturia</a:t>
            </a:r>
            <a:r>
              <a:rPr lang="en-GB" noProof="0" dirty="0"/>
              <a:t> </a:t>
            </a:r>
            <a:r>
              <a:rPr lang="en-GB" noProof="0" dirty="0" err="1"/>
              <a:t>eos</a:t>
            </a:r>
            <a:r>
              <a:rPr lang="en-GB" noProof="0" dirty="0"/>
              <a:t> mo </a:t>
            </a:r>
            <a:r>
              <a:rPr lang="en-GB" noProof="0" dirty="0" err="1"/>
              <a:t>volupta</a:t>
            </a:r>
            <a:r>
              <a:rPr lang="en-GB" noProof="0" dirty="0"/>
              <a:t> </a:t>
            </a:r>
            <a:r>
              <a:rPr lang="en-GB" noProof="0" dirty="0" err="1"/>
              <a:t>pos</a:t>
            </a:r>
            <a:r>
              <a:rPr lang="en-GB" noProof="0" dirty="0"/>
              <a:t> et </a:t>
            </a:r>
            <a:r>
              <a:rPr lang="en-GB" noProof="0" dirty="0" err="1"/>
              <a:t>omnimos</a:t>
            </a:r>
            <a:r>
              <a:rPr lang="en-GB" noProof="0" dirty="0"/>
              <a:t> </a:t>
            </a:r>
            <a:r>
              <a:rPr lang="en-GB" noProof="0" dirty="0" err="1"/>
              <a:t>delicte</a:t>
            </a:r>
            <a:r>
              <a:rPr lang="en-GB" noProof="0" dirty="0"/>
              <a:t> </a:t>
            </a:r>
            <a:r>
              <a:rPr lang="en-GB" noProof="0" dirty="0" err="1"/>
              <a:t>ndescia</a:t>
            </a:r>
            <a:r>
              <a:rPr lang="en-GB" noProof="0" dirty="0"/>
              <a:t> </a:t>
            </a:r>
            <a:r>
              <a:rPr lang="en-GB" noProof="0" dirty="0" err="1"/>
              <a:t>turepedis</a:t>
            </a:r>
            <a:r>
              <a:rPr lang="en-GB" noProof="0" dirty="0"/>
              <a:t> </a:t>
            </a:r>
            <a:r>
              <a:rPr lang="en-GB" noProof="0" dirty="0" err="1"/>
              <a:t>rerferiae</a:t>
            </a:r>
            <a:r>
              <a:rPr lang="en-GB" noProof="0" dirty="0"/>
              <a:t> </a:t>
            </a:r>
            <a:r>
              <a:rPr lang="en-GB" noProof="0" dirty="0" err="1"/>
              <a:t>necusandit</a:t>
            </a:r>
            <a:r>
              <a:rPr lang="en-GB" noProof="0" dirty="0"/>
              <a:t> </a:t>
            </a:r>
            <a:r>
              <a:rPr lang="en-GB" noProof="0" dirty="0" err="1"/>
              <a:t>aut</a:t>
            </a:r>
            <a:r>
              <a:rPr lang="en-GB" noProof="0" dirty="0"/>
              <a:t> </a:t>
            </a:r>
            <a:r>
              <a:rPr lang="en-GB" noProof="0" dirty="0" err="1"/>
              <a:t>pedioria</a:t>
            </a:r>
            <a:r>
              <a:rPr lang="en-GB" noProof="0" dirty="0"/>
              <a:t> sus </a:t>
            </a:r>
            <a:r>
              <a:rPr lang="en-GB" noProof="0" dirty="0" err="1"/>
              <a:t>modist</a:t>
            </a:r>
            <a:r>
              <a:rPr lang="en-GB" noProof="0" dirty="0"/>
              <a:t> </a:t>
            </a:r>
            <a:r>
              <a:rPr lang="en-GB" noProof="0" dirty="0" err="1"/>
              <a:t>fuga</a:t>
            </a:r>
            <a:r>
              <a:rPr lang="en-GB" noProof="0" dirty="0"/>
              <a:t>. </a:t>
            </a:r>
            <a:r>
              <a:rPr lang="en-GB" noProof="0" dirty="0" err="1"/>
              <a:t>Itas</a:t>
            </a:r>
            <a:r>
              <a:rPr lang="en-GB" noProof="0" dirty="0"/>
              <a:t> </a:t>
            </a:r>
            <a:r>
              <a:rPr lang="en-GB" noProof="0" dirty="0" err="1"/>
              <a:t>iur</a:t>
            </a:r>
            <a:r>
              <a:rPr lang="en-GB" noProof="0" dirty="0"/>
              <a:t>, </a:t>
            </a:r>
            <a:r>
              <a:rPr lang="en-GB" noProof="0" dirty="0" err="1"/>
              <a:t>que</a:t>
            </a:r>
            <a:r>
              <a:rPr lang="en-GB" noProof="0" dirty="0"/>
              <a:t> </a:t>
            </a:r>
            <a:r>
              <a:rPr lang="en-GB" noProof="0" dirty="0" err="1"/>
              <a:t>expliquae</a:t>
            </a:r>
            <a:r>
              <a:rPr lang="en-GB" noProof="0" dirty="0"/>
              <a:t>. </a:t>
            </a:r>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lvl="0"/>
            <a:endParaRPr lang="en-GB" noProof="0" dirty="0"/>
          </a:p>
          <a:p>
            <a:pPr marL="0" marR="0" lvl="0" indent="0" algn="l" defTabSz="421952" rtl="0" eaLnBrk="1" fontAlgn="auto" latinLnBrk="0" hangingPunct="1">
              <a:lnSpc>
                <a:spcPts val="1074"/>
              </a:lnSpc>
              <a:spcBef>
                <a:spcPts val="0"/>
              </a:spcBef>
              <a:spcAft>
                <a:spcPts val="0"/>
              </a:spcAft>
              <a:buClrTx/>
              <a:buSzTx/>
              <a:buFontTx/>
              <a:buNone/>
              <a:tabLst/>
              <a:defRPr/>
            </a:pPr>
            <a:r>
              <a:rPr lang="en-GB" noProof="0" dirty="0"/>
              <a:t>Body copy set in Regular 10 </a:t>
            </a:r>
            <a:r>
              <a:rPr lang="en-GB" noProof="0" dirty="0" err="1"/>
              <a:t>pt</a:t>
            </a:r>
            <a:r>
              <a:rPr lang="en-GB" noProof="0" dirty="0"/>
              <a:t> in 2 columns</a:t>
            </a:r>
          </a:p>
          <a:p>
            <a:pPr lvl="0"/>
            <a:r>
              <a:rPr lang="en-GB" noProof="0" dirty="0" err="1"/>
              <a:t>rumque</a:t>
            </a:r>
            <a:r>
              <a:rPr lang="en-GB" noProof="0" dirty="0"/>
              <a:t> </a:t>
            </a:r>
            <a:r>
              <a:rPr lang="en-GB" noProof="0" dirty="0" err="1"/>
              <a:t>reratur</a:t>
            </a:r>
            <a:r>
              <a:rPr lang="en-GB" noProof="0" dirty="0"/>
              <a:t>? </a:t>
            </a:r>
            <a:r>
              <a:rPr lang="en-GB" noProof="0" dirty="0" err="1"/>
              <a:t>Quiderum</a:t>
            </a:r>
            <a:r>
              <a:rPr lang="en-GB" noProof="0" dirty="0"/>
              <a:t> el </a:t>
            </a:r>
            <a:r>
              <a:rPr lang="en-GB" noProof="0" dirty="0" err="1"/>
              <a:t>iunt</a:t>
            </a:r>
            <a:r>
              <a:rPr lang="en-GB" noProof="0" dirty="0"/>
              <a:t> ad </a:t>
            </a:r>
            <a:r>
              <a:rPr lang="en-GB" noProof="0" dirty="0" err="1"/>
              <a:t>quia</a:t>
            </a:r>
            <a:r>
              <a:rPr lang="en-GB" noProof="0" dirty="0"/>
              <a:t> </a:t>
            </a:r>
            <a:r>
              <a:rPr lang="en-GB" noProof="0" dirty="0" err="1"/>
              <a:t>corepedit</a:t>
            </a:r>
            <a:r>
              <a:rPr lang="en-GB" noProof="0" dirty="0"/>
              <a:t>, </a:t>
            </a:r>
            <a:r>
              <a:rPr lang="en-GB" noProof="0" dirty="0" err="1"/>
              <a:t>totas</a:t>
            </a:r>
            <a:r>
              <a:rPr lang="en-GB" noProof="0" dirty="0"/>
              <a:t> et </a:t>
            </a:r>
            <a:r>
              <a:rPr lang="en-GB" noProof="0" dirty="0" err="1"/>
              <a:t>aut</a:t>
            </a:r>
            <a:r>
              <a:rPr lang="en-GB" noProof="0" dirty="0"/>
              <a:t> </a:t>
            </a:r>
            <a:r>
              <a:rPr lang="en-GB" noProof="0" dirty="0" err="1"/>
              <a:t>alitatius</a:t>
            </a:r>
            <a:r>
              <a:rPr lang="en-GB" noProof="0" dirty="0"/>
              <a:t>, </a:t>
            </a:r>
            <a:r>
              <a:rPr lang="en-GB" noProof="0" dirty="0" err="1"/>
              <a:t>vel</a:t>
            </a:r>
            <a:r>
              <a:rPr lang="en-GB" noProof="0" dirty="0"/>
              <a:t> </a:t>
            </a:r>
            <a:r>
              <a:rPr lang="en-GB" noProof="0" dirty="0" err="1"/>
              <a:t>int</a:t>
            </a:r>
            <a:r>
              <a:rPr lang="en-GB" noProof="0" dirty="0"/>
              <a:t> </a:t>
            </a:r>
            <a:r>
              <a:rPr lang="en-GB" noProof="0" dirty="0" err="1"/>
              <a:t>enimus</a:t>
            </a:r>
            <a:r>
              <a:rPr lang="en-GB" noProof="0" dirty="0"/>
              <a:t> </a:t>
            </a:r>
            <a:r>
              <a:rPr lang="en-GB" noProof="0" dirty="0" err="1"/>
              <a:t>etur</a:t>
            </a:r>
            <a:r>
              <a:rPr lang="en-GB" noProof="0" dirty="0"/>
              <a:t> </a:t>
            </a:r>
            <a:r>
              <a:rPr lang="en-GB" noProof="0" dirty="0" err="1"/>
              <a:t>aperum</a:t>
            </a:r>
            <a:r>
              <a:rPr lang="en-GB" noProof="0" dirty="0"/>
              <a:t> </a:t>
            </a:r>
            <a:r>
              <a:rPr lang="en-GB" noProof="0" dirty="0" err="1"/>
              <a:t>ium</a:t>
            </a:r>
            <a:r>
              <a:rPr lang="en-GB" noProof="0" dirty="0"/>
              <a:t> </a:t>
            </a:r>
            <a:r>
              <a:rPr lang="en-GB" noProof="0" dirty="0" err="1"/>
              <a:t>aut</a:t>
            </a:r>
            <a:r>
              <a:rPr lang="en-GB" noProof="0" dirty="0"/>
              <a:t> </a:t>
            </a:r>
            <a:r>
              <a:rPr lang="en-GB" noProof="0" dirty="0" err="1"/>
              <a:t>laborep</a:t>
            </a:r>
            <a:r>
              <a:rPr lang="en-GB" noProof="0" dirty="0"/>
              <a:t> </a:t>
            </a:r>
            <a:r>
              <a:rPr lang="en-GB" noProof="0" dirty="0" err="1"/>
              <a:t>ereius</a:t>
            </a:r>
            <a:r>
              <a:rPr lang="en-GB" noProof="0" dirty="0"/>
              <a:t> </a:t>
            </a:r>
            <a:r>
              <a:rPr lang="en-GB" noProof="0" dirty="0" err="1"/>
              <a:t>molore</a:t>
            </a:r>
            <a:r>
              <a:rPr lang="en-GB" noProof="0" dirty="0"/>
              <a:t> </a:t>
            </a:r>
            <a:r>
              <a:rPr lang="en-GB" noProof="0" dirty="0" err="1"/>
              <a:t>dolum</a:t>
            </a:r>
            <a:r>
              <a:rPr lang="en-GB" noProof="0" dirty="0"/>
              <a:t> </a:t>
            </a:r>
            <a:r>
              <a:rPr lang="en-GB" noProof="0" dirty="0" err="1"/>
              <a:t>aut</a:t>
            </a:r>
            <a:r>
              <a:rPr lang="en-GB" noProof="0" dirty="0"/>
              <a:t> </a:t>
            </a:r>
            <a:r>
              <a:rPr lang="en-GB" noProof="0" dirty="0" err="1"/>
              <a:t>dolupta</a:t>
            </a:r>
            <a:r>
              <a:rPr lang="en-GB" noProof="0" dirty="0"/>
              <a:t> </a:t>
            </a:r>
            <a:r>
              <a:rPr lang="en-GB" noProof="0" dirty="0" err="1"/>
              <a:t>spicturia</a:t>
            </a:r>
            <a:r>
              <a:rPr lang="en-GB" noProof="0" dirty="0"/>
              <a:t> </a:t>
            </a:r>
            <a:r>
              <a:rPr lang="en-GB" noProof="0" dirty="0" err="1"/>
              <a:t>eos</a:t>
            </a:r>
            <a:r>
              <a:rPr lang="en-GB" noProof="0" dirty="0"/>
              <a:t> mo </a:t>
            </a:r>
            <a:r>
              <a:rPr lang="en-GB" noProof="0" dirty="0" err="1"/>
              <a:t>volupta</a:t>
            </a:r>
            <a:r>
              <a:rPr lang="en-GB" noProof="0" dirty="0"/>
              <a:t> </a:t>
            </a:r>
            <a:r>
              <a:rPr lang="en-GB" noProof="0" dirty="0" err="1"/>
              <a:t>pos</a:t>
            </a:r>
            <a:r>
              <a:rPr lang="en-GB" noProof="0" dirty="0"/>
              <a:t> et </a:t>
            </a:r>
            <a:r>
              <a:rPr lang="en-GB" noProof="0" dirty="0" err="1"/>
              <a:t>omnimos</a:t>
            </a:r>
            <a:r>
              <a:rPr lang="en-GB" noProof="0" dirty="0"/>
              <a:t> </a:t>
            </a:r>
            <a:r>
              <a:rPr lang="en-GB" noProof="0" dirty="0" err="1"/>
              <a:t>delicte</a:t>
            </a:r>
            <a:r>
              <a:rPr lang="en-GB" noProof="0" dirty="0"/>
              <a:t> </a:t>
            </a:r>
            <a:r>
              <a:rPr lang="en-GB" noProof="0" dirty="0" err="1"/>
              <a:t>ndescia</a:t>
            </a:r>
            <a:r>
              <a:rPr lang="en-GB" noProof="0" dirty="0"/>
              <a:t> </a:t>
            </a:r>
            <a:r>
              <a:rPr lang="en-GB" noProof="0" dirty="0" err="1"/>
              <a:t>turepedis</a:t>
            </a:r>
            <a:r>
              <a:rPr lang="en-GB" noProof="0" dirty="0"/>
              <a:t> </a:t>
            </a:r>
            <a:r>
              <a:rPr lang="en-GB" noProof="0" dirty="0" err="1"/>
              <a:t>rerferiae</a:t>
            </a:r>
            <a:r>
              <a:rPr lang="en-GB" noProof="0" dirty="0"/>
              <a:t> </a:t>
            </a:r>
            <a:r>
              <a:rPr lang="en-GB" noProof="0" dirty="0" err="1"/>
              <a:t>necusandit</a:t>
            </a:r>
            <a:r>
              <a:rPr lang="en-GB" noProof="0" dirty="0"/>
              <a:t> </a:t>
            </a:r>
            <a:r>
              <a:rPr lang="en-GB" noProof="0" dirty="0" err="1"/>
              <a:t>aut</a:t>
            </a:r>
            <a:r>
              <a:rPr lang="en-GB" noProof="0" dirty="0"/>
              <a:t> </a:t>
            </a:r>
            <a:r>
              <a:rPr lang="en-GB" noProof="0" dirty="0" err="1"/>
              <a:t>pedioria</a:t>
            </a:r>
            <a:r>
              <a:rPr lang="en-GB" noProof="0" dirty="0"/>
              <a:t> sus </a:t>
            </a:r>
            <a:r>
              <a:rPr lang="en-GB" noProof="0" dirty="0" err="1"/>
              <a:t>modist</a:t>
            </a:r>
            <a:r>
              <a:rPr lang="en-GB" noProof="0" dirty="0"/>
              <a:t> </a:t>
            </a:r>
            <a:r>
              <a:rPr lang="en-GB" noProof="0" dirty="0" err="1"/>
              <a:t>fuga</a:t>
            </a:r>
            <a:r>
              <a:rPr lang="en-GB" noProof="0" dirty="0"/>
              <a:t>. </a:t>
            </a:r>
            <a:r>
              <a:rPr lang="en-GB" noProof="0" dirty="0" err="1"/>
              <a:t>Itas</a:t>
            </a:r>
            <a:r>
              <a:rPr lang="en-GB" noProof="0" dirty="0"/>
              <a:t> </a:t>
            </a:r>
            <a:r>
              <a:rPr lang="en-GB" noProof="0" dirty="0" err="1"/>
              <a:t>iur</a:t>
            </a:r>
            <a:r>
              <a:rPr lang="en-GB" noProof="0" dirty="0"/>
              <a:t>, </a:t>
            </a:r>
            <a:r>
              <a:rPr lang="en-GB" noProof="0" dirty="0" err="1"/>
              <a:t>que</a:t>
            </a:r>
            <a:r>
              <a:rPr lang="en-GB" noProof="0" dirty="0"/>
              <a:t> </a:t>
            </a:r>
            <a:r>
              <a:rPr lang="en-GB" noProof="0" dirty="0" err="1"/>
              <a:t>expliquae</a:t>
            </a:r>
            <a:r>
              <a:rPr lang="en-GB" noProof="0" dirty="0"/>
              <a:t>. </a:t>
            </a:r>
          </a:p>
          <a:p>
            <a:pPr lvl="0"/>
            <a:endParaRPr lang="en-GB" noProof="0" dirty="0"/>
          </a:p>
        </p:txBody>
      </p:sp>
      <p:cxnSp>
        <p:nvCxnSpPr>
          <p:cNvPr id="9" name="Straight Connector 8"/>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3" name="Text Placeholder 6">
            <a:extLst>
              <a:ext uri="{FF2B5EF4-FFF2-40B4-BE49-F238E27FC236}">
                <a16:creationId xmlns:a16="http://schemas.microsoft.com/office/drawing/2014/main" id="{D87AFDFF-EF9D-46E2-BF7A-E7209D1CD535}"/>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189210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ur Palet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ubtitle 2"/>
          <p:cNvSpPr txBox="1">
            <a:spLocks/>
          </p:cNvSpPr>
          <p:nvPr userDrawn="1"/>
        </p:nvSpPr>
        <p:spPr>
          <a:xfrm>
            <a:off x="1" y="2088444"/>
            <a:ext cx="4589300" cy="890484"/>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FFFFFF"/>
                </a:solidFill>
              </a:rPr>
              <a:t>R: 66, G: 103, B: 136</a:t>
            </a:r>
          </a:p>
        </p:txBody>
      </p:sp>
      <p:sp>
        <p:nvSpPr>
          <p:cNvPr id="9" name="Subtitle 2"/>
          <p:cNvSpPr txBox="1">
            <a:spLocks/>
          </p:cNvSpPr>
          <p:nvPr userDrawn="1"/>
        </p:nvSpPr>
        <p:spPr>
          <a:xfrm>
            <a:off x="1" y="0"/>
            <a:ext cx="4589300" cy="2088444"/>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t>R: 19, G: 66, B: 107</a:t>
            </a:r>
          </a:p>
        </p:txBody>
      </p:sp>
      <p:sp>
        <p:nvSpPr>
          <p:cNvPr id="10" name="Subtitle 2"/>
          <p:cNvSpPr txBox="1">
            <a:spLocks/>
          </p:cNvSpPr>
          <p:nvPr userDrawn="1"/>
        </p:nvSpPr>
        <p:spPr>
          <a:xfrm>
            <a:off x="1" y="2963335"/>
            <a:ext cx="4589300" cy="864943"/>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FFFFFF"/>
                </a:solidFill>
              </a:rPr>
              <a:t>R: 113, G: 141, B: 166</a:t>
            </a:r>
          </a:p>
        </p:txBody>
      </p:sp>
      <p:sp>
        <p:nvSpPr>
          <p:cNvPr id="11" name="Subtitle 2"/>
          <p:cNvSpPr txBox="1">
            <a:spLocks/>
          </p:cNvSpPr>
          <p:nvPr userDrawn="1"/>
        </p:nvSpPr>
        <p:spPr>
          <a:xfrm>
            <a:off x="1" y="3828278"/>
            <a:ext cx="4589300" cy="846667"/>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FFFFFF"/>
                </a:solidFill>
              </a:rPr>
              <a:t>R: 160, G: 179, B: 195</a:t>
            </a:r>
          </a:p>
        </p:txBody>
      </p:sp>
      <p:sp>
        <p:nvSpPr>
          <p:cNvPr id="13" name="Subtitle 2"/>
          <p:cNvSpPr txBox="1">
            <a:spLocks/>
          </p:cNvSpPr>
          <p:nvPr userDrawn="1"/>
        </p:nvSpPr>
        <p:spPr>
          <a:xfrm>
            <a:off x="0" y="4810235"/>
            <a:ext cx="9144000" cy="496853"/>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000000"/>
                </a:solidFill>
              </a:rPr>
              <a:t>R: 209, G: 221, B: 230</a:t>
            </a:r>
          </a:p>
        </p:txBody>
      </p:sp>
      <p:sp>
        <p:nvSpPr>
          <p:cNvPr id="15" name="Subtitle 2"/>
          <p:cNvSpPr txBox="1">
            <a:spLocks/>
          </p:cNvSpPr>
          <p:nvPr userDrawn="1"/>
        </p:nvSpPr>
        <p:spPr>
          <a:xfrm>
            <a:off x="4589301" y="0"/>
            <a:ext cx="4554700" cy="2088444"/>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t>R: 244, G: 54, B: 76</a:t>
            </a:r>
          </a:p>
        </p:txBody>
      </p:sp>
      <p:cxnSp>
        <p:nvCxnSpPr>
          <p:cNvPr id="19" name="Straight Connector 18"/>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0"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24" name="Subtitle 2"/>
          <p:cNvSpPr txBox="1">
            <a:spLocks/>
          </p:cNvSpPr>
          <p:nvPr userDrawn="1"/>
        </p:nvSpPr>
        <p:spPr>
          <a:xfrm>
            <a:off x="4554702" y="2096911"/>
            <a:ext cx="4589300" cy="890484"/>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FFFFFF"/>
                </a:solidFill>
              </a:rPr>
              <a:t>R: 246, G: 94, B: 112</a:t>
            </a:r>
          </a:p>
        </p:txBody>
      </p:sp>
      <p:sp>
        <p:nvSpPr>
          <p:cNvPr id="25" name="Subtitle 2"/>
          <p:cNvSpPr txBox="1">
            <a:spLocks/>
          </p:cNvSpPr>
          <p:nvPr userDrawn="1"/>
        </p:nvSpPr>
        <p:spPr>
          <a:xfrm>
            <a:off x="4554702" y="2971802"/>
            <a:ext cx="4589300" cy="864943"/>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FFFFFF"/>
                </a:solidFill>
              </a:rPr>
              <a:t>R: 248, G:134, B: 138</a:t>
            </a:r>
          </a:p>
        </p:txBody>
      </p:sp>
      <p:sp>
        <p:nvSpPr>
          <p:cNvPr id="26" name="Subtitle 2"/>
          <p:cNvSpPr txBox="1">
            <a:spLocks/>
          </p:cNvSpPr>
          <p:nvPr userDrawn="1"/>
        </p:nvSpPr>
        <p:spPr>
          <a:xfrm>
            <a:off x="4554702" y="3836745"/>
            <a:ext cx="4589300" cy="846667"/>
          </a:xfrm>
          <a:prstGeom prst="rect">
            <a:avLst/>
          </a:prstGeom>
        </p:spPr>
        <p:txBody>
          <a:bodyPr wrap="square" lIns="0" tIns="0" rIns="0" bIns="0" anchor="ctr" anchorCtr="1">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r>
              <a:rPr lang="en-GB" sz="1662" noProof="0" dirty="0">
                <a:solidFill>
                  <a:srgbClr val="FFFFFF"/>
                </a:solidFill>
              </a:rPr>
              <a:t>R: 251, G: 175, B: 183</a:t>
            </a:r>
          </a:p>
        </p:txBody>
      </p:sp>
      <p:sp>
        <p:nvSpPr>
          <p:cNvPr id="16" name="TextBox 15"/>
          <p:cNvSpPr txBox="1"/>
          <p:nvPr userDrawn="1"/>
        </p:nvSpPr>
        <p:spPr>
          <a:xfrm>
            <a:off x="767862" y="5716845"/>
            <a:ext cx="7817300" cy="433324"/>
          </a:xfrm>
          <a:prstGeom prst="rect">
            <a:avLst/>
          </a:prstGeom>
          <a:noFill/>
        </p:spPr>
        <p:txBody>
          <a:bodyPr wrap="square" lIns="0" rtlCol="0">
            <a:spAutoFit/>
          </a:bodyPr>
          <a:lstStyle/>
          <a:p>
            <a:r>
              <a:rPr lang="en-GB" sz="1108" kern="1200" dirty="0">
                <a:solidFill>
                  <a:schemeClr val="tx1"/>
                </a:solidFill>
                <a:latin typeface="Arial (Body)"/>
                <a:ea typeface="+mn-ea"/>
                <a:cs typeface="Arial (Body)"/>
              </a:rPr>
              <a:t>The colour tints are specially selected and not the same as PowerPoint default tints. Please input colour codes manually, do not use eyedropper tool or colour sampling tool as it is inaccurate.</a:t>
            </a:r>
            <a:endParaRPr lang="en-GB" sz="1108" dirty="0">
              <a:latin typeface="Arial (Body)"/>
              <a:cs typeface="Arial (Body)"/>
            </a:endParaRPr>
          </a:p>
        </p:txBody>
      </p:sp>
    </p:spTree>
    <p:extLst>
      <p:ext uri="{BB962C8B-B14F-4D97-AF65-F5344CB8AC3E}">
        <p14:creationId xmlns:p14="http://schemas.microsoft.com/office/powerpoint/2010/main" val="297393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ur Palette Slide (Secondar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6" name="Subtitle 2"/>
          <p:cNvSpPr txBox="1">
            <a:spLocks/>
          </p:cNvSpPr>
          <p:nvPr userDrawn="1"/>
        </p:nvSpPr>
        <p:spPr>
          <a:xfrm>
            <a:off x="2" y="127003"/>
            <a:ext cx="1160718"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dirty="0"/>
              <a:t>R: 38</a:t>
            </a:r>
          </a:p>
          <a:p>
            <a:pPr algn="l">
              <a:lnSpc>
                <a:spcPct val="120000"/>
              </a:lnSpc>
            </a:pPr>
            <a:r>
              <a:rPr lang="en-GB" sz="1292" noProof="0" dirty="0"/>
              <a:t>G: 202</a:t>
            </a:r>
          </a:p>
          <a:p>
            <a:pPr algn="l">
              <a:lnSpc>
                <a:spcPct val="120000"/>
              </a:lnSpc>
            </a:pPr>
            <a:r>
              <a:rPr lang="en-GB" sz="1292" noProof="0" dirty="0"/>
              <a:t>B: 211</a:t>
            </a:r>
          </a:p>
        </p:txBody>
      </p:sp>
      <p:sp>
        <p:nvSpPr>
          <p:cNvPr id="47" name="Subtitle 2"/>
          <p:cNvSpPr txBox="1">
            <a:spLocks/>
          </p:cNvSpPr>
          <p:nvPr userDrawn="1"/>
        </p:nvSpPr>
        <p:spPr>
          <a:xfrm>
            <a:off x="1160719" y="127003"/>
            <a:ext cx="1133931"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94</a:t>
            </a:r>
          </a:p>
          <a:p>
            <a:pPr algn="l">
              <a:lnSpc>
                <a:spcPct val="120000"/>
              </a:lnSpc>
            </a:pPr>
            <a:r>
              <a:rPr lang="en-GB" sz="1292" noProof="0"/>
              <a:t>G: 54</a:t>
            </a:r>
          </a:p>
          <a:p>
            <a:pPr algn="l">
              <a:lnSpc>
                <a:spcPct val="120000"/>
              </a:lnSpc>
            </a:pPr>
            <a:r>
              <a:rPr lang="en-GB" sz="1292" noProof="0"/>
              <a:t>B: 110</a:t>
            </a:r>
          </a:p>
        </p:txBody>
      </p:sp>
      <p:sp>
        <p:nvSpPr>
          <p:cNvPr id="48" name="Subtitle 2"/>
          <p:cNvSpPr txBox="1">
            <a:spLocks/>
          </p:cNvSpPr>
          <p:nvPr userDrawn="1"/>
        </p:nvSpPr>
        <p:spPr>
          <a:xfrm>
            <a:off x="2294651" y="127003"/>
            <a:ext cx="1133932"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210</a:t>
            </a:r>
          </a:p>
          <a:p>
            <a:pPr algn="l">
              <a:lnSpc>
                <a:spcPct val="120000"/>
              </a:lnSpc>
            </a:pPr>
            <a:r>
              <a:rPr lang="en-GB" sz="1292" noProof="0"/>
              <a:t>G: 91</a:t>
            </a:r>
          </a:p>
          <a:p>
            <a:pPr algn="l">
              <a:lnSpc>
                <a:spcPct val="120000"/>
              </a:lnSpc>
            </a:pPr>
            <a:r>
              <a:rPr lang="en-GB" sz="1292" noProof="0"/>
              <a:t>B: 115</a:t>
            </a:r>
          </a:p>
        </p:txBody>
      </p:sp>
      <p:sp>
        <p:nvSpPr>
          <p:cNvPr id="50" name="Subtitle 2"/>
          <p:cNvSpPr txBox="1">
            <a:spLocks/>
          </p:cNvSpPr>
          <p:nvPr userDrawn="1"/>
        </p:nvSpPr>
        <p:spPr>
          <a:xfrm>
            <a:off x="3428584" y="127001"/>
            <a:ext cx="1142860" cy="2239346"/>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255</a:t>
            </a:r>
          </a:p>
          <a:p>
            <a:pPr algn="l">
              <a:lnSpc>
                <a:spcPct val="120000"/>
              </a:lnSpc>
            </a:pPr>
            <a:r>
              <a:rPr lang="en-GB" sz="1292" noProof="0"/>
              <a:t>G: 184</a:t>
            </a:r>
          </a:p>
          <a:p>
            <a:pPr algn="l">
              <a:lnSpc>
                <a:spcPct val="120000"/>
              </a:lnSpc>
            </a:pPr>
            <a:r>
              <a:rPr lang="en-GB" sz="1292" noProof="0"/>
              <a:t>B: 28</a:t>
            </a:r>
          </a:p>
        </p:txBody>
      </p:sp>
      <p:sp>
        <p:nvSpPr>
          <p:cNvPr id="51" name="Subtitle 2"/>
          <p:cNvSpPr txBox="1">
            <a:spLocks/>
          </p:cNvSpPr>
          <p:nvPr userDrawn="1"/>
        </p:nvSpPr>
        <p:spPr>
          <a:xfrm>
            <a:off x="4579817" y="127003"/>
            <a:ext cx="1143417"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181</a:t>
            </a:r>
          </a:p>
          <a:p>
            <a:pPr algn="l">
              <a:lnSpc>
                <a:spcPct val="120000"/>
              </a:lnSpc>
            </a:pPr>
            <a:r>
              <a:rPr lang="en-GB" sz="1292" noProof="0"/>
              <a:t>G: 227</a:t>
            </a:r>
          </a:p>
          <a:p>
            <a:pPr algn="l">
              <a:lnSpc>
                <a:spcPct val="120000"/>
              </a:lnSpc>
            </a:pPr>
            <a:r>
              <a:rPr lang="en-GB" sz="1292" noProof="0"/>
              <a:t>B: 216</a:t>
            </a:r>
          </a:p>
        </p:txBody>
      </p:sp>
      <p:sp>
        <p:nvSpPr>
          <p:cNvPr id="52" name="Subtitle 2"/>
          <p:cNvSpPr txBox="1">
            <a:spLocks/>
          </p:cNvSpPr>
          <p:nvPr userDrawn="1"/>
        </p:nvSpPr>
        <p:spPr>
          <a:xfrm>
            <a:off x="5723233" y="127003"/>
            <a:ext cx="1133931"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65</a:t>
            </a:r>
          </a:p>
          <a:p>
            <a:pPr algn="l">
              <a:lnSpc>
                <a:spcPct val="120000"/>
              </a:lnSpc>
            </a:pPr>
            <a:r>
              <a:rPr lang="en-GB" sz="1292" noProof="0"/>
              <a:t>G: 116</a:t>
            </a:r>
          </a:p>
          <a:p>
            <a:pPr algn="l">
              <a:lnSpc>
                <a:spcPct val="120000"/>
              </a:lnSpc>
            </a:pPr>
            <a:r>
              <a:rPr lang="en-GB" sz="1292" noProof="0"/>
              <a:t>B: 141</a:t>
            </a:r>
          </a:p>
        </p:txBody>
      </p:sp>
      <p:sp>
        <p:nvSpPr>
          <p:cNvPr id="54" name="Subtitle 2"/>
          <p:cNvSpPr txBox="1">
            <a:spLocks/>
          </p:cNvSpPr>
          <p:nvPr userDrawn="1"/>
        </p:nvSpPr>
        <p:spPr>
          <a:xfrm>
            <a:off x="6857164" y="127003"/>
            <a:ext cx="1142860"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254</a:t>
            </a:r>
          </a:p>
          <a:p>
            <a:pPr algn="l">
              <a:lnSpc>
                <a:spcPct val="120000"/>
              </a:lnSpc>
            </a:pPr>
            <a:r>
              <a:rPr lang="en-GB" sz="1292" noProof="0"/>
              <a:t>G: 221</a:t>
            </a:r>
          </a:p>
          <a:p>
            <a:pPr algn="l">
              <a:lnSpc>
                <a:spcPct val="120000"/>
              </a:lnSpc>
            </a:pPr>
            <a:r>
              <a:rPr lang="en-GB" sz="1292" noProof="0"/>
              <a:t>B: 0</a:t>
            </a:r>
          </a:p>
        </p:txBody>
      </p:sp>
      <p:sp>
        <p:nvSpPr>
          <p:cNvPr id="55" name="Subtitle 2"/>
          <p:cNvSpPr txBox="1">
            <a:spLocks/>
          </p:cNvSpPr>
          <p:nvPr userDrawn="1"/>
        </p:nvSpPr>
        <p:spPr>
          <a:xfrm>
            <a:off x="8000025" y="127003"/>
            <a:ext cx="1143976" cy="2239347"/>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20000"/>
              </a:lnSpc>
            </a:pPr>
            <a:r>
              <a:rPr lang="en-GB" sz="1292" noProof="0"/>
              <a:t>R: 64</a:t>
            </a:r>
          </a:p>
          <a:p>
            <a:pPr algn="l">
              <a:lnSpc>
                <a:spcPct val="120000"/>
              </a:lnSpc>
            </a:pPr>
            <a:r>
              <a:rPr lang="en-GB" sz="1292" noProof="0"/>
              <a:t>G: 58</a:t>
            </a:r>
          </a:p>
          <a:p>
            <a:pPr algn="l">
              <a:lnSpc>
                <a:spcPct val="120000"/>
              </a:lnSpc>
            </a:pPr>
            <a:r>
              <a:rPr lang="en-GB" sz="1292" noProof="0"/>
              <a:t>B: 96</a:t>
            </a:r>
          </a:p>
        </p:txBody>
      </p:sp>
      <p:cxnSp>
        <p:nvCxnSpPr>
          <p:cNvPr id="57" name="Straight Connector 56"/>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8"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89" name="TextBox 88"/>
          <p:cNvSpPr txBox="1"/>
          <p:nvPr userDrawn="1"/>
        </p:nvSpPr>
        <p:spPr>
          <a:xfrm>
            <a:off x="767862" y="5721685"/>
            <a:ext cx="7817300" cy="433324"/>
          </a:xfrm>
          <a:prstGeom prst="rect">
            <a:avLst/>
          </a:prstGeom>
          <a:noFill/>
        </p:spPr>
        <p:txBody>
          <a:bodyPr wrap="square" lIns="0" rtlCol="0">
            <a:spAutoFit/>
          </a:bodyPr>
          <a:lstStyle/>
          <a:p>
            <a:pPr marL="0" marR="0" indent="0" algn="l" defTabSz="421952" rtl="0" eaLnBrk="1" fontAlgn="auto" latinLnBrk="0" hangingPunct="1">
              <a:lnSpc>
                <a:spcPct val="100000"/>
              </a:lnSpc>
              <a:spcBef>
                <a:spcPts val="0"/>
              </a:spcBef>
              <a:spcAft>
                <a:spcPts val="0"/>
              </a:spcAft>
              <a:buClrTx/>
              <a:buSzTx/>
              <a:buFontTx/>
              <a:buNone/>
              <a:tabLst/>
              <a:defRPr/>
            </a:pPr>
            <a:r>
              <a:rPr lang="en-GB" sz="1108" kern="1200" dirty="0">
                <a:solidFill>
                  <a:schemeClr val="tx1"/>
                </a:solidFill>
                <a:latin typeface="Arial"/>
                <a:ea typeface="+mn-ea"/>
                <a:cs typeface="Arial"/>
              </a:rPr>
              <a:t>The colour tints are specially selected and not the same as PowerPoint default tints. </a:t>
            </a:r>
            <a:r>
              <a:rPr lang="en-GB" sz="1108" dirty="0">
                <a:latin typeface="Arial"/>
                <a:cs typeface="Arial"/>
              </a:rPr>
              <a:t>Secondary tint colour values only for use in PPT. Please input</a:t>
            </a:r>
            <a:r>
              <a:rPr lang="en-GB" sz="1108" baseline="0" dirty="0">
                <a:latin typeface="Arial"/>
                <a:cs typeface="Arial"/>
              </a:rPr>
              <a:t> colour codes manually, do not use eyedropper tool or colour sampling tool as it is inaccurate.</a:t>
            </a:r>
            <a:endParaRPr lang="en-GB" sz="1108" dirty="0">
              <a:latin typeface="Arial"/>
              <a:cs typeface="Arial"/>
            </a:endParaRPr>
          </a:p>
        </p:txBody>
      </p:sp>
      <p:sp>
        <p:nvSpPr>
          <p:cNvPr id="90" name="Subtitle 2"/>
          <p:cNvSpPr txBox="1">
            <a:spLocks/>
          </p:cNvSpPr>
          <p:nvPr userDrawn="1"/>
        </p:nvSpPr>
        <p:spPr>
          <a:xfrm>
            <a:off x="13027" y="257057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81</a:t>
            </a:r>
          </a:p>
          <a:p>
            <a:pPr algn="l">
              <a:lnSpc>
                <a:spcPct val="100000"/>
              </a:lnSpc>
            </a:pPr>
            <a:r>
              <a:rPr lang="en-GB" sz="1015" noProof="0" dirty="0">
                <a:solidFill>
                  <a:schemeClr val="tx1"/>
                </a:solidFill>
              </a:rPr>
              <a:t>G: 213</a:t>
            </a:r>
          </a:p>
          <a:p>
            <a:pPr algn="l">
              <a:lnSpc>
                <a:spcPct val="100000"/>
              </a:lnSpc>
            </a:pPr>
            <a:r>
              <a:rPr lang="en-GB" sz="1015" noProof="0" dirty="0">
                <a:solidFill>
                  <a:schemeClr val="tx1"/>
                </a:solidFill>
              </a:rPr>
              <a:t>B: 220</a:t>
            </a:r>
          </a:p>
        </p:txBody>
      </p:sp>
      <p:sp>
        <p:nvSpPr>
          <p:cNvPr id="91" name="Subtitle 2"/>
          <p:cNvSpPr txBox="1">
            <a:spLocks/>
          </p:cNvSpPr>
          <p:nvPr userDrawn="1"/>
        </p:nvSpPr>
        <p:spPr>
          <a:xfrm>
            <a:off x="13027"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125</a:t>
            </a:r>
          </a:p>
          <a:p>
            <a:pPr algn="l">
              <a:lnSpc>
                <a:spcPct val="100000"/>
              </a:lnSpc>
            </a:pPr>
            <a:r>
              <a:rPr lang="en-GB" sz="1015" noProof="0" dirty="0">
                <a:solidFill>
                  <a:schemeClr val="tx1"/>
                </a:solidFill>
              </a:rPr>
              <a:t>G: 223</a:t>
            </a:r>
          </a:p>
          <a:p>
            <a:pPr algn="l">
              <a:lnSpc>
                <a:spcPct val="100000"/>
              </a:lnSpc>
            </a:pPr>
            <a:r>
              <a:rPr lang="en-GB" sz="1015" noProof="0" dirty="0">
                <a:solidFill>
                  <a:schemeClr val="tx1"/>
                </a:solidFill>
              </a:rPr>
              <a:t>B: 229</a:t>
            </a:r>
          </a:p>
        </p:txBody>
      </p:sp>
      <p:sp>
        <p:nvSpPr>
          <p:cNvPr id="92" name="Subtitle 2"/>
          <p:cNvSpPr txBox="1">
            <a:spLocks/>
          </p:cNvSpPr>
          <p:nvPr userDrawn="1"/>
        </p:nvSpPr>
        <p:spPr>
          <a:xfrm>
            <a:off x="-10700"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168</a:t>
            </a:r>
          </a:p>
          <a:p>
            <a:pPr algn="l">
              <a:lnSpc>
                <a:spcPct val="100000"/>
              </a:lnSpc>
            </a:pPr>
            <a:r>
              <a:rPr lang="en-GB" sz="1015" noProof="0" dirty="0">
                <a:solidFill>
                  <a:schemeClr val="tx1"/>
                </a:solidFill>
              </a:rPr>
              <a:t>G: 234</a:t>
            </a:r>
          </a:p>
          <a:p>
            <a:pPr algn="l">
              <a:lnSpc>
                <a:spcPct val="100000"/>
              </a:lnSpc>
            </a:pPr>
            <a:r>
              <a:rPr lang="en-GB" sz="1015" noProof="0" dirty="0">
                <a:solidFill>
                  <a:schemeClr val="tx1"/>
                </a:solidFill>
              </a:rPr>
              <a:t>B: 237</a:t>
            </a:r>
          </a:p>
        </p:txBody>
      </p:sp>
      <p:sp>
        <p:nvSpPr>
          <p:cNvPr id="94" name="Subtitle 2"/>
          <p:cNvSpPr txBox="1">
            <a:spLocks/>
          </p:cNvSpPr>
          <p:nvPr userDrawn="1"/>
        </p:nvSpPr>
        <p:spPr>
          <a:xfrm>
            <a:off x="1127179" y="2570569"/>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126</a:t>
            </a:r>
          </a:p>
          <a:p>
            <a:pPr algn="l">
              <a:lnSpc>
                <a:spcPct val="100000"/>
              </a:lnSpc>
            </a:pPr>
            <a:r>
              <a:rPr lang="en-GB" sz="1015" noProof="0" dirty="0">
                <a:solidFill>
                  <a:schemeClr val="tx1"/>
                </a:solidFill>
              </a:rPr>
              <a:t>G: 94</a:t>
            </a:r>
          </a:p>
          <a:p>
            <a:pPr algn="l">
              <a:lnSpc>
                <a:spcPct val="100000"/>
              </a:lnSpc>
            </a:pPr>
            <a:r>
              <a:rPr lang="en-GB" sz="1015" noProof="0" dirty="0">
                <a:solidFill>
                  <a:schemeClr val="tx1"/>
                </a:solidFill>
              </a:rPr>
              <a:t>B: 138</a:t>
            </a:r>
          </a:p>
        </p:txBody>
      </p:sp>
      <p:sp>
        <p:nvSpPr>
          <p:cNvPr id="95" name="Subtitle 2"/>
          <p:cNvSpPr txBox="1">
            <a:spLocks/>
          </p:cNvSpPr>
          <p:nvPr userDrawn="1"/>
        </p:nvSpPr>
        <p:spPr>
          <a:xfrm>
            <a:off x="1156243"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158</a:t>
            </a:r>
          </a:p>
          <a:p>
            <a:pPr algn="l">
              <a:lnSpc>
                <a:spcPct val="100000"/>
              </a:lnSpc>
            </a:pPr>
            <a:r>
              <a:rPr lang="en-GB" sz="1015" noProof="0" dirty="0">
                <a:solidFill>
                  <a:schemeClr val="tx1"/>
                </a:solidFill>
              </a:rPr>
              <a:t>G: 134</a:t>
            </a:r>
          </a:p>
          <a:p>
            <a:pPr algn="l">
              <a:lnSpc>
                <a:spcPct val="100000"/>
              </a:lnSpc>
            </a:pPr>
            <a:r>
              <a:rPr lang="en-GB" sz="1015" noProof="0" dirty="0">
                <a:solidFill>
                  <a:schemeClr val="tx1"/>
                </a:solidFill>
              </a:rPr>
              <a:t>B: 168</a:t>
            </a:r>
          </a:p>
        </p:txBody>
      </p:sp>
      <p:sp>
        <p:nvSpPr>
          <p:cNvPr id="96" name="Subtitle 2"/>
          <p:cNvSpPr txBox="1">
            <a:spLocks/>
          </p:cNvSpPr>
          <p:nvPr userDrawn="1"/>
        </p:nvSpPr>
        <p:spPr>
          <a:xfrm>
            <a:off x="1123231"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190</a:t>
            </a:r>
          </a:p>
          <a:p>
            <a:pPr algn="l">
              <a:lnSpc>
                <a:spcPct val="100000"/>
              </a:lnSpc>
            </a:pPr>
            <a:r>
              <a:rPr lang="en-GB" sz="1015" noProof="0" dirty="0">
                <a:solidFill>
                  <a:schemeClr val="tx1"/>
                </a:solidFill>
              </a:rPr>
              <a:t>G: 175</a:t>
            </a:r>
          </a:p>
          <a:p>
            <a:pPr algn="l">
              <a:lnSpc>
                <a:spcPct val="100000"/>
              </a:lnSpc>
            </a:pPr>
            <a:r>
              <a:rPr lang="en-GB" sz="1015" noProof="0" dirty="0">
                <a:solidFill>
                  <a:schemeClr val="tx1"/>
                </a:solidFill>
              </a:rPr>
              <a:t>B: 196</a:t>
            </a:r>
          </a:p>
        </p:txBody>
      </p:sp>
      <p:sp>
        <p:nvSpPr>
          <p:cNvPr id="98" name="Subtitle 2"/>
          <p:cNvSpPr txBox="1">
            <a:spLocks/>
          </p:cNvSpPr>
          <p:nvPr userDrawn="1"/>
        </p:nvSpPr>
        <p:spPr>
          <a:xfrm>
            <a:off x="2303090" y="257057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219</a:t>
            </a:r>
          </a:p>
          <a:p>
            <a:pPr algn="l">
              <a:lnSpc>
                <a:spcPct val="100000"/>
              </a:lnSpc>
            </a:pPr>
            <a:r>
              <a:rPr lang="en-GB" sz="1015" noProof="0" dirty="0">
                <a:solidFill>
                  <a:schemeClr val="tx1"/>
                </a:solidFill>
              </a:rPr>
              <a:t>G: 123</a:t>
            </a:r>
          </a:p>
          <a:p>
            <a:pPr algn="l">
              <a:lnSpc>
                <a:spcPct val="100000"/>
              </a:lnSpc>
            </a:pPr>
            <a:r>
              <a:rPr lang="en-GB" sz="1015" noProof="0" dirty="0">
                <a:solidFill>
                  <a:schemeClr val="tx1"/>
                </a:solidFill>
              </a:rPr>
              <a:t>B: 143</a:t>
            </a:r>
          </a:p>
        </p:txBody>
      </p:sp>
      <p:sp>
        <p:nvSpPr>
          <p:cNvPr id="99" name="Subtitle 2"/>
          <p:cNvSpPr txBox="1">
            <a:spLocks/>
          </p:cNvSpPr>
          <p:nvPr userDrawn="1"/>
        </p:nvSpPr>
        <p:spPr>
          <a:xfrm>
            <a:off x="2319382"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228</a:t>
            </a:r>
          </a:p>
          <a:p>
            <a:pPr algn="l">
              <a:lnSpc>
                <a:spcPct val="100000"/>
              </a:lnSpc>
            </a:pPr>
            <a:r>
              <a:rPr lang="en-GB" sz="1015" noProof="0" dirty="0">
                <a:solidFill>
                  <a:schemeClr val="tx1"/>
                </a:solidFill>
              </a:rPr>
              <a:t>G: 157</a:t>
            </a:r>
          </a:p>
          <a:p>
            <a:pPr algn="l">
              <a:lnSpc>
                <a:spcPct val="100000"/>
              </a:lnSpc>
            </a:pPr>
            <a:r>
              <a:rPr lang="en-GB" sz="1015" noProof="0" dirty="0">
                <a:solidFill>
                  <a:schemeClr val="tx1"/>
                </a:solidFill>
              </a:rPr>
              <a:t>B: 170</a:t>
            </a:r>
          </a:p>
        </p:txBody>
      </p:sp>
      <p:sp>
        <p:nvSpPr>
          <p:cNvPr id="100" name="Subtitle 2"/>
          <p:cNvSpPr txBox="1">
            <a:spLocks/>
          </p:cNvSpPr>
          <p:nvPr userDrawn="1"/>
        </p:nvSpPr>
        <p:spPr>
          <a:xfrm>
            <a:off x="2282740"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237</a:t>
            </a:r>
          </a:p>
          <a:p>
            <a:pPr algn="l">
              <a:lnSpc>
                <a:spcPct val="100000"/>
              </a:lnSpc>
            </a:pPr>
            <a:r>
              <a:rPr lang="en-GB" sz="1015" noProof="0" dirty="0">
                <a:solidFill>
                  <a:schemeClr val="tx1"/>
                </a:solidFill>
              </a:rPr>
              <a:t>G: 189</a:t>
            </a:r>
          </a:p>
          <a:p>
            <a:pPr algn="l">
              <a:lnSpc>
                <a:spcPct val="100000"/>
              </a:lnSpc>
            </a:pPr>
            <a:r>
              <a:rPr lang="en-GB" sz="1015" noProof="0" dirty="0">
                <a:solidFill>
                  <a:schemeClr val="tx1"/>
                </a:solidFill>
              </a:rPr>
              <a:t>B: 199</a:t>
            </a:r>
          </a:p>
        </p:txBody>
      </p:sp>
      <p:sp>
        <p:nvSpPr>
          <p:cNvPr id="102" name="Subtitle 2"/>
          <p:cNvSpPr txBox="1">
            <a:spLocks/>
          </p:cNvSpPr>
          <p:nvPr userDrawn="1"/>
        </p:nvSpPr>
        <p:spPr>
          <a:xfrm>
            <a:off x="3432124" y="2570569"/>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255</a:t>
            </a:r>
          </a:p>
          <a:p>
            <a:pPr algn="l">
              <a:lnSpc>
                <a:spcPct val="100000"/>
              </a:lnSpc>
            </a:pPr>
            <a:r>
              <a:rPr lang="en-GB" sz="1015" noProof="0" dirty="0">
                <a:solidFill>
                  <a:schemeClr val="tx1"/>
                </a:solidFill>
              </a:rPr>
              <a:t>G: 198</a:t>
            </a:r>
          </a:p>
          <a:p>
            <a:pPr algn="l">
              <a:lnSpc>
                <a:spcPct val="100000"/>
              </a:lnSpc>
            </a:pPr>
            <a:r>
              <a:rPr lang="en-GB" sz="1015" noProof="0" dirty="0">
                <a:solidFill>
                  <a:schemeClr val="tx1"/>
                </a:solidFill>
              </a:rPr>
              <a:t>B: 73</a:t>
            </a:r>
          </a:p>
        </p:txBody>
      </p:sp>
      <p:sp>
        <p:nvSpPr>
          <p:cNvPr id="103" name="Subtitle 2"/>
          <p:cNvSpPr txBox="1">
            <a:spLocks/>
          </p:cNvSpPr>
          <p:nvPr userDrawn="1"/>
        </p:nvSpPr>
        <p:spPr>
          <a:xfrm>
            <a:off x="3441410"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255</a:t>
            </a:r>
          </a:p>
          <a:p>
            <a:pPr algn="l">
              <a:lnSpc>
                <a:spcPct val="100000"/>
              </a:lnSpc>
            </a:pPr>
            <a:r>
              <a:rPr lang="en-GB" sz="1015" noProof="0" dirty="0">
                <a:solidFill>
                  <a:schemeClr val="tx1"/>
                </a:solidFill>
              </a:rPr>
              <a:t>G: 212</a:t>
            </a:r>
          </a:p>
          <a:p>
            <a:pPr algn="l">
              <a:lnSpc>
                <a:spcPct val="100000"/>
              </a:lnSpc>
            </a:pPr>
            <a:r>
              <a:rPr lang="en-GB" sz="1015" noProof="0" dirty="0">
                <a:solidFill>
                  <a:schemeClr val="tx1"/>
                </a:solidFill>
              </a:rPr>
              <a:t>B: 119</a:t>
            </a:r>
          </a:p>
        </p:txBody>
      </p:sp>
      <p:sp>
        <p:nvSpPr>
          <p:cNvPr id="104" name="Subtitle 2"/>
          <p:cNvSpPr txBox="1">
            <a:spLocks/>
          </p:cNvSpPr>
          <p:nvPr userDrawn="1"/>
        </p:nvSpPr>
        <p:spPr>
          <a:xfrm>
            <a:off x="3407188"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255</a:t>
            </a:r>
          </a:p>
          <a:p>
            <a:pPr algn="l">
              <a:lnSpc>
                <a:spcPct val="100000"/>
              </a:lnSpc>
            </a:pPr>
            <a:r>
              <a:rPr lang="en-GB" sz="1015" noProof="0" dirty="0">
                <a:solidFill>
                  <a:schemeClr val="tx1"/>
                </a:solidFill>
              </a:rPr>
              <a:t>G: 227</a:t>
            </a:r>
          </a:p>
          <a:p>
            <a:pPr algn="l">
              <a:lnSpc>
                <a:spcPct val="100000"/>
              </a:lnSpc>
            </a:pPr>
            <a:r>
              <a:rPr lang="en-GB" sz="1015" noProof="0" dirty="0">
                <a:solidFill>
                  <a:schemeClr val="tx1"/>
                </a:solidFill>
              </a:rPr>
              <a:t>B: 164</a:t>
            </a:r>
          </a:p>
        </p:txBody>
      </p:sp>
      <p:sp>
        <p:nvSpPr>
          <p:cNvPr id="106" name="Subtitle 2"/>
          <p:cNvSpPr txBox="1">
            <a:spLocks/>
          </p:cNvSpPr>
          <p:nvPr userDrawn="1"/>
        </p:nvSpPr>
        <p:spPr>
          <a:xfrm>
            <a:off x="4584470" y="257057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195</a:t>
            </a:r>
          </a:p>
          <a:p>
            <a:pPr algn="l">
              <a:lnSpc>
                <a:spcPct val="100000"/>
              </a:lnSpc>
            </a:pPr>
            <a:r>
              <a:rPr lang="en-GB" sz="1015" noProof="0" dirty="0">
                <a:solidFill>
                  <a:schemeClr val="tx1"/>
                </a:solidFill>
              </a:rPr>
              <a:t>G: 233</a:t>
            </a:r>
          </a:p>
          <a:p>
            <a:pPr algn="l">
              <a:lnSpc>
                <a:spcPct val="100000"/>
              </a:lnSpc>
            </a:pPr>
            <a:r>
              <a:rPr lang="en-GB" sz="1015" noProof="0" dirty="0">
                <a:solidFill>
                  <a:schemeClr val="tx1"/>
                </a:solidFill>
              </a:rPr>
              <a:t>B: 224</a:t>
            </a:r>
          </a:p>
        </p:txBody>
      </p:sp>
      <p:sp>
        <p:nvSpPr>
          <p:cNvPr id="107" name="Subtitle 2"/>
          <p:cNvSpPr txBox="1">
            <a:spLocks/>
          </p:cNvSpPr>
          <p:nvPr userDrawn="1"/>
        </p:nvSpPr>
        <p:spPr>
          <a:xfrm>
            <a:off x="4602127" y="3589329"/>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a:solidFill>
                  <a:schemeClr val="tx1"/>
                </a:solidFill>
              </a:rPr>
              <a:t>R: 210</a:t>
            </a:r>
          </a:p>
          <a:p>
            <a:pPr algn="l">
              <a:lnSpc>
                <a:spcPct val="100000"/>
              </a:lnSpc>
            </a:pPr>
            <a:r>
              <a:rPr lang="en-GB" sz="1015" noProof="0">
                <a:solidFill>
                  <a:schemeClr val="tx1"/>
                </a:solidFill>
              </a:rPr>
              <a:t>G: 237</a:t>
            </a:r>
          </a:p>
          <a:p>
            <a:pPr algn="l">
              <a:lnSpc>
                <a:spcPct val="100000"/>
              </a:lnSpc>
            </a:pPr>
            <a:r>
              <a:rPr lang="en-GB" sz="1015" noProof="0">
                <a:solidFill>
                  <a:schemeClr val="tx1"/>
                </a:solidFill>
              </a:rPr>
              <a:t>B: 232</a:t>
            </a:r>
          </a:p>
        </p:txBody>
      </p:sp>
      <p:sp>
        <p:nvSpPr>
          <p:cNvPr id="108" name="Subtitle 2"/>
          <p:cNvSpPr txBox="1">
            <a:spLocks/>
          </p:cNvSpPr>
          <p:nvPr userDrawn="1"/>
        </p:nvSpPr>
        <p:spPr>
          <a:xfrm>
            <a:off x="4567906"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a:solidFill>
                  <a:schemeClr val="tx1"/>
                </a:solidFill>
              </a:rPr>
              <a:t>R: 225</a:t>
            </a:r>
          </a:p>
          <a:p>
            <a:pPr algn="l">
              <a:lnSpc>
                <a:spcPct val="100000"/>
              </a:lnSpc>
            </a:pPr>
            <a:r>
              <a:rPr lang="en-GB" sz="1015" noProof="0">
                <a:solidFill>
                  <a:schemeClr val="tx1"/>
                </a:solidFill>
              </a:rPr>
              <a:t>G: 243</a:t>
            </a:r>
          </a:p>
          <a:p>
            <a:pPr algn="l">
              <a:lnSpc>
                <a:spcPct val="100000"/>
              </a:lnSpc>
            </a:pPr>
            <a:r>
              <a:rPr lang="en-GB" sz="1015" noProof="0">
                <a:solidFill>
                  <a:schemeClr val="tx1"/>
                </a:solidFill>
              </a:rPr>
              <a:t>B: 239</a:t>
            </a:r>
          </a:p>
        </p:txBody>
      </p:sp>
      <p:sp>
        <p:nvSpPr>
          <p:cNvPr id="110" name="Subtitle 2"/>
          <p:cNvSpPr txBox="1">
            <a:spLocks/>
          </p:cNvSpPr>
          <p:nvPr userDrawn="1"/>
        </p:nvSpPr>
        <p:spPr>
          <a:xfrm>
            <a:off x="5709472" y="2570569"/>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a:solidFill>
                  <a:schemeClr val="tx1"/>
                </a:solidFill>
              </a:rPr>
              <a:t>R: 104</a:t>
            </a:r>
          </a:p>
          <a:p>
            <a:pPr algn="l">
              <a:lnSpc>
                <a:spcPct val="100000"/>
              </a:lnSpc>
            </a:pPr>
            <a:r>
              <a:rPr lang="en-GB" sz="1015" noProof="0">
                <a:solidFill>
                  <a:schemeClr val="tx1"/>
                </a:solidFill>
              </a:rPr>
              <a:t>G: 143</a:t>
            </a:r>
          </a:p>
          <a:p>
            <a:pPr algn="l">
              <a:lnSpc>
                <a:spcPct val="100000"/>
              </a:lnSpc>
            </a:pPr>
            <a:r>
              <a:rPr lang="en-GB" sz="1015" noProof="0">
                <a:solidFill>
                  <a:schemeClr val="tx1"/>
                </a:solidFill>
              </a:rPr>
              <a:t>B: 164</a:t>
            </a:r>
          </a:p>
        </p:txBody>
      </p:sp>
      <p:sp>
        <p:nvSpPr>
          <p:cNvPr id="111" name="Subtitle 2"/>
          <p:cNvSpPr txBox="1">
            <a:spLocks/>
          </p:cNvSpPr>
          <p:nvPr userDrawn="1"/>
        </p:nvSpPr>
        <p:spPr>
          <a:xfrm>
            <a:off x="5734692"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134</a:t>
            </a:r>
          </a:p>
          <a:p>
            <a:pPr algn="l">
              <a:lnSpc>
                <a:spcPct val="100000"/>
              </a:lnSpc>
            </a:pPr>
            <a:r>
              <a:rPr lang="en-GB" sz="1015" noProof="0" dirty="0">
                <a:solidFill>
                  <a:schemeClr val="tx1"/>
                </a:solidFill>
              </a:rPr>
              <a:t>G: 166</a:t>
            </a:r>
          </a:p>
          <a:p>
            <a:pPr algn="l">
              <a:lnSpc>
                <a:spcPct val="100000"/>
              </a:lnSpc>
            </a:pPr>
            <a:r>
              <a:rPr lang="en-GB" sz="1015" noProof="0" dirty="0">
                <a:solidFill>
                  <a:schemeClr val="tx1"/>
                </a:solidFill>
              </a:rPr>
              <a:t>B: 182</a:t>
            </a:r>
          </a:p>
        </p:txBody>
      </p:sp>
      <p:sp>
        <p:nvSpPr>
          <p:cNvPr id="112" name="Subtitle 2"/>
          <p:cNvSpPr txBox="1">
            <a:spLocks/>
          </p:cNvSpPr>
          <p:nvPr userDrawn="1"/>
        </p:nvSpPr>
        <p:spPr>
          <a:xfrm>
            <a:off x="5728623"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164</a:t>
            </a:r>
          </a:p>
          <a:p>
            <a:pPr algn="l">
              <a:lnSpc>
                <a:spcPct val="100000"/>
              </a:lnSpc>
            </a:pPr>
            <a:r>
              <a:rPr lang="en-GB" sz="1015" noProof="0" dirty="0">
                <a:solidFill>
                  <a:schemeClr val="tx1"/>
                </a:solidFill>
              </a:rPr>
              <a:t>G: 188</a:t>
            </a:r>
          </a:p>
          <a:p>
            <a:pPr algn="l">
              <a:lnSpc>
                <a:spcPct val="100000"/>
              </a:lnSpc>
            </a:pPr>
            <a:r>
              <a:rPr lang="en-GB" sz="1015" noProof="0" dirty="0">
                <a:solidFill>
                  <a:schemeClr val="tx1"/>
                </a:solidFill>
              </a:rPr>
              <a:t>B: 200</a:t>
            </a:r>
          </a:p>
        </p:txBody>
      </p:sp>
      <p:sp>
        <p:nvSpPr>
          <p:cNvPr id="114" name="Subtitle 2"/>
          <p:cNvSpPr txBox="1">
            <a:spLocks/>
          </p:cNvSpPr>
          <p:nvPr userDrawn="1"/>
        </p:nvSpPr>
        <p:spPr>
          <a:xfrm>
            <a:off x="6852332" y="2570569"/>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253</a:t>
            </a:r>
          </a:p>
          <a:p>
            <a:pPr algn="l">
              <a:lnSpc>
                <a:spcPct val="100000"/>
              </a:lnSpc>
            </a:pPr>
            <a:r>
              <a:rPr lang="en-GB" sz="1015" noProof="0" dirty="0">
                <a:solidFill>
                  <a:schemeClr val="tx1"/>
                </a:solidFill>
              </a:rPr>
              <a:t>G: 220</a:t>
            </a:r>
          </a:p>
          <a:p>
            <a:pPr algn="l">
              <a:lnSpc>
                <a:spcPct val="100000"/>
              </a:lnSpc>
            </a:pPr>
            <a:r>
              <a:rPr lang="en-GB" sz="1015" noProof="0" dirty="0">
                <a:solidFill>
                  <a:schemeClr val="tx1"/>
                </a:solidFill>
              </a:rPr>
              <a:t>B: 3</a:t>
            </a:r>
          </a:p>
        </p:txBody>
      </p:sp>
      <p:sp>
        <p:nvSpPr>
          <p:cNvPr id="115" name="Subtitle 2"/>
          <p:cNvSpPr txBox="1">
            <a:spLocks/>
          </p:cNvSpPr>
          <p:nvPr userDrawn="1"/>
        </p:nvSpPr>
        <p:spPr>
          <a:xfrm>
            <a:off x="6861617"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255</a:t>
            </a:r>
          </a:p>
          <a:p>
            <a:pPr algn="l">
              <a:lnSpc>
                <a:spcPct val="100000"/>
              </a:lnSpc>
            </a:pPr>
            <a:r>
              <a:rPr lang="en-GB" sz="1015" noProof="0" dirty="0">
                <a:solidFill>
                  <a:schemeClr val="tx1"/>
                </a:solidFill>
              </a:rPr>
              <a:t>G: 238</a:t>
            </a:r>
          </a:p>
          <a:p>
            <a:pPr algn="l">
              <a:lnSpc>
                <a:spcPct val="100000"/>
              </a:lnSpc>
            </a:pPr>
            <a:r>
              <a:rPr lang="en-GB" sz="1015" noProof="0" dirty="0">
                <a:solidFill>
                  <a:schemeClr val="tx1"/>
                </a:solidFill>
              </a:rPr>
              <a:t>B: 134</a:t>
            </a:r>
          </a:p>
        </p:txBody>
      </p:sp>
      <p:sp>
        <p:nvSpPr>
          <p:cNvPr id="116" name="Subtitle 2"/>
          <p:cNvSpPr txBox="1">
            <a:spLocks/>
          </p:cNvSpPr>
          <p:nvPr userDrawn="1"/>
        </p:nvSpPr>
        <p:spPr>
          <a:xfrm>
            <a:off x="6827395"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254</a:t>
            </a:r>
          </a:p>
          <a:p>
            <a:pPr algn="l">
              <a:lnSpc>
                <a:spcPct val="100000"/>
              </a:lnSpc>
            </a:pPr>
            <a:r>
              <a:rPr lang="en-GB" sz="1015" noProof="0" dirty="0">
                <a:solidFill>
                  <a:schemeClr val="tx1"/>
                </a:solidFill>
              </a:rPr>
              <a:t>G: 244</a:t>
            </a:r>
          </a:p>
          <a:p>
            <a:pPr algn="l">
              <a:lnSpc>
                <a:spcPct val="100000"/>
              </a:lnSpc>
            </a:pPr>
            <a:r>
              <a:rPr lang="en-GB" sz="1015" noProof="0" dirty="0">
                <a:solidFill>
                  <a:schemeClr val="tx1"/>
                </a:solidFill>
              </a:rPr>
              <a:t>B: 174</a:t>
            </a:r>
          </a:p>
        </p:txBody>
      </p:sp>
      <p:sp>
        <p:nvSpPr>
          <p:cNvPr id="118" name="Subtitle 2"/>
          <p:cNvSpPr txBox="1">
            <a:spLocks/>
          </p:cNvSpPr>
          <p:nvPr userDrawn="1"/>
        </p:nvSpPr>
        <p:spPr>
          <a:xfrm>
            <a:off x="7996310" y="2570569"/>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103</a:t>
            </a:r>
          </a:p>
          <a:p>
            <a:pPr algn="l">
              <a:lnSpc>
                <a:spcPct val="100000"/>
              </a:lnSpc>
            </a:pPr>
            <a:r>
              <a:rPr lang="en-GB" sz="1015" noProof="0" dirty="0">
                <a:solidFill>
                  <a:schemeClr val="tx1"/>
                </a:solidFill>
              </a:rPr>
              <a:t>G: 97</a:t>
            </a:r>
          </a:p>
          <a:p>
            <a:pPr algn="l">
              <a:lnSpc>
                <a:spcPct val="100000"/>
              </a:lnSpc>
            </a:pPr>
            <a:r>
              <a:rPr lang="en-GB" sz="1015" noProof="0" dirty="0">
                <a:solidFill>
                  <a:schemeClr val="tx1"/>
                </a:solidFill>
              </a:rPr>
              <a:t>B: 127</a:t>
            </a:r>
          </a:p>
        </p:txBody>
      </p:sp>
      <p:sp>
        <p:nvSpPr>
          <p:cNvPr id="119" name="Subtitle 2"/>
          <p:cNvSpPr txBox="1">
            <a:spLocks/>
          </p:cNvSpPr>
          <p:nvPr userDrawn="1"/>
        </p:nvSpPr>
        <p:spPr>
          <a:xfrm>
            <a:off x="7992892" y="4622385"/>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178</a:t>
            </a:r>
          </a:p>
          <a:p>
            <a:pPr algn="l">
              <a:lnSpc>
                <a:spcPct val="100000"/>
              </a:lnSpc>
            </a:pPr>
            <a:r>
              <a:rPr lang="en-GB" sz="1015" noProof="0" dirty="0">
                <a:solidFill>
                  <a:schemeClr val="tx1"/>
                </a:solidFill>
              </a:rPr>
              <a:t>G: 176</a:t>
            </a:r>
          </a:p>
          <a:p>
            <a:pPr algn="l">
              <a:lnSpc>
                <a:spcPct val="100000"/>
              </a:lnSpc>
            </a:pPr>
            <a:r>
              <a:rPr lang="en-GB" sz="1015" noProof="0" dirty="0">
                <a:solidFill>
                  <a:schemeClr val="tx1"/>
                </a:solidFill>
              </a:rPr>
              <a:t>B: 191</a:t>
            </a:r>
          </a:p>
        </p:txBody>
      </p:sp>
      <p:sp>
        <p:nvSpPr>
          <p:cNvPr id="121" name="Subtitle 2"/>
          <p:cNvSpPr txBox="1">
            <a:spLocks/>
          </p:cNvSpPr>
          <p:nvPr userDrawn="1"/>
        </p:nvSpPr>
        <p:spPr>
          <a:xfrm>
            <a:off x="8014415" y="3589330"/>
            <a:ext cx="1160718" cy="885712"/>
          </a:xfrm>
          <a:prstGeom prst="rect">
            <a:avLst/>
          </a:prstGeom>
        </p:spPr>
        <p:txBody>
          <a:bodyPr wrap="square" lIns="301918" tIns="0" rIns="0" bIns="0" anchor="ctr" anchorCtr="0">
            <a:noAutofit/>
          </a:bodyPr>
          <a:lstStyle>
            <a:lvl1pPr marL="0" indent="0" algn="l" defTabSz="754700" rtl="0" eaLnBrk="1" latinLnBrk="0" hangingPunct="1">
              <a:lnSpc>
                <a:spcPts val="2880"/>
              </a:lnSpc>
              <a:spcBef>
                <a:spcPts val="0"/>
              </a:spcBef>
              <a:buFont typeface="Arial"/>
              <a:buNone/>
              <a:defRPr sz="1800" kern="1200" baseline="0">
                <a:solidFill>
                  <a:schemeClr val="bg1"/>
                </a:solidFill>
                <a:latin typeface="Arial"/>
                <a:ea typeface="+mn-ea"/>
                <a:cs typeface="+mn-cs"/>
              </a:defRPr>
            </a:lvl1pPr>
            <a:lvl2pPr marL="754700" indent="0" algn="ctr" defTabSz="754700" rtl="0" eaLnBrk="1" latinLnBrk="0" hangingPunct="1">
              <a:spcBef>
                <a:spcPct val="20000"/>
              </a:spcBef>
              <a:buFont typeface="Arial"/>
              <a:buNone/>
              <a:defRPr sz="4600" kern="1200">
                <a:solidFill>
                  <a:schemeClr val="tx1">
                    <a:tint val="75000"/>
                  </a:schemeClr>
                </a:solidFill>
                <a:latin typeface="+mn-lt"/>
                <a:ea typeface="+mn-ea"/>
                <a:cs typeface="+mn-cs"/>
              </a:defRPr>
            </a:lvl2pPr>
            <a:lvl3pPr marL="1509400" indent="0" algn="ctr" defTabSz="754700" rtl="0" eaLnBrk="1" latinLnBrk="0" hangingPunct="1">
              <a:spcBef>
                <a:spcPct val="20000"/>
              </a:spcBef>
              <a:buFont typeface="Arial"/>
              <a:buNone/>
              <a:defRPr sz="4000" kern="1200">
                <a:solidFill>
                  <a:schemeClr val="tx1">
                    <a:tint val="75000"/>
                  </a:schemeClr>
                </a:solidFill>
                <a:latin typeface="+mn-lt"/>
                <a:ea typeface="+mn-ea"/>
                <a:cs typeface="+mn-cs"/>
              </a:defRPr>
            </a:lvl3pPr>
            <a:lvl4pPr marL="22641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4pPr>
            <a:lvl5pPr marL="30188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5pPr>
            <a:lvl6pPr marL="37735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6pPr>
            <a:lvl7pPr marL="45282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7pPr>
            <a:lvl8pPr marL="52829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8pPr>
            <a:lvl9pPr marL="6037600" indent="0" algn="ctr" defTabSz="754700" rtl="0" eaLnBrk="1" latinLnBrk="0" hangingPunct="1">
              <a:spcBef>
                <a:spcPct val="20000"/>
              </a:spcBef>
              <a:buFont typeface="Arial"/>
              <a:buNone/>
              <a:defRPr sz="3300" kern="1200">
                <a:solidFill>
                  <a:schemeClr val="tx1">
                    <a:tint val="75000"/>
                  </a:schemeClr>
                </a:solidFill>
                <a:latin typeface="+mn-lt"/>
                <a:ea typeface="+mn-ea"/>
                <a:cs typeface="+mn-cs"/>
              </a:defRPr>
            </a:lvl9pPr>
          </a:lstStyle>
          <a:p>
            <a:pPr algn="l">
              <a:lnSpc>
                <a:spcPct val="100000"/>
              </a:lnSpc>
            </a:pPr>
            <a:r>
              <a:rPr lang="en-GB" sz="1015" noProof="0" dirty="0">
                <a:solidFill>
                  <a:schemeClr val="tx1"/>
                </a:solidFill>
              </a:rPr>
              <a:t>R: 140</a:t>
            </a:r>
          </a:p>
          <a:p>
            <a:pPr algn="l">
              <a:lnSpc>
                <a:spcPct val="100000"/>
              </a:lnSpc>
            </a:pPr>
            <a:r>
              <a:rPr lang="en-GB" sz="1015" noProof="0" dirty="0">
                <a:solidFill>
                  <a:schemeClr val="tx1"/>
                </a:solidFill>
              </a:rPr>
              <a:t>G: 136</a:t>
            </a:r>
          </a:p>
          <a:p>
            <a:pPr algn="l">
              <a:lnSpc>
                <a:spcPct val="100000"/>
              </a:lnSpc>
            </a:pPr>
            <a:r>
              <a:rPr lang="en-GB" sz="1015" noProof="0" dirty="0">
                <a:solidFill>
                  <a:schemeClr val="tx1"/>
                </a:solidFill>
              </a:rPr>
              <a:t>B: 159</a:t>
            </a:r>
          </a:p>
        </p:txBody>
      </p:sp>
    </p:spTree>
    <p:extLst>
      <p:ext uri="{BB962C8B-B14F-4D97-AF65-F5344CB8AC3E}">
        <p14:creationId xmlns:p14="http://schemas.microsoft.com/office/powerpoint/2010/main" val="1292543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 Gu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67862" y="343973"/>
            <a:ext cx="7817300" cy="406267"/>
          </a:xfrm>
          <a:prstGeom prst="rect">
            <a:avLst/>
          </a:prstGeom>
        </p:spPr>
        <p:txBody>
          <a:bodyPr vert="horz" lIns="0" tIns="0" rIns="0" bIns="0"/>
          <a:lstStyle>
            <a:lvl1pPr algn="l">
              <a:defRPr sz="2000" b="1" baseline="0">
                <a:solidFill>
                  <a:srgbClr val="F4364C"/>
                </a:solidFill>
              </a:defRPr>
            </a:lvl1pPr>
          </a:lstStyle>
          <a:p>
            <a:r>
              <a:rPr lang="en-GB" noProof="0" dirty="0"/>
              <a:t>THIS IS A GRAPH GUIDE, DO NOT USE AS LAYOUT</a:t>
            </a:r>
          </a:p>
        </p:txBody>
      </p:sp>
      <p:sp>
        <p:nvSpPr>
          <p:cNvPr id="5" name="Text Placeholder 6"/>
          <p:cNvSpPr>
            <a:spLocks noGrp="1"/>
          </p:cNvSpPr>
          <p:nvPr>
            <p:ph type="body" sz="quarter" idx="18" hasCustomPrompt="1"/>
          </p:nvPr>
        </p:nvSpPr>
        <p:spPr>
          <a:xfrm>
            <a:off x="767861" y="914312"/>
            <a:ext cx="7817303" cy="340252"/>
          </a:xfrm>
          <a:prstGeom prst="rect">
            <a:avLst/>
          </a:prstGeom>
          <a:solidFill>
            <a:schemeClr val="tx2"/>
          </a:solidFill>
        </p:spPr>
        <p:txBody>
          <a:bodyPr lIns="152636" tIns="0" rIns="0" bIns="0" anchor="ctr" anchorCtr="0">
            <a:noAutofit/>
          </a:bodyPr>
          <a:lstStyle>
            <a:lvl1pPr marL="0" marR="0" indent="0" algn="l" defTabSz="421952" rtl="0" eaLnBrk="1" fontAlgn="auto" latinLnBrk="0" hangingPunct="1">
              <a:lnSpc>
                <a:spcPct val="100000"/>
              </a:lnSpc>
              <a:spcBef>
                <a:spcPts val="0"/>
              </a:spcBef>
              <a:spcAft>
                <a:spcPts val="0"/>
              </a:spcAft>
              <a:buClrTx/>
              <a:buSzTx/>
              <a:buFontTx/>
              <a:buNone/>
              <a:tabLst/>
              <a:defRPr sz="1108" b="1" i="0" baseline="0">
                <a:solidFill>
                  <a:schemeClr val="bg1"/>
                </a:solidFill>
                <a:latin typeface="Arial"/>
              </a:defRPr>
            </a:lvl1pPr>
            <a:lvl2pPr marL="0" indent="0" algn="l">
              <a:lnSpc>
                <a:spcPct val="100000"/>
              </a:lnSpc>
              <a:spcBef>
                <a:spcPts val="0"/>
              </a:spcBef>
              <a:buFontTx/>
              <a:buNone/>
              <a:defRPr sz="923" b="1" i="0" baseline="0">
                <a:solidFill>
                  <a:schemeClr val="bg1"/>
                </a:solidFill>
                <a:latin typeface="Arial"/>
              </a:defRPr>
            </a:lvl2pPr>
            <a:lvl3pPr marL="0" indent="0" algn="l">
              <a:lnSpc>
                <a:spcPct val="100000"/>
              </a:lnSpc>
              <a:spcBef>
                <a:spcPts val="0"/>
              </a:spcBef>
              <a:buFontTx/>
              <a:buNone/>
              <a:defRPr sz="923" b="1" i="0" baseline="0">
                <a:solidFill>
                  <a:schemeClr val="bg1"/>
                </a:solidFill>
                <a:latin typeface="Arial"/>
              </a:defRPr>
            </a:lvl3pPr>
            <a:lvl4pPr marL="0" indent="0" algn="l">
              <a:lnSpc>
                <a:spcPct val="100000"/>
              </a:lnSpc>
              <a:spcBef>
                <a:spcPts val="0"/>
              </a:spcBef>
              <a:buFontTx/>
              <a:buNone/>
              <a:defRPr sz="923" b="1" i="0" baseline="0">
                <a:solidFill>
                  <a:schemeClr val="bg1"/>
                </a:solidFill>
                <a:latin typeface="Arial"/>
              </a:defRPr>
            </a:lvl4pPr>
            <a:lvl5pPr marL="0" indent="0" algn="l">
              <a:lnSpc>
                <a:spcPct val="100000"/>
              </a:lnSpc>
              <a:spcBef>
                <a:spcPts val="0"/>
              </a:spcBef>
              <a:buFontTx/>
              <a:buNone/>
              <a:defRPr sz="923" b="1" i="0" baseline="0">
                <a:solidFill>
                  <a:schemeClr val="bg1"/>
                </a:solidFill>
                <a:latin typeface="Arial"/>
              </a:defRPr>
            </a:lvl5pPr>
          </a:lstStyle>
          <a:p>
            <a:pPr marL="0" marR="0" lvl="0" indent="0" algn="l" defTabSz="421952" rtl="0" eaLnBrk="1" fontAlgn="auto" latinLnBrk="0" hangingPunct="1">
              <a:lnSpc>
                <a:spcPct val="100000"/>
              </a:lnSpc>
              <a:spcBef>
                <a:spcPts val="0"/>
              </a:spcBef>
              <a:spcAft>
                <a:spcPts val="0"/>
              </a:spcAft>
              <a:buClrTx/>
              <a:buSzTx/>
              <a:buFontTx/>
              <a:buNone/>
              <a:tabLst/>
              <a:defRPr/>
            </a:pPr>
            <a:r>
              <a:rPr lang="en-GB" noProof="0" dirty="0"/>
              <a:t>Example of 5 categories ring graph and two categories for bar graph</a:t>
            </a:r>
          </a:p>
        </p:txBody>
      </p:sp>
      <p:cxnSp>
        <p:nvCxnSpPr>
          <p:cNvPr id="8" name="Straight Connector 7"/>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graphicFrame>
        <p:nvGraphicFramePr>
          <p:cNvPr id="11" name="Chart Placeholder 36"/>
          <p:cNvGraphicFramePr>
            <a:graphicFrameLocks/>
          </p:cNvGraphicFramePr>
          <p:nvPr userDrawn="1">
            <p:extLst>
              <p:ext uri="{D42A27DB-BD31-4B8C-83A1-F6EECF244321}">
                <p14:modId xmlns:p14="http://schemas.microsoft.com/office/powerpoint/2010/main" val="827132723"/>
              </p:ext>
            </p:extLst>
          </p:nvPr>
        </p:nvGraphicFramePr>
        <p:xfrm>
          <a:off x="3051685" y="1482266"/>
          <a:ext cx="3106839" cy="2319389"/>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userDrawn="1"/>
        </p:nvSpPr>
        <p:spPr>
          <a:xfrm>
            <a:off x="1165794" y="1665008"/>
            <a:ext cx="1842906" cy="404726"/>
          </a:xfrm>
          <a:prstGeom prst="rect">
            <a:avLst/>
          </a:prstGeom>
          <a:noFill/>
        </p:spPr>
        <p:txBody>
          <a:bodyPr wrap="square" rtlCol="0">
            <a:spAutoFit/>
          </a:bodyPr>
          <a:lstStyle/>
          <a:p>
            <a:pPr lvl="0"/>
            <a:r>
              <a:rPr lang="en-GB" sz="1015" dirty="0">
                <a:solidFill>
                  <a:schemeClr val="tx2"/>
                </a:solidFill>
              </a:rPr>
              <a:t>Percentages/values on outside of graph</a:t>
            </a:r>
          </a:p>
        </p:txBody>
      </p:sp>
      <p:cxnSp>
        <p:nvCxnSpPr>
          <p:cNvPr id="17" name="Straight Connector 16"/>
          <p:cNvCxnSpPr/>
          <p:nvPr userDrawn="1"/>
        </p:nvCxnSpPr>
        <p:spPr>
          <a:xfrm>
            <a:off x="2767948" y="1848451"/>
            <a:ext cx="833641"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userDrawn="1"/>
        </p:nvCxnSpPr>
        <p:spPr>
          <a:xfrm>
            <a:off x="3077312" y="2533301"/>
            <a:ext cx="1312986"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21" name="TextBox 20"/>
          <p:cNvSpPr txBox="1"/>
          <p:nvPr userDrawn="1"/>
        </p:nvSpPr>
        <p:spPr>
          <a:xfrm>
            <a:off x="1159936" y="2378081"/>
            <a:ext cx="1842906" cy="404726"/>
          </a:xfrm>
          <a:prstGeom prst="rect">
            <a:avLst/>
          </a:prstGeom>
          <a:noFill/>
        </p:spPr>
        <p:txBody>
          <a:bodyPr wrap="square" rtlCol="0">
            <a:spAutoFit/>
          </a:bodyPr>
          <a:lstStyle/>
          <a:p>
            <a:pPr lvl="0"/>
            <a:r>
              <a:rPr lang="en-GB" sz="1015" dirty="0">
                <a:solidFill>
                  <a:schemeClr val="tx2"/>
                </a:solidFill>
              </a:rPr>
              <a:t>Unit of measurement/subject of information</a:t>
            </a:r>
            <a:r>
              <a:rPr lang="en-GB" sz="1015" baseline="0" dirty="0">
                <a:solidFill>
                  <a:schemeClr val="tx2"/>
                </a:solidFill>
              </a:rPr>
              <a:t> in centre</a:t>
            </a:r>
            <a:endParaRPr lang="en-GB" sz="1015" dirty="0">
              <a:solidFill>
                <a:schemeClr val="tx2"/>
              </a:solidFill>
            </a:endParaRPr>
          </a:p>
        </p:txBody>
      </p:sp>
      <p:cxnSp>
        <p:nvCxnSpPr>
          <p:cNvPr id="22" name="Straight Connector 21"/>
          <p:cNvCxnSpPr/>
          <p:nvPr userDrawn="1"/>
        </p:nvCxnSpPr>
        <p:spPr>
          <a:xfrm>
            <a:off x="2634433" y="3652181"/>
            <a:ext cx="656492"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24" name="TextBox 23"/>
          <p:cNvSpPr txBox="1"/>
          <p:nvPr userDrawn="1"/>
        </p:nvSpPr>
        <p:spPr>
          <a:xfrm>
            <a:off x="992549" y="3497664"/>
            <a:ext cx="1842906" cy="404726"/>
          </a:xfrm>
          <a:prstGeom prst="rect">
            <a:avLst/>
          </a:prstGeom>
          <a:noFill/>
        </p:spPr>
        <p:txBody>
          <a:bodyPr wrap="square" rtlCol="0">
            <a:spAutoFit/>
          </a:bodyPr>
          <a:lstStyle/>
          <a:p>
            <a:pPr lvl="0"/>
            <a:r>
              <a:rPr lang="en-GB" sz="1015" dirty="0">
                <a:solidFill>
                  <a:schemeClr val="tx2"/>
                </a:solidFill>
              </a:rPr>
              <a:t>Guide/legend</a:t>
            </a:r>
            <a:r>
              <a:rPr lang="en-GB" sz="1015" baseline="0" dirty="0">
                <a:solidFill>
                  <a:schemeClr val="tx2"/>
                </a:solidFill>
              </a:rPr>
              <a:t> on bottom, centred</a:t>
            </a:r>
            <a:endParaRPr lang="en-GB" sz="1015" dirty="0">
              <a:solidFill>
                <a:schemeClr val="tx2"/>
              </a:solidFill>
            </a:endParaRPr>
          </a:p>
        </p:txBody>
      </p:sp>
      <p:sp>
        <p:nvSpPr>
          <p:cNvPr id="25" name="Rectangle 24"/>
          <p:cNvSpPr/>
          <p:nvPr userDrawn="1"/>
        </p:nvSpPr>
        <p:spPr>
          <a:xfrm>
            <a:off x="7109773" y="1482264"/>
            <a:ext cx="264966" cy="2999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31" name="Rectangle 30"/>
          <p:cNvSpPr/>
          <p:nvPr userDrawn="1"/>
        </p:nvSpPr>
        <p:spPr>
          <a:xfrm>
            <a:off x="7108358" y="3413784"/>
            <a:ext cx="266380" cy="300254"/>
          </a:xfrm>
          <a:prstGeom prst="rect">
            <a:avLst/>
          </a:prstGeom>
          <a:solidFill>
            <a:srgbClr val="B5E3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62" dirty="0"/>
              <a:t> </a:t>
            </a:r>
          </a:p>
        </p:txBody>
      </p:sp>
      <p:sp>
        <p:nvSpPr>
          <p:cNvPr id="32" name="Rectangle 31"/>
          <p:cNvSpPr/>
          <p:nvPr userDrawn="1"/>
        </p:nvSpPr>
        <p:spPr>
          <a:xfrm>
            <a:off x="7108358" y="3735394"/>
            <a:ext cx="264966" cy="299946"/>
          </a:xfrm>
          <a:prstGeom prst="rect">
            <a:avLst/>
          </a:prstGeom>
          <a:solidFill>
            <a:srgbClr val="FED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62" dirty="0"/>
              <a:t> </a:t>
            </a:r>
          </a:p>
        </p:txBody>
      </p:sp>
      <p:sp>
        <p:nvSpPr>
          <p:cNvPr id="33" name="Rectangle 32"/>
          <p:cNvSpPr/>
          <p:nvPr userDrawn="1"/>
        </p:nvSpPr>
        <p:spPr>
          <a:xfrm>
            <a:off x="7109773" y="4058680"/>
            <a:ext cx="263550" cy="297428"/>
          </a:xfrm>
          <a:prstGeom prst="rect">
            <a:avLst/>
          </a:prstGeom>
          <a:solidFill>
            <a:srgbClr val="403A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62" dirty="0"/>
              <a:t> </a:t>
            </a:r>
          </a:p>
        </p:txBody>
      </p:sp>
      <p:sp>
        <p:nvSpPr>
          <p:cNvPr id="34" name="Rectangle 33"/>
          <p:cNvSpPr/>
          <p:nvPr userDrawn="1"/>
        </p:nvSpPr>
        <p:spPr>
          <a:xfrm>
            <a:off x="7109773" y="4379890"/>
            <a:ext cx="263550" cy="296987"/>
          </a:xfrm>
          <a:prstGeom prst="rect">
            <a:avLst/>
          </a:prstGeom>
          <a:solidFill>
            <a:srgbClr val="4174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62" dirty="0"/>
              <a:t> </a:t>
            </a:r>
          </a:p>
        </p:txBody>
      </p:sp>
      <p:sp>
        <p:nvSpPr>
          <p:cNvPr id="35" name="TextBox 34"/>
          <p:cNvSpPr txBox="1"/>
          <p:nvPr userDrawn="1"/>
        </p:nvSpPr>
        <p:spPr>
          <a:xfrm>
            <a:off x="7452893" y="1500177"/>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First Colour</a:t>
            </a:r>
          </a:p>
        </p:txBody>
      </p:sp>
      <p:graphicFrame>
        <p:nvGraphicFramePr>
          <p:cNvPr id="47" name="Chart Placeholder 36"/>
          <p:cNvGraphicFramePr>
            <a:graphicFrameLocks/>
          </p:cNvGraphicFramePr>
          <p:nvPr userDrawn="1">
            <p:extLst>
              <p:ext uri="{D42A27DB-BD31-4B8C-83A1-F6EECF244321}">
                <p14:modId xmlns:p14="http://schemas.microsoft.com/office/powerpoint/2010/main" val="1543377152"/>
              </p:ext>
            </p:extLst>
          </p:nvPr>
        </p:nvGraphicFramePr>
        <p:xfrm>
          <a:off x="1517594" y="4423550"/>
          <a:ext cx="2373983" cy="1633911"/>
        </p:xfrm>
        <a:graphic>
          <a:graphicData uri="http://schemas.openxmlformats.org/drawingml/2006/chart">
            <c:chart xmlns:c="http://schemas.openxmlformats.org/drawingml/2006/chart" xmlns:r="http://schemas.openxmlformats.org/officeDocument/2006/relationships" r:id="rId3"/>
          </a:graphicData>
        </a:graphic>
      </p:graphicFrame>
      <p:cxnSp>
        <p:nvCxnSpPr>
          <p:cNvPr id="48" name="Straight Connector 47"/>
          <p:cNvCxnSpPr/>
          <p:nvPr userDrawn="1"/>
        </p:nvCxnSpPr>
        <p:spPr>
          <a:xfrm>
            <a:off x="1243973" y="4846264"/>
            <a:ext cx="18756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49" name="TextBox 48"/>
          <p:cNvSpPr txBox="1"/>
          <p:nvPr userDrawn="1"/>
        </p:nvSpPr>
        <p:spPr>
          <a:xfrm>
            <a:off x="244341" y="4635986"/>
            <a:ext cx="1842906" cy="404726"/>
          </a:xfrm>
          <a:prstGeom prst="rect">
            <a:avLst/>
          </a:prstGeom>
          <a:noFill/>
        </p:spPr>
        <p:txBody>
          <a:bodyPr wrap="square" rtlCol="0">
            <a:spAutoFit/>
          </a:bodyPr>
          <a:lstStyle/>
          <a:p>
            <a:pPr lvl="0"/>
            <a:r>
              <a:rPr lang="en-GB" sz="1015" dirty="0">
                <a:solidFill>
                  <a:schemeClr val="tx2"/>
                </a:solidFill>
              </a:rPr>
              <a:t>HKEX blue as</a:t>
            </a:r>
          </a:p>
          <a:p>
            <a:pPr lvl="0"/>
            <a:r>
              <a:rPr lang="en-GB" sz="1015" dirty="0">
                <a:solidFill>
                  <a:schemeClr val="tx2"/>
                </a:solidFill>
              </a:rPr>
              <a:t>the first</a:t>
            </a:r>
            <a:r>
              <a:rPr lang="en-GB" sz="1015" baseline="0" dirty="0">
                <a:solidFill>
                  <a:schemeClr val="tx2"/>
                </a:solidFill>
              </a:rPr>
              <a:t> colour</a:t>
            </a:r>
            <a:endParaRPr lang="en-GB" sz="1015" dirty="0">
              <a:solidFill>
                <a:schemeClr val="tx2"/>
              </a:solidFill>
            </a:endParaRPr>
          </a:p>
        </p:txBody>
      </p:sp>
      <p:sp>
        <p:nvSpPr>
          <p:cNvPr id="51" name="TextBox 50"/>
          <p:cNvSpPr txBox="1"/>
          <p:nvPr userDrawn="1"/>
        </p:nvSpPr>
        <p:spPr>
          <a:xfrm>
            <a:off x="2405228" y="4058680"/>
            <a:ext cx="1523063" cy="404726"/>
          </a:xfrm>
          <a:prstGeom prst="rect">
            <a:avLst/>
          </a:prstGeom>
          <a:noFill/>
        </p:spPr>
        <p:txBody>
          <a:bodyPr wrap="square" rtlCol="0">
            <a:spAutoFit/>
          </a:bodyPr>
          <a:lstStyle/>
          <a:p>
            <a:pPr lvl="0"/>
            <a:r>
              <a:rPr lang="en-GB" sz="1015" dirty="0">
                <a:solidFill>
                  <a:schemeClr val="tx2"/>
                </a:solidFill>
              </a:rPr>
              <a:t>HKEX red as the second</a:t>
            </a:r>
            <a:r>
              <a:rPr lang="en-GB" sz="1015" baseline="0" dirty="0">
                <a:solidFill>
                  <a:schemeClr val="tx2"/>
                </a:solidFill>
              </a:rPr>
              <a:t> colour</a:t>
            </a:r>
            <a:endParaRPr lang="en-GB" sz="1015" dirty="0">
              <a:solidFill>
                <a:schemeClr val="tx2"/>
              </a:solidFill>
            </a:endParaRPr>
          </a:p>
        </p:txBody>
      </p:sp>
      <p:sp>
        <p:nvSpPr>
          <p:cNvPr id="45" name="TextBox 44"/>
          <p:cNvSpPr txBox="1"/>
          <p:nvPr userDrawn="1"/>
        </p:nvSpPr>
        <p:spPr>
          <a:xfrm>
            <a:off x="7452893" y="1643055"/>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19 G:</a:t>
            </a:r>
            <a:r>
              <a:rPr lang="en-GB" sz="738" baseline="0" dirty="0">
                <a:solidFill>
                  <a:schemeClr val="tx2"/>
                </a:solidFill>
              </a:rPr>
              <a:t> 66 B: 107</a:t>
            </a:r>
            <a:endParaRPr lang="en-GB" sz="738" dirty="0">
              <a:solidFill>
                <a:schemeClr val="tx2"/>
              </a:solidFill>
            </a:endParaRPr>
          </a:p>
        </p:txBody>
      </p:sp>
      <p:sp>
        <p:nvSpPr>
          <p:cNvPr id="46" name="Rectangle 45"/>
          <p:cNvSpPr/>
          <p:nvPr userDrawn="1"/>
        </p:nvSpPr>
        <p:spPr>
          <a:xfrm>
            <a:off x="7108357" y="1803031"/>
            <a:ext cx="264966" cy="29994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2" name="Rectangle 51"/>
          <p:cNvSpPr/>
          <p:nvPr userDrawn="1"/>
        </p:nvSpPr>
        <p:spPr>
          <a:xfrm>
            <a:off x="7108357" y="2131020"/>
            <a:ext cx="264966" cy="29994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3" name="Rectangle 52"/>
          <p:cNvSpPr/>
          <p:nvPr userDrawn="1"/>
        </p:nvSpPr>
        <p:spPr>
          <a:xfrm>
            <a:off x="7108357" y="3093324"/>
            <a:ext cx="264966" cy="2999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62" dirty="0"/>
              <a:t> </a:t>
            </a:r>
          </a:p>
        </p:txBody>
      </p:sp>
      <p:sp>
        <p:nvSpPr>
          <p:cNvPr id="54" name="Rectangle 53"/>
          <p:cNvSpPr/>
          <p:nvPr userDrawn="1"/>
        </p:nvSpPr>
        <p:spPr>
          <a:xfrm>
            <a:off x="7108357" y="2451789"/>
            <a:ext cx="264966" cy="29994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5" name="Rectangle 54"/>
          <p:cNvSpPr/>
          <p:nvPr userDrawn="1"/>
        </p:nvSpPr>
        <p:spPr>
          <a:xfrm>
            <a:off x="7108357" y="2772556"/>
            <a:ext cx="264966" cy="29994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0" name="TextBox 59"/>
          <p:cNvSpPr txBox="1"/>
          <p:nvPr userDrawn="1"/>
        </p:nvSpPr>
        <p:spPr>
          <a:xfrm>
            <a:off x="7452893" y="1833737"/>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Second Colour</a:t>
            </a:r>
          </a:p>
        </p:txBody>
      </p:sp>
      <p:sp>
        <p:nvSpPr>
          <p:cNvPr id="61" name="TextBox 60"/>
          <p:cNvSpPr txBox="1"/>
          <p:nvPr userDrawn="1"/>
        </p:nvSpPr>
        <p:spPr>
          <a:xfrm>
            <a:off x="7452893" y="1976614"/>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244 G:</a:t>
            </a:r>
            <a:r>
              <a:rPr lang="en-GB" sz="738" baseline="0" dirty="0">
                <a:solidFill>
                  <a:schemeClr val="tx2"/>
                </a:solidFill>
              </a:rPr>
              <a:t> 54 B: 76</a:t>
            </a:r>
            <a:endParaRPr lang="en-GB" sz="738" dirty="0">
              <a:solidFill>
                <a:schemeClr val="tx2"/>
              </a:solidFill>
            </a:endParaRPr>
          </a:p>
        </p:txBody>
      </p:sp>
      <p:sp>
        <p:nvSpPr>
          <p:cNvPr id="62" name="TextBox 61"/>
          <p:cNvSpPr txBox="1"/>
          <p:nvPr userDrawn="1"/>
        </p:nvSpPr>
        <p:spPr>
          <a:xfrm>
            <a:off x="7452893" y="2150112"/>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Third Colour</a:t>
            </a:r>
          </a:p>
        </p:txBody>
      </p:sp>
      <p:sp>
        <p:nvSpPr>
          <p:cNvPr id="63" name="TextBox 62"/>
          <p:cNvSpPr txBox="1"/>
          <p:nvPr userDrawn="1"/>
        </p:nvSpPr>
        <p:spPr>
          <a:xfrm>
            <a:off x="7452893" y="2292990"/>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38</a:t>
            </a:r>
            <a:r>
              <a:rPr lang="en-GB" sz="738" baseline="0" dirty="0">
                <a:solidFill>
                  <a:schemeClr val="tx2"/>
                </a:solidFill>
              </a:rPr>
              <a:t> G</a:t>
            </a:r>
            <a:r>
              <a:rPr lang="en-GB" sz="738" dirty="0">
                <a:solidFill>
                  <a:schemeClr val="tx2"/>
                </a:solidFill>
              </a:rPr>
              <a:t>:</a:t>
            </a:r>
            <a:r>
              <a:rPr lang="en-GB" sz="738" baseline="0" dirty="0">
                <a:solidFill>
                  <a:schemeClr val="tx2"/>
                </a:solidFill>
              </a:rPr>
              <a:t> 202 B: 211</a:t>
            </a:r>
            <a:endParaRPr lang="en-GB" sz="738" dirty="0">
              <a:solidFill>
                <a:schemeClr val="tx2"/>
              </a:solidFill>
            </a:endParaRPr>
          </a:p>
        </p:txBody>
      </p:sp>
      <p:sp>
        <p:nvSpPr>
          <p:cNvPr id="64" name="TextBox 63"/>
          <p:cNvSpPr txBox="1"/>
          <p:nvPr userDrawn="1"/>
        </p:nvSpPr>
        <p:spPr>
          <a:xfrm>
            <a:off x="7452893" y="2467301"/>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Fourth Colour</a:t>
            </a:r>
          </a:p>
        </p:txBody>
      </p:sp>
      <p:sp>
        <p:nvSpPr>
          <p:cNvPr id="65" name="TextBox 64"/>
          <p:cNvSpPr txBox="1"/>
          <p:nvPr userDrawn="1"/>
        </p:nvSpPr>
        <p:spPr>
          <a:xfrm>
            <a:off x="7452893" y="2610179"/>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255 G:</a:t>
            </a:r>
            <a:r>
              <a:rPr lang="en-GB" sz="738" baseline="0" dirty="0">
                <a:solidFill>
                  <a:schemeClr val="tx2"/>
                </a:solidFill>
              </a:rPr>
              <a:t> 184 B: 28</a:t>
            </a:r>
            <a:endParaRPr lang="en-GB" sz="738" dirty="0">
              <a:solidFill>
                <a:schemeClr val="tx2"/>
              </a:solidFill>
            </a:endParaRPr>
          </a:p>
        </p:txBody>
      </p:sp>
      <p:sp>
        <p:nvSpPr>
          <p:cNvPr id="66" name="TextBox 65"/>
          <p:cNvSpPr txBox="1"/>
          <p:nvPr userDrawn="1"/>
        </p:nvSpPr>
        <p:spPr>
          <a:xfrm>
            <a:off x="7452893" y="2800881"/>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Fifth Colour</a:t>
            </a:r>
          </a:p>
        </p:txBody>
      </p:sp>
      <p:sp>
        <p:nvSpPr>
          <p:cNvPr id="67" name="TextBox 66"/>
          <p:cNvSpPr txBox="1"/>
          <p:nvPr userDrawn="1"/>
        </p:nvSpPr>
        <p:spPr>
          <a:xfrm>
            <a:off x="7452893" y="2943759"/>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94 G:</a:t>
            </a:r>
            <a:r>
              <a:rPr lang="en-GB" sz="738" baseline="0" dirty="0">
                <a:solidFill>
                  <a:schemeClr val="tx2"/>
                </a:solidFill>
              </a:rPr>
              <a:t> 54 B: 110</a:t>
            </a:r>
            <a:endParaRPr lang="en-GB" sz="738" dirty="0">
              <a:solidFill>
                <a:schemeClr val="tx2"/>
              </a:solidFill>
            </a:endParaRPr>
          </a:p>
        </p:txBody>
      </p:sp>
      <p:sp>
        <p:nvSpPr>
          <p:cNvPr id="68" name="TextBox 67"/>
          <p:cNvSpPr txBox="1"/>
          <p:nvPr userDrawn="1"/>
        </p:nvSpPr>
        <p:spPr>
          <a:xfrm>
            <a:off x="7452893" y="3107244"/>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Sixth Colour</a:t>
            </a:r>
          </a:p>
        </p:txBody>
      </p:sp>
      <p:sp>
        <p:nvSpPr>
          <p:cNvPr id="69" name="TextBox 68"/>
          <p:cNvSpPr txBox="1"/>
          <p:nvPr userDrawn="1"/>
        </p:nvSpPr>
        <p:spPr>
          <a:xfrm>
            <a:off x="7452893" y="3250122"/>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210 G:</a:t>
            </a:r>
            <a:r>
              <a:rPr lang="en-GB" sz="738" baseline="0" dirty="0">
                <a:solidFill>
                  <a:schemeClr val="tx2"/>
                </a:solidFill>
              </a:rPr>
              <a:t> 91 B: 115</a:t>
            </a:r>
            <a:endParaRPr lang="en-GB" sz="738" dirty="0">
              <a:solidFill>
                <a:schemeClr val="tx2"/>
              </a:solidFill>
            </a:endParaRPr>
          </a:p>
        </p:txBody>
      </p:sp>
      <p:sp>
        <p:nvSpPr>
          <p:cNvPr id="70" name="TextBox 69"/>
          <p:cNvSpPr txBox="1"/>
          <p:nvPr userDrawn="1"/>
        </p:nvSpPr>
        <p:spPr>
          <a:xfrm>
            <a:off x="7457662" y="3433184"/>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Seventh Colour</a:t>
            </a:r>
          </a:p>
        </p:txBody>
      </p:sp>
      <p:sp>
        <p:nvSpPr>
          <p:cNvPr id="71" name="TextBox 70"/>
          <p:cNvSpPr txBox="1"/>
          <p:nvPr userDrawn="1"/>
        </p:nvSpPr>
        <p:spPr>
          <a:xfrm>
            <a:off x="7457662" y="3576061"/>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181 G:</a:t>
            </a:r>
            <a:r>
              <a:rPr lang="en-GB" sz="738" baseline="0" dirty="0">
                <a:solidFill>
                  <a:schemeClr val="tx2"/>
                </a:solidFill>
              </a:rPr>
              <a:t> 227 B: 216</a:t>
            </a:r>
            <a:endParaRPr lang="en-GB" sz="738" dirty="0">
              <a:solidFill>
                <a:schemeClr val="tx2"/>
              </a:solidFill>
            </a:endParaRPr>
          </a:p>
        </p:txBody>
      </p:sp>
      <p:sp>
        <p:nvSpPr>
          <p:cNvPr id="72" name="TextBox 71"/>
          <p:cNvSpPr txBox="1"/>
          <p:nvPr userDrawn="1"/>
        </p:nvSpPr>
        <p:spPr>
          <a:xfrm>
            <a:off x="7457662" y="3754486"/>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Eighth Colour</a:t>
            </a:r>
          </a:p>
        </p:txBody>
      </p:sp>
      <p:sp>
        <p:nvSpPr>
          <p:cNvPr id="73" name="TextBox 72"/>
          <p:cNvSpPr txBox="1"/>
          <p:nvPr userDrawn="1"/>
        </p:nvSpPr>
        <p:spPr>
          <a:xfrm>
            <a:off x="7457662" y="3897364"/>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254 G:</a:t>
            </a:r>
            <a:r>
              <a:rPr lang="en-GB" sz="738" baseline="0" dirty="0">
                <a:solidFill>
                  <a:schemeClr val="tx2"/>
                </a:solidFill>
              </a:rPr>
              <a:t> 221 B: 0</a:t>
            </a:r>
            <a:endParaRPr lang="en-GB" sz="738" dirty="0">
              <a:solidFill>
                <a:schemeClr val="tx2"/>
              </a:solidFill>
            </a:endParaRPr>
          </a:p>
        </p:txBody>
      </p:sp>
      <p:sp>
        <p:nvSpPr>
          <p:cNvPr id="74" name="TextBox 73"/>
          <p:cNvSpPr txBox="1"/>
          <p:nvPr userDrawn="1"/>
        </p:nvSpPr>
        <p:spPr>
          <a:xfrm>
            <a:off x="7452893" y="4088484"/>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Ninth Colour</a:t>
            </a:r>
          </a:p>
        </p:txBody>
      </p:sp>
      <p:sp>
        <p:nvSpPr>
          <p:cNvPr id="75" name="TextBox 74"/>
          <p:cNvSpPr txBox="1"/>
          <p:nvPr userDrawn="1"/>
        </p:nvSpPr>
        <p:spPr>
          <a:xfrm>
            <a:off x="7452893" y="4231362"/>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64 G:</a:t>
            </a:r>
            <a:r>
              <a:rPr lang="en-GB" sz="738" baseline="0" dirty="0">
                <a:solidFill>
                  <a:schemeClr val="tx2"/>
                </a:solidFill>
              </a:rPr>
              <a:t> 58 B: 96</a:t>
            </a:r>
            <a:endParaRPr lang="en-GB" sz="738" dirty="0">
              <a:solidFill>
                <a:schemeClr val="tx2"/>
              </a:solidFill>
            </a:endParaRPr>
          </a:p>
        </p:txBody>
      </p:sp>
      <p:sp>
        <p:nvSpPr>
          <p:cNvPr id="78" name="TextBox 77"/>
          <p:cNvSpPr txBox="1"/>
          <p:nvPr userDrawn="1"/>
        </p:nvSpPr>
        <p:spPr>
          <a:xfrm>
            <a:off x="7452893" y="4405255"/>
            <a:ext cx="1842906" cy="127856"/>
          </a:xfrm>
          <a:prstGeom prst="rect">
            <a:avLst/>
          </a:prstGeom>
          <a:noFill/>
        </p:spPr>
        <p:txBody>
          <a:bodyPr wrap="square" lIns="0" tIns="0" rIns="0" bIns="0" rtlCol="0" anchor="ctr" anchorCtr="0">
            <a:spAutoFit/>
          </a:bodyPr>
          <a:lstStyle/>
          <a:p>
            <a:pPr lvl="0"/>
            <a:r>
              <a:rPr lang="en-GB" sz="831" dirty="0">
                <a:solidFill>
                  <a:schemeClr val="tx2"/>
                </a:solidFill>
              </a:rPr>
              <a:t>Tenth Colour</a:t>
            </a:r>
          </a:p>
        </p:txBody>
      </p:sp>
      <p:sp>
        <p:nvSpPr>
          <p:cNvPr id="79" name="TextBox 78"/>
          <p:cNvSpPr txBox="1"/>
          <p:nvPr userDrawn="1"/>
        </p:nvSpPr>
        <p:spPr>
          <a:xfrm>
            <a:off x="7452893" y="4548133"/>
            <a:ext cx="1842906" cy="113557"/>
          </a:xfrm>
          <a:prstGeom prst="rect">
            <a:avLst/>
          </a:prstGeom>
          <a:noFill/>
        </p:spPr>
        <p:txBody>
          <a:bodyPr wrap="square" lIns="0" tIns="0" rIns="0" bIns="0" rtlCol="0" anchor="ctr" anchorCtr="0">
            <a:spAutoFit/>
          </a:bodyPr>
          <a:lstStyle/>
          <a:p>
            <a:pPr lvl="0"/>
            <a:r>
              <a:rPr lang="en-GB" sz="738" dirty="0">
                <a:solidFill>
                  <a:schemeClr val="tx2"/>
                </a:solidFill>
              </a:rPr>
              <a:t>R: 65 G:</a:t>
            </a:r>
            <a:r>
              <a:rPr lang="en-GB" sz="738" baseline="0" dirty="0">
                <a:solidFill>
                  <a:schemeClr val="tx2"/>
                </a:solidFill>
              </a:rPr>
              <a:t> 116 B: 141</a:t>
            </a:r>
            <a:endParaRPr lang="en-GB" sz="738" dirty="0">
              <a:solidFill>
                <a:schemeClr val="tx2"/>
              </a:solidFill>
            </a:endParaRPr>
          </a:p>
        </p:txBody>
      </p:sp>
      <p:sp>
        <p:nvSpPr>
          <p:cNvPr id="82" name="TextBox 81"/>
          <p:cNvSpPr txBox="1"/>
          <p:nvPr userDrawn="1"/>
        </p:nvSpPr>
        <p:spPr>
          <a:xfrm>
            <a:off x="7301096" y="5025228"/>
            <a:ext cx="1842906" cy="404726"/>
          </a:xfrm>
          <a:prstGeom prst="rect">
            <a:avLst/>
          </a:prstGeom>
          <a:noFill/>
        </p:spPr>
        <p:txBody>
          <a:bodyPr wrap="square" rtlCol="0">
            <a:spAutoFit/>
          </a:bodyPr>
          <a:lstStyle/>
          <a:p>
            <a:pPr lvl="0"/>
            <a:r>
              <a:rPr lang="en-GB" sz="1015" dirty="0">
                <a:solidFill>
                  <a:schemeClr val="tx2"/>
                </a:solidFill>
              </a:rPr>
              <a:t>Larger area as HKEX</a:t>
            </a:r>
            <a:r>
              <a:rPr lang="en-GB" sz="1015" baseline="0" dirty="0">
                <a:solidFill>
                  <a:schemeClr val="tx2"/>
                </a:solidFill>
              </a:rPr>
              <a:t> blue, line as HKEX red</a:t>
            </a:r>
            <a:endParaRPr lang="en-GB" sz="1015" dirty="0">
              <a:solidFill>
                <a:schemeClr val="tx2"/>
              </a:solidFill>
            </a:endParaRPr>
          </a:p>
        </p:txBody>
      </p:sp>
      <p:cxnSp>
        <p:nvCxnSpPr>
          <p:cNvPr id="84" name="Straight Connector 83"/>
          <p:cNvCxnSpPr/>
          <p:nvPr userDrawn="1"/>
        </p:nvCxnSpPr>
        <p:spPr>
          <a:xfrm>
            <a:off x="7064092" y="5230836"/>
            <a:ext cx="23416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aphicFrame>
        <p:nvGraphicFramePr>
          <p:cNvPr id="56" name="Chart 55"/>
          <p:cNvGraphicFramePr>
            <a:graphicFrameLocks/>
          </p:cNvGraphicFramePr>
          <p:nvPr userDrawn="1">
            <p:extLst>
              <p:ext uri="{D42A27DB-BD31-4B8C-83A1-F6EECF244321}">
                <p14:modId xmlns:p14="http://schemas.microsoft.com/office/powerpoint/2010/main" val="1460148293"/>
              </p:ext>
            </p:extLst>
          </p:nvPr>
        </p:nvGraphicFramePr>
        <p:xfrm>
          <a:off x="4072853" y="4486476"/>
          <a:ext cx="2902167" cy="1690432"/>
        </p:xfrm>
        <a:graphic>
          <a:graphicData uri="http://schemas.openxmlformats.org/drawingml/2006/chart">
            <c:chart xmlns:c="http://schemas.openxmlformats.org/drawingml/2006/chart" xmlns:r="http://schemas.openxmlformats.org/officeDocument/2006/relationships" r:id="rId4"/>
          </a:graphicData>
        </a:graphic>
      </p:graphicFrame>
      <p:sp>
        <p:nvSpPr>
          <p:cNvPr id="57" name="Text Placeholder 6">
            <a:extLst>
              <a:ext uri="{FF2B5EF4-FFF2-40B4-BE49-F238E27FC236}">
                <a16:creationId xmlns:a16="http://schemas.microsoft.com/office/drawing/2014/main" id="{4FC05159-2424-4268-A929-80C9D4934DA6}"/>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455085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ontent Slide 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67861" y="343972"/>
            <a:ext cx="7817300" cy="635742"/>
          </a:xfrm>
          <a:prstGeom prst="rect">
            <a:avLst/>
          </a:prstGeom>
        </p:spPr>
        <p:txBody>
          <a:bodyPr vert="horz" lIns="0" tIns="0" rIns="0" bIns="0"/>
          <a:lstStyle>
            <a:lvl1pPr algn="l">
              <a:defRPr sz="1704" b="1" baseline="0">
                <a:solidFill>
                  <a:srgbClr val="F4364C"/>
                </a:solidFill>
              </a:defRPr>
            </a:lvl1pPr>
          </a:lstStyle>
          <a:p>
            <a:r>
              <a:rPr lang="en-GB" noProof="0" dirty="0" smtClean="0"/>
              <a:t>SLIDE TITLE SET IN ARIAL BOLD 20PT, ALL CAPS</a:t>
            </a:r>
            <a:br>
              <a:rPr lang="en-GB" noProof="0" dirty="0" smtClean="0"/>
            </a:br>
            <a:r>
              <a:rPr lang="en-GB" noProof="0" dirty="0" smtClean="0"/>
              <a:t>ON TWO LINES</a:t>
            </a:r>
            <a:endParaRPr lang="en-GB" noProof="0" dirty="0"/>
          </a:p>
        </p:txBody>
      </p:sp>
      <p:sp>
        <p:nvSpPr>
          <p:cNvPr id="16" name="Content Placeholder 2"/>
          <p:cNvSpPr>
            <a:spLocks noGrp="1"/>
          </p:cNvSpPr>
          <p:nvPr>
            <p:ph sz="half" idx="18" hasCustomPrompt="1"/>
          </p:nvPr>
        </p:nvSpPr>
        <p:spPr>
          <a:xfrm>
            <a:off x="767863" y="1178895"/>
            <a:ext cx="7817301" cy="4898960"/>
          </a:xfrm>
          <a:prstGeom prst="rect">
            <a:avLst/>
          </a:prstGeom>
        </p:spPr>
        <p:txBody>
          <a:bodyPr wrap="square" lIns="0" tIns="0" rIns="0" bIns="0" numCol="1" spcCol="0" anchor="t" anchorCtr="0">
            <a:noAutofit/>
          </a:bodyPr>
          <a:lstStyle>
            <a:lvl1pPr marL="383454" marR="0" indent="-383454" algn="l" defTabSz="389518" rtl="0" eaLnBrk="1" fontAlgn="auto" latinLnBrk="0" hangingPunct="1">
              <a:lnSpc>
                <a:spcPts val="1548"/>
              </a:lnSpc>
              <a:spcBef>
                <a:spcPts val="1858"/>
              </a:spcBef>
              <a:spcAft>
                <a:spcPts val="0"/>
              </a:spcAft>
              <a:buClrTx/>
              <a:buSzTx/>
              <a:buFont typeface="+mj-lt"/>
              <a:buAutoNum type="arabicPeriod"/>
              <a:tabLst/>
              <a:defRPr sz="1534" baseline="0">
                <a:solidFill>
                  <a:schemeClr val="tx2"/>
                </a:solidFill>
                <a:latin typeface="Arial"/>
              </a:defRPr>
            </a:lvl1pPr>
            <a:lvl2pPr marL="389518" indent="0">
              <a:buFontTx/>
              <a:buNone/>
              <a:defRPr sz="852" baseline="0">
                <a:solidFill>
                  <a:srgbClr val="004695"/>
                </a:solidFill>
                <a:latin typeface="Arial"/>
              </a:defRPr>
            </a:lvl2pPr>
            <a:lvl3pPr marL="779035" indent="0">
              <a:buFontTx/>
              <a:buNone/>
              <a:defRPr sz="852" baseline="0">
                <a:solidFill>
                  <a:srgbClr val="004695"/>
                </a:solidFill>
                <a:latin typeface="Arial"/>
              </a:defRPr>
            </a:lvl3pPr>
            <a:lvl4pPr marL="1168552" indent="0">
              <a:buFontTx/>
              <a:buNone/>
              <a:defRPr sz="852" baseline="0">
                <a:solidFill>
                  <a:srgbClr val="004695"/>
                </a:solidFill>
                <a:latin typeface="Arial"/>
              </a:defRPr>
            </a:lvl4pPr>
            <a:lvl5pPr marL="1558069" indent="0">
              <a:buFontTx/>
              <a:buNone/>
              <a:defRPr sz="852" baseline="0">
                <a:solidFill>
                  <a:srgbClr val="004695"/>
                </a:solidFill>
                <a:latin typeface="Arial"/>
              </a:defRPr>
            </a:lvl5pPr>
            <a:lvl6pPr>
              <a:defRPr sz="1534"/>
            </a:lvl6pPr>
            <a:lvl7pPr>
              <a:defRPr sz="1534"/>
            </a:lvl7pPr>
            <a:lvl8pPr>
              <a:defRPr sz="1534"/>
            </a:lvl8pPr>
            <a:lvl9pPr>
              <a:defRPr sz="1534"/>
            </a:lvl9pPr>
          </a:lstStyle>
          <a:p>
            <a:pPr lvl="0"/>
            <a:r>
              <a:rPr lang="en-GB" noProof="0" dirty="0" smtClean="0"/>
              <a:t>Number points set in Arial Regular 18pt, minimum 14pt</a:t>
            </a:r>
          </a:p>
          <a:p>
            <a:pPr lvl="0"/>
            <a:r>
              <a:rPr lang="en-GB" noProof="0" dirty="0" err="1" smtClean="0"/>
              <a:t>Caborumque</a:t>
            </a:r>
            <a:r>
              <a:rPr lang="en-GB" noProof="0" dirty="0" smtClean="0"/>
              <a:t> </a:t>
            </a:r>
            <a:r>
              <a:rPr lang="en-GB" noProof="0" dirty="0" err="1" smtClean="0"/>
              <a:t>reratur</a:t>
            </a:r>
            <a:r>
              <a:rPr lang="en-GB" noProof="0" dirty="0" smtClean="0"/>
              <a:t>? </a:t>
            </a:r>
          </a:p>
          <a:p>
            <a:pPr lvl="0"/>
            <a:r>
              <a:rPr lang="en-GB" noProof="0" dirty="0" smtClean="0"/>
              <a:t>At </a:t>
            </a:r>
            <a:r>
              <a:rPr lang="en-GB" noProof="0" dirty="0" err="1" smtClean="0"/>
              <a:t>ipit</a:t>
            </a:r>
            <a:r>
              <a:rPr lang="en-GB" noProof="0" dirty="0" smtClean="0"/>
              <a:t> </a:t>
            </a:r>
            <a:r>
              <a:rPr lang="en-GB" noProof="0" dirty="0" err="1" smtClean="0"/>
              <a:t>omnis</a:t>
            </a:r>
            <a:r>
              <a:rPr lang="en-GB" noProof="0" dirty="0" smtClean="0"/>
              <a:t> </a:t>
            </a:r>
            <a:r>
              <a:rPr lang="en-GB" noProof="0" dirty="0" err="1" smtClean="0"/>
              <a:t>sam</a:t>
            </a:r>
            <a:r>
              <a:rPr lang="en-GB" noProof="0" dirty="0" smtClean="0"/>
              <a:t> </a:t>
            </a:r>
            <a:r>
              <a:rPr lang="en-GB" noProof="0" dirty="0" err="1" smtClean="0"/>
              <a:t>laborum</a:t>
            </a:r>
            <a:r>
              <a:rPr lang="en-GB" noProof="0" dirty="0" smtClean="0"/>
              <a:t> </a:t>
            </a:r>
            <a:r>
              <a:rPr lang="en-GB" noProof="0" dirty="0" err="1" smtClean="0"/>
              <a:t>essenditi</a:t>
            </a:r>
            <a:r>
              <a:rPr lang="en-GB" noProof="0" dirty="0" smtClean="0"/>
              <a:t> </a:t>
            </a:r>
            <a:r>
              <a:rPr lang="en-GB" noProof="0" dirty="0" err="1" smtClean="0"/>
              <a:t>cust</a:t>
            </a:r>
            <a:endParaRPr lang="en-GB" noProof="0" dirty="0" smtClean="0"/>
          </a:p>
          <a:p>
            <a:pPr lvl="0"/>
            <a:r>
              <a:rPr lang="en-GB" noProof="0" dirty="0" smtClean="0"/>
              <a:t>Sam </a:t>
            </a:r>
            <a:r>
              <a:rPr lang="en-GB" noProof="0" dirty="0" err="1" smtClean="0"/>
              <a:t>natio</a:t>
            </a:r>
            <a:r>
              <a:rPr lang="en-GB" noProof="0" dirty="0" smtClean="0"/>
              <a:t> </a:t>
            </a:r>
            <a:r>
              <a:rPr lang="en-GB" noProof="0" dirty="0" err="1" smtClean="0"/>
              <a:t>vit</a:t>
            </a:r>
            <a:r>
              <a:rPr lang="en-GB" noProof="0" dirty="0" smtClean="0"/>
              <a:t> </a:t>
            </a:r>
            <a:r>
              <a:rPr lang="en-GB" noProof="0" dirty="0" err="1" smtClean="0"/>
              <a:t>quas</a:t>
            </a:r>
            <a:r>
              <a:rPr lang="en-GB" noProof="0" dirty="0" smtClean="0"/>
              <a:t> </a:t>
            </a:r>
            <a:r>
              <a:rPr lang="en-GB" noProof="0" dirty="0" err="1" smtClean="0"/>
              <a:t>moluptatum</a:t>
            </a:r>
            <a:r>
              <a:rPr lang="en-GB" noProof="0" dirty="0" smtClean="0"/>
              <a:t>, as </a:t>
            </a:r>
            <a:r>
              <a:rPr lang="en-GB" noProof="0" dirty="0" err="1" smtClean="0"/>
              <a:t>molupti</a:t>
            </a:r>
            <a:r>
              <a:rPr lang="en-GB" noProof="0" dirty="0" smtClean="0"/>
              <a:t> </a:t>
            </a:r>
            <a:r>
              <a:rPr lang="en-GB" noProof="0" dirty="0" err="1" smtClean="0"/>
              <a:t>bustibus</a:t>
            </a:r>
            <a:endParaRPr lang="en-GB" noProof="0" dirty="0" smtClean="0"/>
          </a:p>
        </p:txBody>
      </p:sp>
      <p:sp>
        <p:nvSpPr>
          <p:cNvPr id="14" name="Text Placeholder 23"/>
          <p:cNvSpPr>
            <a:spLocks noGrp="1"/>
          </p:cNvSpPr>
          <p:nvPr>
            <p:ph type="body" sz="quarter" idx="19" hasCustomPrompt="1"/>
          </p:nvPr>
        </p:nvSpPr>
        <p:spPr>
          <a:xfrm>
            <a:off x="767860" y="6395781"/>
            <a:ext cx="7482164" cy="395726"/>
          </a:xfrm>
          <a:prstGeom prst="rect">
            <a:avLst/>
          </a:prstGeom>
        </p:spPr>
        <p:txBody>
          <a:bodyPr vert="horz" lIns="0" tIns="0" rIns="0" bIns="0" numCol="1" anchor="t" anchorCtr="0"/>
          <a:lstStyle>
            <a:lvl1pPr marL="0" indent="0">
              <a:spcBef>
                <a:spcPts val="0"/>
              </a:spcBef>
              <a:buFontTx/>
              <a:buNone/>
              <a:defRPr sz="596" baseline="0">
                <a:solidFill>
                  <a:schemeClr val="tx2"/>
                </a:solidFill>
                <a:latin typeface="Arial"/>
              </a:defRPr>
            </a:lvl1pPr>
            <a:lvl2pPr marL="0" indent="0">
              <a:spcBef>
                <a:spcPts val="0"/>
              </a:spcBef>
              <a:buFontTx/>
              <a:buNone/>
              <a:defRPr sz="596" baseline="0">
                <a:solidFill>
                  <a:schemeClr val="tx2"/>
                </a:solidFill>
              </a:defRPr>
            </a:lvl2pPr>
          </a:lstStyle>
          <a:p>
            <a:r>
              <a:rPr lang="en-GB" sz="681" dirty="0" smtClean="0"/>
              <a:t>1 – Foot notes, Source (Arial Regular, 8pt)</a:t>
            </a:r>
          </a:p>
          <a:p>
            <a:r>
              <a:rPr lang="en-GB" sz="681" dirty="0" smtClean="0"/>
              <a:t>No more than three lines of foot notes. If not, please break into two columns. </a:t>
            </a:r>
          </a:p>
          <a:p>
            <a:pPr lvl="1"/>
            <a:endParaRPr lang="en-GB" noProof="0" dirty="0"/>
          </a:p>
        </p:txBody>
      </p:sp>
      <p:cxnSp>
        <p:nvCxnSpPr>
          <p:cNvPr id="15" name="Straight Connector 14"/>
          <p:cNvCxnSpPr/>
          <p:nvPr userDrawn="1"/>
        </p:nvCxnSpPr>
        <p:spPr>
          <a:xfrm>
            <a:off x="767863"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p:cNvSpPr txBox="1">
            <a:spLocks/>
          </p:cNvSpPr>
          <p:nvPr userDrawn="1"/>
        </p:nvSpPr>
        <p:spPr>
          <a:xfrm>
            <a:off x="7815560" y="6395781"/>
            <a:ext cx="769601"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pPr marL="0" marR="0" lvl="0" indent="0" algn="r" defTabSz="643087" rtl="0" eaLnBrk="1" fontAlgn="auto" latinLnBrk="0" hangingPunct="1">
              <a:lnSpc>
                <a:spcPct val="100000"/>
              </a:lnSpc>
              <a:spcBef>
                <a:spcPts val="0"/>
              </a:spcBef>
              <a:spcAft>
                <a:spcPts val="0"/>
              </a:spcAft>
              <a:buClrTx/>
              <a:buSzTx/>
              <a:buFontTx/>
              <a:buNone/>
              <a:tabLst/>
              <a:defRPr/>
            </a:pPr>
            <a:fld id="{95D8D759-51A6-EE46-BD2E-17EEEF4B2DB0}" type="slidenum">
              <a:rPr kumimoji="0" lang="en-GB" sz="681" b="0" i="0" u="none" strike="noStrike" kern="1200" cap="none" spc="0" normalizeH="0" baseline="0" noProof="0" smtClean="0">
                <a:ln>
                  <a:noFill/>
                </a:ln>
                <a:solidFill>
                  <a:srgbClr val="D1DDE6">
                    <a:lumMod val="50000"/>
                  </a:srgbClr>
                </a:solidFill>
                <a:effectLst/>
                <a:uLnTx/>
                <a:uFillTx/>
                <a:latin typeface="Arial"/>
                <a:ea typeface="+mn-ea"/>
                <a:cs typeface="+mn-cs"/>
              </a:rPr>
              <a:pPr marL="0" marR="0" lvl="0" indent="0" algn="r" defTabSz="643087" rtl="0" eaLnBrk="1" fontAlgn="auto" latinLnBrk="0" hangingPunct="1">
                <a:lnSpc>
                  <a:spcPct val="100000"/>
                </a:lnSpc>
                <a:spcBef>
                  <a:spcPts val="0"/>
                </a:spcBef>
                <a:spcAft>
                  <a:spcPts val="0"/>
                </a:spcAft>
                <a:buClrTx/>
                <a:buSzTx/>
                <a:buFontTx/>
                <a:buNone/>
                <a:tabLst/>
                <a:defRPr/>
              </a:pPr>
              <a:t>‹#›</a:t>
            </a:fld>
            <a:endParaRPr kumimoji="0" lang="en-GB" sz="596" b="0" i="0" u="none" strike="noStrike" kern="1200" cap="none" spc="0" normalizeH="0" baseline="0" noProof="0" dirty="0">
              <a:ln>
                <a:noFill/>
              </a:ln>
              <a:solidFill>
                <a:srgbClr val="D1DDE6">
                  <a:lumMod val="50000"/>
                </a:srgbClr>
              </a:solidFill>
              <a:effectLst/>
              <a:uLnTx/>
              <a:uFillTx/>
              <a:latin typeface="Arial"/>
              <a:ea typeface="+mn-ea"/>
              <a:cs typeface="+mn-cs"/>
            </a:endParaRPr>
          </a:p>
        </p:txBody>
      </p:sp>
    </p:spTree>
    <p:extLst>
      <p:ext uri="{BB962C8B-B14F-4D97-AF65-F5344CB8AC3E}">
        <p14:creationId xmlns:p14="http://schemas.microsoft.com/office/powerpoint/2010/main" val="12596481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ontent Slide 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67861" y="343972"/>
            <a:ext cx="7817300" cy="635742"/>
          </a:xfrm>
          <a:prstGeom prst="rect">
            <a:avLst/>
          </a:prstGeom>
        </p:spPr>
        <p:txBody>
          <a:bodyPr vert="horz" lIns="0" tIns="0" rIns="0" bIns="0"/>
          <a:lstStyle>
            <a:lvl1pPr algn="l">
              <a:defRPr sz="1704" b="1" baseline="0">
                <a:solidFill>
                  <a:srgbClr val="F4364C"/>
                </a:solidFill>
              </a:defRPr>
            </a:lvl1pPr>
          </a:lstStyle>
          <a:p>
            <a:r>
              <a:rPr lang="en-GB" noProof="0" dirty="0" smtClean="0"/>
              <a:t>SLIDE TITLE SET IN ARIAL BOLD 20PT, ALL CAPS</a:t>
            </a:r>
            <a:br>
              <a:rPr lang="en-GB" noProof="0" dirty="0" smtClean="0"/>
            </a:br>
            <a:r>
              <a:rPr lang="en-GB" noProof="0" dirty="0" smtClean="0"/>
              <a:t>ON TWO LINES</a:t>
            </a:r>
            <a:endParaRPr lang="en-GB" noProof="0" dirty="0"/>
          </a:p>
        </p:txBody>
      </p:sp>
      <p:sp>
        <p:nvSpPr>
          <p:cNvPr id="16" name="Content Placeholder 2"/>
          <p:cNvSpPr>
            <a:spLocks noGrp="1"/>
          </p:cNvSpPr>
          <p:nvPr>
            <p:ph sz="half" idx="18" hasCustomPrompt="1"/>
          </p:nvPr>
        </p:nvSpPr>
        <p:spPr>
          <a:xfrm>
            <a:off x="767863" y="1178895"/>
            <a:ext cx="7817301" cy="4898960"/>
          </a:xfrm>
          <a:prstGeom prst="rect">
            <a:avLst/>
          </a:prstGeom>
        </p:spPr>
        <p:txBody>
          <a:bodyPr wrap="square" lIns="0" tIns="0" rIns="0" bIns="0" numCol="1" spcCol="0" anchor="t" anchorCtr="0">
            <a:noAutofit/>
          </a:bodyPr>
          <a:lstStyle>
            <a:lvl1pPr marL="383454" marR="0" indent="-383454" algn="l" defTabSz="389518" rtl="0" eaLnBrk="1" fontAlgn="auto" latinLnBrk="0" hangingPunct="1">
              <a:lnSpc>
                <a:spcPts val="1548"/>
              </a:lnSpc>
              <a:spcBef>
                <a:spcPts val="1858"/>
              </a:spcBef>
              <a:spcAft>
                <a:spcPts val="0"/>
              </a:spcAft>
              <a:buClrTx/>
              <a:buSzTx/>
              <a:buFont typeface="+mj-lt"/>
              <a:buAutoNum type="arabicPeriod"/>
              <a:tabLst/>
              <a:defRPr sz="1534" baseline="0">
                <a:solidFill>
                  <a:schemeClr val="tx2"/>
                </a:solidFill>
                <a:latin typeface="Arial"/>
              </a:defRPr>
            </a:lvl1pPr>
            <a:lvl2pPr marL="389518" indent="0">
              <a:buFontTx/>
              <a:buNone/>
              <a:defRPr sz="852" baseline="0">
                <a:solidFill>
                  <a:srgbClr val="004695"/>
                </a:solidFill>
                <a:latin typeface="Arial"/>
              </a:defRPr>
            </a:lvl2pPr>
            <a:lvl3pPr marL="779035" indent="0">
              <a:buFontTx/>
              <a:buNone/>
              <a:defRPr sz="852" baseline="0">
                <a:solidFill>
                  <a:srgbClr val="004695"/>
                </a:solidFill>
                <a:latin typeface="Arial"/>
              </a:defRPr>
            </a:lvl3pPr>
            <a:lvl4pPr marL="1168552" indent="0">
              <a:buFontTx/>
              <a:buNone/>
              <a:defRPr sz="852" baseline="0">
                <a:solidFill>
                  <a:srgbClr val="004695"/>
                </a:solidFill>
                <a:latin typeface="Arial"/>
              </a:defRPr>
            </a:lvl4pPr>
            <a:lvl5pPr marL="1558069" indent="0">
              <a:buFontTx/>
              <a:buNone/>
              <a:defRPr sz="852" baseline="0">
                <a:solidFill>
                  <a:srgbClr val="004695"/>
                </a:solidFill>
                <a:latin typeface="Arial"/>
              </a:defRPr>
            </a:lvl5pPr>
            <a:lvl6pPr>
              <a:defRPr sz="1534"/>
            </a:lvl6pPr>
            <a:lvl7pPr>
              <a:defRPr sz="1534"/>
            </a:lvl7pPr>
            <a:lvl8pPr>
              <a:defRPr sz="1534"/>
            </a:lvl8pPr>
            <a:lvl9pPr>
              <a:defRPr sz="1534"/>
            </a:lvl9pPr>
          </a:lstStyle>
          <a:p>
            <a:pPr lvl="0"/>
            <a:r>
              <a:rPr lang="en-GB" noProof="0" dirty="0" smtClean="0"/>
              <a:t>Number points set in Arial Regular 18pt, minimum 14pt</a:t>
            </a:r>
          </a:p>
          <a:p>
            <a:pPr lvl="0"/>
            <a:r>
              <a:rPr lang="en-GB" noProof="0" dirty="0" err="1" smtClean="0"/>
              <a:t>Caborumque</a:t>
            </a:r>
            <a:r>
              <a:rPr lang="en-GB" noProof="0" dirty="0" smtClean="0"/>
              <a:t> </a:t>
            </a:r>
            <a:r>
              <a:rPr lang="en-GB" noProof="0" dirty="0" err="1" smtClean="0"/>
              <a:t>reratur</a:t>
            </a:r>
            <a:r>
              <a:rPr lang="en-GB" noProof="0" dirty="0" smtClean="0"/>
              <a:t>? </a:t>
            </a:r>
          </a:p>
          <a:p>
            <a:pPr lvl="0"/>
            <a:r>
              <a:rPr lang="en-GB" noProof="0" dirty="0" smtClean="0"/>
              <a:t>At </a:t>
            </a:r>
            <a:r>
              <a:rPr lang="en-GB" noProof="0" dirty="0" err="1" smtClean="0"/>
              <a:t>ipit</a:t>
            </a:r>
            <a:r>
              <a:rPr lang="en-GB" noProof="0" dirty="0" smtClean="0"/>
              <a:t> </a:t>
            </a:r>
            <a:r>
              <a:rPr lang="en-GB" noProof="0" dirty="0" err="1" smtClean="0"/>
              <a:t>omnis</a:t>
            </a:r>
            <a:r>
              <a:rPr lang="en-GB" noProof="0" dirty="0" smtClean="0"/>
              <a:t> </a:t>
            </a:r>
            <a:r>
              <a:rPr lang="en-GB" noProof="0" dirty="0" err="1" smtClean="0"/>
              <a:t>sam</a:t>
            </a:r>
            <a:r>
              <a:rPr lang="en-GB" noProof="0" dirty="0" smtClean="0"/>
              <a:t> </a:t>
            </a:r>
            <a:r>
              <a:rPr lang="en-GB" noProof="0" dirty="0" err="1" smtClean="0"/>
              <a:t>laborum</a:t>
            </a:r>
            <a:r>
              <a:rPr lang="en-GB" noProof="0" dirty="0" smtClean="0"/>
              <a:t> </a:t>
            </a:r>
            <a:r>
              <a:rPr lang="en-GB" noProof="0" dirty="0" err="1" smtClean="0"/>
              <a:t>essenditi</a:t>
            </a:r>
            <a:r>
              <a:rPr lang="en-GB" noProof="0" dirty="0" smtClean="0"/>
              <a:t> </a:t>
            </a:r>
            <a:r>
              <a:rPr lang="en-GB" noProof="0" dirty="0" err="1" smtClean="0"/>
              <a:t>cust</a:t>
            </a:r>
            <a:endParaRPr lang="en-GB" noProof="0" dirty="0" smtClean="0"/>
          </a:p>
          <a:p>
            <a:pPr lvl="0"/>
            <a:r>
              <a:rPr lang="en-GB" noProof="0" dirty="0" smtClean="0"/>
              <a:t>Sam </a:t>
            </a:r>
            <a:r>
              <a:rPr lang="en-GB" noProof="0" dirty="0" err="1" smtClean="0"/>
              <a:t>natio</a:t>
            </a:r>
            <a:r>
              <a:rPr lang="en-GB" noProof="0" dirty="0" smtClean="0"/>
              <a:t> </a:t>
            </a:r>
            <a:r>
              <a:rPr lang="en-GB" noProof="0" dirty="0" err="1" smtClean="0"/>
              <a:t>vit</a:t>
            </a:r>
            <a:r>
              <a:rPr lang="en-GB" noProof="0" dirty="0" smtClean="0"/>
              <a:t> </a:t>
            </a:r>
            <a:r>
              <a:rPr lang="en-GB" noProof="0" dirty="0" err="1" smtClean="0"/>
              <a:t>quas</a:t>
            </a:r>
            <a:r>
              <a:rPr lang="en-GB" noProof="0" dirty="0" smtClean="0"/>
              <a:t> </a:t>
            </a:r>
            <a:r>
              <a:rPr lang="en-GB" noProof="0" dirty="0" err="1" smtClean="0"/>
              <a:t>moluptatum</a:t>
            </a:r>
            <a:r>
              <a:rPr lang="en-GB" noProof="0" dirty="0" smtClean="0"/>
              <a:t>, as </a:t>
            </a:r>
            <a:r>
              <a:rPr lang="en-GB" noProof="0" dirty="0" err="1" smtClean="0"/>
              <a:t>molupti</a:t>
            </a:r>
            <a:r>
              <a:rPr lang="en-GB" noProof="0" dirty="0" smtClean="0"/>
              <a:t> </a:t>
            </a:r>
            <a:r>
              <a:rPr lang="en-GB" noProof="0" dirty="0" err="1" smtClean="0"/>
              <a:t>bustibus</a:t>
            </a:r>
            <a:endParaRPr lang="en-GB" noProof="0" dirty="0" smtClean="0"/>
          </a:p>
        </p:txBody>
      </p:sp>
      <p:sp>
        <p:nvSpPr>
          <p:cNvPr id="14" name="Text Placeholder 23"/>
          <p:cNvSpPr>
            <a:spLocks noGrp="1"/>
          </p:cNvSpPr>
          <p:nvPr>
            <p:ph type="body" sz="quarter" idx="19" hasCustomPrompt="1"/>
          </p:nvPr>
        </p:nvSpPr>
        <p:spPr>
          <a:xfrm>
            <a:off x="767860" y="6395781"/>
            <a:ext cx="7482164" cy="395726"/>
          </a:xfrm>
          <a:prstGeom prst="rect">
            <a:avLst/>
          </a:prstGeom>
        </p:spPr>
        <p:txBody>
          <a:bodyPr vert="horz" lIns="0" tIns="0" rIns="0" bIns="0" numCol="1" anchor="t" anchorCtr="0"/>
          <a:lstStyle>
            <a:lvl1pPr marL="0" indent="0">
              <a:spcBef>
                <a:spcPts val="0"/>
              </a:spcBef>
              <a:buFontTx/>
              <a:buNone/>
              <a:defRPr sz="596" baseline="0">
                <a:solidFill>
                  <a:schemeClr val="tx2"/>
                </a:solidFill>
                <a:latin typeface="Arial"/>
              </a:defRPr>
            </a:lvl1pPr>
            <a:lvl2pPr marL="0" indent="0">
              <a:spcBef>
                <a:spcPts val="0"/>
              </a:spcBef>
              <a:buFontTx/>
              <a:buNone/>
              <a:defRPr sz="596" baseline="0">
                <a:solidFill>
                  <a:schemeClr val="tx2"/>
                </a:solidFill>
              </a:defRPr>
            </a:lvl2pPr>
          </a:lstStyle>
          <a:p>
            <a:r>
              <a:rPr lang="en-GB" sz="681" dirty="0" smtClean="0"/>
              <a:t>1 – Foot notes, Source (Arial Regular, 8pt)</a:t>
            </a:r>
          </a:p>
          <a:p>
            <a:r>
              <a:rPr lang="en-GB" sz="681" dirty="0" smtClean="0"/>
              <a:t>No more than three lines of foot notes. If not, please break into two columns. </a:t>
            </a:r>
          </a:p>
          <a:p>
            <a:pPr lvl="1"/>
            <a:endParaRPr lang="en-GB" noProof="0" dirty="0"/>
          </a:p>
        </p:txBody>
      </p:sp>
      <p:cxnSp>
        <p:nvCxnSpPr>
          <p:cNvPr id="15" name="Straight Connector 14"/>
          <p:cNvCxnSpPr/>
          <p:nvPr userDrawn="1"/>
        </p:nvCxnSpPr>
        <p:spPr>
          <a:xfrm>
            <a:off x="767863"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p:cNvSpPr txBox="1">
            <a:spLocks/>
          </p:cNvSpPr>
          <p:nvPr userDrawn="1"/>
        </p:nvSpPr>
        <p:spPr>
          <a:xfrm>
            <a:off x="7815560" y="6395781"/>
            <a:ext cx="769601"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pPr marL="0" marR="0" lvl="0" indent="0" algn="r" defTabSz="643087" rtl="0" eaLnBrk="1" fontAlgn="auto" latinLnBrk="0" hangingPunct="1">
              <a:lnSpc>
                <a:spcPct val="100000"/>
              </a:lnSpc>
              <a:spcBef>
                <a:spcPts val="0"/>
              </a:spcBef>
              <a:spcAft>
                <a:spcPts val="0"/>
              </a:spcAft>
              <a:buClrTx/>
              <a:buSzTx/>
              <a:buFontTx/>
              <a:buNone/>
              <a:tabLst/>
              <a:defRPr/>
            </a:pPr>
            <a:fld id="{95D8D759-51A6-EE46-BD2E-17EEEF4B2DB0}" type="slidenum">
              <a:rPr kumimoji="0" lang="en-GB" sz="681" b="0" i="0" u="none" strike="noStrike" kern="1200" cap="none" spc="0" normalizeH="0" baseline="0" noProof="0" smtClean="0">
                <a:ln>
                  <a:noFill/>
                </a:ln>
                <a:solidFill>
                  <a:srgbClr val="D1DDE6">
                    <a:lumMod val="50000"/>
                  </a:srgbClr>
                </a:solidFill>
                <a:effectLst/>
                <a:uLnTx/>
                <a:uFillTx/>
                <a:latin typeface="Arial"/>
                <a:ea typeface="+mn-ea"/>
                <a:cs typeface="+mn-cs"/>
              </a:rPr>
              <a:pPr marL="0" marR="0" lvl="0" indent="0" algn="r" defTabSz="643087" rtl="0" eaLnBrk="1" fontAlgn="auto" latinLnBrk="0" hangingPunct="1">
                <a:lnSpc>
                  <a:spcPct val="100000"/>
                </a:lnSpc>
                <a:spcBef>
                  <a:spcPts val="0"/>
                </a:spcBef>
                <a:spcAft>
                  <a:spcPts val="0"/>
                </a:spcAft>
                <a:buClrTx/>
                <a:buSzTx/>
                <a:buFontTx/>
                <a:buNone/>
                <a:tabLst/>
                <a:defRPr/>
              </a:pPr>
              <a:t>‹#›</a:t>
            </a:fld>
            <a:endParaRPr kumimoji="0" lang="en-GB" sz="596" b="0" i="0" u="none" strike="noStrike" kern="1200" cap="none" spc="0" normalizeH="0" baseline="0" noProof="0" dirty="0">
              <a:ln>
                <a:noFill/>
              </a:ln>
              <a:solidFill>
                <a:srgbClr val="D1DDE6">
                  <a:lumMod val="50000"/>
                </a:srgbClr>
              </a:solidFill>
              <a:effectLst/>
              <a:uLnTx/>
              <a:uFillTx/>
              <a:latin typeface="Arial"/>
              <a:ea typeface="+mn-ea"/>
              <a:cs typeface="+mn-cs"/>
            </a:endParaRPr>
          </a:p>
        </p:txBody>
      </p:sp>
    </p:spTree>
    <p:extLst>
      <p:ext uri="{BB962C8B-B14F-4D97-AF65-F5344CB8AC3E}">
        <p14:creationId xmlns:p14="http://schemas.microsoft.com/office/powerpoint/2010/main" val="2691064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5" name="Title 1"/>
          <p:cNvSpPr>
            <a:spLocks noGrp="1"/>
          </p:cNvSpPr>
          <p:nvPr>
            <p:ph type="title" hasCustomPrompt="1"/>
          </p:nvPr>
        </p:nvSpPr>
        <p:spPr>
          <a:xfrm>
            <a:off x="767862" y="343972"/>
            <a:ext cx="7817300" cy="63574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16"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8" name="Text Placeholder 3"/>
          <p:cNvSpPr>
            <a:spLocks noGrp="1"/>
          </p:cNvSpPr>
          <p:nvPr>
            <p:ph type="body" sz="quarter" idx="11" hasCustomPrompt="1"/>
          </p:nvPr>
        </p:nvSpPr>
        <p:spPr>
          <a:xfrm>
            <a:off x="1582616" y="1832715"/>
            <a:ext cx="6355374" cy="560387"/>
          </a:xfrm>
          <a:prstGeom prst="rect">
            <a:avLst/>
          </a:prstGeom>
        </p:spPr>
        <p:txBody>
          <a:bodyPr vert="horz" anchor="ctr" anchorCtr="0"/>
          <a:lstStyle>
            <a:lvl1pPr marL="0" indent="0">
              <a:buNone/>
              <a:defRPr sz="1477" baseline="0">
                <a:solidFill>
                  <a:schemeClr val="bg1"/>
                </a:solidFill>
                <a:latin typeface="+mn-lt"/>
              </a:defRPr>
            </a:lvl1pPr>
          </a:lstStyle>
          <a:p>
            <a:pPr lvl="0"/>
            <a:r>
              <a:rPr lang="en-GB" sz="1477" noProof="0" dirty="0"/>
              <a:t>Section Title set in Arial Regular 16pt</a:t>
            </a:r>
            <a:endParaRPr lang="en-GB" sz="1477" dirty="0"/>
          </a:p>
        </p:txBody>
      </p:sp>
      <p:sp>
        <p:nvSpPr>
          <p:cNvPr id="19" name="Text Placeholder 3"/>
          <p:cNvSpPr>
            <a:spLocks noGrp="1"/>
          </p:cNvSpPr>
          <p:nvPr>
            <p:ph type="body" sz="quarter" idx="10" hasCustomPrompt="1"/>
          </p:nvPr>
        </p:nvSpPr>
        <p:spPr>
          <a:xfrm>
            <a:off x="1582616" y="2760665"/>
            <a:ext cx="6355374" cy="560387"/>
          </a:xfrm>
          <a:prstGeom prst="rect">
            <a:avLst/>
          </a:prstGeom>
        </p:spPr>
        <p:txBody>
          <a:bodyPr vert="horz" anchor="ctr" anchorCtr="0"/>
          <a:lstStyle>
            <a:lvl1pPr marL="0" indent="0">
              <a:buNone/>
              <a:defRPr sz="1477" baseline="0">
                <a:solidFill>
                  <a:schemeClr val="bg1"/>
                </a:solidFill>
                <a:latin typeface="+mn-lt"/>
              </a:defRPr>
            </a:lvl1pPr>
          </a:lstStyle>
          <a:p>
            <a:pPr lvl="0"/>
            <a:r>
              <a:rPr lang="en-GB" sz="1477" noProof="0" dirty="0"/>
              <a:t>Section Title set in Arial Regular 16pt</a:t>
            </a:r>
            <a:endParaRPr lang="en-GB" sz="1477" dirty="0"/>
          </a:p>
        </p:txBody>
      </p:sp>
      <p:sp>
        <p:nvSpPr>
          <p:cNvPr id="20" name="Text Placeholder 3"/>
          <p:cNvSpPr>
            <a:spLocks noGrp="1"/>
          </p:cNvSpPr>
          <p:nvPr>
            <p:ph type="body" sz="quarter" idx="12" hasCustomPrompt="1"/>
          </p:nvPr>
        </p:nvSpPr>
        <p:spPr>
          <a:xfrm>
            <a:off x="1582616" y="3688972"/>
            <a:ext cx="6355374" cy="560387"/>
          </a:xfrm>
          <a:prstGeom prst="rect">
            <a:avLst/>
          </a:prstGeom>
        </p:spPr>
        <p:txBody>
          <a:bodyPr vert="horz" anchor="ctr" anchorCtr="0"/>
          <a:lstStyle>
            <a:lvl1pPr marL="0" indent="0">
              <a:buNone/>
              <a:defRPr sz="1477" baseline="0">
                <a:solidFill>
                  <a:schemeClr val="bg1"/>
                </a:solidFill>
                <a:latin typeface="+mn-lt"/>
              </a:defRPr>
            </a:lvl1pPr>
          </a:lstStyle>
          <a:p>
            <a:pPr lvl="0"/>
            <a:r>
              <a:rPr lang="en-GB" sz="1477" noProof="0" dirty="0"/>
              <a:t>Section Title set in Arial Regular 16pt</a:t>
            </a:r>
            <a:endParaRPr lang="en-GB" sz="1477" dirty="0"/>
          </a:p>
        </p:txBody>
      </p:sp>
      <p:sp>
        <p:nvSpPr>
          <p:cNvPr id="24" name="Text Placeholder 3"/>
          <p:cNvSpPr>
            <a:spLocks noGrp="1"/>
          </p:cNvSpPr>
          <p:nvPr>
            <p:ph type="body" sz="quarter" idx="13" hasCustomPrompt="1"/>
          </p:nvPr>
        </p:nvSpPr>
        <p:spPr>
          <a:xfrm>
            <a:off x="1582616" y="4627555"/>
            <a:ext cx="6355374" cy="560387"/>
          </a:xfrm>
          <a:prstGeom prst="rect">
            <a:avLst/>
          </a:prstGeom>
        </p:spPr>
        <p:txBody>
          <a:bodyPr vert="horz" anchor="ctr" anchorCtr="0"/>
          <a:lstStyle>
            <a:lvl1pPr marL="0" indent="0">
              <a:buNone/>
              <a:defRPr sz="1477" baseline="0">
                <a:solidFill>
                  <a:schemeClr val="bg1"/>
                </a:solidFill>
                <a:latin typeface="+mn-lt"/>
              </a:defRPr>
            </a:lvl1pPr>
          </a:lstStyle>
          <a:p>
            <a:pPr lvl="0"/>
            <a:r>
              <a:rPr lang="en-GB" sz="1477" noProof="0" dirty="0"/>
              <a:t>Section Title set in Arial Regular 16pt</a:t>
            </a:r>
            <a:endParaRPr lang="en-GB" sz="1477" dirty="0"/>
          </a:p>
        </p:txBody>
      </p:sp>
    </p:spTree>
    <p:extLst>
      <p:ext uri="{BB962C8B-B14F-4D97-AF65-F5344CB8AC3E}">
        <p14:creationId xmlns:p14="http://schemas.microsoft.com/office/powerpoint/2010/main" val="203423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767862" y="343972"/>
            <a:ext cx="7817300" cy="63574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br>
              <a:rPr lang="en-GB" noProof="0" dirty="0"/>
            </a:br>
            <a:r>
              <a:rPr lang="en-GB" noProof="0" dirty="0"/>
              <a:t>ON TWO LINES</a:t>
            </a:r>
          </a:p>
        </p:txBody>
      </p:sp>
      <p:cxnSp>
        <p:nvCxnSpPr>
          <p:cNvPr id="8" name="Straight Connector 7"/>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800" noProof="0" smtClean="0"/>
              <a:pPr/>
              <a:t>‹#›</a:t>
            </a:fld>
            <a:endParaRPr lang="en-GB" sz="800" noProof="0" dirty="0"/>
          </a:p>
        </p:txBody>
      </p:sp>
      <p:sp>
        <p:nvSpPr>
          <p:cNvPr id="10" name="Text Placeholder 2"/>
          <p:cNvSpPr>
            <a:spLocks noGrp="1"/>
          </p:cNvSpPr>
          <p:nvPr>
            <p:ph type="body" sz="quarter" idx="20" hasCustomPrompt="1"/>
          </p:nvPr>
        </p:nvSpPr>
        <p:spPr>
          <a:xfrm>
            <a:off x="766355" y="1645113"/>
            <a:ext cx="7818807" cy="4337763"/>
          </a:xfrm>
          <a:prstGeom prst="rect">
            <a:avLst/>
          </a:prstGeom>
          <a:noFill/>
        </p:spPr>
        <p:txBody>
          <a:bodyPr vert="horz" tIns="108000" bIns="108000"/>
          <a:lstStyle>
            <a:lvl1pPr marL="211012" indent="-211012">
              <a:buFont typeface="+mj-lt"/>
              <a:buAutoNum type="arabicPeriod"/>
              <a:defRPr sz="1400">
                <a:solidFill>
                  <a:srgbClr val="13426B"/>
                </a:solidFill>
              </a:defRPr>
            </a:lvl1pPr>
            <a:lvl2pPr marL="580283" marR="0" indent="-262300" algn="l" defTabSz="421952" rtl="0" eaLnBrk="1" fontAlgn="auto" latinLnBrk="0" hangingPunct="1">
              <a:lnSpc>
                <a:spcPct val="100000"/>
              </a:lnSpc>
              <a:spcBef>
                <a:spcPct val="20000"/>
              </a:spcBef>
              <a:spcAft>
                <a:spcPts val="0"/>
              </a:spcAft>
              <a:buClrTx/>
              <a:buSzTx/>
              <a:buFont typeface="+mj-lt"/>
              <a:buAutoNum type="alphaLcParenR"/>
              <a:tabLst/>
              <a:defRPr sz="1200">
                <a:solidFill>
                  <a:srgbClr val="13426B"/>
                </a:solidFill>
              </a:defRPr>
            </a:lvl2pPr>
            <a:lvl3pPr marL="824998" indent="-169981">
              <a:buFont typeface="Arial" panose="020B0604020202020204" pitchFamily="34" charset="0"/>
              <a:buChar char="•"/>
              <a:defRPr sz="1100" baseline="0">
                <a:solidFill>
                  <a:srgbClr val="13426B"/>
                </a:solidFill>
              </a:defRPr>
            </a:lvl3pPr>
            <a:lvl4pPr marL="943692" marR="0" indent="0" algn="l" defTabSz="421952" rtl="0" eaLnBrk="1" fontAlgn="auto" latinLnBrk="0" hangingPunct="1">
              <a:lnSpc>
                <a:spcPct val="100000"/>
              </a:lnSpc>
              <a:spcBef>
                <a:spcPct val="20000"/>
              </a:spcBef>
              <a:spcAft>
                <a:spcPts val="0"/>
              </a:spcAft>
              <a:buClrTx/>
              <a:buSzTx/>
              <a:buFont typeface="Arial"/>
              <a:buNone/>
              <a:tabLst/>
              <a:defRPr sz="1100" baseline="0">
                <a:solidFill>
                  <a:srgbClr val="13426B"/>
                </a:solidFill>
              </a:defRPr>
            </a:lvl4pPr>
            <a:lvl5pPr>
              <a:defRPr sz="923"/>
            </a:lvl5pPr>
          </a:lstStyle>
          <a:p>
            <a:pPr lvl="0"/>
            <a:r>
              <a:rPr lang="en-GB" noProof="0" dirty="0"/>
              <a:t>Bullet points set in Arial Regular 1</a:t>
            </a:r>
            <a:r>
              <a:rPr lang="en-US" altLang="zh-TW" noProof="0" dirty="0"/>
              <a:t>4</a:t>
            </a:r>
            <a:r>
              <a:rPr lang="en-GB" noProof="0" dirty="0" err="1"/>
              <a:t>pt</a:t>
            </a:r>
            <a:r>
              <a:rPr lang="en-GB" noProof="0" dirty="0"/>
              <a:t> (min. 10pt)</a:t>
            </a:r>
          </a:p>
          <a:p>
            <a:pPr marL="580283" marR="0" lvl="1" indent="-262300" algn="l" defTabSz="421952" rtl="0" eaLnBrk="1" fontAlgn="auto" latinLnBrk="0" hangingPunct="1">
              <a:lnSpc>
                <a:spcPct val="100000"/>
              </a:lnSpc>
              <a:spcBef>
                <a:spcPct val="20000"/>
              </a:spcBef>
              <a:spcAft>
                <a:spcPts val="0"/>
              </a:spcAft>
              <a:buClrTx/>
              <a:buSzTx/>
              <a:buFont typeface="+mj-lt"/>
              <a:buAutoNum type="alphaLcParenR"/>
              <a:tabLst/>
              <a:defRPr/>
            </a:pPr>
            <a:r>
              <a:rPr lang="en-GB" noProof="0" dirty="0"/>
              <a:t>Sub points Arial Regular 1</a:t>
            </a:r>
            <a:r>
              <a:rPr lang="en-US" altLang="zh-TW" noProof="0" dirty="0"/>
              <a:t>2</a:t>
            </a:r>
            <a:r>
              <a:rPr lang="en-GB" noProof="0" dirty="0" err="1"/>
              <a:t>pt</a:t>
            </a:r>
            <a:r>
              <a:rPr lang="en-GB" noProof="0" dirty="0"/>
              <a:t> (min. 10pt)</a:t>
            </a:r>
          </a:p>
          <a:p>
            <a:pPr lvl="2"/>
            <a:r>
              <a:rPr lang="en-GB" noProof="0" dirty="0"/>
              <a:t>3rd point Arial Regular </a:t>
            </a:r>
            <a:r>
              <a:rPr lang="en-US" altLang="zh-TW" noProof="0" dirty="0"/>
              <a:t>11</a:t>
            </a:r>
            <a:r>
              <a:rPr lang="en-GB" noProof="0" dirty="0" err="1"/>
              <a:t>pt</a:t>
            </a:r>
            <a:endParaRPr lang="en-GB" noProof="0" dirty="0"/>
          </a:p>
          <a:p>
            <a:pPr marL="1153239" marR="0" lvl="3" indent="-209547" algn="l" defTabSz="421952" rtl="0" eaLnBrk="1" fontAlgn="auto" latinLnBrk="0" hangingPunct="1">
              <a:lnSpc>
                <a:spcPct val="100000"/>
              </a:lnSpc>
              <a:spcBef>
                <a:spcPct val="20000"/>
              </a:spcBef>
              <a:spcAft>
                <a:spcPts val="0"/>
              </a:spcAft>
              <a:buClrTx/>
              <a:buSzTx/>
              <a:buFont typeface="Arial"/>
              <a:buChar char="–"/>
              <a:tabLst/>
              <a:defRPr/>
            </a:pPr>
            <a:r>
              <a:rPr lang="en-GB" noProof="0" dirty="0"/>
              <a:t>4th point Arial Regular </a:t>
            </a:r>
            <a:r>
              <a:rPr lang="en-US" altLang="zh-TW" noProof="0" dirty="0"/>
              <a:t>11</a:t>
            </a:r>
            <a:r>
              <a:rPr lang="en-GB" noProof="0" dirty="0" err="1"/>
              <a:t>pt</a:t>
            </a:r>
            <a:endParaRPr lang="en-GB" noProof="0" dirty="0"/>
          </a:p>
          <a:p>
            <a:pPr lvl="3"/>
            <a:endParaRPr lang="en-GB" noProof="0" dirty="0"/>
          </a:p>
        </p:txBody>
      </p:sp>
      <p:sp>
        <p:nvSpPr>
          <p:cNvPr id="16" name="Subtitle 2"/>
          <p:cNvSpPr>
            <a:spLocks noGrp="1"/>
          </p:cNvSpPr>
          <p:nvPr>
            <p:ph type="subTitle" idx="15" hasCustomPrompt="1"/>
          </p:nvPr>
        </p:nvSpPr>
        <p:spPr>
          <a:xfrm>
            <a:off x="767862" y="979714"/>
            <a:ext cx="7817301" cy="49867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Regular 15pt, first letter capitalised </a:t>
            </a:r>
          </a:p>
        </p:txBody>
      </p:sp>
      <p:sp>
        <p:nvSpPr>
          <p:cNvPr id="7" name="Text Placeholder 6">
            <a:extLst>
              <a:ext uri="{FF2B5EF4-FFF2-40B4-BE49-F238E27FC236}">
                <a16:creationId xmlns:a16="http://schemas.microsoft.com/office/drawing/2014/main" id="{CA3BACF6-2309-4180-8EA1-CB59269917F7}"/>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94708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767862" y="343972"/>
            <a:ext cx="7817300" cy="63574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br>
              <a:rPr lang="en-GB" noProof="0" dirty="0"/>
            </a:br>
            <a:r>
              <a:rPr lang="en-GB" noProof="0" dirty="0"/>
              <a:t>ON TWO LINES</a:t>
            </a:r>
          </a:p>
        </p:txBody>
      </p:sp>
      <p:sp>
        <p:nvSpPr>
          <p:cNvPr id="28" name="Subtitle 2"/>
          <p:cNvSpPr>
            <a:spLocks noGrp="1"/>
          </p:cNvSpPr>
          <p:nvPr>
            <p:ph type="subTitle" idx="15" hasCustomPrompt="1"/>
          </p:nvPr>
        </p:nvSpPr>
        <p:spPr>
          <a:xfrm>
            <a:off x="767862" y="979714"/>
            <a:ext cx="7817301" cy="49867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Regular 15pt, first letter capitalised </a:t>
            </a:r>
          </a:p>
        </p:txBody>
      </p:sp>
      <p:sp>
        <p:nvSpPr>
          <p:cNvPr id="20" name="Content Placeholder 2"/>
          <p:cNvSpPr>
            <a:spLocks noGrp="1"/>
          </p:cNvSpPr>
          <p:nvPr>
            <p:ph sz="half" idx="18" hasCustomPrompt="1"/>
          </p:nvPr>
        </p:nvSpPr>
        <p:spPr>
          <a:xfrm>
            <a:off x="767862" y="2211645"/>
            <a:ext cx="7817301" cy="1761314"/>
          </a:xfrm>
          <a:prstGeom prst="rect">
            <a:avLst/>
          </a:prstGeom>
        </p:spPr>
        <p:txBody>
          <a:bodyPr wrap="square" lIns="0" tIns="0" rIns="0" bIns="0" numCol="1" spcCol="0" anchor="t" anchorCtr="0">
            <a:noAutofit/>
          </a:bodyPr>
          <a:lstStyle>
            <a:lvl1pPr marL="0" marR="0" indent="0" algn="l" defTabSz="421952" rtl="0" eaLnBrk="1" fontAlgn="auto" latinLnBrk="0" hangingPunct="1">
              <a:lnSpc>
                <a:spcPts val="2416"/>
              </a:lnSpc>
              <a:spcBef>
                <a:spcPts val="0"/>
              </a:spcBef>
              <a:spcAft>
                <a:spcPts val="0"/>
              </a:spcAft>
              <a:buClrTx/>
              <a:buSzTx/>
              <a:buFontTx/>
              <a:buNone/>
              <a:tabLst/>
              <a:defRPr sz="2200" baseline="0">
                <a:solidFill>
                  <a:schemeClr val="tx2"/>
                </a:solidFill>
                <a:latin typeface="Arial"/>
              </a:defRPr>
            </a:lvl1pPr>
            <a:lvl2pPr marL="421952" indent="0">
              <a:buFontTx/>
              <a:buNone/>
              <a:defRPr sz="923" baseline="0">
                <a:solidFill>
                  <a:srgbClr val="004695"/>
                </a:solidFill>
                <a:latin typeface="Arial"/>
              </a:defRPr>
            </a:lvl2pPr>
            <a:lvl3pPr marL="843904" indent="0">
              <a:buFontTx/>
              <a:buNone/>
              <a:defRPr sz="923" baseline="0">
                <a:solidFill>
                  <a:srgbClr val="004695"/>
                </a:solidFill>
                <a:latin typeface="Arial"/>
              </a:defRPr>
            </a:lvl3pPr>
            <a:lvl4pPr marL="1265854" indent="0">
              <a:buFontTx/>
              <a:buNone/>
              <a:defRPr sz="923" baseline="0">
                <a:solidFill>
                  <a:srgbClr val="004695"/>
                </a:solidFill>
                <a:latin typeface="Arial"/>
              </a:defRPr>
            </a:lvl4pPr>
            <a:lvl5pPr marL="1687806" indent="0">
              <a:buFontTx/>
              <a:buNone/>
              <a:defRPr sz="923" baseline="0">
                <a:solidFill>
                  <a:srgbClr val="004695"/>
                </a:solidFill>
                <a:latin typeface="Arial"/>
              </a:defRPr>
            </a:lvl5pPr>
            <a:lvl6pPr>
              <a:defRPr sz="1662"/>
            </a:lvl6pPr>
            <a:lvl7pPr>
              <a:defRPr sz="1662"/>
            </a:lvl7pPr>
            <a:lvl8pPr>
              <a:defRPr sz="1662"/>
            </a:lvl8pPr>
            <a:lvl9pPr>
              <a:defRPr sz="1662"/>
            </a:lvl9pPr>
          </a:lstStyle>
          <a:p>
            <a:pPr lvl="0"/>
            <a:r>
              <a:rPr lang="en-GB" noProof="0" dirty="0"/>
              <a:t>Hero statement set in Arial Regular 22pt</a:t>
            </a:r>
          </a:p>
          <a:p>
            <a:pPr lvl="0"/>
            <a:r>
              <a:rPr lang="en-GB" noProof="0" dirty="0" err="1"/>
              <a:t>Caborumque</a:t>
            </a:r>
            <a:r>
              <a:rPr lang="en-GB" noProof="0" dirty="0"/>
              <a:t> </a:t>
            </a:r>
            <a:r>
              <a:rPr lang="en-GB" noProof="0" dirty="0" err="1"/>
              <a:t>reratur</a:t>
            </a:r>
            <a:r>
              <a:rPr lang="en-GB" noProof="0" dirty="0"/>
              <a:t>? At </a:t>
            </a:r>
            <a:r>
              <a:rPr lang="en-GB" noProof="0" dirty="0" err="1"/>
              <a:t>ipit</a:t>
            </a:r>
            <a:r>
              <a:rPr lang="en-GB" noProof="0" dirty="0"/>
              <a:t> </a:t>
            </a:r>
            <a:r>
              <a:rPr lang="en-GB" noProof="0" dirty="0" err="1"/>
              <a:t>omnis</a:t>
            </a:r>
            <a:r>
              <a:rPr lang="en-GB" noProof="0" dirty="0"/>
              <a:t> </a:t>
            </a:r>
            <a:r>
              <a:rPr lang="en-GB" noProof="0" dirty="0" err="1"/>
              <a:t>sam</a:t>
            </a:r>
            <a:r>
              <a:rPr lang="en-GB" noProof="0" dirty="0"/>
              <a:t> </a:t>
            </a:r>
            <a:r>
              <a:rPr lang="en-GB" noProof="0" dirty="0" err="1"/>
              <a:t>laborum</a:t>
            </a:r>
            <a:r>
              <a:rPr lang="en-GB" noProof="0" dirty="0"/>
              <a:t> </a:t>
            </a:r>
            <a:r>
              <a:rPr lang="en-GB" noProof="0" dirty="0" err="1"/>
              <a:t>pt</a:t>
            </a:r>
            <a:endParaRPr lang="en-GB" noProof="0" dirty="0"/>
          </a:p>
          <a:p>
            <a:pPr lvl="0"/>
            <a:r>
              <a:rPr lang="en-GB" noProof="0" dirty="0" err="1"/>
              <a:t>essenditi</a:t>
            </a:r>
            <a:r>
              <a:rPr lang="en-GB" noProof="0" dirty="0"/>
              <a:t> </a:t>
            </a:r>
            <a:r>
              <a:rPr lang="en-GB" noProof="0" dirty="0" err="1"/>
              <a:t>cust</a:t>
            </a:r>
            <a:r>
              <a:rPr lang="en-GB" noProof="0" dirty="0"/>
              <a:t>, </a:t>
            </a:r>
            <a:r>
              <a:rPr lang="en-GB" noProof="0" dirty="0" err="1"/>
              <a:t>ni</a:t>
            </a:r>
            <a:r>
              <a:rPr lang="en-GB" noProof="0" dirty="0"/>
              <a:t> </a:t>
            </a:r>
            <a:r>
              <a:rPr lang="en-GB" noProof="0" dirty="0" err="1"/>
              <a:t>sam</a:t>
            </a:r>
            <a:r>
              <a:rPr lang="en-GB" noProof="0" dirty="0"/>
              <a:t> </a:t>
            </a:r>
            <a:r>
              <a:rPr lang="en-GB" noProof="0" dirty="0" err="1"/>
              <a:t>natio</a:t>
            </a:r>
            <a:r>
              <a:rPr lang="en-GB" noProof="0" dirty="0"/>
              <a:t> </a:t>
            </a:r>
            <a:r>
              <a:rPr lang="en-GB" noProof="0" dirty="0" err="1"/>
              <a:t>vit</a:t>
            </a:r>
            <a:r>
              <a:rPr lang="en-GB" noProof="0" dirty="0"/>
              <a:t> </a:t>
            </a:r>
            <a:r>
              <a:rPr lang="en-GB" noProof="0" dirty="0" err="1"/>
              <a:t>quas</a:t>
            </a:r>
            <a:r>
              <a:rPr lang="en-GB" noProof="0" dirty="0"/>
              <a:t> </a:t>
            </a:r>
            <a:r>
              <a:rPr lang="en-GB" noProof="0" dirty="0" err="1"/>
              <a:t>moluptatum</a:t>
            </a:r>
            <a:r>
              <a:rPr lang="en-GB" noProof="0" dirty="0"/>
              <a:t>, as</a:t>
            </a:r>
          </a:p>
          <a:p>
            <a:pPr lvl="0"/>
            <a:r>
              <a:rPr lang="en-GB" noProof="0" dirty="0" err="1"/>
              <a:t>molupti</a:t>
            </a:r>
            <a:r>
              <a:rPr lang="en-GB" noProof="0" dirty="0"/>
              <a:t> </a:t>
            </a:r>
            <a:r>
              <a:rPr lang="en-GB" noProof="0" dirty="0" err="1"/>
              <a:t>bustibus</a:t>
            </a:r>
            <a:r>
              <a:rPr lang="en-GB" noProof="0" dirty="0"/>
              <a:t>  </a:t>
            </a:r>
          </a:p>
        </p:txBody>
      </p:sp>
      <p:sp>
        <p:nvSpPr>
          <p:cNvPr id="3" name="Content Placeholder 2"/>
          <p:cNvSpPr>
            <a:spLocks noGrp="1"/>
          </p:cNvSpPr>
          <p:nvPr>
            <p:ph sz="half" idx="1" hasCustomPrompt="1"/>
          </p:nvPr>
        </p:nvSpPr>
        <p:spPr>
          <a:xfrm>
            <a:off x="767862" y="4289621"/>
            <a:ext cx="7817301" cy="1788234"/>
          </a:xfrm>
          <a:prstGeom prst="rect">
            <a:avLst/>
          </a:prstGeom>
        </p:spPr>
        <p:txBody>
          <a:bodyPr lIns="0" tIns="0" rIns="0" bIns="0" numCol="2" spcCol="501520" anchor="t">
            <a:normAutofit/>
          </a:bodyPr>
          <a:lstStyle>
            <a:lvl1pPr marL="0" marR="0" indent="0" algn="l" defTabSz="421952" rtl="0" eaLnBrk="1" fontAlgn="auto" latinLnBrk="0" hangingPunct="1">
              <a:lnSpc>
                <a:spcPts val="1074"/>
              </a:lnSpc>
              <a:spcBef>
                <a:spcPts val="0"/>
              </a:spcBef>
              <a:spcAft>
                <a:spcPts val="0"/>
              </a:spcAft>
              <a:buClrTx/>
              <a:buSzTx/>
              <a:buFontTx/>
              <a:buNone/>
              <a:tabLst/>
              <a:defRPr sz="1000" baseline="0">
                <a:solidFill>
                  <a:schemeClr val="tx2"/>
                </a:solidFill>
                <a:latin typeface="Arial"/>
              </a:defRPr>
            </a:lvl1pPr>
            <a:lvl2pPr marL="421952" indent="0">
              <a:buFontTx/>
              <a:buNone/>
              <a:defRPr sz="923" baseline="0">
                <a:solidFill>
                  <a:srgbClr val="004695"/>
                </a:solidFill>
                <a:latin typeface="Arial"/>
              </a:defRPr>
            </a:lvl2pPr>
            <a:lvl3pPr marL="843904" indent="0">
              <a:buFontTx/>
              <a:buNone/>
              <a:defRPr sz="923" baseline="0">
                <a:solidFill>
                  <a:srgbClr val="004695"/>
                </a:solidFill>
                <a:latin typeface="Arial"/>
              </a:defRPr>
            </a:lvl3pPr>
            <a:lvl4pPr marL="1265854" indent="0">
              <a:buFontTx/>
              <a:buNone/>
              <a:defRPr sz="923" baseline="0">
                <a:solidFill>
                  <a:srgbClr val="004695"/>
                </a:solidFill>
                <a:latin typeface="Arial"/>
              </a:defRPr>
            </a:lvl4pPr>
            <a:lvl5pPr marL="1687806" indent="0">
              <a:buFontTx/>
              <a:buNone/>
              <a:defRPr sz="923" baseline="0">
                <a:solidFill>
                  <a:srgbClr val="004695"/>
                </a:solidFill>
                <a:latin typeface="Arial"/>
              </a:defRPr>
            </a:lvl5pPr>
            <a:lvl6pPr>
              <a:defRPr sz="1662"/>
            </a:lvl6pPr>
            <a:lvl7pPr>
              <a:defRPr sz="1662"/>
            </a:lvl7pPr>
            <a:lvl8pPr>
              <a:defRPr sz="1662"/>
            </a:lvl8pPr>
            <a:lvl9pPr>
              <a:defRPr sz="1662"/>
            </a:lvl9pPr>
          </a:lstStyle>
          <a:p>
            <a:pPr lvl="0"/>
            <a:r>
              <a:rPr lang="en-GB" noProof="0" dirty="0"/>
              <a:t>Body copy set in Arial Regular 10pt in 2 columns. </a:t>
            </a:r>
          </a:p>
          <a:p>
            <a:pPr lvl="0"/>
            <a:r>
              <a:rPr lang="en-GB" noProof="0" dirty="0" err="1"/>
              <a:t>rumque</a:t>
            </a:r>
            <a:r>
              <a:rPr lang="en-GB" noProof="0" dirty="0"/>
              <a:t> </a:t>
            </a:r>
            <a:r>
              <a:rPr lang="en-GB" noProof="0" dirty="0" err="1"/>
              <a:t>reratur</a:t>
            </a:r>
            <a:r>
              <a:rPr lang="en-GB" noProof="0" dirty="0"/>
              <a:t>? </a:t>
            </a:r>
            <a:r>
              <a:rPr lang="en-GB" noProof="0" dirty="0" err="1"/>
              <a:t>Quiderum</a:t>
            </a:r>
            <a:r>
              <a:rPr lang="en-GB" noProof="0" dirty="0"/>
              <a:t> el </a:t>
            </a:r>
            <a:r>
              <a:rPr lang="en-GB" noProof="0" dirty="0" err="1"/>
              <a:t>iunt</a:t>
            </a:r>
            <a:r>
              <a:rPr lang="en-GB" noProof="0" dirty="0"/>
              <a:t> ad </a:t>
            </a:r>
            <a:r>
              <a:rPr lang="en-GB" noProof="0" dirty="0" err="1"/>
              <a:t>quia</a:t>
            </a:r>
            <a:r>
              <a:rPr lang="en-GB" noProof="0" dirty="0"/>
              <a:t> </a:t>
            </a:r>
            <a:r>
              <a:rPr lang="en-GB" noProof="0" dirty="0" err="1"/>
              <a:t>corepedit</a:t>
            </a:r>
            <a:r>
              <a:rPr lang="en-GB" noProof="0" dirty="0"/>
              <a:t>, </a:t>
            </a:r>
            <a:r>
              <a:rPr lang="en-GB" noProof="0" dirty="0" err="1"/>
              <a:t>totas</a:t>
            </a:r>
            <a:r>
              <a:rPr lang="en-GB" noProof="0" dirty="0"/>
              <a:t> et </a:t>
            </a:r>
            <a:r>
              <a:rPr lang="en-GB" noProof="0" dirty="0" err="1"/>
              <a:t>aut</a:t>
            </a:r>
            <a:r>
              <a:rPr lang="en-GB" noProof="0" dirty="0"/>
              <a:t> </a:t>
            </a:r>
            <a:r>
              <a:rPr lang="en-GB" noProof="0" dirty="0" err="1"/>
              <a:t>alitatius</a:t>
            </a:r>
            <a:r>
              <a:rPr lang="en-GB" noProof="0" dirty="0"/>
              <a:t>, </a:t>
            </a:r>
            <a:r>
              <a:rPr lang="en-GB" noProof="0" dirty="0" err="1"/>
              <a:t>vel</a:t>
            </a:r>
            <a:r>
              <a:rPr lang="en-GB" noProof="0" dirty="0"/>
              <a:t> </a:t>
            </a:r>
            <a:r>
              <a:rPr lang="en-GB" noProof="0" dirty="0" err="1"/>
              <a:t>int</a:t>
            </a:r>
            <a:r>
              <a:rPr lang="en-GB" noProof="0" dirty="0"/>
              <a:t> </a:t>
            </a:r>
            <a:r>
              <a:rPr lang="en-GB" noProof="0" dirty="0" err="1"/>
              <a:t>enimus</a:t>
            </a:r>
            <a:r>
              <a:rPr lang="en-GB" noProof="0" dirty="0"/>
              <a:t> </a:t>
            </a:r>
            <a:r>
              <a:rPr lang="en-GB" noProof="0" dirty="0" err="1"/>
              <a:t>etur</a:t>
            </a:r>
            <a:r>
              <a:rPr lang="en-GB" noProof="0" dirty="0"/>
              <a:t> </a:t>
            </a:r>
            <a:r>
              <a:rPr lang="en-GB" noProof="0" dirty="0" err="1"/>
              <a:t>aperum</a:t>
            </a:r>
            <a:r>
              <a:rPr lang="en-GB" noProof="0" dirty="0"/>
              <a:t> </a:t>
            </a:r>
            <a:r>
              <a:rPr lang="en-GB" noProof="0" dirty="0" err="1"/>
              <a:t>ium</a:t>
            </a:r>
            <a:r>
              <a:rPr lang="en-GB" noProof="0" dirty="0"/>
              <a:t> </a:t>
            </a:r>
            <a:r>
              <a:rPr lang="en-GB" noProof="0" dirty="0" err="1"/>
              <a:t>aut</a:t>
            </a:r>
            <a:r>
              <a:rPr lang="en-GB" noProof="0" dirty="0"/>
              <a:t> </a:t>
            </a:r>
            <a:r>
              <a:rPr lang="en-GB" noProof="0" dirty="0" err="1"/>
              <a:t>laborep</a:t>
            </a:r>
            <a:r>
              <a:rPr lang="en-GB" noProof="0" dirty="0"/>
              <a:t> </a:t>
            </a:r>
            <a:r>
              <a:rPr lang="en-GB" noProof="0" dirty="0" err="1"/>
              <a:t>ereius</a:t>
            </a:r>
            <a:r>
              <a:rPr lang="en-GB" noProof="0" dirty="0"/>
              <a:t> </a:t>
            </a:r>
            <a:r>
              <a:rPr lang="en-GB" noProof="0" dirty="0" err="1"/>
              <a:t>molore</a:t>
            </a:r>
            <a:r>
              <a:rPr lang="en-GB" noProof="0" dirty="0"/>
              <a:t> </a:t>
            </a:r>
            <a:r>
              <a:rPr lang="en-GB" noProof="0" dirty="0" err="1"/>
              <a:t>dolum</a:t>
            </a:r>
            <a:r>
              <a:rPr lang="en-GB" noProof="0" dirty="0"/>
              <a:t> </a:t>
            </a:r>
            <a:r>
              <a:rPr lang="en-GB" noProof="0" dirty="0" err="1"/>
              <a:t>aut</a:t>
            </a:r>
            <a:r>
              <a:rPr lang="en-GB" noProof="0" dirty="0"/>
              <a:t> </a:t>
            </a:r>
            <a:r>
              <a:rPr lang="en-GB" noProof="0" dirty="0" err="1"/>
              <a:t>dolupta</a:t>
            </a:r>
            <a:r>
              <a:rPr lang="en-GB" noProof="0" dirty="0"/>
              <a:t> </a:t>
            </a:r>
            <a:r>
              <a:rPr lang="en-GB" noProof="0" dirty="0" err="1"/>
              <a:t>spicturia</a:t>
            </a:r>
            <a:r>
              <a:rPr lang="en-GB" noProof="0" dirty="0"/>
              <a:t> </a:t>
            </a:r>
            <a:r>
              <a:rPr lang="en-GB" noProof="0" dirty="0" err="1"/>
              <a:t>eos</a:t>
            </a:r>
            <a:r>
              <a:rPr lang="en-GB" noProof="0" dirty="0"/>
              <a:t> mo </a:t>
            </a:r>
            <a:r>
              <a:rPr lang="en-GB" noProof="0" dirty="0" err="1"/>
              <a:t>volupta</a:t>
            </a:r>
            <a:r>
              <a:rPr lang="en-GB" noProof="0" dirty="0"/>
              <a:t> </a:t>
            </a:r>
            <a:r>
              <a:rPr lang="en-GB" noProof="0" dirty="0" err="1"/>
              <a:t>pos</a:t>
            </a:r>
            <a:r>
              <a:rPr lang="en-GB" noProof="0" dirty="0"/>
              <a:t> et </a:t>
            </a:r>
            <a:r>
              <a:rPr lang="en-GB" noProof="0" dirty="0" err="1"/>
              <a:t>omnimos</a:t>
            </a:r>
            <a:r>
              <a:rPr lang="en-GB" noProof="0" dirty="0"/>
              <a:t> </a:t>
            </a:r>
            <a:r>
              <a:rPr lang="en-GB" noProof="0" dirty="0" err="1"/>
              <a:t>delicte</a:t>
            </a:r>
            <a:r>
              <a:rPr lang="en-GB" noProof="0" dirty="0"/>
              <a:t> </a:t>
            </a:r>
            <a:r>
              <a:rPr lang="en-GB" noProof="0" dirty="0" err="1"/>
              <a:t>ndescia</a:t>
            </a:r>
            <a:r>
              <a:rPr lang="en-GB" noProof="0" dirty="0"/>
              <a:t> </a:t>
            </a:r>
            <a:r>
              <a:rPr lang="en-GB" noProof="0" dirty="0" err="1"/>
              <a:t>turepedis</a:t>
            </a:r>
            <a:r>
              <a:rPr lang="en-GB" noProof="0" dirty="0"/>
              <a:t> </a:t>
            </a:r>
            <a:r>
              <a:rPr lang="en-GB" noProof="0" dirty="0" err="1"/>
              <a:t>rerferiae</a:t>
            </a:r>
            <a:r>
              <a:rPr lang="en-GB" noProof="0" dirty="0"/>
              <a:t> </a:t>
            </a:r>
            <a:r>
              <a:rPr lang="en-GB" noProof="0" dirty="0" err="1"/>
              <a:t>necusandit</a:t>
            </a:r>
            <a:r>
              <a:rPr lang="en-GB" noProof="0" dirty="0"/>
              <a:t> </a:t>
            </a:r>
            <a:r>
              <a:rPr lang="en-GB" noProof="0" dirty="0" err="1"/>
              <a:t>aut</a:t>
            </a:r>
            <a:r>
              <a:rPr lang="en-GB" noProof="0" dirty="0"/>
              <a:t> </a:t>
            </a:r>
            <a:r>
              <a:rPr lang="en-GB" noProof="0" dirty="0" err="1"/>
              <a:t>pedioria</a:t>
            </a:r>
            <a:r>
              <a:rPr lang="en-GB" noProof="0" dirty="0"/>
              <a:t> sus </a:t>
            </a:r>
            <a:r>
              <a:rPr lang="en-GB" noProof="0" dirty="0" err="1"/>
              <a:t>modist</a:t>
            </a:r>
            <a:r>
              <a:rPr lang="en-GB" noProof="0" dirty="0"/>
              <a:t> </a:t>
            </a:r>
            <a:r>
              <a:rPr lang="en-GB" noProof="0" dirty="0" err="1"/>
              <a:t>fuga</a:t>
            </a:r>
            <a:r>
              <a:rPr lang="en-GB" noProof="0" dirty="0"/>
              <a:t>. </a:t>
            </a:r>
            <a:r>
              <a:rPr lang="en-GB" noProof="0" dirty="0" err="1"/>
              <a:t>Itas</a:t>
            </a:r>
            <a:r>
              <a:rPr lang="en-GB" noProof="0" dirty="0"/>
              <a:t> </a:t>
            </a:r>
            <a:r>
              <a:rPr lang="en-GB" noProof="0" dirty="0" err="1"/>
              <a:t>iur</a:t>
            </a:r>
            <a:r>
              <a:rPr lang="en-GB" noProof="0" dirty="0"/>
              <a:t>, </a:t>
            </a:r>
            <a:r>
              <a:rPr lang="en-GB" noProof="0" dirty="0" err="1"/>
              <a:t>que</a:t>
            </a:r>
            <a:r>
              <a:rPr lang="en-GB" noProof="0" dirty="0"/>
              <a:t> </a:t>
            </a:r>
            <a:r>
              <a:rPr lang="en-GB" noProof="0" dirty="0" err="1"/>
              <a:t>expliquae</a:t>
            </a:r>
            <a:r>
              <a:rPr lang="en-GB" noProof="0" dirty="0"/>
              <a:t>. </a:t>
            </a:r>
          </a:p>
          <a:p>
            <a:pPr lvl="0"/>
            <a:endParaRPr lang="en-GB" noProof="0" dirty="0"/>
          </a:p>
          <a:p>
            <a:pPr lvl="0"/>
            <a:endParaRPr lang="en-GB" noProof="0" dirty="0"/>
          </a:p>
          <a:p>
            <a:pPr lvl="0"/>
            <a:endParaRPr lang="en-GB" noProof="0" dirty="0"/>
          </a:p>
          <a:p>
            <a:pPr lvl="0"/>
            <a:endParaRPr lang="en-GB" noProof="0" dirty="0"/>
          </a:p>
          <a:p>
            <a:pPr lvl="0"/>
            <a:endParaRPr lang="en-GB" noProof="0" dirty="0"/>
          </a:p>
          <a:p>
            <a:pPr marL="0" marR="0" lvl="0" indent="0" algn="l" defTabSz="421952" rtl="0" eaLnBrk="1" fontAlgn="auto" latinLnBrk="0" hangingPunct="1">
              <a:lnSpc>
                <a:spcPts val="1074"/>
              </a:lnSpc>
              <a:spcBef>
                <a:spcPts val="0"/>
              </a:spcBef>
              <a:spcAft>
                <a:spcPts val="0"/>
              </a:spcAft>
              <a:buClrTx/>
              <a:buSzTx/>
              <a:buFontTx/>
              <a:buNone/>
              <a:tabLst/>
              <a:defRPr/>
            </a:pPr>
            <a:r>
              <a:rPr lang="en-GB" noProof="0" dirty="0"/>
              <a:t>Body copy set in Arial Regular 10pt in 2 columns. </a:t>
            </a:r>
          </a:p>
          <a:p>
            <a:pPr marL="0" marR="0" lvl="0" indent="0" algn="l" defTabSz="421952" rtl="0" eaLnBrk="1" fontAlgn="auto" latinLnBrk="0" hangingPunct="1">
              <a:lnSpc>
                <a:spcPts val="1074"/>
              </a:lnSpc>
              <a:spcBef>
                <a:spcPts val="0"/>
              </a:spcBef>
              <a:spcAft>
                <a:spcPts val="0"/>
              </a:spcAft>
              <a:buClrTx/>
              <a:buSzTx/>
              <a:buFontTx/>
              <a:buNone/>
              <a:tabLst/>
              <a:defRPr/>
            </a:pPr>
            <a:r>
              <a:rPr lang="en-GB" noProof="0" dirty="0" err="1"/>
              <a:t>rumque</a:t>
            </a:r>
            <a:r>
              <a:rPr lang="en-GB" noProof="0" dirty="0"/>
              <a:t> </a:t>
            </a:r>
            <a:r>
              <a:rPr lang="en-GB" noProof="0" dirty="0" err="1"/>
              <a:t>reratur</a:t>
            </a:r>
            <a:r>
              <a:rPr lang="en-GB" noProof="0" dirty="0"/>
              <a:t>? </a:t>
            </a:r>
            <a:r>
              <a:rPr lang="en-GB" noProof="0" dirty="0" err="1"/>
              <a:t>Quiderum</a:t>
            </a:r>
            <a:r>
              <a:rPr lang="en-GB" noProof="0" dirty="0"/>
              <a:t> el </a:t>
            </a:r>
            <a:r>
              <a:rPr lang="en-GB" noProof="0" dirty="0" err="1"/>
              <a:t>iunt</a:t>
            </a:r>
            <a:r>
              <a:rPr lang="en-GB" noProof="0" dirty="0"/>
              <a:t> ad </a:t>
            </a:r>
            <a:r>
              <a:rPr lang="en-GB" noProof="0" dirty="0" err="1"/>
              <a:t>quia</a:t>
            </a:r>
            <a:r>
              <a:rPr lang="en-GB" noProof="0" dirty="0"/>
              <a:t> </a:t>
            </a:r>
            <a:r>
              <a:rPr lang="en-GB" noProof="0" dirty="0" err="1"/>
              <a:t>corepedit</a:t>
            </a:r>
            <a:r>
              <a:rPr lang="en-GB" noProof="0" dirty="0"/>
              <a:t>, </a:t>
            </a:r>
            <a:r>
              <a:rPr lang="en-GB" noProof="0" dirty="0" err="1"/>
              <a:t>totas</a:t>
            </a:r>
            <a:r>
              <a:rPr lang="en-GB" noProof="0" dirty="0"/>
              <a:t> et </a:t>
            </a:r>
            <a:r>
              <a:rPr lang="en-GB" noProof="0" dirty="0" err="1"/>
              <a:t>aut</a:t>
            </a:r>
            <a:r>
              <a:rPr lang="en-GB" noProof="0" dirty="0"/>
              <a:t> </a:t>
            </a:r>
            <a:r>
              <a:rPr lang="en-GB" noProof="0" dirty="0" err="1"/>
              <a:t>alitatius</a:t>
            </a:r>
            <a:r>
              <a:rPr lang="en-GB" noProof="0" dirty="0"/>
              <a:t>, </a:t>
            </a:r>
            <a:r>
              <a:rPr lang="en-GB" noProof="0" dirty="0" err="1"/>
              <a:t>vel</a:t>
            </a:r>
            <a:r>
              <a:rPr lang="en-GB" noProof="0" dirty="0"/>
              <a:t> </a:t>
            </a:r>
            <a:r>
              <a:rPr lang="en-GB" noProof="0" dirty="0" err="1"/>
              <a:t>int</a:t>
            </a:r>
            <a:r>
              <a:rPr lang="en-GB" noProof="0" dirty="0"/>
              <a:t> </a:t>
            </a:r>
            <a:r>
              <a:rPr lang="en-GB" noProof="0" dirty="0" err="1"/>
              <a:t>enimus</a:t>
            </a:r>
            <a:r>
              <a:rPr lang="en-GB" noProof="0" dirty="0"/>
              <a:t> </a:t>
            </a:r>
            <a:r>
              <a:rPr lang="en-GB" noProof="0" dirty="0" err="1"/>
              <a:t>etur</a:t>
            </a:r>
            <a:r>
              <a:rPr lang="en-GB" noProof="0" dirty="0"/>
              <a:t> </a:t>
            </a:r>
            <a:r>
              <a:rPr lang="en-GB" noProof="0" dirty="0" err="1"/>
              <a:t>aperum</a:t>
            </a:r>
            <a:r>
              <a:rPr lang="en-GB" noProof="0" dirty="0"/>
              <a:t> </a:t>
            </a:r>
            <a:r>
              <a:rPr lang="en-GB" noProof="0" dirty="0" err="1"/>
              <a:t>ium</a:t>
            </a:r>
            <a:r>
              <a:rPr lang="en-GB" noProof="0" dirty="0"/>
              <a:t> </a:t>
            </a:r>
            <a:r>
              <a:rPr lang="en-GB" noProof="0" dirty="0" err="1"/>
              <a:t>aut</a:t>
            </a:r>
            <a:r>
              <a:rPr lang="en-GB" noProof="0" dirty="0"/>
              <a:t> </a:t>
            </a:r>
            <a:r>
              <a:rPr lang="en-GB" noProof="0" dirty="0" err="1"/>
              <a:t>laborep</a:t>
            </a:r>
            <a:r>
              <a:rPr lang="en-GB" noProof="0" dirty="0"/>
              <a:t> </a:t>
            </a:r>
            <a:r>
              <a:rPr lang="en-GB" noProof="0" dirty="0" err="1"/>
              <a:t>ereius</a:t>
            </a:r>
            <a:r>
              <a:rPr lang="en-GB" noProof="0" dirty="0"/>
              <a:t> </a:t>
            </a:r>
            <a:r>
              <a:rPr lang="en-GB" noProof="0" dirty="0" err="1"/>
              <a:t>molore</a:t>
            </a:r>
            <a:r>
              <a:rPr lang="en-GB" noProof="0" dirty="0"/>
              <a:t> </a:t>
            </a:r>
            <a:r>
              <a:rPr lang="en-GB" noProof="0" dirty="0" err="1"/>
              <a:t>dolum</a:t>
            </a:r>
            <a:r>
              <a:rPr lang="en-GB" noProof="0" dirty="0"/>
              <a:t> </a:t>
            </a:r>
            <a:r>
              <a:rPr lang="en-GB" noProof="0" dirty="0" err="1"/>
              <a:t>aut</a:t>
            </a:r>
            <a:r>
              <a:rPr lang="en-GB" noProof="0" dirty="0"/>
              <a:t> </a:t>
            </a:r>
            <a:r>
              <a:rPr lang="en-GB" noProof="0" dirty="0" err="1"/>
              <a:t>dolupta</a:t>
            </a:r>
            <a:r>
              <a:rPr lang="en-GB" noProof="0" dirty="0"/>
              <a:t> </a:t>
            </a:r>
            <a:r>
              <a:rPr lang="en-GB" noProof="0" dirty="0" err="1"/>
              <a:t>spicturia</a:t>
            </a:r>
            <a:r>
              <a:rPr lang="en-GB" noProof="0" dirty="0"/>
              <a:t> </a:t>
            </a:r>
            <a:r>
              <a:rPr lang="en-GB" noProof="0" dirty="0" err="1"/>
              <a:t>eos</a:t>
            </a:r>
            <a:r>
              <a:rPr lang="en-GB" noProof="0" dirty="0"/>
              <a:t> mo </a:t>
            </a:r>
            <a:r>
              <a:rPr lang="en-GB" noProof="0" dirty="0" err="1"/>
              <a:t>volupta</a:t>
            </a:r>
            <a:r>
              <a:rPr lang="en-GB" noProof="0" dirty="0"/>
              <a:t> </a:t>
            </a:r>
            <a:r>
              <a:rPr lang="en-GB" noProof="0" dirty="0" err="1"/>
              <a:t>pos</a:t>
            </a:r>
            <a:r>
              <a:rPr lang="en-GB" noProof="0" dirty="0"/>
              <a:t> et </a:t>
            </a:r>
            <a:r>
              <a:rPr lang="en-GB" noProof="0" dirty="0" err="1"/>
              <a:t>omnimos</a:t>
            </a:r>
            <a:r>
              <a:rPr lang="en-GB" noProof="0" dirty="0"/>
              <a:t> </a:t>
            </a:r>
            <a:r>
              <a:rPr lang="en-GB" noProof="0" dirty="0" err="1"/>
              <a:t>delicte</a:t>
            </a:r>
            <a:r>
              <a:rPr lang="en-GB" noProof="0" dirty="0"/>
              <a:t> </a:t>
            </a:r>
            <a:r>
              <a:rPr lang="en-GB" noProof="0" dirty="0" err="1"/>
              <a:t>ndescia</a:t>
            </a:r>
            <a:r>
              <a:rPr lang="en-GB" noProof="0" dirty="0"/>
              <a:t> </a:t>
            </a:r>
            <a:r>
              <a:rPr lang="en-GB" noProof="0" dirty="0" err="1"/>
              <a:t>turepedis</a:t>
            </a:r>
            <a:r>
              <a:rPr lang="en-GB" noProof="0" dirty="0"/>
              <a:t> </a:t>
            </a:r>
            <a:r>
              <a:rPr lang="en-GB" noProof="0" dirty="0" err="1"/>
              <a:t>rerferiae</a:t>
            </a:r>
            <a:r>
              <a:rPr lang="en-GB" noProof="0" dirty="0"/>
              <a:t> </a:t>
            </a:r>
            <a:r>
              <a:rPr lang="en-GB" noProof="0" dirty="0" err="1"/>
              <a:t>necusandit</a:t>
            </a:r>
            <a:r>
              <a:rPr lang="en-GB" noProof="0" dirty="0"/>
              <a:t> </a:t>
            </a:r>
            <a:r>
              <a:rPr lang="en-GB" noProof="0" dirty="0" err="1"/>
              <a:t>aut</a:t>
            </a:r>
            <a:r>
              <a:rPr lang="en-GB" noProof="0" dirty="0"/>
              <a:t> </a:t>
            </a:r>
            <a:r>
              <a:rPr lang="en-GB" noProof="0" dirty="0" err="1"/>
              <a:t>pedioria</a:t>
            </a:r>
            <a:r>
              <a:rPr lang="en-GB" noProof="0" dirty="0"/>
              <a:t> sus </a:t>
            </a:r>
            <a:r>
              <a:rPr lang="en-GB" noProof="0" dirty="0" err="1"/>
              <a:t>modist</a:t>
            </a:r>
            <a:r>
              <a:rPr lang="en-GB" noProof="0" dirty="0"/>
              <a:t> </a:t>
            </a:r>
            <a:r>
              <a:rPr lang="en-GB" noProof="0" dirty="0" err="1"/>
              <a:t>fuga</a:t>
            </a:r>
            <a:r>
              <a:rPr lang="en-GB" noProof="0" dirty="0"/>
              <a:t>. </a:t>
            </a:r>
            <a:r>
              <a:rPr lang="en-GB" noProof="0" dirty="0" err="1"/>
              <a:t>Itas</a:t>
            </a:r>
            <a:r>
              <a:rPr lang="en-GB" noProof="0" dirty="0"/>
              <a:t> </a:t>
            </a:r>
            <a:r>
              <a:rPr lang="en-GB" noProof="0" dirty="0" err="1"/>
              <a:t>iur</a:t>
            </a:r>
            <a:r>
              <a:rPr lang="en-GB" noProof="0" dirty="0"/>
              <a:t>, </a:t>
            </a:r>
            <a:r>
              <a:rPr lang="en-GB" noProof="0" dirty="0" err="1"/>
              <a:t>que</a:t>
            </a:r>
            <a:r>
              <a:rPr lang="en-GB" noProof="0" dirty="0"/>
              <a:t> </a:t>
            </a:r>
            <a:r>
              <a:rPr lang="en-GB" noProof="0" dirty="0" err="1"/>
              <a:t>expliquae</a:t>
            </a:r>
            <a:r>
              <a:rPr lang="en-GB" noProof="0" dirty="0"/>
              <a:t>. </a:t>
            </a:r>
          </a:p>
          <a:p>
            <a:pPr lvl="0"/>
            <a:endParaRPr lang="en-GB" noProof="0" dirty="0"/>
          </a:p>
        </p:txBody>
      </p:sp>
      <p:cxnSp>
        <p:nvCxnSpPr>
          <p:cNvPr id="9" name="Straight Connector 8"/>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4" name="Text Placeholder 6">
            <a:extLst>
              <a:ext uri="{FF2B5EF4-FFF2-40B4-BE49-F238E27FC236}">
                <a16:creationId xmlns:a16="http://schemas.microsoft.com/office/drawing/2014/main" id="{2DBA0843-E62D-460C-9FA2-38F4632C5C78}"/>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141448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67862" y="343972"/>
            <a:ext cx="7817300" cy="63574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br>
              <a:rPr lang="en-GB" noProof="0" dirty="0"/>
            </a:br>
            <a:r>
              <a:rPr lang="en-GB" noProof="0" dirty="0"/>
              <a:t>ON TWO LINES</a:t>
            </a:r>
          </a:p>
        </p:txBody>
      </p:sp>
      <p:sp>
        <p:nvSpPr>
          <p:cNvPr id="16" name="Content Placeholder 2"/>
          <p:cNvSpPr>
            <a:spLocks noGrp="1"/>
          </p:cNvSpPr>
          <p:nvPr>
            <p:ph sz="half" idx="18" hasCustomPrompt="1"/>
          </p:nvPr>
        </p:nvSpPr>
        <p:spPr>
          <a:xfrm>
            <a:off x="767862" y="1178895"/>
            <a:ext cx="7817301" cy="4898960"/>
          </a:xfrm>
          <a:prstGeom prst="rect">
            <a:avLst/>
          </a:prstGeom>
        </p:spPr>
        <p:txBody>
          <a:bodyPr wrap="square" lIns="0" tIns="0" rIns="0" bIns="0" numCol="1" spcCol="0" anchor="t" anchorCtr="0">
            <a:noAutofit/>
          </a:bodyPr>
          <a:lstStyle>
            <a:lvl1pPr marL="415382" marR="0" indent="-415382" algn="l" defTabSz="421952" rtl="0" eaLnBrk="1" fontAlgn="auto" latinLnBrk="0" hangingPunct="1">
              <a:lnSpc>
                <a:spcPts val="1677"/>
              </a:lnSpc>
              <a:spcBef>
                <a:spcPts val="2013"/>
              </a:spcBef>
              <a:spcAft>
                <a:spcPts val="0"/>
              </a:spcAft>
              <a:buClrTx/>
              <a:buSzTx/>
              <a:buFont typeface="+mj-lt"/>
              <a:buAutoNum type="arabicPeriod"/>
              <a:tabLst/>
              <a:defRPr sz="1800" baseline="0">
                <a:solidFill>
                  <a:schemeClr val="tx2"/>
                </a:solidFill>
                <a:latin typeface="Arial"/>
              </a:defRPr>
            </a:lvl1pPr>
            <a:lvl2pPr marL="421952" indent="0">
              <a:buFontTx/>
              <a:buNone/>
              <a:defRPr sz="923" baseline="0">
                <a:solidFill>
                  <a:srgbClr val="004695"/>
                </a:solidFill>
                <a:latin typeface="Arial"/>
              </a:defRPr>
            </a:lvl2pPr>
            <a:lvl3pPr marL="843904" indent="0">
              <a:buFontTx/>
              <a:buNone/>
              <a:defRPr sz="923" baseline="0">
                <a:solidFill>
                  <a:srgbClr val="004695"/>
                </a:solidFill>
                <a:latin typeface="Arial"/>
              </a:defRPr>
            </a:lvl3pPr>
            <a:lvl4pPr marL="1265854" indent="0">
              <a:buFontTx/>
              <a:buNone/>
              <a:defRPr sz="923" baseline="0">
                <a:solidFill>
                  <a:srgbClr val="004695"/>
                </a:solidFill>
                <a:latin typeface="Arial"/>
              </a:defRPr>
            </a:lvl4pPr>
            <a:lvl5pPr marL="1687806" indent="0">
              <a:buFontTx/>
              <a:buNone/>
              <a:defRPr sz="923" baseline="0">
                <a:solidFill>
                  <a:srgbClr val="004695"/>
                </a:solidFill>
                <a:latin typeface="Arial"/>
              </a:defRPr>
            </a:lvl5pPr>
            <a:lvl6pPr>
              <a:defRPr sz="1662"/>
            </a:lvl6pPr>
            <a:lvl7pPr>
              <a:defRPr sz="1662"/>
            </a:lvl7pPr>
            <a:lvl8pPr>
              <a:defRPr sz="1662"/>
            </a:lvl8pPr>
            <a:lvl9pPr>
              <a:defRPr sz="1662"/>
            </a:lvl9pPr>
          </a:lstStyle>
          <a:p>
            <a:pPr lvl="0"/>
            <a:r>
              <a:rPr lang="en-GB" noProof="0" dirty="0"/>
              <a:t>Number points set in Arial Regular 18pt, minimum 14pt</a:t>
            </a:r>
          </a:p>
          <a:p>
            <a:pPr lvl="0"/>
            <a:r>
              <a:rPr lang="en-GB" noProof="0" dirty="0" err="1"/>
              <a:t>Caborumque</a:t>
            </a:r>
            <a:r>
              <a:rPr lang="en-GB" noProof="0" dirty="0"/>
              <a:t> </a:t>
            </a:r>
            <a:r>
              <a:rPr lang="en-GB" noProof="0" dirty="0" err="1"/>
              <a:t>reratur</a:t>
            </a:r>
            <a:r>
              <a:rPr lang="en-GB" noProof="0" dirty="0"/>
              <a:t>? </a:t>
            </a:r>
          </a:p>
          <a:p>
            <a:pPr lvl="0"/>
            <a:r>
              <a:rPr lang="en-GB" noProof="0" dirty="0"/>
              <a:t>At </a:t>
            </a:r>
            <a:r>
              <a:rPr lang="en-GB" noProof="0" dirty="0" err="1"/>
              <a:t>ipit</a:t>
            </a:r>
            <a:r>
              <a:rPr lang="en-GB" noProof="0" dirty="0"/>
              <a:t> </a:t>
            </a:r>
            <a:r>
              <a:rPr lang="en-GB" noProof="0" dirty="0" err="1"/>
              <a:t>omnis</a:t>
            </a:r>
            <a:r>
              <a:rPr lang="en-GB" noProof="0" dirty="0"/>
              <a:t> </a:t>
            </a:r>
            <a:r>
              <a:rPr lang="en-GB" noProof="0" dirty="0" err="1"/>
              <a:t>sam</a:t>
            </a:r>
            <a:r>
              <a:rPr lang="en-GB" noProof="0" dirty="0"/>
              <a:t> </a:t>
            </a:r>
            <a:r>
              <a:rPr lang="en-GB" noProof="0" dirty="0" err="1"/>
              <a:t>laborum</a:t>
            </a:r>
            <a:r>
              <a:rPr lang="en-GB" noProof="0" dirty="0"/>
              <a:t> </a:t>
            </a:r>
            <a:r>
              <a:rPr lang="en-GB" noProof="0" dirty="0" err="1"/>
              <a:t>essenditi</a:t>
            </a:r>
            <a:r>
              <a:rPr lang="en-GB" noProof="0" dirty="0"/>
              <a:t> </a:t>
            </a:r>
            <a:r>
              <a:rPr lang="en-GB" noProof="0" dirty="0" err="1"/>
              <a:t>cust</a:t>
            </a:r>
            <a:endParaRPr lang="en-GB" noProof="0" dirty="0"/>
          </a:p>
          <a:p>
            <a:pPr lvl="0"/>
            <a:r>
              <a:rPr lang="en-GB" noProof="0" dirty="0"/>
              <a:t>Sam </a:t>
            </a:r>
            <a:r>
              <a:rPr lang="en-GB" noProof="0" dirty="0" err="1"/>
              <a:t>natio</a:t>
            </a:r>
            <a:r>
              <a:rPr lang="en-GB" noProof="0" dirty="0"/>
              <a:t> vit </a:t>
            </a:r>
            <a:r>
              <a:rPr lang="en-GB" noProof="0" dirty="0" err="1"/>
              <a:t>quas</a:t>
            </a:r>
            <a:r>
              <a:rPr lang="en-GB" noProof="0" dirty="0"/>
              <a:t> </a:t>
            </a:r>
            <a:r>
              <a:rPr lang="en-GB" noProof="0" dirty="0" err="1"/>
              <a:t>moluptatum</a:t>
            </a:r>
            <a:r>
              <a:rPr lang="en-GB" noProof="0" dirty="0"/>
              <a:t>, as </a:t>
            </a:r>
            <a:r>
              <a:rPr lang="en-GB" noProof="0" dirty="0" err="1"/>
              <a:t>molupti</a:t>
            </a:r>
            <a:r>
              <a:rPr lang="en-GB" noProof="0" dirty="0"/>
              <a:t> </a:t>
            </a:r>
            <a:r>
              <a:rPr lang="en-GB" noProof="0" dirty="0" err="1"/>
              <a:t>bustibus</a:t>
            </a:r>
            <a:endParaRPr lang="en-GB" noProof="0" dirty="0"/>
          </a:p>
        </p:txBody>
      </p:sp>
      <p:cxnSp>
        <p:nvCxnSpPr>
          <p:cNvPr id="15" name="Straight Connector 14"/>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646" noProof="0" dirty="0"/>
          </a:p>
        </p:txBody>
      </p:sp>
      <p:sp>
        <p:nvSpPr>
          <p:cNvPr id="9" name="Text Placeholder 6">
            <a:extLst>
              <a:ext uri="{FF2B5EF4-FFF2-40B4-BE49-F238E27FC236}">
                <a16:creationId xmlns:a16="http://schemas.microsoft.com/office/drawing/2014/main" id="{D490CBEE-3CFE-4462-A1E4-2AD7E8BBB081}"/>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69222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5988762" y="338863"/>
            <a:ext cx="2596400" cy="635742"/>
          </a:xfrm>
          <a:prstGeom prst="rect">
            <a:avLst/>
          </a:prstGeom>
        </p:spPr>
        <p:txBody>
          <a:bodyPr vert="horz" lIns="0" tIns="0" rIns="0" bIns="0"/>
          <a:lstStyle>
            <a:lvl1pPr algn="l">
              <a:defRPr sz="2000" b="1" baseline="0">
                <a:solidFill>
                  <a:srgbClr val="F4364C"/>
                </a:solidFill>
              </a:defRPr>
            </a:lvl1pPr>
          </a:lstStyle>
          <a:p>
            <a:r>
              <a:rPr lang="en-GB" noProof="0" dirty="0"/>
              <a:t>TITLE ARIAL BOLD 20PT ALL CAPS</a:t>
            </a:r>
          </a:p>
        </p:txBody>
      </p:sp>
      <p:sp>
        <p:nvSpPr>
          <p:cNvPr id="8" name="Subtitle 2"/>
          <p:cNvSpPr>
            <a:spLocks noGrp="1"/>
          </p:cNvSpPr>
          <p:nvPr>
            <p:ph type="subTitle" idx="15" hasCustomPrompt="1"/>
          </p:nvPr>
        </p:nvSpPr>
        <p:spPr>
          <a:xfrm>
            <a:off x="5994944" y="1093671"/>
            <a:ext cx="2590220" cy="49867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3" name="Text Placeholder 2"/>
          <p:cNvSpPr>
            <a:spLocks noGrp="1"/>
          </p:cNvSpPr>
          <p:nvPr>
            <p:ph type="body" sz="quarter" idx="20" hasCustomPrompt="1"/>
          </p:nvPr>
        </p:nvSpPr>
        <p:spPr>
          <a:xfrm>
            <a:off x="5994889" y="1804990"/>
            <a:ext cx="2590800" cy="1878615"/>
          </a:xfrm>
          <a:prstGeom prst="rect">
            <a:avLst/>
          </a:prstGeom>
          <a:solidFill>
            <a:srgbClr val="D1DDE6"/>
          </a:solidFill>
        </p:spPr>
        <p:txBody>
          <a:bodyPr vert="horz" tIns="108000" bIns="108000"/>
          <a:lstStyle>
            <a:lvl1pPr marL="211012" indent="-211012">
              <a:buFont typeface="+mj-lt"/>
              <a:buAutoNum type="arabicPeriod"/>
              <a:defRPr sz="1000">
                <a:solidFill>
                  <a:srgbClr val="13426B"/>
                </a:solidFill>
              </a:defRPr>
            </a:lvl1pPr>
            <a:lvl2pPr marL="417628" indent="-184636">
              <a:buFont typeface="+mj-lt"/>
              <a:buAutoNum type="alphaLcParenR"/>
              <a:defRPr sz="900">
                <a:solidFill>
                  <a:srgbClr val="13426B"/>
                </a:solidFill>
              </a:defRPr>
            </a:lvl2pPr>
            <a:lvl3pPr marL="578818" indent="-105506">
              <a:buFont typeface="Arial" panose="020B0604020202020204" pitchFamily="34" charset="0"/>
              <a:buChar char="•"/>
              <a:defRPr sz="900" baseline="0">
                <a:solidFill>
                  <a:srgbClr val="13426B"/>
                </a:solidFill>
              </a:defRPr>
            </a:lvl3pPr>
            <a:lvl4pPr marL="740007" indent="-120160">
              <a:defRPr sz="900" baseline="0">
                <a:solidFill>
                  <a:srgbClr val="13426B"/>
                </a:solidFill>
              </a:defRPr>
            </a:lvl4pPr>
            <a:lvl5pPr>
              <a:defRPr sz="923"/>
            </a:lvl5pPr>
          </a:lstStyle>
          <a:p>
            <a:pPr lvl="0"/>
            <a:r>
              <a:rPr lang="en-GB" noProof="0" dirty="0"/>
              <a:t>Bullet points set in Arial Regular 10pt</a:t>
            </a:r>
          </a:p>
          <a:p>
            <a:pPr lvl="1"/>
            <a:r>
              <a:rPr lang="en-GB" noProof="0" dirty="0"/>
              <a:t>Sub points Arial Regular 9pt</a:t>
            </a:r>
          </a:p>
          <a:p>
            <a:pPr lvl="2"/>
            <a:r>
              <a:rPr lang="en-GB" noProof="0" dirty="0"/>
              <a:t>3rd point</a:t>
            </a:r>
          </a:p>
          <a:p>
            <a:pPr lvl="3"/>
            <a:r>
              <a:rPr lang="en-GB" noProof="0" dirty="0"/>
              <a:t>4th point</a:t>
            </a:r>
          </a:p>
        </p:txBody>
      </p:sp>
      <p:sp>
        <p:nvSpPr>
          <p:cNvPr id="22" name="Text Placeholder 2"/>
          <p:cNvSpPr>
            <a:spLocks noGrp="1"/>
          </p:cNvSpPr>
          <p:nvPr>
            <p:ph type="body" sz="quarter" idx="21" hasCustomPrompt="1"/>
          </p:nvPr>
        </p:nvSpPr>
        <p:spPr>
          <a:xfrm>
            <a:off x="5995989" y="3909786"/>
            <a:ext cx="2590800" cy="2168071"/>
          </a:xfrm>
          <a:prstGeom prst="rect">
            <a:avLst/>
          </a:prstGeom>
          <a:solidFill>
            <a:srgbClr val="D1DDE6"/>
          </a:solidFill>
        </p:spPr>
        <p:txBody>
          <a:bodyPr vert="horz" tIns="108000" bIns="108000"/>
          <a:lstStyle>
            <a:lvl1pPr marL="0" indent="0">
              <a:buFont typeface="Arial"/>
              <a:buNone/>
              <a:defRPr sz="923" baseline="0">
                <a:solidFill>
                  <a:srgbClr val="13426B"/>
                </a:solidFill>
              </a:defRPr>
            </a:lvl1pPr>
            <a:lvl2pPr>
              <a:defRPr sz="923"/>
            </a:lvl2pPr>
            <a:lvl3pPr>
              <a:defRPr sz="923"/>
            </a:lvl3pPr>
            <a:lvl4pPr>
              <a:defRPr sz="923"/>
            </a:lvl4pPr>
            <a:lvl5pPr>
              <a:defRPr sz="923"/>
            </a:lvl5pPr>
          </a:lstStyle>
          <a:p>
            <a:pPr lvl="0"/>
            <a:r>
              <a:rPr lang="en-GB" noProof="0" dirty="0"/>
              <a:t>10</a:t>
            </a:r>
          </a:p>
          <a:p>
            <a:pPr lvl="0"/>
            <a:endParaRPr lang="en-GB" noProof="0" dirty="0"/>
          </a:p>
        </p:txBody>
      </p:sp>
      <p:sp>
        <p:nvSpPr>
          <p:cNvPr id="11" name="Picture Placeholder 10"/>
          <p:cNvSpPr>
            <a:spLocks noGrp="1"/>
          </p:cNvSpPr>
          <p:nvPr>
            <p:ph type="pic" sz="quarter" idx="16" hasCustomPrompt="1"/>
          </p:nvPr>
        </p:nvSpPr>
        <p:spPr>
          <a:xfrm>
            <a:off x="2" y="2"/>
            <a:ext cx="5690260" cy="6077855"/>
          </a:xfrm>
          <a:prstGeom prst="rect">
            <a:avLst/>
          </a:prstGeom>
          <a:solidFill>
            <a:schemeClr val="bg1">
              <a:lumMod val="50000"/>
            </a:schemeClr>
          </a:solidFill>
        </p:spPr>
        <p:txBody>
          <a:bodyPr lIns="0" tIns="0" rIns="0" bIns="0"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lang="en-US" sz="1385" smtClean="0">
                <a:solidFill>
                  <a:schemeClr val="bg1"/>
                </a:solidFill>
              </a:defRPr>
            </a:lvl1pPr>
          </a:lstStyle>
          <a:p>
            <a:r>
              <a:rPr lang="en-GB" noProof="0" dirty="0"/>
              <a:t>[ insert photo/visual here ]</a:t>
            </a:r>
          </a:p>
        </p:txBody>
      </p:sp>
      <p:cxnSp>
        <p:nvCxnSpPr>
          <p:cNvPr id="10" name="Straight Connector 9"/>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6" name="Text Placeholder 6">
            <a:extLst>
              <a:ext uri="{FF2B5EF4-FFF2-40B4-BE49-F238E27FC236}">
                <a16:creationId xmlns:a16="http://schemas.microsoft.com/office/drawing/2014/main" id="{540F127C-0B1D-4A89-A718-F15A10C67704}"/>
              </a:ext>
            </a:extLst>
          </p:cNvPr>
          <p:cNvSpPr>
            <a:spLocks noGrp="1"/>
          </p:cNvSpPr>
          <p:nvPr>
            <p:ph type="body" sz="quarter" idx="22"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289795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767862" y="343972"/>
            <a:ext cx="7817300" cy="63574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br>
              <a:rPr lang="en-GB" noProof="0" dirty="0"/>
            </a:br>
            <a:r>
              <a:rPr lang="en-GB" noProof="0" dirty="0"/>
              <a:t>ON TWO LINES</a:t>
            </a:r>
          </a:p>
        </p:txBody>
      </p:sp>
      <p:sp>
        <p:nvSpPr>
          <p:cNvPr id="13" name="Subtitle 2"/>
          <p:cNvSpPr>
            <a:spLocks noGrp="1"/>
          </p:cNvSpPr>
          <p:nvPr>
            <p:ph type="subTitle" idx="15" hasCustomPrompt="1"/>
          </p:nvPr>
        </p:nvSpPr>
        <p:spPr>
          <a:xfrm>
            <a:off x="767862" y="979714"/>
            <a:ext cx="7817301" cy="49867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Regular 15pt, first letter capitalised</a:t>
            </a:r>
          </a:p>
        </p:txBody>
      </p:sp>
      <p:sp>
        <p:nvSpPr>
          <p:cNvPr id="23" name="Picture Placeholder 10"/>
          <p:cNvSpPr>
            <a:spLocks noGrp="1"/>
          </p:cNvSpPr>
          <p:nvPr>
            <p:ph type="pic" sz="quarter" idx="21" hasCustomPrompt="1"/>
          </p:nvPr>
        </p:nvSpPr>
        <p:spPr>
          <a:xfrm>
            <a:off x="767863" y="2028597"/>
            <a:ext cx="4922401" cy="1893988"/>
          </a:xfrm>
          <a:prstGeom prst="rect">
            <a:avLst/>
          </a:prstGeom>
          <a:solidFill>
            <a:schemeClr val="bg1">
              <a:lumMod val="50000"/>
            </a:schemeClr>
          </a:solidFill>
        </p:spPr>
        <p:txBody>
          <a:bodyPr lIns="0" tIns="0" rIns="0" bIns="0"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baseline="0">
                <a:solidFill>
                  <a:schemeClr val="bg1"/>
                </a:solidFill>
              </a:defRPr>
            </a:lvl1pPr>
          </a:lstStyle>
          <a:p>
            <a:r>
              <a:rPr lang="en-GB" noProof="0"/>
              <a:t>[ insert photo/visual here ]</a:t>
            </a:r>
          </a:p>
        </p:txBody>
      </p:sp>
      <p:sp>
        <p:nvSpPr>
          <p:cNvPr id="24" name="Text Placeholder 2"/>
          <p:cNvSpPr>
            <a:spLocks noGrp="1"/>
          </p:cNvSpPr>
          <p:nvPr>
            <p:ph type="body" sz="quarter" idx="20" hasCustomPrompt="1"/>
          </p:nvPr>
        </p:nvSpPr>
        <p:spPr>
          <a:xfrm>
            <a:off x="5994889" y="2028597"/>
            <a:ext cx="2590800" cy="1893988"/>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a:defRPr sz="923"/>
            </a:lvl2pPr>
            <a:lvl3pPr>
              <a:defRPr sz="923"/>
            </a:lvl3pPr>
            <a:lvl4pPr>
              <a:defRPr sz="923"/>
            </a:lvl4pPr>
            <a:lvl5pPr>
              <a:defRPr sz="923"/>
            </a:lvl5pPr>
          </a:lstStyle>
          <a:p>
            <a:pPr lvl="0"/>
            <a:r>
              <a:rPr lang="en-GB" noProof="0" dirty="0"/>
              <a:t>Bullet points set in Arial Regular 10pt</a:t>
            </a:r>
          </a:p>
        </p:txBody>
      </p:sp>
      <p:sp>
        <p:nvSpPr>
          <p:cNvPr id="14" name="Picture Placeholder 10"/>
          <p:cNvSpPr>
            <a:spLocks noGrp="1"/>
          </p:cNvSpPr>
          <p:nvPr>
            <p:ph type="pic" sz="quarter" idx="19" hasCustomPrompt="1"/>
          </p:nvPr>
        </p:nvSpPr>
        <p:spPr>
          <a:xfrm>
            <a:off x="767863" y="4196088"/>
            <a:ext cx="4922401" cy="1881769"/>
          </a:xfrm>
          <a:prstGeom prst="rect">
            <a:avLst/>
          </a:prstGeom>
          <a:solidFill>
            <a:schemeClr val="bg1">
              <a:lumMod val="50000"/>
            </a:schemeClr>
          </a:solidFill>
        </p:spPr>
        <p:txBody>
          <a:bodyPr lIns="0" tIns="0" rIns="0" bIns="0"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baseline="0">
                <a:solidFill>
                  <a:schemeClr val="bg1"/>
                </a:solidFill>
              </a:defRPr>
            </a:lvl1pPr>
          </a:lstStyle>
          <a:p>
            <a:r>
              <a:rPr lang="en-GB" noProof="0"/>
              <a:t>[ insert photo/visual here ]</a:t>
            </a:r>
          </a:p>
        </p:txBody>
      </p:sp>
      <p:sp>
        <p:nvSpPr>
          <p:cNvPr id="28" name="Text Placeholder 2"/>
          <p:cNvSpPr>
            <a:spLocks noGrp="1"/>
          </p:cNvSpPr>
          <p:nvPr>
            <p:ph type="body" sz="quarter" idx="23" hasCustomPrompt="1"/>
          </p:nvPr>
        </p:nvSpPr>
        <p:spPr>
          <a:xfrm>
            <a:off x="5995989" y="4196088"/>
            <a:ext cx="2590800" cy="1881769"/>
          </a:xfrm>
          <a:prstGeom prst="rect">
            <a:avLst/>
          </a:prstGeom>
          <a:solidFill>
            <a:srgbClr val="D1DDE6"/>
          </a:solidFill>
        </p:spPr>
        <p:txBody>
          <a:bodyPr vert="horz" tIns="108000" bIns="108000"/>
          <a:lstStyle>
            <a:lvl1pPr marL="0" indent="0">
              <a:buFont typeface="Arial"/>
              <a:buNone/>
              <a:defRPr sz="1000" baseline="0">
                <a:solidFill>
                  <a:srgbClr val="13426B"/>
                </a:solidFill>
              </a:defRPr>
            </a:lvl1pPr>
            <a:lvl2pPr>
              <a:defRPr sz="923"/>
            </a:lvl2pPr>
            <a:lvl3pPr>
              <a:defRPr sz="923"/>
            </a:lvl3pPr>
            <a:lvl4pPr>
              <a:defRPr sz="923"/>
            </a:lvl4pPr>
            <a:lvl5pPr>
              <a:defRPr sz="923"/>
            </a:lvl5pPr>
          </a:lstStyle>
          <a:p>
            <a:pPr lvl="0"/>
            <a:r>
              <a:rPr lang="en-GB" noProof="0" dirty="0"/>
              <a:t>Body copy set in Arial Regular 10pt</a:t>
            </a:r>
          </a:p>
        </p:txBody>
      </p:sp>
      <p:cxnSp>
        <p:nvCxnSpPr>
          <p:cNvPr id="11" name="Straight Connector 10"/>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8" name="Text Placeholder 6">
            <a:extLst>
              <a:ext uri="{FF2B5EF4-FFF2-40B4-BE49-F238E27FC236}">
                <a16:creationId xmlns:a16="http://schemas.microsoft.com/office/drawing/2014/main" id="{E90A2575-B7AC-420D-AAE6-D021D0B3DB15}"/>
              </a:ext>
            </a:extLst>
          </p:cNvPr>
          <p:cNvSpPr>
            <a:spLocks noGrp="1"/>
          </p:cNvSpPr>
          <p:nvPr>
            <p:ph type="body" sz="quarter" idx="24"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6147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767862" y="3872782"/>
            <a:ext cx="3946247" cy="635742"/>
          </a:xfrm>
          <a:prstGeom prst="rect">
            <a:avLst/>
          </a:prstGeom>
        </p:spPr>
        <p:txBody>
          <a:bodyPr vert="horz" lIns="0" tIns="0" rIns="0" bIns="0"/>
          <a:lstStyle>
            <a:lvl1pPr algn="l">
              <a:defRPr sz="2000" b="1" baseline="0">
                <a:solidFill>
                  <a:srgbClr val="F4364C"/>
                </a:solidFill>
              </a:defRPr>
            </a:lvl1pPr>
          </a:lstStyle>
          <a:p>
            <a:r>
              <a:rPr lang="en-GB" noProof="0" dirty="0"/>
              <a:t>SLIDE TITLE SET IN ARIAL BOLD 20PT, ALL CAPS</a:t>
            </a:r>
          </a:p>
        </p:txBody>
      </p:sp>
      <p:sp>
        <p:nvSpPr>
          <p:cNvPr id="13" name="Subtitle 2"/>
          <p:cNvSpPr>
            <a:spLocks noGrp="1"/>
          </p:cNvSpPr>
          <p:nvPr>
            <p:ph type="subTitle" idx="15" hasCustomPrompt="1"/>
          </p:nvPr>
        </p:nvSpPr>
        <p:spPr>
          <a:xfrm>
            <a:off x="767860" y="4577104"/>
            <a:ext cx="3946248" cy="498676"/>
          </a:xfrm>
          <a:prstGeom prst="rect">
            <a:avLst/>
          </a:prstGeom>
        </p:spPr>
        <p:txBody>
          <a:bodyPr wrap="square" lIns="0" tIns="0" rIns="0" bIns="0" anchor="t" anchorCtr="0">
            <a:noAutofit/>
          </a:bodyPr>
          <a:lstStyle>
            <a:lvl1pPr marL="0" indent="0" algn="l">
              <a:lnSpc>
                <a:spcPts val="1610"/>
              </a:lnSpc>
              <a:spcBef>
                <a:spcPts val="0"/>
              </a:spcBef>
              <a:buNone/>
              <a:defRPr sz="1500" baseline="0">
                <a:solidFill>
                  <a:schemeClr val="tx2"/>
                </a:solidFill>
                <a:latin typeface="Arial"/>
              </a:defRPr>
            </a:lvl1pPr>
            <a:lvl2pPr marL="421952" indent="0" algn="ctr">
              <a:buNone/>
              <a:defRPr>
                <a:solidFill>
                  <a:schemeClr val="tx1">
                    <a:tint val="75000"/>
                  </a:schemeClr>
                </a:solidFill>
              </a:defRPr>
            </a:lvl2pPr>
            <a:lvl3pPr marL="843904" indent="0" algn="ctr">
              <a:buNone/>
              <a:defRPr>
                <a:solidFill>
                  <a:schemeClr val="tx1">
                    <a:tint val="75000"/>
                  </a:schemeClr>
                </a:solidFill>
              </a:defRPr>
            </a:lvl3pPr>
            <a:lvl4pPr marL="1265854" indent="0" algn="ctr">
              <a:buNone/>
              <a:defRPr>
                <a:solidFill>
                  <a:schemeClr val="tx1">
                    <a:tint val="75000"/>
                  </a:schemeClr>
                </a:solidFill>
              </a:defRPr>
            </a:lvl4pPr>
            <a:lvl5pPr marL="1687806" indent="0" algn="ctr">
              <a:buNone/>
              <a:defRPr>
                <a:solidFill>
                  <a:schemeClr val="tx1">
                    <a:tint val="75000"/>
                  </a:schemeClr>
                </a:solidFill>
              </a:defRPr>
            </a:lvl5pPr>
            <a:lvl6pPr marL="2109758" indent="0" algn="ctr">
              <a:buNone/>
              <a:defRPr>
                <a:solidFill>
                  <a:schemeClr val="tx1">
                    <a:tint val="75000"/>
                  </a:schemeClr>
                </a:solidFill>
              </a:defRPr>
            </a:lvl6pPr>
            <a:lvl7pPr marL="2531709" indent="0" algn="ctr">
              <a:buNone/>
              <a:defRPr>
                <a:solidFill>
                  <a:schemeClr val="tx1">
                    <a:tint val="75000"/>
                  </a:schemeClr>
                </a:solidFill>
              </a:defRPr>
            </a:lvl7pPr>
            <a:lvl8pPr marL="2953661" indent="0" algn="ctr">
              <a:buNone/>
              <a:defRPr>
                <a:solidFill>
                  <a:schemeClr val="tx1">
                    <a:tint val="75000"/>
                  </a:schemeClr>
                </a:solidFill>
              </a:defRPr>
            </a:lvl8pPr>
            <a:lvl9pPr marL="3375611" indent="0" algn="ctr">
              <a:buNone/>
              <a:defRPr>
                <a:solidFill>
                  <a:schemeClr val="tx1">
                    <a:tint val="75000"/>
                  </a:schemeClr>
                </a:solidFill>
              </a:defRPr>
            </a:lvl9pPr>
          </a:lstStyle>
          <a:p>
            <a:r>
              <a:rPr lang="en-GB" noProof="0" dirty="0"/>
              <a:t>Subtitle set in Arial Regular 15pt, first letter capitalised</a:t>
            </a:r>
          </a:p>
        </p:txBody>
      </p:sp>
      <p:sp>
        <p:nvSpPr>
          <p:cNvPr id="19" name="Text Placeholder 2"/>
          <p:cNvSpPr>
            <a:spLocks noGrp="1"/>
          </p:cNvSpPr>
          <p:nvPr>
            <p:ph type="body" sz="quarter" idx="20" hasCustomPrompt="1"/>
          </p:nvPr>
        </p:nvSpPr>
        <p:spPr>
          <a:xfrm>
            <a:off x="5264488" y="3859978"/>
            <a:ext cx="3320676" cy="2217879"/>
          </a:xfrm>
          <a:prstGeom prst="rect">
            <a:avLst/>
          </a:prstGeom>
          <a:solidFill>
            <a:srgbClr val="D1DDE6"/>
          </a:solidFill>
        </p:spPr>
        <p:txBody>
          <a:bodyPr vert="horz" tIns="108000" bIns="108000"/>
          <a:lstStyle>
            <a:lvl1pPr marL="158259" indent="-158259">
              <a:buFont typeface="Arial"/>
              <a:buChar char="•"/>
              <a:defRPr sz="1000">
                <a:solidFill>
                  <a:srgbClr val="13426B"/>
                </a:solidFill>
              </a:defRPr>
            </a:lvl1pPr>
            <a:lvl2pPr>
              <a:defRPr sz="923"/>
            </a:lvl2pPr>
            <a:lvl3pPr>
              <a:defRPr sz="923"/>
            </a:lvl3pPr>
            <a:lvl4pPr>
              <a:defRPr sz="923"/>
            </a:lvl4pPr>
            <a:lvl5pPr>
              <a:defRPr sz="923"/>
            </a:lvl5pPr>
          </a:lstStyle>
          <a:p>
            <a:pPr lvl="0"/>
            <a:r>
              <a:rPr lang="en-GB" noProof="0" dirty="0"/>
              <a:t>Bullet points set in Arial Regular 10pt</a:t>
            </a:r>
          </a:p>
        </p:txBody>
      </p:sp>
      <p:sp>
        <p:nvSpPr>
          <p:cNvPr id="11" name="Picture Placeholder 10"/>
          <p:cNvSpPr>
            <a:spLocks noGrp="1"/>
          </p:cNvSpPr>
          <p:nvPr>
            <p:ph type="pic" sz="quarter" idx="16" hasCustomPrompt="1"/>
          </p:nvPr>
        </p:nvSpPr>
        <p:spPr>
          <a:xfrm>
            <a:off x="0" y="-1"/>
            <a:ext cx="9144000" cy="3429266"/>
          </a:xfrm>
          <a:prstGeom prst="rect">
            <a:avLst/>
          </a:prstGeom>
          <a:solidFill>
            <a:schemeClr val="bg1">
              <a:lumMod val="50000"/>
            </a:schemeClr>
          </a:solidFill>
        </p:spPr>
        <p:txBody>
          <a:bodyPr lIns="0" tIns="0" rIns="0" bIns="0" anchor="ctr" anchorCtr="0">
            <a:normAutofit/>
          </a:bodyPr>
          <a:lstStyle>
            <a:lvl1pPr marL="0" marR="0" indent="0" algn="ctr" defTabSz="421952" rtl="0" eaLnBrk="1" fontAlgn="auto" latinLnBrk="0" hangingPunct="1">
              <a:lnSpc>
                <a:spcPct val="100000"/>
              </a:lnSpc>
              <a:spcBef>
                <a:spcPct val="20000"/>
              </a:spcBef>
              <a:spcAft>
                <a:spcPts val="0"/>
              </a:spcAft>
              <a:buClrTx/>
              <a:buSzTx/>
              <a:buFontTx/>
              <a:buNone/>
              <a:tabLst/>
              <a:defRPr sz="1385" baseline="0">
                <a:solidFill>
                  <a:schemeClr val="bg1"/>
                </a:solidFill>
              </a:defRPr>
            </a:lvl1pPr>
          </a:lstStyle>
          <a:p>
            <a:r>
              <a:rPr lang="en-GB" noProof="0"/>
              <a:t>[ insert photo/visual here ]</a:t>
            </a:r>
          </a:p>
        </p:txBody>
      </p:sp>
      <p:cxnSp>
        <p:nvCxnSpPr>
          <p:cNvPr id="12" name="Straight Connector 11"/>
          <p:cNvCxnSpPr/>
          <p:nvPr userDrawn="1"/>
        </p:nvCxnSpPr>
        <p:spPr>
          <a:xfrm>
            <a:off x="767862" y="6321254"/>
            <a:ext cx="7817301"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p:cNvSpPr txBox="1">
            <a:spLocks/>
          </p:cNvSpPr>
          <p:nvPr userDrawn="1"/>
        </p:nvSpPr>
        <p:spPr>
          <a:xfrm>
            <a:off x="7815561" y="6395781"/>
            <a:ext cx="769600" cy="263814"/>
          </a:xfrm>
          <a:prstGeom prst="rect">
            <a:avLst/>
          </a:prstGeom>
        </p:spPr>
        <p:txBody>
          <a:bodyPr vert="horz" lIns="0" tIns="0" rIns="0" bIns="0" rtlCol="0" anchor="t" anchorCtr="0"/>
          <a:lstStyle>
            <a:defPPr>
              <a:defRPr lang="en-US"/>
            </a:defPPr>
            <a:lvl1pPr marL="0" algn="r" defTabSz="754700" rtl="0" eaLnBrk="1" latinLnBrk="0" hangingPunct="1">
              <a:defRPr sz="1000" kern="1200">
                <a:solidFill>
                  <a:schemeClr val="bg2">
                    <a:lumMod val="50000"/>
                  </a:schemeClr>
                </a:solidFill>
                <a:latin typeface="+mn-lt"/>
                <a:ea typeface="+mn-ea"/>
                <a:cs typeface="+mn-cs"/>
              </a:defRPr>
            </a:lvl1pPr>
            <a:lvl2pPr marL="754700" algn="l" defTabSz="754700" rtl="0" eaLnBrk="1" latinLnBrk="0" hangingPunct="1">
              <a:defRPr sz="3000" kern="1200">
                <a:solidFill>
                  <a:schemeClr val="tx1"/>
                </a:solidFill>
                <a:latin typeface="+mn-lt"/>
                <a:ea typeface="+mn-ea"/>
                <a:cs typeface="+mn-cs"/>
              </a:defRPr>
            </a:lvl2pPr>
            <a:lvl3pPr marL="1509400" algn="l" defTabSz="754700" rtl="0" eaLnBrk="1" latinLnBrk="0" hangingPunct="1">
              <a:defRPr sz="3000" kern="1200">
                <a:solidFill>
                  <a:schemeClr val="tx1"/>
                </a:solidFill>
                <a:latin typeface="+mn-lt"/>
                <a:ea typeface="+mn-ea"/>
                <a:cs typeface="+mn-cs"/>
              </a:defRPr>
            </a:lvl3pPr>
            <a:lvl4pPr marL="2264100" algn="l" defTabSz="754700" rtl="0" eaLnBrk="1" latinLnBrk="0" hangingPunct="1">
              <a:defRPr sz="3000" kern="1200">
                <a:solidFill>
                  <a:schemeClr val="tx1"/>
                </a:solidFill>
                <a:latin typeface="+mn-lt"/>
                <a:ea typeface="+mn-ea"/>
                <a:cs typeface="+mn-cs"/>
              </a:defRPr>
            </a:lvl4pPr>
            <a:lvl5pPr marL="3018800" algn="l" defTabSz="754700" rtl="0" eaLnBrk="1" latinLnBrk="0" hangingPunct="1">
              <a:defRPr sz="3000" kern="1200">
                <a:solidFill>
                  <a:schemeClr val="tx1"/>
                </a:solidFill>
                <a:latin typeface="+mn-lt"/>
                <a:ea typeface="+mn-ea"/>
                <a:cs typeface="+mn-cs"/>
              </a:defRPr>
            </a:lvl5pPr>
            <a:lvl6pPr marL="3773500" algn="l" defTabSz="754700" rtl="0" eaLnBrk="1" latinLnBrk="0" hangingPunct="1">
              <a:defRPr sz="3000" kern="1200">
                <a:solidFill>
                  <a:schemeClr val="tx1"/>
                </a:solidFill>
                <a:latin typeface="+mn-lt"/>
                <a:ea typeface="+mn-ea"/>
                <a:cs typeface="+mn-cs"/>
              </a:defRPr>
            </a:lvl6pPr>
            <a:lvl7pPr marL="4528200" algn="l" defTabSz="754700" rtl="0" eaLnBrk="1" latinLnBrk="0" hangingPunct="1">
              <a:defRPr sz="3000" kern="1200">
                <a:solidFill>
                  <a:schemeClr val="tx1"/>
                </a:solidFill>
                <a:latin typeface="+mn-lt"/>
                <a:ea typeface="+mn-ea"/>
                <a:cs typeface="+mn-cs"/>
              </a:defRPr>
            </a:lvl7pPr>
            <a:lvl8pPr marL="5282900" algn="l" defTabSz="754700" rtl="0" eaLnBrk="1" latinLnBrk="0" hangingPunct="1">
              <a:defRPr sz="3000" kern="1200">
                <a:solidFill>
                  <a:schemeClr val="tx1"/>
                </a:solidFill>
                <a:latin typeface="+mn-lt"/>
                <a:ea typeface="+mn-ea"/>
                <a:cs typeface="+mn-cs"/>
              </a:defRPr>
            </a:lvl8pPr>
            <a:lvl9pPr marL="6037600" algn="l" defTabSz="754700" rtl="0" eaLnBrk="1" latinLnBrk="0" hangingPunct="1">
              <a:defRPr sz="3000" kern="1200">
                <a:solidFill>
                  <a:schemeClr val="tx1"/>
                </a:solidFill>
                <a:latin typeface="+mn-lt"/>
                <a:ea typeface="+mn-ea"/>
                <a:cs typeface="+mn-cs"/>
              </a:defRPr>
            </a:lvl9pPr>
          </a:lstStyle>
          <a:p>
            <a:fld id="{95D8D759-51A6-EE46-BD2E-17EEEF4B2DB0}" type="slidenum">
              <a:rPr lang="en-GB" sz="738" noProof="0" smtClean="0"/>
              <a:pPr/>
              <a:t>‹#›</a:t>
            </a:fld>
            <a:endParaRPr lang="en-GB" sz="738" noProof="0" dirty="0"/>
          </a:p>
        </p:txBody>
      </p:sp>
      <p:sp>
        <p:nvSpPr>
          <p:cNvPr id="16" name="Text Placeholder 6">
            <a:extLst>
              <a:ext uri="{FF2B5EF4-FFF2-40B4-BE49-F238E27FC236}">
                <a16:creationId xmlns:a16="http://schemas.microsoft.com/office/drawing/2014/main" id="{385465EB-DEA6-4198-9D78-0D4ABDF61E4E}"/>
              </a:ext>
            </a:extLst>
          </p:cNvPr>
          <p:cNvSpPr>
            <a:spLocks noGrp="1"/>
          </p:cNvSpPr>
          <p:nvPr>
            <p:ph type="body" sz="quarter" idx="21" hasCustomPrompt="1"/>
          </p:nvPr>
        </p:nvSpPr>
        <p:spPr>
          <a:xfrm>
            <a:off x="767862" y="6321254"/>
            <a:ext cx="7581900" cy="466725"/>
          </a:xfrm>
          <a:prstGeom prst="rect">
            <a:avLst/>
          </a:prstGeom>
        </p:spPr>
        <p:txBody>
          <a:bodyPr/>
          <a:lstStyle>
            <a:lvl1pPr marL="0" indent="0">
              <a:buNone/>
              <a:defRPr sz="800">
                <a:solidFill>
                  <a:srgbClr val="13426B"/>
                </a:solidFill>
              </a:defRPr>
            </a:lvl1pPr>
          </a:lstStyle>
          <a:p>
            <a:pPr lvl="0"/>
            <a:r>
              <a:rPr lang="en-HK" dirty="0"/>
              <a:t>Foot notes, Source (Arial Regular, 8pt)</a:t>
            </a:r>
          </a:p>
          <a:p>
            <a:pPr lvl="0"/>
            <a:r>
              <a:rPr lang="en-HK" dirty="0"/>
              <a:t>No more than three lines of foot notes. It not, please break into two columns. </a:t>
            </a:r>
          </a:p>
        </p:txBody>
      </p:sp>
    </p:spTree>
    <p:extLst>
      <p:ext uri="{BB962C8B-B14F-4D97-AF65-F5344CB8AC3E}">
        <p14:creationId xmlns:p14="http://schemas.microsoft.com/office/powerpoint/2010/main" val="17758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52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1" r:id="rId4"/>
    <p:sldLayoutId id="2147483652" r:id="rId5"/>
    <p:sldLayoutId id="2147483653" r:id="rId6"/>
    <p:sldLayoutId id="2147483654" r:id="rId7"/>
    <p:sldLayoutId id="2147483656" r:id="rId8"/>
    <p:sldLayoutId id="2147483657" r:id="rId9"/>
    <p:sldLayoutId id="2147483658" r:id="rId10"/>
    <p:sldLayoutId id="2147483659" r:id="rId11"/>
    <p:sldLayoutId id="2147483668" r:id="rId12"/>
    <p:sldLayoutId id="2147483660" r:id="rId13"/>
    <p:sldLayoutId id="2147483669" r:id="rId14"/>
    <p:sldLayoutId id="2147483670" r:id="rId15"/>
    <p:sldLayoutId id="2147483666" r:id="rId16"/>
    <p:sldLayoutId id="2147483661" r:id="rId17"/>
    <p:sldLayoutId id="2147483664" r:id="rId18"/>
    <p:sldLayoutId id="2147483672" r:id="rId19"/>
    <p:sldLayoutId id="2147483662" r:id="rId20"/>
    <p:sldLayoutId id="2147483667" r:id="rId21"/>
    <p:sldLayoutId id="2147483655" r:id="rId22"/>
    <p:sldLayoutId id="2147483665" r:id="rId23"/>
    <p:sldLayoutId id="2147483673" r:id="rId24"/>
    <p:sldLayoutId id="2147483674" r:id="rId25"/>
    <p:sldLayoutId id="2147483675" r:id="rId26"/>
  </p:sldLayoutIdLst>
  <p:hf hdr="0" ftr="0"/>
  <p:txStyles>
    <p:titleStyle>
      <a:lvl1pPr algn="ctr" defTabSz="421952" rtl="0" eaLnBrk="1" latinLnBrk="0" hangingPunct="1">
        <a:spcBef>
          <a:spcPct val="0"/>
        </a:spcBef>
        <a:buNone/>
        <a:defRPr sz="4062" kern="1200">
          <a:solidFill>
            <a:schemeClr val="tx1"/>
          </a:solidFill>
          <a:latin typeface="+mj-lt"/>
          <a:ea typeface="+mj-ea"/>
          <a:cs typeface="+mj-cs"/>
        </a:defRPr>
      </a:lvl1pPr>
    </p:titleStyle>
    <p:bodyStyle>
      <a:lvl1pPr marL="316464" indent="-316464" algn="l" defTabSz="421952" rtl="0" eaLnBrk="1" latinLnBrk="0" hangingPunct="1">
        <a:spcBef>
          <a:spcPct val="20000"/>
        </a:spcBef>
        <a:buFont typeface="Arial"/>
        <a:buChar char="•"/>
        <a:defRPr sz="2954" kern="1200">
          <a:solidFill>
            <a:schemeClr val="tx1"/>
          </a:solidFill>
          <a:latin typeface="+mn-lt"/>
          <a:ea typeface="+mn-ea"/>
          <a:cs typeface="+mn-cs"/>
        </a:defRPr>
      </a:lvl1pPr>
      <a:lvl2pPr marL="685671" indent="-263720" algn="l" defTabSz="421952" rtl="0" eaLnBrk="1" latinLnBrk="0" hangingPunct="1">
        <a:spcBef>
          <a:spcPct val="20000"/>
        </a:spcBef>
        <a:buFont typeface="Arial"/>
        <a:buChar char="–"/>
        <a:defRPr sz="2585" kern="1200">
          <a:solidFill>
            <a:schemeClr val="tx1"/>
          </a:solidFill>
          <a:latin typeface="+mn-lt"/>
          <a:ea typeface="+mn-ea"/>
          <a:cs typeface="+mn-cs"/>
        </a:defRPr>
      </a:lvl2pPr>
      <a:lvl3pPr marL="1054878" indent="-210976" algn="l" defTabSz="421952" rtl="0" eaLnBrk="1" latinLnBrk="0" hangingPunct="1">
        <a:spcBef>
          <a:spcPct val="20000"/>
        </a:spcBef>
        <a:buFont typeface="Arial"/>
        <a:buChar char="•"/>
        <a:defRPr sz="2215" kern="1200">
          <a:solidFill>
            <a:schemeClr val="tx1"/>
          </a:solidFill>
          <a:latin typeface="+mn-lt"/>
          <a:ea typeface="+mn-ea"/>
          <a:cs typeface="+mn-cs"/>
        </a:defRPr>
      </a:lvl3pPr>
      <a:lvl4pPr marL="1476830" indent="-210976" algn="l" defTabSz="421952" rtl="0" eaLnBrk="1" latinLnBrk="0" hangingPunct="1">
        <a:spcBef>
          <a:spcPct val="20000"/>
        </a:spcBef>
        <a:buFont typeface="Arial"/>
        <a:buChar char="–"/>
        <a:defRPr sz="1846" kern="1200">
          <a:solidFill>
            <a:schemeClr val="tx1"/>
          </a:solidFill>
          <a:latin typeface="+mn-lt"/>
          <a:ea typeface="+mn-ea"/>
          <a:cs typeface="+mn-cs"/>
        </a:defRPr>
      </a:lvl4pPr>
      <a:lvl5pPr marL="1898782" indent="-210976" algn="l" defTabSz="421952" rtl="0" eaLnBrk="1" latinLnBrk="0" hangingPunct="1">
        <a:spcBef>
          <a:spcPct val="20000"/>
        </a:spcBef>
        <a:buFont typeface="Arial"/>
        <a:buChar char="»"/>
        <a:defRPr sz="1846" kern="1200">
          <a:solidFill>
            <a:schemeClr val="tx1"/>
          </a:solidFill>
          <a:latin typeface="+mn-lt"/>
          <a:ea typeface="+mn-ea"/>
          <a:cs typeface="+mn-cs"/>
        </a:defRPr>
      </a:lvl5pPr>
      <a:lvl6pPr marL="2320733" indent="-210976" algn="l" defTabSz="421952" rtl="0" eaLnBrk="1" latinLnBrk="0" hangingPunct="1">
        <a:spcBef>
          <a:spcPct val="20000"/>
        </a:spcBef>
        <a:buFont typeface="Arial"/>
        <a:buChar char="•"/>
        <a:defRPr sz="1846" kern="1200">
          <a:solidFill>
            <a:schemeClr val="tx1"/>
          </a:solidFill>
          <a:latin typeface="+mn-lt"/>
          <a:ea typeface="+mn-ea"/>
          <a:cs typeface="+mn-cs"/>
        </a:defRPr>
      </a:lvl6pPr>
      <a:lvl7pPr marL="2742684" indent="-210976" algn="l" defTabSz="421952" rtl="0" eaLnBrk="1" latinLnBrk="0" hangingPunct="1">
        <a:spcBef>
          <a:spcPct val="20000"/>
        </a:spcBef>
        <a:buFont typeface="Arial"/>
        <a:buChar char="•"/>
        <a:defRPr sz="1846" kern="1200">
          <a:solidFill>
            <a:schemeClr val="tx1"/>
          </a:solidFill>
          <a:latin typeface="+mn-lt"/>
          <a:ea typeface="+mn-ea"/>
          <a:cs typeface="+mn-cs"/>
        </a:defRPr>
      </a:lvl7pPr>
      <a:lvl8pPr marL="3164636" indent="-210976" algn="l" defTabSz="421952" rtl="0" eaLnBrk="1" latinLnBrk="0" hangingPunct="1">
        <a:spcBef>
          <a:spcPct val="20000"/>
        </a:spcBef>
        <a:buFont typeface="Arial"/>
        <a:buChar char="•"/>
        <a:defRPr sz="1846" kern="1200">
          <a:solidFill>
            <a:schemeClr val="tx1"/>
          </a:solidFill>
          <a:latin typeface="+mn-lt"/>
          <a:ea typeface="+mn-ea"/>
          <a:cs typeface="+mn-cs"/>
        </a:defRPr>
      </a:lvl8pPr>
      <a:lvl9pPr marL="3586587" indent="-210976" algn="l" defTabSz="421952"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1952" rtl="0" eaLnBrk="1" latinLnBrk="0" hangingPunct="1">
        <a:defRPr sz="1662" kern="1200">
          <a:solidFill>
            <a:schemeClr val="tx1"/>
          </a:solidFill>
          <a:latin typeface="+mn-lt"/>
          <a:ea typeface="+mn-ea"/>
          <a:cs typeface="+mn-cs"/>
        </a:defRPr>
      </a:lvl1pPr>
      <a:lvl2pPr marL="421952" algn="l" defTabSz="421952" rtl="0" eaLnBrk="1" latinLnBrk="0" hangingPunct="1">
        <a:defRPr sz="1662" kern="1200">
          <a:solidFill>
            <a:schemeClr val="tx1"/>
          </a:solidFill>
          <a:latin typeface="+mn-lt"/>
          <a:ea typeface="+mn-ea"/>
          <a:cs typeface="+mn-cs"/>
        </a:defRPr>
      </a:lvl2pPr>
      <a:lvl3pPr marL="843904" algn="l" defTabSz="421952" rtl="0" eaLnBrk="1" latinLnBrk="0" hangingPunct="1">
        <a:defRPr sz="1662" kern="1200">
          <a:solidFill>
            <a:schemeClr val="tx1"/>
          </a:solidFill>
          <a:latin typeface="+mn-lt"/>
          <a:ea typeface="+mn-ea"/>
          <a:cs typeface="+mn-cs"/>
        </a:defRPr>
      </a:lvl3pPr>
      <a:lvl4pPr marL="1265854" algn="l" defTabSz="421952" rtl="0" eaLnBrk="1" latinLnBrk="0" hangingPunct="1">
        <a:defRPr sz="1662" kern="1200">
          <a:solidFill>
            <a:schemeClr val="tx1"/>
          </a:solidFill>
          <a:latin typeface="+mn-lt"/>
          <a:ea typeface="+mn-ea"/>
          <a:cs typeface="+mn-cs"/>
        </a:defRPr>
      </a:lvl4pPr>
      <a:lvl5pPr marL="1687806" algn="l" defTabSz="421952" rtl="0" eaLnBrk="1" latinLnBrk="0" hangingPunct="1">
        <a:defRPr sz="1662" kern="1200">
          <a:solidFill>
            <a:schemeClr val="tx1"/>
          </a:solidFill>
          <a:latin typeface="+mn-lt"/>
          <a:ea typeface="+mn-ea"/>
          <a:cs typeface="+mn-cs"/>
        </a:defRPr>
      </a:lvl5pPr>
      <a:lvl6pPr marL="2109758" algn="l" defTabSz="421952" rtl="0" eaLnBrk="1" latinLnBrk="0" hangingPunct="1">
        <a:defRPr sz="1662" kern="1200">
          <a:solidFill>
            <a:schemeClr val="tx1"/>
          </a:solidFill>
          <a:latin typeface="+mn-lt"/>
          <a:ea typeface="+mn-ea"/>
          <a:cs typeface="+mn-cs"/>
        </a:defRPr>
      </a:lvl6pPr>
      <a:lvl7pPr marL="2531709" algn="l" defTabSz="421952" rtl="0" eaLnBrk="1" latinLnBrk="0" hangingPunct="1">
        <a:defRPr sz="1662" kern="1200">
          <a:solidFill>
            <a:schemeClr val="tx1"/>
          </a:solidFill>
          <a:latin typeface="+mn-lt"/>
          <a:ea typeface="+mn-ea"/>
          <a:cs typeface="+mn-cs"/>
        </a:defRPr>
      </a:lvl7pPr>
      <a:lvl8pPr marL="2953661" algn="l" defTabSz="421952" rtl="0" eaLnBrk="1" latinLnBrk="0" hangingPunct="1">
        <a:defRPr sz="1662" kern="1200">
          <a:solidFill>
            <a:schemeClr val="tx1"/>
          </a:solidFill>
          <a:latin typeface="+mn-lt"/>
          <a:ea typeface="+mn-ea"/>
          <a:cs typeface="+mn-cs"/>
        </a:defRPr>
      </a:lvl8pPr>
      <a:lvl9pPr marL="3375611" algn="l" defTabSz="421952"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16F9B7-DF59-445F-82CE-9F6076F783A8}"/>
              </a:ext>
            </a:extLst>
          </p:cNvPr>
          <p:cNvSpPr/>
          <p:nvPr/>
        </p:nvSpPr>
        <p:spPr>
          <a:xfrm rot="5400000">
            <a:off x="2402807" y="441035"/>
            <a:ext cx="4510937" cy="6004346"/>
          </a:xfrm>
          <a:prstGeom prst="rect">
            <a:avLst/>
          </a:prstGeom>
          <a:solidFill>
            <a:srgbClr val="F0F5F9"/>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844047">
              <a:lnSpc>
                <a:spcPct val="107000"/>
              </a:lnSpc>
              <a:spcAft>
                <a:spcPts val="738"/>
              </a:spcAft>
            </a:pPr>
            <a:r>
              <a:rPr lang="en-US" sz="1015"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015"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9" name="Round Single Corner Rectangle 8"/>
          <p:cNvSpPr/>
          <p:nvPr/>
        </p:nvSpPr>
        <p:spPr>
          <a:xfrm flipH="1" flipV="1">
            <a:off x="1656102" y="1187740"/>
            <a:ext cx="6004346" cy="1081567"/>
          </a:xfrm>
          <a:prstGeom prst="round1Rect">
            <a:avLst>
              <a:gd name="adj" fmla="val 46173"/>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0" name="Rounded Rectangle 9"/>
          <p:cNvSpPr/>
          <p:nvPr/>
        </p:nvSpPr>
        <p:spPr>
          <a:xfrm>
            <a:off x="1817044" y="1897589"/>
            <a:ext cx="5682462" cy="465231"/>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grpSp>
        <p:nvGrpSpPr>
          <p:cNvPr id="11" name="Group 10"/>
          <p:cNvGrpSpPr/>
          <p:nvPr/>
        </p:nvGrpSpPr>
        <p:grpSpPr>
          <a:xfrm>
            <a:off x="1794295" y="1240255"/>
            <a:ext cx="2257986" cy="234360"/>
            <a:chOff x="956555" y="680414"/>
            <a:chExt cx="2446152" cy="25389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0838" y1="37797" x2="20838" y2="37797"/>
                          <a14:foregroundMark x1="40937" y1="39237" x2="40937" y2="39237"/>
                          <a14:foregroundMark x1="55528" y1="38305" x2="55528" y2="38305"/>
                          <a14:foregroundMark x1="72215" y1="26017" x2="72215" y2="26017"/>
                          <a14:foregroundMark x1="75380" y1="69068" x2="75380" y2="69068"/>
                          <a14:foregroundMark x1="80600" y1="69492" x2="80600" y2="69492"/>
                          <a14:foregroundMark x1="68311" y1="71864" x2="68311" y2="71864"/>
                          <a14:foregroundMark x1="49445" y1="71610" x2="49445" y2="71610"/>
                          <a14:foregroundMark x1="50062" y1="66949" x2="50062" y2="66949"/>
                          <a14:foregroundMark x1="38841" y1="69492" x2="38841" y2="69492"/>
                          <a14:foregroundMark x1="34073" y1="71271" x2="34073" y2="71271"/>
                          <a14:foregroundMark x1="33909" y1="66525" x2="33909" y2="66525"/>
                          <a14:foregroundMark x1="34320" y1="77458" x2="34320" y2="77458"/>
                          <a14:foregroundMark x1="26058" y1="77119" x2="26058" y2="77119"/>
                          <a14:backgroundMark x1="23551" y1="76186" x2="23551" y2="76186"/>
                          <a14:backgroundMark x1="23757" y1="79492" x2="23757" y2="79492"/>
                          <a14:backgroundMark x1="38677" y1="71864" x2="38677" y2="71864"/>
                          <a14:backgroundMark x1="38635" y1="75678" x2="38635" y2="75678"/>
                          <a14:backgroundMark x1="38677" y1="68220" x2="38677" y2="68220"/>
                          <a14:backgroundMark x1="66461" y1="70000" x2="66461" y2="70000"/>
                          <a14:backgroundMark x1="76531" y1="72034" x2="76531" y2="72034"/>
                        </a14:backgroundRemoval>
                      </a14:imgEffect>
                    </a14:imgLayer>
                  </a14:imgProps>
                </a:ext>
                <a:ext uri="{28A0092B-C50C-407E-A947-70E740481C1C}">
                  <a14:useLocalDpi xmlns:a14="http://schemas.microsoft.com/office/drawing/2010/main" val="0"/>
                </a:ext>
              </a:extLst>
            </a:blip>
            <a:srcRect l="14960" t="16176" r="14561" b="41581"/>
            <a:stretch/>
          </p:blipFill>
          <p:spPr>
            <a:xfrm>
              <a:off x="956555" y="705104"/>
              <a:ext cx="677147" cy="196841"/>
            </a:xfrm>
            <a:prstGeom prst="rect">
              <a:avLst/>
            </a:prstGeom>
          </p:spPr>
        </p:pic>
        <p:cxnSp>
          <p:nvCxnSpPr>
            <p:cNvPr id="13" name="Straight Connector 12"/>
            <p:cNvCxnSpPr/>
            <p:nvPr/>
          </p:nvCxnSpPr>
          <p:spPr>
            <a:xfrm>
              <a:off x="1718104" y="713524"/>
              <a:ext cx="0" cy="180000"/>
            </a:xfrm>
            <a:prstGeom prst="line">
              <a:avLst/>
            </a:prstGeom>
            <a:ln w="63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802507" y="680414"/>
              <a:ext cx="1600200" cy="253890"/>
            </a:xfrm>
            <a:prstGeom prst="rect">
              <a:avLst/>
            </a:prstGeom>
            <a:noFill/>
          </p:spPr>
          <p:txBody>
            <a:bodyPr wrap="square" rtlCol="0">
              <a:spAutoFit/>
            </a:bodyPr>
            <a:lstStyle/>
            <a:p>
              <a:r>
                <a:rPr lang="zh-CN" altLang="en-US" sz="923" b="1" dirty="0">
                  <a:solidFill>
                    <a:schemeClr val="bg1"/>
                  </a:solidFill>
                  <a:latin typeface="Microsoft JhengHei" panose="020B0604030504040204" pitchFamily="34" charset="-120"/>
                  <a:ea typeface="Microsoft JhengHei" panose="020B0604030504040204" pitchFamily="34" charset="-120"/>
                </a:rPr>
                <a:t>香港交易所</a:t>
              </a:r>
              <a:endParaRPr lang="en-GB" sz="1108" b="1" dirty="0">
                <a:solidFill>
                  <a:schemeClr val="bg1"/>
                </a:solidFill>
                <a:latin typeface="Microsoft JhengHei" panose="020B0604030504040204" pitchFamily="34" charset="-120"/>
                <a:ea typeface="Microsoft JhengHei" panose="020B0604030504040204" pitchFamily="34" charset="-120"/>
              </a:endParaRPr>
            </a:p>
          </p:txBody>
        </p:sp>
      </p:grpSp>
      <p:sp>
        <p:nvSpPr>
          <p:cNvPr id="15" name="Rounded Rectangle 14"/>
          <p:cNvSpPr/>
          <p:nvPr/>
        </p:nvSpPr>
        <p:spPr>
          <a:xfrm>
            <a:off x="1817044" y="2513049"/>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6" name="Rounded Rectangle 15"/>
          <p:cNvSpPr/>
          <p:nvPr/>
        </p:nvSpPr>
        <p:spPr>
          <a:xfrm>
            <a:off x="1817044" y="3150491"/>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7" name="Rounded Rectangle 16"/>
          <p:cNvSpPr/>
          <p:nvPr/>
        </p:nvSpPr>
        <p:spPr>
          <a:xfrm>
            <a:off x="1817044" y="3787933"/>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8" name="Rounded Rectangle 17"/>
          <p:cNvSpPr/>
          <p:nvPr/>
        </p:nvSpPr>
        <p:spPr>
          <a:xfrm>
            <a:off x="1817044" y="4425376"/>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9" name="Rounded Rectangle 18"/>
          <p:cNvSpPr/>
          <p:nvPr/>
        </p:nvSpPr>
        <p:spPr>
          <a:xfrm>
            <a:off x="1817044" y="5062819"/>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20" name="Isosceles Triangle 19"/>
          <p:cNvSpPr/>
          <p:nvPr/>
        </p:nvSpPr>
        <p:spPr>
          <a:xfrm flipV="1">
            <a:off x="2959640" y="2113589"/>
            <a:ext cx="99692" cy="33231"/>
          </a:xfrm>
          <a:prstGeom prst="triangle">
            <a:avLst/>
          </a:prstGeom>
          <a:solidFill>
            <a:srgbClr val="A0B3C3"/>
          </a:solidFill>
          <a:ln>
            <a:solidFill>
              <a:srgbClr val="A0B3C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831"/>
          </a:p>
        </p:txBody>
      </p:sp>
      <p:sp>
        <p:nvSpPr>
          <p:cNvPr id="21" name="Rounded Rectangle 20"/>
          <p:cNvSpPr/>
          <p:nvPr/>
        </p:nvSpPr>
        <p:spPr>
          <a:xfrm>
            <a:off x="6923059" y="2043014"/>
            <a:ext cx="432000" cy="174381"/>
          </a:xfrm>
          <a:prstGeom prst="roundRect">
            <a:avLst/>
          </a:prstGeom>
          <a:noFill/>
          <a:ln w="3175">
            <a:solidFill>
              <a:srgbClr val="1342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6" b="1" dirty="0">
                <a:solidFill>
                  <a:srgbClr val="13426B"/>
                </a:solidFill>
              </a:rPr>
              <a:t>Reset</a:t>
            </a:r>
            <a:endParaRPr lang="en-GB" sz="646" b="1" dirty="0">
              <a:solidFill>
                <a:srgbClr val="13426B"/>
              </a:solidFill>
            </a:endParaRPr>
          </a:p>
        </p:txBody>
      </p:sp>
      <p:sp>
        <p:nvSpPr>
          <p:cNvPr id="22" name="Rounded Rectangle 21"/>
          <p:cNvSpPr/>
          <p:nvPr/>
        </p:nvSpPr>
        <p:spPr>
          <a:xfrm>
            <a:off x="6431368" y="2043014"/>
            <a:ext cx="432000" cy="174381"/>
          </a:xfrm>
          <a:prstGeom prst="roundRect">
            <a:avLst/>
          </a:prstGeom>
          <a:solidFill>
            <a:srgbClr val="13426B"/>
          </a:solidFill>
          <a:ln w="3175">
            <a:solidFill>
              <a:srgbClr val="13426B"/>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46" b="1" dirty="0"/>
              <a:t>Search</a:t>
            </a:r>
            <a:endParaRPr lang="en-GB" sz="646" b="1" dirty="0"/>
          </a:p>
        </p:txBody>
      </p:sp>
      <p:sp>
        <p:nvSpPr>
          <p:cNvPr id="23" name="TextBox 22"/>
          <p:cNvSpPr txBox="1"/>
          <p:nvPr/>
        </p:nvSpPr>
        <p:spPr>
          <a:xfrm>
            <a:off x="4768314" y="2002359"/>
            <a:ext cx="764308" cy="262829"/>
          </a:xfrm>
          <a:prstGeom prst="rect">
            <a:avLst/>
          </a:prstGeom>
          <a:noFill/>
        </p:spPr>
        <p:txBody>
          <a:bodyPr wrap="square" lIns="0" rIns="0" rtlCol="0">
            <a:spAutoFit/>
          </a:bodyPr>
          <a:lstStyle/>
          <a:p>
            <a:r>
              <a:rPr lang="en-US" sz="646" dirty="0">
                <a:solidFill>
                  <a:srgbClr val="13426B"/>
                </a:solidFill>
              </a:rPr>
              <a:t>Company name </a:t>
            </a:r>
            <a:r>
              <a:rPr lang="en-US" sz="462" dirty="0">
                <a:solidFill>
                  <a:srgbClr val="426788"/>
                </a:solidFill>
              </a:rPr>
              <a:t>(English short)</a:t>
            </a:r>
            <a:endParaRPr lang="en-GB" sz="462" dirty="0">
              <a:solidFill>
                <a:srgbClr val="426788"/>
              </a:solidFill>
            </a:endParaRPr>
          </a:p>
        </p:txBody>
      </p:sp>
      <p:sp>
        <p:nvSpPr>
          <p:cNvPr id="24" name="Rounded Rectangle 23"/>
          <p:cNvSpPr/>
          <p:nvPr/>
        </p:nvSpPr>
        <p:spPr>
          <a:xfrm>
            <a:off x="5382951" y="2022204"/>
            <a:ext cx="598154" cy="216000"/>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46" dirty="0">
                <a:solidFill>
                  <a:srgbClr val="426788"/>
                </a:solidFill>
                <a:latin typeface="Arial" panose="020B0604020202020204" pitchFamily="34" charset="0"/>
                <a:cs typeface="Arial" panose="020B0604020202020204" pitchFamily="34" charset="0"/>
              </a:rPr>
              <a:t>…</a:t>
            </a:r>
            <a:endParaRPr lang="en-GB" sz="646" dirty="0">
              <a:solidFill>
                <a:srgbClr val="426788"/>
              </a:solidFill>
              <a:latin typeface="Arial" panose="020B0604020202020204" pitchFamily="34" charset="0"/>
              <a:cs typeface="Arial" panose="020B0604020202020204" pitchFamily="34" charset="0"/>
            </a:endParaRPr>
          </a:p>
        </p:txBody>
      </p:sp>
      <p:sp>
        <p:nvSpPr>
          <p:cNvPr id="25" name="TextBox 24"/>
          <p:cNvSpPr txBox="1"/>
          <p:nvPr/>
        </p:nvSpPr>
        <p:spPr>
          <a:xfrm>
            <a:off x="3340163" y="2037872"/>
            <a:ext cx="764308" cy="191719"/>
          </a:xfrm>
          <a:prstGeom prst="rect">
            <a:avLst/>
          </a:prstGeom>
          <a:noFill/>
        </p:spPr>
        <p:txBody>
          <a:bodyPr wrap="square" lIns="0" rIns="0" rtlCol="0">
            <a:spAutoFit/>
          </a:bodyPr>
          <a:lstStyle/>
          <a:p>
            <a:r>
              <a:rPr lang="en-US" sz="646" dirty="0">
                <a:solidFill>
                  <a:srgbClr val="13426B"/>
                </a:solidFill>
              </a:rPr>
              <a:t>Stock code</a:t>
            </a:r>
            <a:endParaRPr lang="en-GB" sz="554" dirty="0">
              <a:solidFill>
                <a:srgbClr val="426788"/>
              </a:solidFill>
            </a:endParaRPr>
          </a:p>
        </p:txBody>
      </p:sp>
      <p:sp>
        <p:nvSpPr>
          <p:cNvPr id="26" name="Rounded Rectangle 25"/>
          <p:cNvSpPr/>
          <p:nvPr/>
        </p:nvSpPr>
        <p:spPr>
          <a:xfrm>
            <a:off x="3954799" y="2022204"/>
            <a:ext cx="598154" cy="216000"/>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46" dirty="0">
                <a:solidFill>
                  <a:srgbClr val="426788"/>
                </a:solidFill>
                <a:latin typeface="Arial" panose="020B0604020202020204" pitchFamily="34" charset="0"/>
                <a:cs typeface="Arial" panose="020B0604020202020204" pitchFamily="34" charset="0"/>
              </a:rPr>
              <a:t>…</a:t>
            </a:r>
            <a:endParaRPr lang="en-GB" sz="646" dirty="0">
              <a:solidFill>
                <a:srgbClr val="426788"/>
              </a:solidFill>
              <a:latin typeface="Arial" panose="020B0604020202020204" pitchFamily="34" charset="0"/>
              <a:cs typeface="Arial" panose="020B0604020202020204" pitchFamily="34" charset="0"/>
            </a:endParaRPr>
          </a:p>
        </p:txBody>
      </p:sp>
      <p:sp>
        <p:nvSpPr>
          <p:cNvPr id="27" name="TextBox 26"/>
          <p:cNvSpPr txBox="1"/>
          <p:nvPr/>
        </p:nvSpPr>
        <p:spPr>
          <a:xfrm>
            <a:off x="1912012" y="2037872"/>
            <a:ext cx="764308" cy="191719"/>
          </a:xfrm>
          <a:prstGeom prst="rect">
            <a:avLst/>
          </a:prstGeom>
          <a:noFill/>
        </p:spPr>
        <p:txBody>
          <a:bodyPr wrap="square" lIns="0" rIns="0" rtlCol="0">
            <a:spAutoFit/>
          </a:bodyPr>
          <a:lstStyle/>
          <a:p>
            <a:r>
              <a:rPr lang="en-US" sz="646" dirty="0">
                <a:solidFill>
                  <a:srgbClr val="13426B"/>
                </a:solidFill>
              </a:rPr>
              <a:t>IPO status</a:t>
            </a:r>
            <a:endParaRPr lang="en-GB" sz="554" dirty="0">
              <a:solidFill>
                <a:srgbClr val="426788"/>
              </a:solidFill>
            </a:endParaRPr>
          </a:p>
        </p:txBody>
      </p:sp>
      <p:sp>
        <p:nvSpPr>
          <p:cNvPr id="28" name="Rounded Rectangle 27"/>
          <p:cNvSpPr/>
          <p:nvPr/>
        </p:nvSpPr>
        <p:spPr>
          <a:xfrm>
            <a:off x="2526648" y="2022204"/>
            <a:ext cx="598154" cy="216000"/>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46" dirty="0">
                <a:solidFill>
                  <a:srgbClr val="426788"/>
                </a:solidFill>
                <a:latin typeface="Arial" panose="020B0604020202020204" pitchFamily="34" charset="0"/>
                <a:cs typeface="Arial" panose="020B0604020202020204" pitchFamily="34" charset="0"/>
              </a:rPr>
              <a:t>All</a:t>
            </a:r>
            <a:endParaRPr lang="en-GB" sz="646" dirty="0">
              <a:solidFill>
                <a:srgbClr val="426788"/>
              </a:solidFill>
              <a:latin typeface="Arial" panose="020B0604020202020204" pitchFamily="34" charset="0"/>
              <a:cs typeface="Arial" panose="020B0604020202020204" pitchFamily="34" charset="0"/>
            </a:endParaRPr>
          </a:p>
        </p:txBody>
      </p:sp>
      <p:cxnSp>
        <p:nvCxnSpPr>
          <p:cNvPr id="29" name="Straight Connector 28"/>
          <p:cNvCxnSpPr/>
          <p:nvPr/>
        </p:nvCxnSpPr>
        <p:spPr>
          <a:xfrm>
            <a:off x="1817045" y="2513049"/>
            <a:ext cx="0" cy="564923"/>
          </a:xfrm>
          <a:prstGeom prst="line">
            <a:avLst/>
          </a:prstGeom>
          <a:ln cap="rnd">
            <a:solidFill>
              <a:srgbClr val="1BB967"/>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817045" y="3150492"/>
            <a:ext cx="0" cy="564923"/>
          </a:xfrm>
          <a:prstGeom prst="line">
            <a:avLst/>
          </a:prstGeom>
          <a:ln cap="rnd">
            <a:solidFill>
              <a:srgbClr val="1BB967"/>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817045" y="3787935"/>
            <a:ext cx="0" cy="564923"/>
          </a:xfrm>
          <a:prstGeom prst="line">
            <a:avLst/>
          </a:prstGeom>
          <a:ln cap="rnd">
            <a:solidFill>
              <a:srgbClr val="13426B"/>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817045" y="4425378"/>
            <a:ext cx="0" cy="564923"/>
          </a:xfrm>
          <a:prstGeom prst="line">
            <a:avLst/>
          </a:prstGeom>
          <a:ln cap="rnd">
            <a:solidFill>
              <a:srgbClr val="13426B"/>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17045" y="5062819"/>
            <a:ext cx="0" cy="564923"/>
          </a:xfrm>
          <a:prstGeom prst="line">
            <a:avLst/>
          </a:prstGeom>
          <a:ln cap="rnd">
            <a:solidFill>
              <a:srgbClr val="13426B"/>
            </a:solidFill>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912012" y="3887627"/>
            <a:ext cx="365538" cy="365538"/>
          </a:xfrm>
          <a:prstGeom prst="round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31" dirty="0">
                <a:solidFill>
                  <a:schemeClr val="accent3">
                    <a:lumMod val="40000"/>
                    <a:lumOff val="60000"/>
                  </a:schemeClr>
                </a:solidFill>
                <a:latin typeface="Bahnschrift" panose="020B0502040204020203" pitchFamily="34" charset="0"/>
                <a:cs typeface="Arial" panose="020B0604020202020204" pitchFamily="34" charset="0"/>
              </a:rPr>
              <a:t>S</a:t>
            </a:r>
            <a:endParaRPr lang="en-GB" sz="831" dirty="0">
              <a:solidFill>
                <a:schemeClr val="accent3">
                  <a:lumMod val="40000"/>
                  <a:lumOff val="60000"/>
                </a:schemeClr>
              </a:solidFill>
              <a:latin typeface="Bahnschrift" panose="020B0502040204020203" pitchFamily="34" charset="0"/>
              <a:cs typeface="Arial" panose="020B0604020202020204" pitchFamily="34" charset="0"/>
            </a:endParaRPr>
          </a:p>
        </p:txBody>
      </p:sp>
      <p:sp>
        <p:nvSpPr>
          <p:cNvPr id="35" name="Rounded Rectangle 34"/>
          <p:cNvSpPr/>
          <p:nvPr/>
        </p:nvSpPr>
        <p:spPr>
          <a:xfrm>
            <a:off x="1912012" y="4525070"/>
            <a:ext cx="365538" cy="365538"/>
          </a:xfrm>
          <a:prstGeom prst="roundRect">
            <a:avLst/>
          </a:prstGeom>
          <a:solidFill>
            <a:srgbClr val="060238"/>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646" b="1" dirty="0">
              <a:solidFill>
                <a:srgbClr val="92D050"/>
              </a:solidFill>
              <a:latin typeface="Bahnschrift SemiBold" panose="020B0502040204020203" pitchFamily="34" charset="0"/>
              <a:cs typeface="Arial" panose="020B0604020202020204" pitchFamily="34" charset="0"/>
            </a:endParaRPr>
          </a:p>
          <a:p>
            <a:pPr algn="ctr"/>
            <a:r>
              <a:rPr lang="en-US" sz="646" b="1" dirty="0">
                <a:solidFill>
                  <a:srgbClr val="92D050"/>
                </a:solidFill>
                <a:latin typeface="Bahnschrift SemiBold" panose="020B0502040204020203" pitchFamily="34" charset="0"/>
                <a:cs typeface="Arial" panose="020B0604020202020204" pitchFamily="34" charset="0"/>
              </a:rPr>
              <a:t>invest</a:t>
            </a:r>
            <a:r>
              <a:rPr lang="en-US" sz="646" b="1" dirty="0">
                <a:solidFill>
                  <a:schemeClr val="accent6">
                    <a:lumMod val="60000"/>
                    <a:lumOff val="40000"/>
                  </a:schemeClr>
                </a:solidFill>
                <a:latin typeface="Bahnschrift SemiBold" panose="020B0502040204020203" pitchFamily="34" charset="0"/>
                <a:cs typeface="Arial" panose="020B0604020202020204" pitchFamily="34" charset="0"/>
              </a:rPr>
              <a:t>.ai</a:t>
            </a:r>
            <a:endParaRPr lang="en-GB" sz="646" b="1" dirty="0">
              <a:solidFill>
                <a:schemeClr val="accent6">
                  <a:lumMod val="60000"/>
                  <a:lumOff val="40000"/>
                </a:schemeClr>
              </a:solidFill>
              <a:latin typeface="Bahnschrift SemiBold" panose="020B0502040204020203" pitchFamily="34" charset="0"/>
              <a:cs typeface="Arial" panose="020B0604020202020204" pitchFamily="34" charset="0"/>
            </a:endParaRPr>
          </a:p>
        </p:txBody>
      </p:sp>
      <p:sp>
        <p:nvSpPr>
          <p:cNvPr id="36" name="Rounded Rectangle 35"/>
          <p:cNvSpPr/>
          <p:nvPr/>
        </p:nvSpPr>
        <p:spPr>
          <a:xfrm>
            <a:off x="1912012" y="5162511"/>
            <a:ext cx="365538" cy="365538"/>
          </a:xfrm>
          <a:prstGeom prst="roundRect">
            <a:avLst/>
          </a:prstGeom>
          <a:solidFill>
            <a:srgbClr val="EBFEE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spcAft>
                <a:spcPts val="185"/>
              </a:spcAft>
            </a:pPr>
            <a:r>
              <a:rPr lang="en-US" sz="369" b="1" dirty="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rPr>
              <a:t>BIOTEXA</a:t>
            </a:r>
            <a:endParaRPr lang="en-GB" sz="369" b="1" dirty="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37" name="Straight Connector 36"/>
          <p:cNvCxnSpPr/>
          <p:nvPr/>
        </p:nvCxnSpPr>
        <p:spPr>
          <a:xfrm>
            <a:off x="2176290" y="4650529"/>
            <a:ext cx="0" cy="67207"/>
          </a:xfrm>
          <a:prstGeom prst="line">
            <a:avLst/>
          </a:prstGeom>
          <a:ln w="12700" cap="rnd">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206732" y="4682052"/>
            <a:ext cx="0" cy="35684"/>
          </a:xfrm>
          <a:prstGeom prst="line">
            <a:avLst/>
          </a:prstGeom>
          <a:ln w="12700" cap="rnd">
            <a:solidFill>
              <a:srgbClr val="39FD76"/>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237172" y="4630263"/>
            <a:ext cx="0" cy="87474"/>
          </a:xfrm>
          <a:prstGeom prst="line">
            <a:avLst/>
          </a:prstGeom>
          <a:ln w="12700" cap="rnd">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145849" y="4697816"/>
            <a:ext cx="0" cy="19921"/>
          </a:xfrm>
          <a:prstGeom prst="line">
            <a:avLst/>
          </a:prstGeom>
          <a:ln w="12700" cap="rnd">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Hexagon 40"/>
          <p:cNvSpPr/>
          <p:nvPr/>
        </p:nvSpPr>
        <p:spPr>
          <a:xfrm>
            <a:off x="2195184" y="5353963"/>
            <a:ext cx="49846" cy="49846"/>
          </a:xfrm>
          <a:prstGeom prst="hexagon">
            <a:avLst/>
          </a:prstGeom>
          <a:noFill/>
          <a:ln>
            <a:solidFill>
              <a:srgbClr val="008E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42" name="Hexagon 41"/>
          <p:cNvSpPr/>
          <p:nvPr/>
        </p:nvSpPr>
        <p:spPr>
          <a:xfrm>
            <a:off x="2145849" y="5320357"/>
            <a:ext cx="49846" cy="49846"/>
          </a:xfrm>
          <a:prstGeom prst="hexagon">
            <a:avLst/>
          </a:prstGeom>
          <a:noFill/>
          <a:ln>
            <a:solidFill>
              <a:srgbClr val="008E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43" name="Hexagon 42"/>
          <p:cNvSpPr/>
          <p:nvPr/>
        </p:nvSpPr>
        <p:spPr>
          <a:xfrm>
            <a:off x="2195184" y="5293236"/>
            <a:ext cx="49846" cy="49846"/>
          </a:xfrm>
          <a:prstGeom prst="hexagon">
            <a:avLst/>
          </a:prstGeom>
          <a:noFill/>
          <a:ln>
            <a:solidFill>
              <a:srgbClr val="008E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44" name="Group 43"/>
          <p:cNvGrpSpPr/>
          <p:nvPr/>
        </p:nvGrpSpPr>
        <p:grpSpPr>
          <a:xfrm>
            <a:off x="1912012" y="3250185"/>
            <a:ext cx="365538" cy="365538"/>
            <a:chOff x="1084082" y="2857839"/>
            <a:chExt cx="396000" cy="396000"/>
          </a:xfrm>
        </p:grpSpPr>
        <p:sp>
          <p:nvSpPr>
            <p:cNvPr id="45" name="Rounded Rectangle 44"/>
            <p:cNvSpPr/>
            <p:nvPr/>
          </p:nvSpPr>
          <p:spPr>
            <a:xfrm>
              <a:off x="1084082" y="2857839"/>
              <a:ext cx="396000" cy="396000"/>
            </a:xfrm>
            <a:prstGeom prst="roundRect">
              <a:avLst/>
            </a:prstGeom>
            <a:solidFill>
              <a:srgbClr val="E7F3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369" i="1" dirty="0">
                <a:solidFill>
                  <a:schemeClr val="tx1"/>
                </a:solidFill>
                <a:latin typeface="Arial Black" panose="020B0A04020102020204" pitchFamily="34" charset="0"/>
                <a:cs typeface="Arial" panose="020B0604020202020204" pitchFamily="34" charset="0"/>
              </a:endParaRPr>
            </a:p>
            <a:p>
              <a:pPr algn="ctr"/>
              <a:endParaRPr lang="en-US" sz="369" i="1" dirty="0">
                <a:solidFill>
                  <a:schemeClr val="tx1"/>
                </a:solidFill>
                <a:latin typeface="Arial Black" panose="020B0A04020102020204" pitchFamily="34" charset="0"/>
                <a:cs typeface="Arial" panose="020B0604020202020204" pitchFamily="34" charset="0"/>
              </a:endParaRPr>
            </a:p>
            <a:p>
              <a:pPr algn="ctr"/>
              <a:r>
                <a:rPr lang="en-US" sz="369" i="1" dirty="0">
                  <a:solidFill>
                    <a:schemeClr val="tx1"/>
                  </a:solidFill>
                  <a:latin typeface="Arial Black" panose="020B0A04020102020204" pitchFamily="34" charset="0"/>
                  <a:cs typeface="Arial" panose="020B0604020202020204" pitchFamily="34" charset="0"/>
                </a:rPr>
                <a:t>automobus</a:t>
              </a:r>
              <a:endParaRPr lang="en-GB" sz="369" i="1" dirty="0">
                <a:solidFill>
                  <a:schemeClr val="tx1"/>
                </a:solidFill>
                <a:latin typeface="Arial Black" panose="020B0A04020102020204" pitchFamily="34" charset="0"/>
                <a:cs typeface="Arial" panose="020B0604020202020204" pitchFamily="34" charset="0"/>
              </a:endParaRPr>
            </a:p>
          </p:txBody>
        </p:sp>
        <p:sp>
          <p:nvSpPr>
            <p:cNvPr id="46" name="Oval 45"/>
            <p:cNvSpPr/>
            <p:nvPr/>
          </p:nvSpPr>
          <p:spPr>
            <a:xfrm>
              <a:off x="1219082" y="2927350"/>
              <a:ext cx="126000" cy="126000"/>
            </a:xfrm>
            <a:prstGeom prst="ellipse">
              <a:avLst/>
            </a:prstGeom>
            <a:noFill/>
            <a:ln w="15875" cmpd="thickThin">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47" name="Straight Connector 46"/>
            <p:cNvCxnSpPr>
              <a:stCxn id="46" idx="0"/>
              <a:endCxn id="46" idx="5"/>
            </p:cNvCxnSpPr>
            <p:nvPr/>
          </p:nvCxnSpPr>
          <p:spPr>
            <a:xfrm>
              <a:off x="1282082" y="2927350"/>
              <a:ext cx="44548" cy="107548"/>
            </a:xfrm>
            <a:prstGeom prst="line">
              <a:avLst/>
            </a:prstGeom>
            <a:ln w="12700" cap="rnd">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6" idx="0"/>
              <a:endCxn id="46" idx="3"/>
            </p:cNvCxnSpPr>
            <p:nvPr/>
          </p:nvCxnSpPr>
          <p:spPr>
            <a:xfrm flipH="1">
              <a:off x="1237534" y="2927350"/>
              <a:ext cx="44548" cy="107548"/>
            </a:xfrm>
            <a:prstGeom prst="line">
              <a:avLst/>
            </a:prstGeom>
            <a:ln w="12700" cap="rnd">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1912012" y="2612742"/>
            <a:ext cx="365538" cy="365538"/>
            <a:chOff x="1084082" y="2167276"/>
            <a:chExt cx="396000" cy="396000"/>
          </a:xfrm>
        </p:grpSpPr>
        <p:sp>
          <p:nvSpPr>
            <p:cNvPr id="50" name="Rounded Rectangle 49"/>
            <p:cNvSpPr/>
            <p:nvPr/>
          </p:nvSpPr>
          <p:spPr>
            <a:xfrm>
              <a:off x="1084082" y="2167276"/>
              <a:ext cx="396000" cy="396000"/>
            </a:xfrm>
            <a:prstGeom prst="roundRect">
              <a:avLst/>
            </a:prstGeom>
            <a:solidFill>
              <a:srgbClr val="FEE5C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462" b="1" dirty="0">
                <a:solidFill>
                  <a:srgbClr val="426788"/>
                </a:solidFill>
                <a:latin typeface="Arial" panose="020B0604020202020204" pitchFamily="34" charset="0"/>
                <a:cs typeface="Arial" panose="020B0604020202020204" pitchFamily="34" charset="0"/>
              </a:endParaRPr>
            </a:p>
            <a:p>
              <a:pPr algn="ctr"/>
              <a:endParaRPr lang="en-US" sz="462" b="1" dirty="0">
                <a:solidFill>
                  <a:srgbClr val="356628"/>
                </a:solidFill>
                <a:latin typeface="Arial" panose="020B0604020202020204" pitchFamily="34" charset="0"/>
                <a:cs typeface="Arial" panose="020B0604020202020204" pitchFamily="34" charset="0"/>
              </a:endParaRPr>
            </a:p>
            <a:p>
              <a:pPr algn="ctr"/>
              <a:r>
                <a:rPr lang="en-US" sz="462" b="1" dirty="0">
                  <a:solidFill>
                    <a:srgbClr val="356628"/>
                  </a:solidFill>
                  <a:latin typeface="Tahoma" panose="020B0604030504040204" pitchFamily="34" charset="0"/>
                  <a:ea typeface="Tahoma" panose="020B0604030504040204" pitchFamily="34" charset="0"/>
                  <a:cs typeface="Tahoma" panose="020B0604030504040204" pitchFamily="34" charset="0"/>
                </a:rPr>
                <a:t>WAY</a:t>
              </a:r>
              <a:r>
                <a:rPr lang="en-US" sz="462" b="1" dirty="0">
                  <a:solidFill>
                    <a:srgbClr val="63B84C"/>
                  </a:solidFill>
                  <a:latin typeface="Tahoma" panose="020B0604030504040204" pitchFamily="34" charset="0"/>
                  <a:ea typeface="Tahoma" panose="020B0604030504040204" pitchFamily="34" charset="0"/>
                  <a:cs typeface="Tahoma" panose="020B0604030504040204" pitchFamily="34" charset="0"/>
                </a:rPr>
                <a:t>SIDE</a:t>
              </a:r>
              <a:endParaRPr lang="en-GB" sz="462" b="1" dirty="0">
                <a:solidFill>
                  <a:srgbClr val="63B84C"/>
                </a:solidFill>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p:cNvGrpSpPr/>
            <p:nvPr/>
          </p:nvGrpSpPr>
          <p:grpSpPr>
            <a:xfrm>
              <a:off x="1185917" y="2242182"/>
              <a:ext cx="192331" cy="148593"/>
              <a:chOff x="1207096" y="2272662"/>
              <a:chExt cx="149973" cy="114193"/>
            </a:xfrm>
          </p:grpSpPr>
          <p:sp>
            <p:nvSpPr>
              <p:cNvPr id="52" name="Parallelogram 51"/>
              <p:cNvSpPr/>
              <p:nvPr/>
            </p:nvSpPr>
            <p:spPr>
              <a:xfrm>
                <a:off x="1207096" y="2278855"/>
                <a:ext cx="36000" cy="108000"/>
              </a:xfrm>
              <a:prstGeom prst="parallelogram">
                <a:avLst/>
              </a:prstGeom>
              <a:no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3" name="Parallelogram 52"/>
              <p:cNvSpPr/>
              <p:nvPr/>
            </p:nvSpPr>
            <p:spPr>
              <a:xfrm flipH="1">
                <a:off x="1321069" y="2278855"/>
                <a:ext cx="36000" cy="108000"/>
              </a:xfrm>
              <a:prstGeom prst="parallelogram">
                <a:avLst/>
              </a:prstGeom>
              <a:no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54" name="Group 53"/>
              <p:cNvGrpSpPr/>
              <p:nvPr/>
            </p:nvGrpSpPr>
            <p:grpSpPr>
              <a:xfrm>
                <a:off x="1267683" y="2272662"/>
                <a:ext cx="28800" cy="114193"/>
                <a:chOff x="1256751" y="2272662"/>
                <a:chExt cx="43200" cy="114193"/>
              </a:xfrm>
            </p:grpSpPr>
            <p:sp>
              <p:nvSpPr>
                <p:cNvPr id="55" name="Trapezoid 54"/>
                <p:cNvSpPr/>
                <p:nvPr/>
              </p:nvSpPr>
              <p:spPr>
                <a:xfrm>
                  <a:off x="1256751" y="2329255"/>
                  <a:ext cx="43200" cy="57600"/>
                </a:xfrm>
                <a:prstGeom prst="trapezoid">
                  <a:avLst>
                    <a:gd name="adj" fmla="val 13372"/>
                  </a:avLst>
                </a:prstGeom>
                <a:solidFill>
                  <a:srgbClr val="63B84C"/>
                </a:solid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7" name="Isosceles Triangle 56"/>
                <p:cNvSpPr/>
                <p:nvPr/>
              </p:nvSpPr>
              <p:spPr>
                <a:xfrm>
                  <a:off x="1263476" y="2272662"/>
                  <a:ext cx="32400" cy="36000"/>
                </a:xfrm>
                <a:prstGeom prst="triangle">
                  <a:avLst/>
                </a:prstGeom>
                <a:solidFill>
                  <a:srgbClr val="63B84C"/>
                </a:solid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cxnSp>
        <p:nvCxnSpPr>
          <p:cNvPr id="58" name="Straight Connector 57"/>
          <p:cNvCxnSpPr/>
          <p:nvPr/>
        </p:nvCxnSpPr>
        <p:spPr>
          <a:xfrm>
            <a:off x="2011875" y="4037165"/>
            <a:ext cx="0" cy="66462"/>
          </a:xfrm>
          <a:prstGeom prst="line">
            <a:avLst/>
          </a:prstGeom>
          <a:ln w="12700" cap="rnd">
            <a:solidFill>
              <a:schemeClr val="accent3">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047458" y="3994287"/>
            <a:ext cx="0" cy="109340"/>
          </a:xfrm>
          <a:prstGeom prst="line">
            <a:avLst/>
          </a:prstGeom>
          <a:ln w="12700" cap="rnd">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083043" y="4037165"/>
            <a:ext cx="0" cy="66462"/>
          </a:xfrm>
          <a:prstGeom prst="line">
            <a:avLst/>
          </a:prstGeom>
          <a:ln w="12700" cap="rnd">
            <a:solidFill>
              <a:schemeClr val="accent3">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1" name="Left Bracket 60"/>
          <p:cNvSpPr/>
          <p:nvPr/>
        </p:nvSpPr>
        <p:spPr>
          <a:xfrm>
            <a:off x="2119831" y="4037165"/>
            <a:ext cx="33231" cy="66462"/>
          </a:xfrm>
          <a:prstGeom prst="leftBracket">
            <a:avLst>
              <a:gd name="adj" fmla="val 100000"/>
            </a:avLst>
          </a:prstGeom>
          <a:ln w="12700">
            <a:solidFill>
              <a:schemeClr val="accent3">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62" name="Oval 61"/>
          <p:cNvSpPr/>
          <p:nvPr/>
        </p:nvSpPr>
        <p:spPr>
          <a:xfrm>
            <a:off x="2177304" y="4037165"/>
            <a:ext cx="66462" cy="66462"/>
          </a:xfrm>
          <a:prstGeom prst="ellipse">
            <a:avLst/>
          </a:prstGeom>
          <a:noFill/>
          <a:ln w="12700" cmpd="sng">
            <a:solidFill>
              <a:schemeClr val="accent3">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3" name="Rectangle 62"/>
          <p:cNvSpPr/>
          <p:nvPr/>
        </p:nvSpPr>
        <p:spPr>
          <a:xfrm>
            <a:off x="2419354" y="2612742"/>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WAYSIDE</a:t>
            </a:r>
          </a:p>
          <a:p>
            <a:pPr>
              <a:spcAft>
                <a:spcPts val="369"/>
              </a:spcAft>
            </a:pPr>
            <a:r>
              <a:rPr lang="en-US" sz="646" b="1" dirty="0">
                <a:solidFill>
                  <a:srgbClr val="13426B"/>
                </a:solidFill>
              </a:rPr>
              <a:t>(3371)</a:t>
            </a:r>
            <a:endParaRPr lang="en-GB" sz="646" b="1" dirty="0">
              <a:solidFill>
                <a:srgbClr val="13426B"/>
              </a:solidFill>
            </a:endParaRPr>
          </a:p>
        </p:txBody>
      </p:sp>
      <p:sp>
        <p:nvSpPr>
          <p:cNvPr id="64" name="Rectangle 63"/>
          <p:cNvSpPr/>
          <p:nvPr/>
        </p:nvSpPr>
        <p:spPr>
          <a:xfrm>
            <a:off x="2419353" y="3250185"/>
            <a:ext cx="1358260"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AUTOMOBUS</a:t>
            </a:r>
          </a:p>
          <a:p>
            <a:pPr>
              <a:spcAft>
                <a:spcPts val="369"/>
              </a:spcAft>
            </a:pPr>
            <a:r>
              <a:rPr lang="en-US" sz="646" b="1" dirty="0">
                <a:solidFill>
                  <a:srgbClr val="13426B"/>
                </a:solidFill>
              </a:rPr>
              <a:t>(1484)</a:t>
            </a:r>
            <a:endParaRPr lang="en-GB" sz="646" b="1" dirty="0">
              <a:solidFill>
                <a:srgbClr val="13426B"/>
              </a:solidFill>
            </a:endParaRPr>
          </a:p>
        </p:txBody>
      </p:sp>
      <p:sp>
        <p:nvSpPr>
          <p:cNvPr id="65" name="Rectangle 64"/>
          <p:cNvSpPr/>
          <p:nvPr/>
        </p:nvSpPr>
        <p:spPr>
          <a:xfrm>
            <a:off x="2419354" y="3887627"/>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SILICO</a:t>
            </a:r>
          </a:p>
          <a:p>
            <a:pPr>
              <a:spcAft>
                <a:spcPts val="369"/>
              </a:spcAft>
            </a:pPr>
            <a:r>
              <a:rPr lang="en-US" sz="646" b="1" dirty="0">
                <a:solidFill>
                  <a:srgbClr val="13426B"/>
                </a:solidFill>
              </a:rPr>
              <a:t>(3646)</a:t>
            </a:r>
            <a:endParaRPr lang="en-GB" sz="646" b="1" dirty="0">
              <a:solidFill>
                <a:srgbClr val="13426B"/>
              </a:solidFill>
            </a:endParaRPr>
          </a:p>
        </p:txBody>
      </p:sp>
      <p:sp>
        <p:nvSpPr>
          <p:cNvPr id="66" name="Rectangle 65"/>
          <p:cNvSpPr/>
          <p:nvPr/>
        </p:nvSpPr>
        <p:spPr>
          <a:xfrm>
            <a:off x="2419354" y="4525070"/>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INVESTAI</a:t>
            </a:r>
          </a:p>
          <a:p>
            <a:pPr>
              <a:spcAft>
                <a:spcPts val="369"/>
              </a:spcAft>
            </a:pPr>
            <a:r>
              <a:rPr lang="en-US" sz="646" b="1" dirty="0">
                <a:solidFill>
                  <a:srgbClr val="13426B"/>
                </a:solidFill>
              </a:rPr>
              <a:t>(2664)</a:t>
            </a:r>
            <a:endParaRPr lang="en-GB" sz="646" b="1" dirty="0">
              <a:solidFill>
                <a:srgbClr val="13426B"/>
              </a:solidFill>
            </a:endParaRPr>
          </a:p>
        </p:txBody>
      </p:sp>
      <p:sp>
        <p:nvSpPr>
          <p:cNvPr id="67" name="Rectangle 66"/>
          <p:cNvSpPr/>
          <p:nvPr/>
        </p:nvSpPr>
        <p:spPr>
          <a:xfrm>
            <a:off x="2419354" y="5162511"/>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BIOTEXA</a:t>
            </a:r>
          </a:p>
          <a:p>
            <a:pPr>
              <a:spcAft>
                <a:spcPts val="369"/>
              </a:spcAft>
            </a:pPr>
            <a:r>
              <a:rPr lang="en-US" sz="646" b="1" dirty="0">
                <a:solidFill>
                  <a:srgbClr val="13426B"/>
                </a:solidFill>
              </a:rPr>
              <a:t>(3758)</a:t>
            </a:r>
            <a:endParaRPr lang="en-GB" sz="646" b="1" dirty="0">
              <a:solidFill>
                <a:srgbClr val="13426B"/>
              </a:solidFill>
            </a:endParaRPr>
          </a:p>
        </p:txBody>
      </p:sp>
      <p:grpSp>
        <p:nvGrpSpPr>
          <p:cNvPr id="68" name="Group 67"/>
          <p:cNvGrpSpPr/>
          <p:nvPr/>
        </p:nvGrpSpPr>
        <p:grpSpPr>
          <a:xfrm>
            <a:off x="3576345" y="2729049"/>
            <a:ext cx="598154" cy="132923"/>
            <a:chOff x="2444612" y="2267820"/>
            <a:chExt cx="648000" cy="144000"/>
          </a:xfrm>
        </p:grpSpPr>
        <p:sp>
          <p:nvSpPr>
            <p:cNvPr id="69" name="Rounded Rectangle 68"/>
            <p:cNvSpPr/>
            <p:nvPr/>
          </p:nvSpPr>
          <p:spPr>
            <a:xfrm>
              <a:off x="2444612" y="2267820"/>
              <a:ext cx="648000" cy="144000"/>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00B050"/>
                  </a:solidFill>
                </a:rPr>
                <a:t>Active</a:t>
              </a:r>
              <a:endParaRPr lang="en-GB" sz="554" b="1" dirty="0">
                <a:solidFill>
                  <a:srgbClr val="00B050"/>
                </a:solidFill>
              </a:endParaRPr>
            </a:p>
          </p:txBody>
        </p:sp>
        <p:sp>
          <p:nvSpPr>
            <p:cNvPr id="70" name="Oval 69"/>
            <p:cNvSpPr/>
            <p:nvPr/>
          </p:nvSpPr>
          <p:spPr>
            <a:xfrm>
              <a:off x="2520476" y="2312820"/>
              <a:ext cx="54001" cy="5400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grpSp>
        <p:nvGrpSpPr>
          <p:cNvPr id="71" name="Group 70"/>
          <p:cNvGrpSpPr/>
          <p:nvPr/>
        </p:nvGrpSpPr>
        <p:grpSpPr>
          <a:xfrm>
            <a:off x="3576345" y="3366492"/>
            <a:ext cx="598154" cy="132923"/>
            <a:chOff x="2444612" y="2267820"/>
            <a:chExt cx="648000" cy="144000"/>
          </a:xfrm>
        </p:grpSpPr>
        <p:sp>
          <p:nvSpPr>
            <p:cNvPr id="72" name="Rounded Rectangle 71"/>
            <p:cNvSpPr/>
            <p:nvPr/>
          </p:nvSpPr>
          <p:spPr>
            <a:xfrm>
              <a:off x="2444612" y="2267820"/>
              <a:ext cx="648000" cy="144000"/>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00B050"/>
                  </a:solidFill>
                </a:rPr>
                <a:t>Active</a:t>
              </a:r>
              <a:endParaRPr lang="en-GB" sz="554" b="1" dirty="0">
                <a:solidFill>
                  <a:srgbClr val="00B050"/>
                </a:solidFill>
              </a:endParaRPr>
            </a:p>
          </p:txBody>
        </p:sp>
        <p:sp>
          <p:nvSpPr>
            <p:cNvPr id="73" name="Oval 72"/>
            <p:cNvSpPr/>
            <p:nvPr/>
          </p:nvSpPr>
          <p:spPr>
            <a:xfrm>
              <a:off x="2520476" y="2312820"/>
              <a:ext cx="54001" cy="5400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sp>
        <p:nvSpPr>
          <p:cNvPr id="74" name="Rounded Rectangle 73"/>
          <p:cNvSpPr/>
          <p:nvPr/>
        </p:nvSpPr>
        <p:spPr>
          <a:xfrm>
            <a:off x="3576345" y="4003935"/>
            <a:ext cx="598154" cy="132923"/>
          </a:xfrm>
          <a:prstGeom prst="roundRect">
            <a:avLst>
              <a:gd name="adj" fmla="val 41581"/>
            </a:avLst>
          </a:prstGeom>
          <a:solidFill>
            <a:srgbClr val="EAF0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13426B"/>
                </a:solidFill>
              </a:rPr>
              <a:t>Listed</a:t>
            </a:r>
            <a:endParaRPr lang="en-GB" sz="554" b="1" dirty="0">
              <a:solidFill>
                <a:srgbClr val="13426B"/>
              </a:solidFill>
            </a:endParaRPr>
          </a:p>
        </p:txBody>
      </p:sp>
      <p:sp>
        <p:nvSpPr>
          <p:cNvPr id="75" name="Oval 74"/>
          <p:cNvSpPr/>
          <p:nvPr/>
        </p:nvSpPr>
        <p:spPr>
          <a:xfrm>
            <a:off x="3646374" y="4045473"/>
            <a:ext cx="49847" cy="49846"/>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solidFill>
                <a:srgbClr val="13426B"/>
              </a:solidFill>
            </a:endParaRPr>
          </a:p>
        </p:txBody>
      </p:sp>
      <p:sp>
        <p:nvSpPr>
          <p:cNvPr id="76" name="Rounded Rectangle 75"/>
          <p:cNvSpPr/>
          <p:nvPr/>
        </p:nvSpPr>
        <p:spPr>
          <a:xfrm>
            <a:off x="3576345" y="4641378"/>
            <a:ext cx="598154" cy="132923"/>
          </a:xfrm>
          <a:prstGeom prst="roundRect">
            <a:avLst>
              <a:gd name="adj" fmla="val 41581"/>
            </a:avLst>
          </a:prstGeom>
          <a:solidFill>
            <a:srgbClr val="EAF0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13426B"/>
                </a:solidFill>
              </a:rPr>
              <a:t>Listed</a:t>
            </a:r>
            <a:endParaRPr lang="en-GB" sz="554" b="1" dirty="0">
              <a:solidFill>
                <a:srgbClr val="13426B"/>
              </a:solidFill>
            </a:endParaRPr>
          </a:p>
        </p:txBody>
      </p:sp>
      <p:sp>
        <p:nvSpPr>
          <p:cNvPr id="77" name="Oval 76"/>
          <p:cNvSpPr/>
          <p:nvPr/>
        </p:nvSpPr>
        <p:spPr>
          <a:xfrm>
            <a:off x="3646374" y="4682916"/>
            <a:ext cx="49847" cy="49846"/>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solidFill>
                <a:srgbClr val="13426B"/>
              </a:solidFill>
            </a:endParaRPr>
          </a:p>
        </p:txBody>
      </p:sp>
      <p:sp>
        <p:nvSpPr>
          <p:cNvPr id="78" name="Rounded Rectangle 77"/>
          <p:cNvSpPr/>
          <p:nvPr/>
        </p:nvSpPr>
        <p:spPr>
          <a:xfrm>
            <a:off x="3576345" y="5278819"/>
            <a:ext cx="598154" cy="132923"/>
          </a:xfrm>
          <a:prstGeom prst="roundRect">
            <a:avLst>
              <a:gd name="adj" fmla="val 41581"/>
            </a:avLst>
          </a:prstGeom>
          <a:solidFill>
            <a:srgbClr val="EAF0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13426B"/>
                </a:solidFill>
              </a:rPr>
              <a:t>Listed</a:t>
            </a:r>
            <a:endParaRPr lang="en-GB" sz="554" b="1" dirty="0">
              <a:solidFill>
                <a:srgbClr val="13426B"/>
              </a:solidFill>
            </a:endParaRPr>
          </a:p>
        </p:txBody>
      </p:sp>
      <p:sp>
        <p:nvSpPr>
          <p:cNvPr id="79" name="Oval 78"/>
          <p:cNvSpPr/>
          <p:nvPr/>
        </p:nvSpPr>
        <p:spPr>
          <a:xfrm>
            <a:off x="3646374" y="5320357"/>
            <a:ext cx="49847" cy="49846"/>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solidFill>
                <a:srgbClr val="13426B"/>
              </a:solidFill>
            </a:endParaRPr>
          </a:p>
        </p:txBody>
      </p:sp>
      <p:grpSp>
        <p:nvGrpSpPr>
          <p:cNvPr id="80" name="Group 79"/>
          <p:cNvGrpSpPr/>
          <p:nvPr/>
        </p:nvGrpSpPr>
        <p:grpSpPr>
          <a:xfrm>
            <a:off x="4473939" y="5179126"/>
            <a:ext cx="1109589" cy="332308"/>
            <a:chOff x="3973803" y="4947526"/>
            <a:chExt cx="1202055" cy="360000"/>
          </a:xfrm>
        </p:grpSpPr>
        <p:cxnSp>
          <p:nvCxnSpPr>
            <p:cNvPr id="81" name="Straight Connector 80"/>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4473939" y="2629357"/>
            <a:ext cx="1109589" cy="332308"/>
            <a:chOff x="3973803" y="4947526"/>
            <a:chExt cx="1202055" cy="360000"/>
          </a:xfrm>
        </p:grpSpPr>
        <p:cxnSp>
          <p:nvCxnSpPr>
            <p:cNvPr id="84" name="Straight Connector 83"/>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4473939" y="3266800"/>
            <a:ext cx="1109589" cy="332308"/>
            <a:chOff x="3973803" y="4947526"/>
            <a:chExt cx="1202055" cy="360000"/>
          </a:xfrm>
        </p:grpSpPr>
        <p:cxnSp>
          <p:nvCxnSpPr>
            <p:cNvPr id="87" name="Straight Connector 86"/>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4473939" y="3904242"/>
            <a:ext cx="1109589" cy="332308"/>
            <a:chOff x="3973803" y="4947526"/>
            <a:chExt cx="1202055" cy="360000"/>
          </a:xfrm>
        </p:grpSpPr>
        <p:cxnSp>
          <p:nvCxnSpPr>
            <p:cNvPr id="90" name="Straight Connector 89"/>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4473939" y="4541685"/>
            <a:ext cx="1109589" cy="332308"/>
            <a:chOff x="3973803" y="4947526"/>
            <a:chExt cx="1202055" cy="360000"/>
          </a:xfrm>
        </p:grpSpPr>
        <p:cxnSp>
          <p:nvCxnSpPr>
            <p:cNvPr id="93" name="Straight Connector 92"/>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4561022" y="4525067"/>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Listed on</a:t>
            </a:r>
          </a:p>
          <a:p>
            <a:pPr>
              <a:spcAft>
                <a:spcPts val="369"/>
              </a:spcAft>
            </a:pPr>
            <a:r>
              <a:rPr lang="en-US" sz="738" b="1" dirty="0">
                <a:solidFill>
                  <a:srgbClr val="13426B"/>
                </a:solidFill>
              </a:rPr>
              <a:t>19 Jun 2020</a:t>
            </a:r>
            <a:endParaRPr lang="en-GB" sz="738" b="1" dirty="0">
              <a:solidFill>
                <a:srgbClr val="13426B"/>
              </a:solidFill>
            </a:endParaRPr>
          </a:p>
        </p:txBody>
      </p:sp>
      <p:sp>
        <p:nvSpPr>
          <p:cNvPr id="96" name="Rectangle 95"/>
          <p:cNvSpPr/>
          <p:nvPr/>
        </p:nvSpPr>
        <p:spPr>
          <a:xfrm>
            <a:off x="4561022" y="5162511"/>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Listed on</a:t>
            </a:r>
          </a:p>
          <a:p>
            <a:pPr>
              <a:spcAft>
                <a:spcPts val="369"/>
              </a:spcAft>
            </a:pPr>
            <a:r>
              <a:rPr lang="en-US" sz="738" b="1" dirty="0">
                <a:solidFill>
                  <a:srgbClr val="13426B"/>
                </a:solidFill>
              </a:rPr>
              <a:t>19 Jun 2020</a:t>
            </a:r>
            <a:endParaRPr lang="en-GB" sz="738" b="1" dirty="0">
              <a:solidFill>
                <a:srgbClr val="13426B"/>
              </a:solidFill>
            </a:endParaRPr>
          </a:p>
        </p:txBody>
      </p:sp>
      <p:sp>
        <p:nvSpPr>
          <p:cNvPr id="97" name="Rectangle 96"/>
          <p:cNvSpPr/>
          <p:nvPr/>
        </p:nvSpPr>
        <p:spPr>
          <a:xfrm>
            <a:off x="4561022" y="3250184"/>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Expected listing date</a:t>
            </a:r>
          </a:p>
          <a:p>
            <a:pPr>
              <a:spcAft>
                <a:spcPts val="369"/>
              </a:spcAft>
            </a:pPr>
            <a:r>
              <a:rPr lang="en-US" sz="738" b="1" dirty="0">
                <a:solidFill>
                  <a:srgbClr val="13426B"/>
                </a:solidFill>
              </a:rPr>
              <a:t>22 Jun 2020</a:t>
            </a:r>
            <a:endParaRPr lang="en-GB" sz="738" b="1" dirty="0">
              <a:solidFill>
                <a:srgbClr val="13426B"/>
              </a:solidFill>
            </a:endParaRPr>
          </a:p>
        </p:txBody>
      </p:sp>
      <p:sp>
        <p:nvSpPr>
          <p:cNvPr id="98" name="Rectangle 97"/>
          <p:cNvSpPr/>
          <p:nvPr/>
        </p:nvSpPr>
        <p:spPr>
          <a:xfrm>
            <a:off x="4561022" y="3887625"/>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Listed on</a:t>
            </a:r>
          </a:p>
          <a:p>
            <a:pPr>
              <a:spcAft>
                <a:spcPts val="369"/>
              </a:spcAft>
            </a:pPr>
            <a:r>
              <a:rPr lang="en-US" sz="738" b="1" dirty="0">
                <a:solidFill>
                  <a:srgbClr val="13426B"/>
                </a:solidFill>
              </a:rPr>
              <a:t>19 Jun 2020</a:t>
            </a:r>
            <a:endParaRPr lang="en-GB" sz="738" b="1" dirty="0">
              <a:solidFill>
                <a:srgbClr val="13426B"/>
              </a:solidFill>
            </a:endParaRPr>
          </a:p>
        </p:txBody>
      </p:sp>
      <p:sp>
        <p:nvSpPr>
          <p:cNvPr id="99" name="Rectangle 98"/>
          <p:cNvSpPr/>
          <p:nvPr/>
        </p:nvSpPr>
        <p:spPr>
          <a:xfrm>
            <a:off x="4561022" y="2612742"/>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Book close date</a:t>
            </a:r>
          </a:p>
          <a:p>
            <a:pPr>
              <a:spcAft>
                <a:spcPts val="369"/>
              </a:spcAft>
            </a:pPr>
            <a:r>
              <a:rPr lang="en-US" sz="738" b="1" dirty="0">
                <a:solidFill>
                  <a:srgbClr val="13426B"/>
                </a:solidFill>
              </a:rPr>
              <a:t>25 Jun 2020</a:t>
            </a:r>
            <a:endParaRPr lang="en-GB" sz="738" b="1" dirty="0">
              <a:solidFill>
                <a:srgbClr val="13426B"/>
              </a:solidFill>
            </a:endParaRPr>
          </a:p>
        </p:txBody>
      </p:sp>
      <p:grpSp>
        <p:nvGrpSpPr>
          <p:cNvPr id="100" name="Group 99"/>
          <p:cNvGrpSpPr/>
          <p:nvPr/>
        </p:nvGrpSpPr>
        <p:grpSpPr>
          <a:xfrm>
            <a:off x="5674331" y="2612741"/>
            <a:ext cx="821929" cy="2915308"/>
            <a:chOff x="4268387" y="2319676"/>
            <a:chExt cx="890423" cy="3158250"/>
          </a:xfrm>
        </p:grpSpPr>
        <p:sp>
          <p:nvSpPr>
            <p:cNvPr id="101" name="Rectangle 100"/>
            <p:cNvSpPr/>
            <p:nvPr/>
          </p:nvSpPr>
          <p:spPr>
            <a:xfrm>
              <a:off x="4268387" y="4391362"/>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2</a:t>
              </a:r>
              <a:r>
                <a:rPr lang="en-US" sz="738" b="1" dirty="0">
                  <a:solidFill>
                    <a:srgbClr val="13426B"/>
                  </a:solidFill>
                </a:rPr>
                <a:t>0,000</a:t>
              </a:r>
              <a:endParaRPr lang="en-GB" sz="738" b="1" dirty="0">
                <a:solidFill>
                  <a:srgbClr val="13426B"/>
                </a:solidFill>
              </a:endParaRPr>
            </a:p>
          </p:txBody>
        </p:sp>
        <p:sp>
          <p:nvSpPr>
            <p:cNvPr id="102" name="Rectangle 101"/>
            <p:cNvSpPr/>
            <p:nvPr/>
          </p:nvSpPr>
          <p:spPr>
            <a:xfrm>
              <a:off x="4268387" y="5081926"/>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6</a:t>
              </a:r>
              <a:r>
                <a:rPr lang="en-US" sz="738" b="1" dirty="0">
                  <a:solidFill>
                    <a:srgbClr val="13426B"/>
                  </a:solidFill>
                </a:rPr>
                <a:t>0,000</a:t>
              </a:r>
              <a:endParaRPr lang="en-GB" sz="738" b="1" dirty="0">
                <a:solidFill>
                  <a:srgbClr val="13426B"/>
                </a:solidFill>
              </a:endParaRPr>
            </a:p>
          </p:txBody>
        </p:sp>
        <p:sp>
          <p:nvSpPr>
            <p:cNvPr id="103" name="Rectangle 102"/>
            <p:cNvSpPr/>
            <p:nvPr/>
          </p:nvSpPr>
          <p:spPr>
            <a:xfrm>
              <a:off x="4268387" y="3010238"/>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100,000</a:t>
              </a:r>
              <a:endParaRPr lang="en-GB" sz="738" b="1" dirty="0">
                <a:solidFill>
                  <a:srgbClr val="13426B"/>
                </a:solidFill>
              </a:endParaRPr>
            </a:p>
          </p:txBody>
        </p:sp>
        <p:sp>
          <p:nvSpPr>
            <p:cNvPr id="104" name="Rectangle 103"/>
            <p:cNvSpPr/>
            <p:nvPr/>
          </p:nvSpPr>
          <p:spPr>
            <a:xfrm>
              <a:off x="4268387" y="3700800"/>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50,000</a:t>
              </a:r>
              <a:endParaRPr lang="en-GB" sz="738" b="1" dirty="0">
                <a:solidFill>
                  <a:srgbClr val="13426B"/>
                </a:solidFill>
              </a:endParaRPr>
            </a:p>
          </p:txBody>
        </p:sp>
        <p:sp>
          <p:nvSpPr>
            <p:cNvPr id="105" name="Rectangle 104"/>
            <p:cNvSpPr/>
            <p:nvPr/>
          </p:nvSpPr>
          <p:spPr>
            <a:xfrm>
              <a:off x="4268387" y="2319676"/>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Applied quantity</a:t>
              </a:r>
            </a:p>
            <a:p>
              <a:pPr>
                <a:spcAft>
                  <a:spcPts val="369"/>
                </a:spcAft>
              </a:pPr>
              <a:r>
                <a:rPr lang="en-US" sz="738" b="1" dirty="0">
                  <a:solidFill>
                    <a:srgbClr val="13426B"/>
                  </a:solidFill>
                </a:rPr>
                <a:t>20,000</a:t>
              </a:r>
              <a:endParaRPr lang="en-GB" sz="738" b="1" dirty="0">
                <a:solidFill>
                  <a:srgbClr val="13426B"/>
                </a:solidFill>
              </a:endParaRPr>
            </a:p>
          </p:txBody>
        </p:sp>
      </p:grpSp>
      <p:grpSp>
        <p:nvGrpSpPr>
          <p:cNvPr id="106" name="Group 105"/>
          <p:cNvGrpSpPr/>
          <p:nvPr/>
        </p:nvGrpSpPr>
        <p:grpSpPr>
          <a:xfrm>
            <a:off x="6545496" y="2679203"/>
            <a:ext cx="826179" cy="232615"/>
            <a:chOff x="6103690" y="2239276"/>
            <a:chExt cx="895027" cy="252000"/>
          </a:xfrm>
        </p:grpSpPr>
        <p:sp>
          <p:nvSpPr>
            <p:cNvPr id="107" name="Oval 106"/>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08" name="Group 107"/>
            <p:cNvGrpSpPr/>
            <p:nvPr/>
          </p:nvGrpSpPr>
          <p:grpSpPr>
            <a:xfrm>
              <a:off x="6157690" y="2293274"/>
              <a:ext cx="144000" cy="144005"/>
              <a:chOff x="5223895" y="1662035"/>
              <a:chExt cx="251999" cy="296894"/>
            </a:xfrm>
          </p:grpSpPr>
          <p:grpSp>
            <p:nvGrpSpPr>
              <p:cNvPr id="123" name="Group 122"/>
              <p:cNvGrpSpPr/>
              <p:nvPr/>
            </p:nvGrpSpPr>
            <p:grpSpPr>
              <a:xfrm>
                <a:off x="5223895" y="1662035"/>
                <a:ext cx="251999" cy="255425"/>
                <a:chOff x="5223899" y="1647825"/>
                <a:chExt cx="252000" cy="255425"/>
              </a:xfrm>
              <a:solidFill>
                <a:srgbClr val="A0B3C3"/>
              </a:solidFill>
              <a:effectLst/>
            </p:grpSpPr>
            <p:sp>
              <p:nvSpPr>
                <p:cNvPr id="126" name="Isosceles Triangle 125"/>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7" name="Rectangle 126"/>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24" name="Rounded Rectangle 123"/>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5" name="Rectangle 124"/>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09" name="Group 108"/>
            <p:cNvGrpSpPr/>
            <p:nvPr/>
          </p:nvGrpSpPr>
          <p:grpSpPr>
            <a:xfrm>
              <a:off x="6425204" y="2239276"/>
              <a:ext cx="573513" cy="252000"/>
              <a:chOff x="6425204" y="2239276"/>
              <a:chExt cx="573513" cy="252000"/>
            </a:xfrm>
          </p:grpSpPr>
          <p:sp>
            <p:nvSpPr>
              <p:cNvPr id="110" name="Oval 109"/>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11" name="Oval 110"/>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12" name="Group 111"/>
              <p:cNvGrpSpPr/>
              <p:nvPr/>
            </p:nvGrpSpPr>
            <p:grpSpPr>
              <a:xfrm>
                <a:off x="6497204" y="2311276"/>
                <a:ext cx="108000" cy="108000"/>
                <a:chOff x="2086228" y="1706705"/>
                <a:chExt cx="200636" cy="193208"/>
              </a:xfrm>
            </p:grpSpPr>
            <p:sp>
              <p:nvSpPr>
                <p:cNvPr id="118" name="Rounded Rectangle 117"/>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19" name="Group 118"/>
                <p:cNvGrpSpPr/>
                <p:nvPr/>
              </p:nvGrpSpPr>
              <p:grpSpPr>
                <a:xfrm>
                  <a:off x="2142770" y="1748590"/>
                  <a:ext cx="144094" cy="151323"/>
                  <a:chOff x="6152379" y="1773448"/>
                  <a:chExt cx="144094" cy="151323"/>
                </a:xfrm>
              </p:grpSpPr>
              <p:sp>
                <p:nvSpPr>
                  <p:cNvPr id="120" name="Oval 119"/>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1" name="Oval 120"/>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22" name="Straight Connector 121"/>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13" name="Group 112"/>
              <p:cNvGrpSpPr/>
              <p:nvPr/>
            </p:nvGrpSpPr>
            <p:grpSpPr>
              <a:xfrm>
                <a:off x="6818717" y="2311276"/>
                <a:ext cx="108000" cy="108000"/>
                <a:chOff x="3305613" y="1712590"/>
                <a:chExt cx="180000" cy="168078"/>
              </a:xfrm>
            </p:grpSpPr>
            <p:grpSp>
              <p:nvGrpSpPr>
                <p:cNvPr id="114" name="Group 113"/>
                <p:cNvGrpSpPr/>
                <p:nvPr/>
              </p:nvGrpSpPr>
              <p:grpSpPr>
                <a:xfrm>
                  <a:off x="3305613" y="1737448"/>
                  <a:ext cx="180000" cy="143220"/>
                  <a:chOff x="8031203" y="1842751"/>
                  <a:chExt cx="180000" cy="100148"/>
                </a:xfrm>
              </p:grpSpPr>
              <p:sp>
                <p:nvSpPr>
                  <p:cNvPr id="116" name="Flowchart: Delay 115"/>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17" name="Trapezoid 116"/>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15" name="Oval 114"/>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sp>
        <p:nvSpPr>
          <p:cNvPr id="128" name="Oval 127"/>
          <p:cNvSpPr/>
          <p:nvPr/>
        </p:nvSpPr>
        <p:spPr>
          <a:xfrm>
            <a:off x="6545496" y="3316646"/>
            <a:ext cx="232615" cy="232615"/>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29" name="Group 128"/>
          <p:cNvGrpSpPr/>
          <p:nvPr/>
        </p:nvGrpSpPr>
        <p:grpSpPr>
          <a:xfrm>
            <a:off x="6595342" y="3366490"/>
            <a:ext cx="132923" cy="132928"/>
            <a:chOff x="5223895" y="1662035"/>
            <a:chExt cx="251999" cy="296894"/>
          </a:xfrm>
        </p:grpSpPr>
        <p:grpSp>
          <p:nvGrpSpPr>
            <p:cNvPr id="130" name="Group 129"/>
            <p:cNvGrpSpPr/>
            <p:nvPr/>
          </p:nvGrpSpPr>
          <p:grpSpPr>
            <a:xfrm>
              <a:off x="5223895" y="1662035"/>
              <a:ext cx="251999" cy="255425"/>
              <a:chOff x="5223899" y="1647825"/>
              <a:chExt cx="252000" cy="255425"/>
            </a:xfrm>
            <a:solidFill>
              <a:srgbClr val="A0B3C3"/>
            </a:solidFill>
            <a:effectLst/>
          </p:grpSpPr>
          <p:sp>
            <p:nvSpPr>
              <p:cNvPr id="133" name="Isosceles Triangle 132"/>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4" name="Rectangle 133"/>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31" name="Rounded Rectangle 130"/>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2" name="Rectangle 131"/>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35" name="Oval 134"/>
          <p:cNvSpPr/>
          <p:nvPr/>
        </p:nvSpPr>
        <p:spPr>
          <a:xfrm>
            <a:off x="6842278" y="3316646"/>
            <a:ext cx="232615" cy="232615"/>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6" name="Oval 135"/>
          <p:cNvSpPr/>
          <p:nvPr/>
        </p:nvSpPr>
        <p:spPr>
          <a:xfrm>
            <a:off x="7139060" y="3316646"/>
            <a:ext cx="232615" cy="232615"/>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37" name="Group 136"/>
          <p:cNvGrpSpPr/>
          <p:nvPr/>
        </p:nvGrpSpPr>
        <p:grpSpPr>
          <a:xfrm>
            <a:off x="6908740" y="3383108"/>
            <a:ext cx="99692" cy="99692"/>
            <a:chOff x="2086228" y="1706705"/>
            <a:chExt cx="200636" cy="193208"/>
          </a:xfrm>
        </p:grpSpPr>
        <p:sp>
          <p:nvSpPr>
            <p:cNvPr id="138" name="Rounded Rectangle 137"/>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39" name="Group 138"/>
            <p:cNvGrpSpPr/>
            <p:nvPr/>
          </p:nvGrpSpPr>
          <p:grpSpPr>
            <a:xfrm>
              <a:off x="2142770" y="1748590"/>
              <a:ext cx="144094" cy="151323"/>
              <a:chOff x="6152379" y="1773448"/>
              <a:chExt cx="144094" cy="151323"/>
            </a:xfrm>
          </p:grpSpPr>
          <p:sp>
            <p:nvSpPr>
              <p:cNvPr id="140" name="Oval 139"/>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41" name="Oval 140"/>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42" name="Straight Connector 141"/>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43" name="Group 142"/>
          <p:cNvGrpSpPr/>
          <p:nvPr/>
        </p:nvGrpSpPr>
        <p:grpSpPr>
          <a:xfrm>
            <a:off x="7205521" y="3383108"/>
            <a:ext cx="99692" cy="99692"/>
            <a:chOff x="3305613" y="1712590"/>
            <a:chExt cx="180000" cy="168078"/>
          </a:xfrm>
        </p:grpSpPr>
        <p:grpSp>
          <p:nvGrpSpPr>
            <p:cNvPr id="144" name="Group 143"/>
            <p:cNvGrpSpPr/>
            <p:nvPr/>
          </p:nvGrpSpPr>
          <p:grpSpPr>
            <a:xfrm>
              <a:off x="3305613" y="1737448"/>
              <a:ext cx="180000" cy="143220"/>
              <a:chOff x="8031203" y="1842751"/>
              <a:chExt cx="180000" cy="100148"/>
            </a:xfrm>
          </p:grpSpPr>
          <p:sp>
            <p:nvSpPr>
              <p:cNvPr id="146" name="Flowchart: Delay 145"/>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47" name="Trapezoid 146"/>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45" name="Oval 144"/>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48" name="Group 147"/>
          <p:cNvGrpSpPr/>
          <p:nvPr/>
        </p:nvGrpSpPr>
        <p:grpSpPr>
          <a:xfrm>
            <a:off x="6545496" y="3954089"/>
            <a:ext cx="826179" cy="232615"/>
            <a:chOff x="6103690" y="2239276"/>
            <a:chExt cx="895027" cy="252000"/>
          </a:xfrm>
        </p:grpSpPr>
        <p:sp>
          <p:nvSpPr>
            <p:cNvPr id="149" name="Oval 148"/>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50" name="Group 149"/>
            <p:cNvGrpSpPr/>
            <p:nvPr/>
          </p:nvGrpSpPr>
          <p:grpSpPr>
            <a:xfrm>
              <a:off x="6157690" y="2293274"/>
              <a:ext cx="144000" cy="144005"/>
              <a:chOff x="5223895" y="1662035"/>
              <a:chExt cx="251999" cy="296894"/>
            </a:xfrm>
          </p:grpSpPr>
          <p:grpSp>
            <p:nvGrpSpPr>
              <p:cNvPr id="165" name="Group 164"/>
              <p:cNvGrpSpPr/>
              <p:nvPr/>
            </p:nvGrpSpPr>
            <p:grpSpPr>
              <a:xfrm>
                <a:off x="5223895" y="1662035"/>
                <a:ext cx="251999" cy="255425"/>
                <a:chOff x="5223899" y="1647825"/>
                <a:chExt cx="252000" cy="255425"/>
              </a:xfrm>
              <a:solidFill>
                <a:srgbClr val="A0B3C3"/>
              </a:solidFill>
              <a:effectLst/>
            </p:grpSpPr>
            <p:sp>
              <p:nvSpPr>
                <p:cNvPr id="168" name="Isosceles Triangle 167"/>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69" name="Rectangle 168"/>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66" name="Rounded Rectangle 165"/>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67" name="Rectangle 166"/>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51" name="Group 150"/>
            <p:cNvGrpSpPr/>
            <p:nvPr/>
          </p:nvGrpSpPr>
          <p:grpSpPr>
            <a:xfrm>
              <a:off x="6425204" y="2239276"/>
              <a:ext cx="573513" cy="252000"/>
              <a:chOff x="6425204" y="2239276"/>
              <a:chExt cx="573513" cy="252000"/>
            </a:xfrm>
          </p:grpSpPr>
          <p:sp>
            <p:nvSpPr>
              <p:cNvPr id="152" name="Oval 151"/>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53" name="Oval 152"/>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54" name="Group 153"/>
              <p:cNvGrpSpPr/>
              <p:nvPr/>
            </p:nvGrpSpPr>
            <p:grpSpPr>
              <a:xfrm>
                <a:off x="6497204" y="2311276"/>
                <a:ext cx="108000" cy="108000"/>
                <a:chOff x="2086228" y="1706705"/>
                <a:chExt cx="200636" cy="193208"/>
              </a:xfrm>
            </p:grpSpPr>
            <p:sp>
              <p:nvSpPr>
                <p:cNvPr id="160" name="Rounded Rectangle 159"/>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61" name="Group 160"/>
                <p:cNvGrpSpPr/>
                <p:nvPr/>
              </p:nvGrpSpPr>
              <p:grpSpPr>
                <a:xfrm>
                  <a:off x="2142770" y="1748590"/>
                  <a:ext cx="144094" cy="151323"/>
                  <a:chOff x="6152379" y="1773448"/>
                  <a:chExt cx="144094" cy="151323"/>
                </a:xfrm>
              </p:grpSpPr>
              <p:sp>
                <p:nvSpPr>
                  <p:cNvPr id="162" name="Oval 161"/>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63" name="Oval 162"/>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64" name="Straight Connector 163"/>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55" name="Group 154"/>
              <p:cNvGrpSpPr/>
              <p:nvPr/>
            </p:nvGrpSpPr>
            <p:grpSpPr>
              <a:xfrm>
                <a:off x="6818717" y="2311276"/>
                <a:ext cx="108000" cy="108000"/>
                <a:chOff x="3305613" y="1712590"/>
                <a:chExt cx="180000" cy="168078"/>
              </a:xfrm>
            </p:grpSpPr>
            <p:grpSp>
              <p:nvGrpSpPr>
                <p:cNvPr id="156" name="Group 155"/>
                <p:cNvGrpSpPr/>
                <p:nvPr/>
              </p:nvGrpSpPr>
              <p:grpSpPr>
                <a:xfrm>
                  <a:off x="3305613" y="1737448"/>
                  <a:ext cx="180000" cy="143220"/>
                  <a:chOff x="8031203" y="1842751"/>
                  <a:chExt cx="180000" cy="100148"/>
                </a:xfrm>
              </p:grpSpPr>
              <p:sp>
                <p:nvSpPr>
                  <p:cNvPr id="158" name="Flowchart: Delay 157"/>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59" name="Trapezoid 158"/>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57" name="Oval 156"/>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grpSp>
        <p:nvGrpSpPr>
          <p:cNvPr id="170" name="Group 169"/>
          <p:cNvGrpSpPr/>
          <p:nvPr/>
        </p:nvGrpSpPr>
        <p:grpSpPr>
          <a:xfrm>
            <a:off x="6545496" y="4591532"/>
            <a:ext cx="826179" cy="232615"/>
            <a:chOff x="6103690" y="2239276"/>
            <a:chExt cx="895027" cy="252000"/>
          </a:xfrm>
        </p:grpSpPr>
        <p:sp>
          <p:nvSpPr>
            <p:cNvPr id="171" name="Oval 170"/>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72" name="Group 171"/>
            <p:cNvGrpSpPr/>
            <p:nvPr/>
          </p:nvGrpSpPr>
          <p:grpSpPr>
            <a:xfrm>
              <a:off x="6157690" y="2293274"/>
              <a:ext cx="144000" cy="144005"/>
              <a:chOff x="5223895" y="1662035"/>
              <a:chExt cx="251999" cy="296894"/>
            </a:xfrm>
          </p:grpSpPr>
          <p:grpSp>
            <p:nvGrpSpPr>
              <p:cNvPr id="187" name="Group 186"/>
              <p:cNvGrpSpPr/>
              <p:nvPr/>
            </p:nvGrpSpPr>
            <p:grpSpPr>
              <a:xfrm>
                <a:off x="5223895" y="1662035"/>
                <a:ext cx="251999" cy="255425"/>
                <a:chOff x="5223899" y="1647825"/>
                <a:chExt cx="252000" cy="255425"/>
              </a:xfrm>
              <a:solidFill>
                <a:srgbClr val="A0B3C3"/>
              </a:solidFill>
              <a:effectLst/>
            </p:grpSpPr>
            <p:sp>
              <p:nvSpPr>
                <p:cNvPr id="190" name="Isosceles Triangle 189"/>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91" name="Rectangle 190"/>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88" name="Rounded Rectangle 187"/>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89" name="Rectangle 188"/>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73" name="Group 172"/>
            <p:cNvGrpSpPr/>
            <p:nvPr/>
          </p:nvGrpSpPr>
          <p:grpSpPr>
            <a:xfrm>
              <a:off x="6425204" y="2239276"/>
              <a:ext cx="573513" cy="252000"/>
              <a:chOff x="6425204" y="2239276"/>
              <a:chExt cx="573513" cy="252000"/>
            </a:xfrm>
          </p:grpSpPr>
          <p:sp>
            <p:nvSpPr>
              <p:cNvPr id="174" name="Oval 173"/>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75" name="Oval 174"/>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76" name="Group 175"/>
              <p:cNvGrpSpPr/>
              <p:nvPr/>
            </p:nvGrpSpPr>
            <p:grpSpPr>
              <a:xfrm>
                <a:off x="6497204" y="2311276"/>
                <a:ext cx="108000" cy="108000"/>
                <a:chOff x="2086228" y="1706705"/>
                <a:chExt cx="200636" cy="193208"/>
              </a:xfrm>
            </p:grpSpPr>
            <p:sp>
              <p:nvSpPr>
                <p:cNvPr id="182" name="Rounded Rectangle 181"/>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83" name="Group 182"/>
                <p:cNvGrpSpPr/>
                <p:nvPr/>
              </p:nvGrpSpPr>
              <p:grpSpPr>
                <a:xfrm>
                  <a:off x="2142770" y="1748590"/>
                  <a:ext cx="144094" cy="151323"/>
                  <a:chOff x="6152379" y="1773448"/>
                  <a:chExt cx="144094" cy="151323"/>
                </a:xfrm>
              </p:grpSpPr>
              <p:sp>
                <p:nvSpPr>
                  <p:cNvPr id="184" name="Oval 183"/>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85" name="Oval 184"/>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86" name="Straight Connector 185"/>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77" name="Group 176"/>
              <p:cNvGrpSpPr/>
              <p:nvPr/>
            </p:nvGrpSpPr>
            <p:grpSpPr>
              <a:xfrm>
                <a:off x="6818717" y="2311276"/>
                <a:ext cx="108000" cy="108000"/>
                <a:chOff x="3305613" y="1712590"/>
                <a:chExt cx="180000" cy="168078"/>
              </a:xfrm>
            </p:grpSpPr>
            <p:grpSp>
              <p:nvGrpSpPr>
                <p:cNvPr id="178" name="Group 177"/>
                <p:cNvGrpSpPr/>
                <p:nvPr/>
              </p:nvGrpSpPr>
              <p:grpSpPr>
                <a:xfrm>
                  <a:off x="3305613" y="1737448"/>
                  <a:ext cx="180000" cy="143220"/>
                  <a:chOff x="8031203" y="1842751"/>
                  <a:chExt cx="180000" cy="100148"/>
                </a:xfrm>
              </p:grpSpPr>
              <p:sp>
                <p:nvSpPr>
                  <p:cNvPr id="180" name="Flowchart: Delay 179"/>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81" name="Trapezoid 180"/>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79" name="Oval 178"/>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grpSp>
        <p:nvGrpSpPr>
          <p:cNvPr id="192" name="Group 191"/>
          <p:cNvGrpSpPr/>
          <p:nvPr/>
        </p:nvGrpSpPr>
        <p:grpSpPr>
          <a:xfrm>
            <a:off x="6545496" y="5228973"/>
            <a:ext cx="826179" cy="232615"/>
            <a:chOff x="6103690" y="2239276"/>
            <a:chExt cx="895027" cy="252000"/>
          </a:xfrm>
        </p:grpSpPr>
        <p:sp>
          <p:nvSpPr>
            <p:cNvPr id="193" name="Oval 192"/>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94" name="Group 193"/>
            <p:cNvGrpSpPr/>
            <p:nvPr/>
          </p:nvGrpSpPr>
          <p:grpSpPr>
            <a:xfrm>
              <a:off x="6157690" y="2293274"/>
              <a:ext cx="144000" cy="144005"/>
              <a:chOff x="5223895" y="1662035"/>
              <a:chExt cx="251999" cy="296894"/>
            </a:xfrm>
          </p:grpSpPr>
          <p:grpSp>
            <p:nvGrpSpPr>
              <p:cNvPr id="209" name="Group 208"/>
              <p:cNvGrpSpPr/>
              <p:nvPr/>
            </p:nvGrpSpPr>
            <p:grpSpPr>
              <a:xfrm>
                <a:off x="5223895" y="1662035"/>
                <a:ext cx="251999" cy="255425"/>
                <a:chOff x="5223899" y="1647825"/>
                <a:chExt cx="252000" cy="255425"/>
              </a:xfrm>
              <a:solidFill>
                <a:srgbClr val="A0B3C3"/>
              </a:solidFill>
              <a:effectLst/>
            </p:grpSpPr>
            <p:sp>
              <p:nvSpPr>
                <p:cNvPr id="212" name="Isosceles Triangle 211"/>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13" name="Rectangle 212"/>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210" name="Rounded Rectangle 209"/>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11" name="Rectangle 210"/>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95" name="Group 194"/>
            <p:cNvGrpSpPr/>
            <p:nvPr/>
          </p:nvGrpSpPr>
          <p:grpSpPr>
            <a:xfrm>
              <a:off x="6425204" y="2239276"/>
              <a:ext cx="573513" cy="252000"/>
              <a:chOff x="6425204" y="2239276"/>
              <a:chExt cx="573513" cy="252000"/>
            </a:xfrm>
          </p:grpSpPr>
          <p:sp>
            <p:nvSpPr>
              <p:cNvPr id="196" name="Oval 195"/>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97" name="Oval 196"/>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98" name="Group 197"/>
              <p:cNvGrpSpPr/>
              <p:nvPr/>
            </p:nvGrpSpPr>
            <p:grpSpPr>
              <a:xfrm>
                <a:off x="6497204" y="2311276"/>
                <a:ext cx="108000" cy="108000"/>
                <a:chOff x="2086228" y="1706705"/>
                <a:chExt cx="200636" cy="193208"/>
              </a:xfrm>
            </p:grpSpPr>
            <p:sp>
              <p:nvSpPr>
                <p:cNvPr id="204" name="Rounded Rectangle 203"/>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205" name="Group 204"/>
                <p:cNvGrpSpPr/>
                <p:nvPr/>
              </p:nvGrpSpPr>
              <p:grpSpPr>
                <a:xfrm>
                  <a:off x="2142770" y="1748590"/>
                  <a:ext cx="144094" cy="151323"/>
                  <a:chOff x="6152379" y="1773448"/>
                  <a:chExt cx="144094" cy="151323"/>
                </a:xfrm>
              </p:grpSpPr>
              <p:sp>
                <p:nvSpPr>
                  <p:cNvPr id="206" name="Oval 205"/>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07" name="Oval 206"/>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208" name="Straight Connector 207"/>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99" name="Group 198"/>
              <p:cNvGrpSpPr/>
              <p:nvPr/>
            </p:nvGrpSpPr>
            <p:grpSpPr>
              <a:xfrm>
                <a:off x="6818717" y="2311276"/>
                <a:ext cx="108000" cy="108000"/>
                <a:chOff x="3305613" y="1712590"/>
                <a:chExt cx="180000" cy="168078"/>
              </a:xfrm>
            </p:grpSpPr>
            <p:grpSp>
              <p:nvGrpSpPr>
                <p:cNvPr id="200" name="Group 199"/>
                <p:cNvGrpSpPr/>
                <p:nvPr/>
              </p:nvGrpSpPr>
              <p:grpSpPr>
                <a:xfrm>
                  <a:off x="3305613" y="1737448"/>
                  <a:ext cx="180000" cy="143220"/>
                  <a:chOff x="8031203" y="1842751"/>
                  <a:chExt cx="180000" cy="100148"/>
                </a:xfrm>
              </p:grpSpPr>
              <p:sp>
                <p:nvSpPr>
                  <p:cNvPr id="202" name="Flowchart: Delay 201"/>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03" name="Trapezoid 202"/>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201" name="Oval 200"/>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sp>
        <p:nvSpPr>
          <p:cNvPr id="6" name="Rectangle 5"/>
          <p:cNvSpPr/>
          <p:nvPr/>
        </p:nvSpPr>
        <p:spPr>
          <a:xfrm>
            <a:off x="1656102" y="1187740"/>
            <a:ext cx="6004346" cy="451093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15" name="Title 1">
            <a:extLst>
              <a:ext uri="{FF2B5EF4-FFF2-40B4-BE49-F238E27FC236}">
                <a16:creationId xmlns:a16="http://schemas.microsoft.com/office/drawing/2014/main" id="{C500E609-BF93-4121-A439-A363903AC7A3}"/>
              </a:ext>
            </a:extLst>
          </p:cNvPr>
          <p:cNvSpPr>
            <a:spLocks noGrp="1"/>
          </p:cNvSpPr>
          <p:nvPr>
            <p:ph type="title"/>
          </p:nvPr>
        </p:nvSpPr>
        <p:spPr>
          <a:xfrm>
            <a:off x="767862" y="343972"/>
            <a:ext cx="7817300" cy="635742"/>
          </a:xfrm>
        </p:spPr>
        <p:txBody>
          <a:bodyPr/>
          <a:lstStyle/>
          <a:p>
            <a:r>
              <a:rPr lang="en-HK" dirty="0" smtClean="0"/>
              <a:t>IPO HOME PAGE           (P.12)</a:t>
            </a:r>
            <a:endParaRPr lang="en-HK" dirty="0"/>
          </a:p>
        </p:txBody>
      </p:sp>
      <p:pic>
        <p:nvPicPr>
          <p:cNvPr id="216" name="圖片 4">
            <a:extLst>
              <a:ext uri="{FF2B5EF4-FFF2-40B4-BE49-F238E27FC236}">
                <a16:creationId xmlns:a16="http://schemas.microsoft.com/office/drawing/2014/main" id="{A8571132-7A78-4EE7-9EB6-5ECD7622B45D}"/>
              </a:ext>
            </a:extLst>
          </p:cNvPr>
          <p:cNvPicPr>
            <a:picLocks noChangeAspect="1"/>
          </p:cNvPicPr>
          <p:nvPr/>
        </p:nvPicPr>
        <p:blipFill>
          <a:blip r:embed="rId4"/>
          <a:stretch>
            <a:fillRect/>
          </a:stretch>
        </p:blipFill>
        <p:spPr>
          <a:xfrm>
            <a:off x="2586623" y="376146"/>
            <a:ext cx="524246" cy="194289"/>
          </a:xfrm>
          <a:prstGeom prst="rect">
            <a:avLst/>
          </a:prstGeom>
        </p:spPr>
      </p:pic>
    </p:spTree>
    <p:extLst>
      <p:ext uri="{BB962C8B-B14F-4D97-AF65-F5344CB8AC3E}">
        <p14:creationId xmlns:p14="http://schemas.microsoft.com/office/powerpoint/2010/main" val="4111565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16F9B7-DF59-445F-82CE-9F6076F783A8}"/>
              </a:ext>
            </a:extLst>
          </p:cNvPr>
          <p:cNvSpPr/>
          <p:nvPr/>
        </p:nvSpPr>
        <p:spPr>
          <a:xfrm rot="5400000">
            <a:off x="2402807" y="441035"/>
            <a:ext cx="4510937" cy="6004346"/>
          </a:xfrm>
          <a:prstGeom prst="rect">
            <a:avLst/>
          </a:prstGeom>
          <a:solidFill>
            <a:srgbClr val="F0F5F9"/>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844047">
              <a:lnSpc>
                <a:spcPct val="107000"/>
              </a:lnSpc>
              <a:spcAft>
                <a:spcPts val="738"/>
              </a:spcAft>
            </a:pPr>
            <a:r>
              <a:rPr lang="en-US" sz="1015"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015"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9" name="Round Single Corner Rectangle 8"/>
          <p:cNvSpPr/>
          <p:nvPr/>
        </p:nvSpPr>
        <p:spPr>
          <a:xfrm flipH="1" flipV="1">
            <a:off x="1656102" y="1187740"/>
            <a:ext cx="6004346" cy="1081567"/>
          </a:xfrm>
          <a:prstGeom prst="round1Rect">
            <a:avLst>
              <a:gd name="adj" fmla="val 46173"/>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0" name="Rounded Rectangle 9"/>
          <p:cNvSpPr/>
          <p:nvPr/>
        </p:nvSpPr>
        <p:spPr>
          <a:xfrm>
            <a:off x="1817044" y="1897589"/>
            <a:ext cx="5682462" cy="465231"/>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grpSp>
        <p:nvGrpSpPr>
          <p:cNvPr id="11" name="Group 10"/>
          <p:cNvGrpSpPr/>
          <p:nvPr/>
        </p:nvGrpSpPr>
        <p:grpSpPr>
          <a:xfrm>
            <a:off x="1794295" y="1240255"/>
            <a:ext cx="2257986" cy="234360"/>
            <a:chOff x="956555" y="680414"/>
            <a:chExt cx="2446152" cy="25389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0838" y1="37797" x2="20838" y2="37797"/>
                          <a14:foregroundMark x1="40937" y1="39237" x2="40937" y2="39237"/>
                          <a14:foregroundMark x1="55528" y1="38305" x2="55528" y2="38305"/>
                          <a14:foregroundMark x1="72215" y1="26017" x2="72215" y2="26017"/>
                          <a14:foregroundMark x1="75380" y1="69068" x2="75380" y2="69068"/>
                          <a14:foregroundMark x1="80600" y1="69492" x2="80600" y2="69492"/>
                          <a14:foregroundMark x1="68311" y1="71864" x2="68311" y2="71864"/>
                          <a14:foregroundMark x1="49445" y1="71610" x2="49445" y2="71610"/>
                          <a14:foregroundMark x1="50062" y1="66949" x2="50062" y2="66949"/>
                          <a14:foregroundMark x1="38841" y1="69492" x2="38841" y2="69492"/>
                          <a14:foregroundMark x1="34073" y1="71271" x2="34073" y2="71271"/>
                          <a14:foregroundMark x1="33909" y1="66525" x2="33909" y2="66525"/>
                          <a14:foregroundMark x1="34320" y1="77458" x2="34320" y2="77458"/>
                          <a14:foregroundMark x1="26058" y1="77119" x2="26058" y2="77119"/>
                          <a14:backgroundMark x1="23551" y1="76186" x2="23551" y2="76186"/>
                          <a14:backgroundMark x1="23757" y1="79492" x2="23757" y2="79492"/>
                          <a14:backgroundMark x1="38677" y1="71864" x2="38677" y2="71864"/>
                          <a14:backgroundMark x1="38635" y1="75678" x2="38635" y2="75678"/>
                          <a14:backgroundMark x1="38677" y1="68220" x2="38677" y2="68220"/>
                          <a14:backgroundMark x1="66461" y1="70000" x2="66461" y2="70000"/>
                          <a14:backgroundMark x1="76531" y1="72034" x2="76531" y2="72034"/>
                        </a14:backgroundRemoval>
                      </a14:imgEffect>
                    </a14:imgLayer>
                  </a14:imgProps>
                </a:ext>
                <a:ext uri="{28A0092B-C50C-407E-A947-70E740481C1C}">
                  <a14:useLocalDpi xmlns:a14="http://schemas.microsoft.com/office/drawing/2010/main" val="0"/>
                </a:ext>
              </a:extLst>
            </a:blip>
            <a:srcRect l="14960" t="16176" r="14561" b="41581"/>
            <a:stretch/>
          </p:blipFill>
          <p:spPr>
            <a:xfrm>
              <a:off x="956555" y="705104"/>
              <a:ext cx="677147" cy="196841"/>
            </a:xfrm>
            <a:prstGeom prst="rect">
              <a:avLst/>
            </a:prstGeom>
          </p:spPr>
        </p:pic>
        <p:cxnSp>
          <p:nvCxnSpPr>
            <p:cNvPr id="13" name="Straight Connector 12"/>
            <p:cNvCxnSpPr/>
            <p:nvPr/>
          </p:nvCxnSpPr>
          <p:spPr>
            <a:xfrm>
              <a:off x="1718104" y="713524"/>
              <a:ext cx="0" cy="180000"/>
            </a:xfrm>
            <a:prstGeom prst="line">
              <a:avLst/>
            </a:prstGeom>
            <a:ln w="63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802507" y="680414"/>
              <a:ext cx="1600200" cy="253890"/>
            </a:xfrm>
            <a:prstGeom prst="rect">
              <a:avLst/>
            </a:prstGeom>
            <a:noFill/>
          </p:spPr>
          <p:txBody>
            <a:bodyPr wrap="square" rtlCol="0">
              <a:spAutoFit/>
            </a:bodyPr>
            <a:lstStyle/>
            <a:p>
              <a:r>
                <a:rPr lang="zh-CN" altLang="en-US" sz="923" b="1" dirty="0">
                  <a:solidFill>
                    <a:schemeClr val="bg1"/>
                  </a:solidFill>
                  <a:latin typeface="Microsoft JhengHei" panose="020B0604030504040204" pitchFamily="34" charset="-120"/>
                  <a:ea typeface="Microsoft JhengHei" panose="020B0604030504040204" pitchFamily="34" charset="-120"/>
                </a:rPr>
                <a:t>香港交易所</a:t>
              </a:r>
              <a:endParaRPr lang="en-GB" sz="1108" b="1" dirty="0">
                <a:solidFill>
                  <a:schemeClr val="bg1"/>
                </a:solidFill>
                <a:latin typeface="Microsoft JhengHei" panose="020B0604030504040204" pitchFamily="34" charset="-120"/>
                <a:ea typeface="Microsoft JhengHei" panose="020B0604030504040204" pitchFamily="34" charset="-120"/>
              </a:endParaRPr>
            </a:p>
          </p:txBody>
        </p:sp>
      </p:grpSp>
      <p:sp>
        <p:nvSpPr>
          <p:cNvPr id="15" name="Rounded Rectangle 14"/>
          <p:cNvSpPr/>
          <p:nvPr/>
        </p:nvSpPr>
        <p:spPr>
          <a:xfrm>
            <a:off x="1817044" y="2513049"/>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6" name="Rounded Rectangle 15"/>
          <p:cNvSpPr/>
          <p:nvPr/>
        </p:nvSpPr>
        <p:spPr>
          <a:xfrm>
            <a:off x="1817044" y="3150491"/>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7" name="Rounded Rectangle 16"/>
          <p:cNvSpPr/>
          <p:nvPr/>
        </p:nvSpPr>
        <p:spPr>
          <a:xfrm>
            <a:off x="1817044" y="3787933"/>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8" name="Rounded Rectangle 17"/>
          <p:cNvSpPr/>
          <p:nvPr/>
        </p:nvSpPr>
        <p:spPr>
          <a:xfrm>
            <a:off x="1817044" y="4425376"/>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19" name="Rounded Rectangle 18"/>
          <p:cNvSpPr/>
          <p:nvPr/>
        </p:nvSpPr>
        <p:spPr>
          <a:xfrm>
            <a:off x="1817044" y="5062819"/>
            <a:ext cx="5682462" cy="564923"/>
          </a:xfrm>
          <a:prstGeom prst="roundRect">
            <a:avLst>
              <a:gd name="adj" fmla="val 5422"/>
            </a:avLst>
          </a:prstGeom>
          <a:solidFill>
            <a:schemeClr val="bg1"/>
          </a:solidFill>
          <a:ln>
            <a:noFill/>
          </a:ln>
          <a:effectLst>
            <a:outerShdw blurRad="50800" dist="12700" dir="8100000" algn="tr" rotWithShape="0">
              <a:schemeClr val="bg1">
                <a:lumMod val="75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sp>
        <p:nvSpPr>
          <p:cNvPr id="20" name="Isosceles Triangle 19"/>
          <p:cNvSpPr/>
          <p:nvPr/>
        </p:nvSpPr>
        <p:spPr>
          <a:xfrm flipV="1">
            <a:off x="2959640" y="2113589"/>
            <a:ext cx="99692" cy="33231"/>
          </a:xfrm>
          <a:prstGeom prst="triangle">
            <a:avLst/>
          </a:prstGeom>
          <a:solidFill>
            <a:srgbClr val="A0B3C3"/>
          </a:solidFill>
          <a:ln>
            <a:solidFill>
              <a:srgbClr val="A0B3C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831"/>
          </a:p>
        </p:txBody>
      </p:sp>
      <p:sp>
        <p:nvSpPr>
          <p:cNvPr id="21" name="Rounded Rectangle 20"/>
          <p:cNvSpPr/>
          <p:nvPr/>
        </p:nvSpPr>
        <p:spPr>
          <a:xfrm>
            <a:off x="6923059" y="2043014"/>
            <a:ext cx="432000" cy="174381"/>
          </a:xfrm>
          <a:prstGeom prst="roundRect">
            <a:avLst/>
          </a:prstGeom>
          <a:noFill/>
          <a:ln w="3175">
            <a:solidFill>
              <a:srgbClr val="1342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6" b="1" dirty="0">
                <a:solidFill>
                  <a:srgbClr val="13426B"/>
                </a:solidFill>
              </a:rPr>
              <a:t>Reset</a:t>
            </a:r>
            <a:endParaRPr lang="en-GB" sz="646" b="1" dirty="0">
              <a:solidFill>
                <a:srgbClr val="13426B"/>
              </a:solidFill>
            </a:endParaRPr>
          </a:p>
        </p:txBody>
      </p:sp>
      <p:sp>
        <p:nvSpPr>
          <p:cNvPr id="22" name="Rounded Rectangle 21"/>
          <p:cNvSpPr/>
          <p:nvPr/>
        </p:nvSpPr>
        <p:spPr>
          <a:xfrm>
            <a:off x="6431368" y="2043014"/>
            <a:ext cx="432000" cy="174381"/>
          </a:xfrm>
          <a:prstGeom prst="roundRect">
            <a:avLst/>
          </a:prstGeom>
          <a:solidFill>
            <a:srgbClr val="13426B"/>
          </a:solidFill>
          <a:ln w="3175">
            <a:solidFill>
              <a:srgbClr val="13426B"/>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46" b="1" dirty="0"/>
              <a:t>Search</a:t>
            </a:r>
            <a:endParaRPr lang="en-GB" sz="646" b="1" dirty="0"/>
          </a:p>
        </p:txBody>
      </p:sp>
      <p:sp>
        <p:nvSpPr>
          <p:cNvPr id="23" name="TextBox 22"/>
          <p:cNvSpPr txBox="1"/>
          <p:nvPr/>
        </p:nvSpPr>
        <p:spPr>
          <a:xfrm>
            <a:off x="4768314" y="2002359"/>
            <a:ext cx="764308" cy="262829"/>
          </a:xfrm>
          <a:prstGeom prst="rect">
            <a:avLst/>
          </a:prstGeom>
          <a:noFill/>
        </p:spPr>
        <p:txBody>
          <a:bodyPr wrap="square" lIns="0" rIns="0" rtlCol="0">
            <a:spAutoFit/>
          </a:bodyPr>
          <a:lstStyle/>
          <a:p>
            <a:r>
              <a:rPr lang="en-US" sz="646" dirty="0">
                <a:solidFill>
                  <a:srgbClr val="13426B"/>
                </a:solidFill>
              </a:rPr>
              <a:t>Company name </a:t>
            </a:r>
            <a:r>
              <a:rPr lang="en-US" sz="462" dirty="0">
                <a:solidFill>
                  <a:srgbClr val="426788"/>
                </a:solidFill>
              </a:rPr>
              <a:t>(English short)</a:t>
            </a:r>
            <a:endParaRPr lang="en-GB" sz="462" dirty="0">
              <a:solidFill>
                <a:srgbClr val="426788"/>
              </a:solidFill>
            </a:endParaRPr>
          </a:p>
        </p:txBody>
      </p:sp>
      <p:sp>
        <p:nvSpPr>
          <p:cNvPr id="24" name="Rounded Rectangle 23"/>
          <p:cNvSpPr/>
          <p:nvPr/>
        </p:nvSpPr>
        <p:spPr>
          <a:xfrm>
            <a:off x="5382951" y="2022204"/>
            <a:ext cx="598154" cy="216000"/>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46" dirty="0">
                <a:solidFill>
                  <a:srgbClr val="426788"/>
                </a:solidFill>
                <a:latin typeface="Arial" panose="020B0604020202020204" pitchFamily="34" charset="0"/>
                <a:cs typeface="Arial" panose="020B0604020202020204" pitchFamily="34" charset="0"/>
              </a:rPr>
              <a:t>…</a:t>
            </a:r>
            <a:endParaRPr lang="en-GB" sz="646" dirty="0">
              <a:solidFill>
                <a:srgbClr val="426788"/>
              </a:solidFill>
              <a:latin typeface="Arial" panose="020B0604020202020204" pitchFamily="34" charset="0"/>
              <a:cs typeface="Arial" panose="020B0604020202020204" pitchFamily="34" charset="0"/>
            </a:endParaRPr>
          </a:p>
        </p:txBody>
      </p:sp>
      <p:sp>
        <p:nvSpPr>
          <p:cNvPr id="25" name="TextBox 24"/>
          <p:cNvSpPr txBox="1"/>
          <p:nvPr/>
        </p:nvSpPr>
        <p:spPr>
          <a:xfrm>
            <a:off x="3340163" y="2037872"/>
            <a:ext cx="764308" cy="191719"/>
          </a:xfrm>
          <a:prstGeom prst="rect">
            <a:avLst/>
          </a:prstGeom>
          <a:noFill/>
        </p:spPr>
        <p:txBody>
          <a:bodyPr wrap="square" lIns="0" rIns="0" rtlCol="0">
            <a:spAutoFit/>
          </a:bodyPr>
          <a:lstStyle/>
          <a:p>
            <a:r>
              <a:rPr lang="en-US" sz="646" dirty="0">
                <a:solidFill>
                  <a:srgbClr val="13426B"/>
                </a:solidFill>
              </a:rPr>
              <a:t>Stock code</a:t>
            </a:r>
            <a:endParaRPr lang="en-GB" sz="554" dirty="0">
              <a:solidFill>
                <a:srgbClr val="426788"/>
              </a:solidFill>
            </a:endParaRPr>
          </a:p>
        </p:txBody>
      </p:sp>
      <p:sp>
        <p:nvSpPr>
          <p:cNvPr id="26" name="Rounded Rectangle 25"/>
          <p:cNvSpPr/>
          <p:nvPr/>
        </p:nvSpPr>
        <p:spPr>
          <a:xfrm>
            <a:off x="3954799" y="2022204"/>
            <a:ext cx="598154" cy="216000"/>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46" dirty="0">
                <a:solidFill>
                  <a:srgbClr val="426788"/>
                </a:solidFill>
                <a:latin typeface="Arial" panose="020B0604020202020204" pitchFamily="34" charset="0"/>
                <a:cs typeface="Arial" panose="020B0604020202020204" pitchFamily="34" charset="0"/>
              </a:rPr>
              <a:t>…</a:t>
            </a:r>
            <a:endParaRPr lang="en-GB" sz="646" dirty="0">
              <a:solidFill>
                <a:srgbClr val="426788"/>
              </a:solidFill>
              <a:latin typeface="Arial" panose="020B0604020202020204" pitchFamily="34" charset="0"/>
              <a:cs typeface="Arial" panose="020B0604020202020204" pitchFamily="34" charset="0"/>
            </a:endParaRPr>
          </a:p>
        </p:txBody>
      </p:sp>
      <p:sp>
        <p:nvSpPr>
          <p:cNvPr id="27" name="TextBox 26"/>
          <p:cNvSpPr txBox="1"/>
          <p:nvPr/>
        </p:nvSpPr>
        <p:spPr>
          <a:xfrm>
            <a:off x="1912012" y="2037872"/>
            <a:ext cx="764308" cy="191719"/>
          </a:xfrm>
          <a:prstGeom prst="rect">
            <a:avLst/>
          </a:prstGeom>
          <a:noFill/>
        </p:spPr>
        <p:txBody>
          <a:bodyPr wrap="square" lIns="0" rIns="0" rtlCol="0">
            <a:spAutoFit/>
          </a:bodyPr>
          <a:lstStyle/>
          <a:p>
            <a:r>
              <a:rPr lang="en-US" sz="646" dirty="0">
                <a:solidFill>
                  <a:srgbClr val="13426B"/>
                </a:solidFill>
              </a:rPr>
              <a:t>IPO status</a:t>
            </a:r>
            <a:endParaRPr lang="en-GB" sz="554" dirty="0">
              <a:solidFill>
                <a:srgbClr val="426788"/>
              </a:solidFill>
            </a:endParaRPr>
          </a:p>
        </p:txBody>
      </p:sp>
      <p:sp>
        <p:nvSpPr>
          <p:cNvPr id="28" name="Rounded Rectangle 27"/>
          <p:cNvSpPr/>
          <p:nvPr/>
        </p:nvSpPr>
        <p:spPr>
          <a:xfrm>
            <a:off x="2526648" y="2022204"/>
            <a:ext cx="598154" cy="216000"/>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46" dirty="0">
                <a:solidFill>
                  <a:srgbClr val="426788"/>
                </a:solidFill>
                <a:latin typeface="Arial" panose="020B0604020202020204" pitchFamily="34" charset="0"/>
                <a:cs typeface="Arial" panose="020B0604020202020204" pitchFamily="34" charset="0"/>
              </a:rPr>
              <a:t>All</a:t>
            </a:r>
            <a:endParaRPr lang="en-GB" sz="646" dirty="0">
              <a:solidFill>
                <a:srgbClr val="426788"/>
              </a:solidFill>
              <a:latin typeface="Arial" panose="020B0604020202020204" pitchFamily="34" charset="0"/>
              <a:cs typeface="Arial" panose="020B0604020202020204" pitchFamily="34" charset="0"/>
            </a:endParaRPr>
          </a:p>
        </p:txBody>
      </p:sp>
      <p:cxnSp>
        <p:nvCxnSpPr>
          <p:cNvPr id="29" name="Straight Connector 28"/>
          <p:cNvCxnSpPr/>
          <p:nvPr/>
        </p:nvCxnSpPr>
        <p:spPr>
          <a:xfrm>
            <a:off x="1817045" y="2513049"/>
            <a:ext cx="0" cy="564923"/>
          </a:xfrm>
          <a:prstGeom prst="line">
            <a:avLst/>
          </a:prstGeom>
          <a:ln cap="rnd">
            <a:solidFill>
              <a:srgbClr val="1BB967"/>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817045" y="3150492"/>
            <a:ext cx="0" cy="564923"/>
          </a:xfrm>
          <a:prstGeom prst="line">
            <a:avLst/>
          </a:prstGeom>
          <a:ln cap="rnd">
            <a:solidFill>
              <a:srgbClr val="1BB967"/>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817045" y="3787935"/>
            <a:ext cx="0" cy="564923"/>
          </a:xfrm>
          <a:prstGeom prst="line">
            <a:avLst/>
          </a:prstGeom>
          <a:ln cap="rnd">
            <a:solidFill>
              <a:srgbClr val="13426B"/>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817045" y="4425378"/>
            <a:ext cx="0" cy="564923"/>
          </a:xfrm>
          <a:prstGeom prst="line">
            <a:avLst/>
          </a:prstGeom>
          <a:ln cap="rnd">
            <a:solidFill>
              <a:srgbClr val="13426B"/>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17045" y="5062819"/>
            <a:ext cx="0" cy="564923"/>
          </a:xfrm>
          <a:prstGeom prst="line">
            <a:avLst/>
          </a:prstGeom>
          <a:ln cap="rnd">
            <a:solidFill>
              <a:srgbClr val="13426B"/>
            </a:solidFill>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912012" y="3887627"/>
            <a:ext cx="365538" cy="365538"/>
          </a:xfrm>
          <a:prstGeom prst="round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31" dirty="0">
                <a:solidFill>
                  <a:schemeClr val="accent3">
                    <a:lumMod val="40000"/>
                    <a:lumOff val="60000"/>
                  </a:schemeClr>
                </a:solidFill>
                <a:latin typeface="Bahnschrift" panose="020B0502040204020203" pitchFamily="34" charset="0"/>
                <a:cs typeface="Arial" panose="020B0604020202020204" pitchFamily="34" charset="0"/>
              </a:rPr>
              <a:t>S</a:t>
            </a:r>
            <a:endParaRPr lang="en-GB" sz="831" dirty="0">
              <a:solidFill>
                <a:schemeClr val="accent3">
                  <a:lumMod val="40000"/>
                  <a:lumOff val="60000"/>
                </a:schemeClr>
              </a:solidFill>
              <a:latin typeface="Bahnschrift" panose="020B0502040204020203" pitchFamily="34" charset="0"/>
              <a:cs typeface="Arial" panose="020B0604020202020204" pitchFamily="34" charset="0"/>
            </a:endParaRPr>
          </a:p>
        </p:txBody>
      </p:sp>
      <p:sp>
        <p:nvSpPr>
          <p:cNvPr id="35" name="Rounded Rectangle 34"/>
          <p:cNvSpPr/>
          <p:nvPr/>
        </p:nvSpPr>
        <p:spPr>
          <a:xfrm>
            <a:off x="1912012" y="4525070"/>
            <a:ext cx="365538" cy="365538"/>
          </a:xfrm>
          <a:prstGeom prst="roundRect">
            <a:avLst/>
          </a:prstGeom>
          <a:solidFill>
            <a:srgbClr val="060238"/>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646" b="1" dirty="0">
              <a:solidFill>
                <a:srgbClr val="92D050"/>
              </a:solidFill>
              <a:latin typeface="Bahnschrift SemiBold" panose="020B0502040204020203" pitchFamily="34" charset="0"/>
              <a:cs typeface="Arial" panose="020B0604020202020204" pitchFamily="34" charset="0"/>
            </a:endParaRPr>
          </a:p>
          <a:p>
            <a:pPr algn="ctr"/>
            <a:r>
              <a:rPr lang="en-US" sz="646" b="1" dirty="0">
                <a:solidFill>
                  <a:srgbClr val="92D050"/>
                </a:solidFill>
                <a:latin typeface="Bahnschrift SemiBold" panose="020B0502040204020203" pitchFamily="34" charset="0"/>
                <a:cs typeface="Arial" panose="020B0604020202020204" pitchFamily="34" charset="0"/>
              </a:rPr>
              <a:t>invest</a:t>
            </a:r>
            <a:r>
              <a:rPr lang="en-US" sz="646" b="1" dirty="0">
                <a:solidFill>
                  <a:schemeClr val="accent6">
                    <a:lumMod val="60000"/>
                    <a:lumOff val="40000"/>
                  </a:schemeClr>
                </a:solidFill>
                <a:latin typeface="Bahnschrift SemiBold" panose="020B0502040204020203" pitchFamily="34" charset="0"/>
                <a:cs typeface="Arial" panose="020B0604020202020204" pitchFamily="34" charset="0"/>
              </a:rPr>
              <a:t>.ai</a:t>
            </a:r>
            <a:endParaRPr lang="en-GB" sz="646" b="1" dirty="0">
              <a:solidFill>
                <a:schemeClr val="accent6">
                  <a:lumMod val="60000"/>
                  <a:lumOff val="40000"/>
                </a:schemeClr>
              </a:solidFill>
              <a:latin typeface="Bahnschrift SemiBold" panose="020B0502040204020203" pitchFamily="34" charset="0"/>
              <a:cs typeface="Arial" panose="020B0604020202020204" pitchFamily="34" charset="0"/>
            </a:endParaRPr>
          </a:p>
        </p:txBody>
      </p:sp>
      <p:sp>
        <p:nvSpPr>
          <p:cNvPr id="36" name="Rounded Rectangle 35"/>
          <p:cNvSpPr/>
          <p:nvPr/>
        </p:nvSpPr>
        <p:spPr>
          <a:xfrm>
            <a:off x="1912012" y="5162511"/>
            <a:ext cx="365538" cy="365538"/>
          </a:xfrm>
          <a:prstGeom prst="roundRect">
            <a:avLst/>
          </a:prstGeom>
          <a:solidFill>
            <a:srgbClr val="EBFEE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spcAft>
                <a:spcPts val="185"/>
              </a:spcAft>
            </a:pPr>
            <a:r>
              <a:rPr lang="en-US" sz="369" b="1" dirty="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rPr>
              <a:t>BIOTEXA</a:t>
            </a:r>
            <a:endParaRPr lang="en-GB" sz="369" b="1" dirty="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37" name="Straight Connector 36"/>
          <p:cNvCxnSpPr/>
          <p:nvPr/>
        </p:nvCxnSpPr>
        <p:spPr>
          <a:xfrm>
            <a:off x="2176290" y="4650529"/>
            <a:ext cx="0" cy="67207"/>
          </a:xfrm>
          <a:prstGeom prst="line">
            <a:avLst/>
          </a:prstGeom>
          <a:ln w="12700" cap="rnd">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206732" y="4682052"/>
            <a:ext cx="0" cy="35684"/>
          </a:xfrm>
          <a:prstGeom prst="line">
            <a:avLst/>
          </a:prstGeom>
          <a:ln w="12700" cap="rnd">
            <a:solidFill>
              <a:srgbClr val="39FD76"/>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237172" y="4630263"/>
            <a:ext cx="0" cy="87474"/>
          </a:xfrm>
          <a:prstGeom prst="line">
            <a:avLst/>
          </a:prstGeom>
          <a:ln w="12700" cap="rnd">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145849" y="4697816"/>
            <a:ext cx="0" cy="19921"/>
          </a:xfrm>
          <a:prstGeom prst="line">
            <a:avLst/>
          </a:prstGeom>
          <a:ln w="12700" cap="rnd">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Hexagon 40"/>
          <p:cNvSpPr/>
          <p:nvPr/>
        </p:nvSpPr>
        <p:spPr>
          <a:xfrm>
            <a:off x="2195184" y="5353963"/>
            <a:ext cx="49846" cy="49846"/>
          </a:xfrm>
          <a:prstGeom prst="hexagon">
            <a:avLst/>
          </a:prstGeom>
          <a:noFill/>
          <a:ln>
            <a:solidFill>
              <a:srgbClr val="008E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42" name="Hexagon 41"/>
          <p:cNvSpPr/>
          <p:nvPr/>
        </p:nvSpPr>
        <p:spPr>
          <a:xfrm>
            <a:off x="2145849" y="5320357"/>
            <a:ext cx="49846" cy="49846"/>
          </a:xfrm>
          <a:prstGeom prst="hexagon">
            <a:avLst/>
          </a:prstGeom>
          <a:noFill/>
          <a:ln>
            <a:solidFill>
              <a:srgbClr val="008E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43" name="Hexagon 42"/>
          <p:cNvSpPr/>
          <p:nvPr/>
        </p:nvSpPr>
        <p:spPr>
          <a:xfrm>
            <a:off x="2195184" y="5293236"/>
            <a:ext cx="49846" cy="49846"/>
          </a:xfrm>
          <a:prstGeom prst="hexagon">
            <a:avLst/>
          </a:prstGeom>
          <a:noFill/>
          <a:ln>
            <a:solidFill>
              <a:srgbClr val="008E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44" name="Group 43"/>
          <p:cNvGrpSpPr/>
          <p:nvPr/>
        </p:nvGrpSpPr>
        <p:grpSpPr>
          <a:xfrm>
            <a:off x="1912012" y="3250185"/>
            <a:ext cx="365538" cy="365538"/>
            <a:chOff x="1084082" y="2857839"/>
            <a:chExt cx="396000" cy="396000"/>
          </a:xfrm>
        </p:grpSpPr>
        <p:sp>
          <p:nvSpPr>
            <p:cNvPr id="45" name="Rounded Rectangle 44"/>
            <p:cNvSpPr/>
            <p:nvPr/>
          </p:nvSpPr>
          <p:spPr>
            <a:xfrm>
              <a:off x="1084082" y="2857839"/>
              <a:ext cx="396000" cy="396000"/>
            </a:xfrm>
            <a:prstGeom prst="roundRect">
              <a:avLst/>
            </a:prstGeom>
            <a:solidFill>
              <a:srgbClr val="E7F3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369" i="1" dirty="0">
                <a:solidFill>
                  <a:schemeClr val="tx1"/>
                </a:solidFill>
                <a:latin typeface="Arial Black" panose="020B0A04020102020204" pitchFamily="34" charset="0"/>
                <a:cs typeface="Arial" panose="020B0604020202020204" pitchFamily="34" charset="0"/>
              </a:endParaRPr>
            </a:p>
            <a:p>
              <a:pPr algn="ctr"/>
              <a:endParaRPr lang="en-US" sz="369" i="1" dirty="0">
                <a:solidFill>
                  <a:schemeClr val="tx1"/>
                </a:solidFill>
                <a:latin typeface="Arial Black" panose="020B0A04020102020204" pitchFamily="34" charset="0"/>
                <a:cs typeface="Arial" panose="020B0604020202020204" pitchFamily="34" charset="0"/>
              </a:endParaRPr>
            </a:p>
            <a:p>
              <a:pPr algn="ctr"/>
              <a:r>
                <a:rPr lang="en-US" sz="369" i="1" dirty="0">
                  <a:solidFill>
                    <a:schemeClr val="tx1"/>
                  </a:solidFill>
                  <a:latin typeface="Arial Black" panose="020B0A04020102020204" pitchFamily="34" charset="0"/>
                  <a:cs typeface="Arial" panose="020B0604020202020204" pitchFamily="34" charset="0"/>
                </a:rPr>
                <a:t>automobus</a:t>
              </a:r>
              <a:endParaRPr lang="en-GB" sz="369" i="1" dirty="0">
                <a:solidFill>
                  <a:schemeClr val="tx1"/>
                </a:solidFill>
                <a:latin typeface="Arial Black" panose="020B0A04020102020204" pitchFamily="34" charset="0"/>
                <a:cs typeface="Arial" panose="020B0604020202020204" pitchFamily="34" charset="0"/>
              </a:endParaRPr>
            </a:p>
          </p:txBody>
        </p:sp>
        <p:sp>
          <p:nvSpPr>
            <p:cNvPr id="46" name="Oval 45"/>
            <p:cNvSpPr/>
            <p:nvPr/>
          </p:nvSpPr>
          <p:spPr>
            <a:xfrm>
              <a:off x="1219082" y="2927350"/>
              <a:ext cx="126000" cy="126000"/>
            </a:xfrm>
            <a:prstGeom prst="ellipse">
              <a:avLst/>
            </a:prstGeom>
            <a:noFill/>
            <a:ln w="15875" cmpd="thickThin">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47" name="Straight Connector 46"/>
            <p:cNvCxnSpPr>
              <a:stCxn id="46" idx="0"/>
              <a:endCxn id="46" idx="5"/>
            </p:cNvCxnSpPr>
            <p:nvPr/>
          </p:nvCxnSpPr>
          <p:spPr>
            <a:xfrm>
              <a:off x="1282082" y="2927350"/>
              <a:ext cx="44548" cy="107548"/>
            </a:xfrm>
            <a:prstGeom prst="line">
              <a:avLst/>
            </a:prstGeom>
            <a:ln w="12700" cap="rnd">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6" idx="0"/>
              <a:endCxn id="46" idx="3"/>
            </p:cNvCxnSpPr>
            <p:nvPr/>
          </p:nvCxnSpPr>
          <p:spPr>
            <a:xfrm flipH="1">
              <a:off x="1237534" y="2927350"/>
              <a:ext cx="44548" cy="107548"/>
            </a:xfrm>
            <a:prstGeom prst="line">
              <a:avLst/>
            </a:prstGeom>
            <a:ln w="12700" cap="rnd">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1912012" y="2612742"/>
            <a:ext cx="365538" cy="365538"/>
            <a:chOff x="1084082" y="2167276"/>
            <a:chExt cx="396000" cy="396000"/>
          </a:xfrm>
        </p:grpSpPr>
        <p:sp>
          <p:nvSpPr>
            <p:cNvPr id="50" name="Rounded Rectangle 49"/>
            <p:cNvSpPr/>
            <p:nvPr/>
          </p:nvSpPr>
          <p:spPr>
            <a:xfrm>
              <a:off x="1084082" y="2167276"/>
              <a:ext cx="396000" cy="396000"/>
            </a:xfrm>
            <a:prstGeom prst="roundRect">
              <a:avLst/>
            </a:prstGeom>
            <a:solidFill>
              <a:srgbClr val="FEE5C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462" b="1" dirty="0">
                <a:solidFill>
                  <a:srgbClr val="426788"/>
                </a:solidFill>
                <a:latin typeface="Arial" panose="020B0604020202020204" pitchFamily="34" charset="0"/>
                <a:cs typeface="Arial" panose="020B0604020202020204" pitchFamily="34" charset="0"/>
              </a:endParaRPr>
            </a:p>
            <a:p>
              <a:pPr algn="ctr"/>
              <a:endParaRPr lang="en-US" sz="462" b="1" dirty="0">
                <a:solidFill>
                  <a:srgbClr val="356628"/>
                </a:solidFill>
                <a:latin typeface="Arial" panose="020B0604020202020204" pitchFamily="34" charset="0"/>
                <a:cs typeface="Arial" panose="020B0604020202020204" pitchFamily="34" charset="0"/>
              </a:endParaRPr>
            </a:p>
            <a:p>
              <a:pPr algn="ctr"/>
              <a:r>
                <a:rPr lang="en-US" sz="462" b="1" dirty="0">
                  <a:solidFill>
                    <a:srgbClr val="356628"/>
                  </a:solidFill>
                  <a:latin typeface="Tahoma" panose="020B0604030504040204" pitchFamily="34" charset="0"/>
                  <a:ea typeface="Tahoma" panose="020B0604030504040204" pitchFamily="34" charset="0"/>
                  <a:cs typeface="Tahoma" panose="020B0604030504040204" pitchFamily="34" charset="0"/>
                </a:rPr>
                <a:t>WAY</a:t>
              </a:r>
              <a:r>
                <a:rPr lang="en-US" sz="462" b="1" dirty="0">
                  <a:solidFill>
                    <a:srgbClr val="63B84C"/>
                  </a:solidFill>
                  <a:latin typeface="Tahoma" panose="020B0604030504040204" pitchFamily="34" charset="0"/>
                  <a:ea typeface="Tahoma" panose="020B0604030504040204" pitchFamily="34" charset="0"/>
                  <a:cs typeface="Tahoma" panose="020B0604030504040204" pitchFamily="34" charset="0"/>
                </a:rPr>
                <a:t>SIDE</a:t>
              </a:r>
              <a:endParaRPr lang="en-GB" sz="462" b="1" dirty="0">
                <a:solidFill>
                  <a:srgbClr val="63B84C"/>
                </a:solidFill>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p:cNvGrpSpPr/>
            <p:nvPr/>
          </p:nvGrpSpPr>
          <p:grpSpPr>
            <a:xfrm>
              <a:off x="1185917" y="2242182"/>
              <a:ext cx="192331" cy="148593"/>
              <a:chOff x="1207096" y="2272662"/>
              <a:chExt cx="149973" cy="114193"/>
            </a:xfrm>
          </p:grpSpPr>
          <p:sp>
            <p:nvSpPr>
              <p:cNvPr id="52" name="Parallelogram 51"/>
              <p:cNvSpPr/>
              <p:nvPr/>
            </p:nvSpPr>
            <p:spPr>
              <a:xfrm>
                <a:off x="1207096" y="2278855"/>
                <a:ext cx="36000" cy="108000"/>
              </a:xfrm>
              <a:prstGeom prst="parallelogram">
                <a:avLst/>
              </a:prstGeom>
              <a:no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3" name="Parallelogram 52"/>
              <p:cNvSpPr/>
              <p:nvPr/>
            </p:nvSpPr>
            <p:spPr>
              <a:xfrm flipH="1">
                <a:off x="1321069" y="2278855"/>
                <a:ext cx="36000" cy="108000"/>
              </a:xfrm>
              <a:prstGeom prst="parallelogram">
                <a:avLst/>
              </a:prstGeom>
              <a:no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54" name="Group 53"/>
              <p:cNvGrpSpPr/>
              <p:nvPr/>
            </p:nvGrpSpPr>
            <p:grpSpPr>
              <a:xfrm>
                <a:off x="1267683" y="2272662"/>
                <a:ext cx="28800" cy="114193"/>
                <a:chOff x="1256751" y="2272662"/>
                <a:chExt cx="43200" cy="114193"/>
              </a:xfrm>
            </p:grpSpPr>
            <p:sp>
              <p:nvSpPr>
                <p:cNvPr id="55" name="Trapezoid 54"/>
                <p:cNvSpPr/>
                <p:nvPr/>
              </p:nvSpPr>
              <p:spPr>
                <a:xfrm>
                  <a:off x="1256751" y="2329255"/>
                  <a:ext cx="43200" cy="57600"/>
                </a:xfrm>
                <a:prstGeom prst="trapezoid">
                  <a:avLst>
                    <a:gd name="adj" fmla="val 13372"/>
                  </a:avLst>
                </a:prstGeom>
                <a:solidFill>
                  <a:srgbClr val="63B84C"/>
                </a:solid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7" name="Isosceles Triangle 56"/>
                <p:cNvSpPr/>
                <p:nvPr/>
              </p:nvSpPr>
              <p:spPr>
                <a:xfrm>
                  <a:off x="1263476" y="2272662"/>
                  <a:ext cx="32400" cy="36000"/>
                </a:xfrm>
                <a:prstGeom prst="triangle">
                  <a:avLst/>
                </a:prstGeom>
                <a:solidFill>
                  <a:srgbClr val="63B84C"/>
                </a:solidFill>
                <a:ln>
                  <a:solidFill>
                    <a:srgbClr val="63B8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cxnSp>
        <p:nvCxnSpPr>
          <p:cNvPr id="58" name="Straight Connector 57"/>
          <p:cNvCxnSpPr/>
          <p:nvPr/>
        </p:nvCxnSpPr>
        <p:spPr>
          <a:xfrm>
            <a:off x="2011875" y="4037165"/>
            <a:ext cx="0" cy="66462"/>
          </a:xfrm>
          <a:prstGeom prst="line">
            <a:avLst/>
          </a:prstGeom>
          <a:ln w="12700" cap="rnd">
            <a:solidFill>
              <a:schemeClr val="accent3">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047458" y="3994287"/>
            <a:ext cx="0" cy="109340"/>
          </a:xfrm>
          <a:prstGeom prst="line">
            <a:avLst/>
          </a:prstGeom>
          <a:ln w="12700" cap="rnd">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083043" y="4037165"/>
            <a:ext cx="0" cy="66462"/>
          </a:xfrm>
          <a:prstGeom prst="line">
            <a:avLst/>
          </a:prstGeom>
          <a:ln w="12700" cap="rnd">
            <a:solidFill>
              <a:schemeClr val="accent3">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1" name="Left Bracket 60"/>
          <p:cNvSpPr/>
          <p:nvPr/>
        </p:nvSpPr>
        <p:spPr>
          <a:xfrm>
            <a:off x="2119831" y="4037165"/>
            <a:ext cx="33231" cy="66462"/>
          </a:xfrm>
          <a:prstGeom prst="leftBracket">
            <a:avLst>
              <a:gd name="adj" fmla="val 100000"/>
            </a:avLst>
          </a:prstGeom>
          <a:ln w="12700">
            <a:solidFill>
              <a:schemeClr val="accent3">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62" name="Oval 61"/>
          <p:cNvSpPr/>
          <p:nvPr/>
        </p:nvSpPr>
        <p:spPr>
          <a:xfrm>
            <a:off x="2177304" y="4037165"/>
            <a:ext cx="66462" cy="66462"/>
          </a:xfrm>
          <a:prstGeom prst="ellipse">
            <a:avLst/>
          </a:prstGeom>
          <a:noFill/>
          <a:ln w="12700" cmpd="sng">
            <a:solidFill>
              <a:schemeClr val="accent3">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3" name="Rectangle 62"/>
          <p:cNvSpPr/>
          <p:nvPr/>
        </p:nvSpPr>
        <p:spPr>
          <a:xfrm>
            <a:off x="2419354" y="2612742"/>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WAYSIDE</a:t>
            </a:r>
          </a:p>
          <a:p>
            <a:pPr>
              <a:spcAft>
                <a:spcPts val="369"/>
              </a:spcAft>
            </a:pPr>
            <a:r>
              <a:rPr lang="en-US" sz="646" b="1" dirty="0">
                <a:solidFill>
                  <a:srgbClr val="13426B"/>
                </a:solidFill>
              </a:rPr>
              <a:t>(3371)</a:t>
            </a:r>
            <a:endParaRPr lang="en-GB" sz="646" b="1" dirty="0">
              <a:solidFill>
                <a:srgbClr val="13426B"/>
              </a:solidFill>
            </a:endParaRPr>
          </a:p>
        </p:txBody>
      </p:sp>
      <p:sp>
        <p:nvSpPr>
          <p:cNvPr id="64" name="Rectangle 63"/>
          <p:cNvSpPr/>
          <p:nvPr/>
        </p:nvSpPr>
        <p:spPr>
          <a:xfrm>
            <a:off x="2419353" y="3250185"/>
            <a:ext cx="1358260"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AUTOMOBUS</a:t>
            </a:r>
          </a:p>
          <a:p>
            <a:pPr>
              <a:spcAft>
                <a:spcPts val="369"/>
              </a:spcAft>
            </a:pPr>
            <a:r>
              <a:rPr lang="en-US" sz="646" b="1" dirty="0">
                <a:solidFill>
                  <a:srgbClr val="13426B"/>
                </a:solidFill>
              </a:rPr>
              <a:t>(1484)</a:t>
            </a:r>
            <a:endParaRPr lang="en-GB" sz="646" b="1" dirty="0">
              <a:solidFill>
                <a:srgbClr val="13426B"/>
              </a:solidFill>
            </a:endParaRPr>
          </a:p>
        </p:txBody>
      </p:sp>
      <p:sp>
        <p:nvSpPr>
          <p:cNvPr id="65" name="Rectangle 64"/>
          <p:cNvSpPr/>
          <p:nvPr/>
        </p:nvSpPr>
        <p:spPr>
          <a:xfrm>
            <a:off x="2419354" y="3887627"/>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SILICO</a:t>
            </a:r>
          </a:p>
          <a:p>
            <a:pPr>
              <a:spcAft>
                <a:spcPts val="369"/>
              </a:spcAft>
            </a:pPr>
            <a:r>
              <a:rPr lang="en-US" sz="646" b="1" dirty="0">
                <a:solidFill>
                  <a:srgbClr val="13426B"/>
                </a:solidFill>
              </a:rPr>
              <a:t>(3646)</a:t>
            </a:r>
            <a:endParaRPr lang="en-GB" sz="646" b="1" dirty="0">
              <a:solidFill>
                <a:srgbClr val="13426B"/>
              </a:solidFill>
            </a:endParaRPr>
          </a:p>
        </p:txBody>
      </p:sp>
      <p:sp>
        <p:nvSpPr>
          <p:cNvPr id="66" name="Rectangle 65"/>
          <p:cNvSpPr/>
          <p:nvPr/>
        </p:nvSpPr>
        <p:spPr>
          <a:xfrm>
            <a:off x="2419354" y="4525070"/>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INVESTAI</a:t>
            </a:r>
          </a:p>
          <a:p>
            <a:pPr>
              <a:spcAft>
                <a:spcPts val="369"/>
              </a:spcAft>
            </a:pPr>
            <a:r>
              <a:rPr lang="en-US" sz="646" b="1" dirty="0">
                <a:solidFill>
                  <a:srgbClr val="13426B"/>
                </a:solidFill>
              </a:rPr>
              <a:t>(2664)</a:t>
            </a:r>
            <a:endParaRPr lang="en-GB" sz="646" b="1" dirty="0">
              <a:solidFill>
                <a:srgbClr val="13426B"/>
              </a:solidFill>
            </a:endParaRPr>
          </a:p>
        </p:txBody>
      </p:sp>
      <p:sp>
        <p:nvSpPr>
          <p:cNvPr id="67" name="Rectangle 66"/>
          <p:cNvSpPr/>
          <p:nvPr/>
        </p:nvSpPr>
        <p:spPr>
          <a:xfrm>
            <a:off x="2419354" y="5162511"/>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923" b="1" dirty="0">
                <a:solidFill>
                  <a:srgbClr val="13426B"/>
                </a:solidFill>
              </a:rPr>
              <a:t>BIOTEXA</a:t>
            </a:r>
          </a:p>
          <a:p>
            <a:pPr>
              <a:spcAft>
                <a:spcPts val="369"/>
              </a:spcAft>
            </a:pPr>
            <a:r>
              <a:rPr lang="en-US" sz="646" b="1" dirty="0">
                <a:solidFill>
                  <a:srgbClr val="13426B"/>
                </a:solidFill>
              </a:rPr>
              <a:t>(3758)</a:t>
            </a:r>
            <a:endParaRPr lang="en-GB" sz="646" b="1" dirty="0">
              <a:solidFill>
                <a:srgbClr val="13426B"/>
              </a:solidFill>
            </a:endParaRPr>
          </a:p>
        </p:txBody>
      </p:sp>
      <p:grpSp>
        <p:nvGrpSpPr>
          <p:cNvPr id="68" name="Group 67"/>
          <p:cNvGrpSpPr/>
          <p:nvPr/>
        </p:nvGrpSpPr>
        <p:grpSpPr>
          <a:xfrm>
            <a:off x="3576345" y="2729049"/>
            <a:ext cx="598154" cy="132923"/>
            <a:chOff x="2444612" y="2267820"/>
            <a:chExt cx="648000" cy="144000"/>
          </a:xfrm>
        </p:grpSpPr>
        <p:sp>
          <p:nvSpPr>
            <p:cNvPr id="69" name="Rounded Rectangle 68"/>
            <p:cNvSpPr/>
            <p:nvPr/>
          </p:nvSpPr>
          <p:spPr>
            <a:xfrm>
              <a:off x="2444612" y="2267820"/>
              <a:ext cx="648000" cy="144000"/>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00B050"/>
                  </a:solidFill>
                </a:rPr>
                <a:t>Active</a:t>
              </a:r>
              <a:endParaRPr lang="en-GB" sz="554" b="1" dirty="0">
                <a:solidFill>
                  <a:srgbClr val="00B050"/>
                </a:solidFill>
              </a:endParaRPr>
            </a:p>
          </p:txBody>
        </p:sp>
        <p:sp>
          <p:nvSpPr>
            <p:cNvPr id="70" name="Oval 69"/>
            <p:cNvSpPr/>
            <p:nvPr/>
          </p:nvSpPr>
          <p:spPr>
            <a:xfrm>
              <a:off x="2520476" y="2312820"/>
              <a:ext cx="54001" cy="5400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grpSp>
        <p:nvGrpSpPr>
          <p:cNvPr id="71" name="Group 70"/>
          <p:cNvGrpSpPr/>
          <p:nvPr/>
        </p:nvGrpSpPr>
        <p:grpSpPr>
          <a:xfrm>
            <a:off x="3576345" y="3366492"/>
            <a:ext cx="598154" cy="132923"/>
            <a:chOff x="2444612" y="2267820"/>
            <a:chExt cx="648000" cy="144000"/>
          </a:xfrm>
        </p:grpSpPr>
        <p:sp>
          <p:nvSpPr>
            <p:cNvPr id="72" name="Rounded Rectangle 71"/>
            <p:cNvSpPr/>
            <p:nvPr/>
          </p:nvSpPr>
          <p:spPr>
            <a:xfrm>
              <a:off x="2444612" y="2267820"/>
              <a:ext cx="648000" cy="144000"/>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00B050"/>
                  </a:solidFill>
                </a:rPr>
                <a:t>Active</a:t>
              </a:r>
              <a:endParaRPr lang="en-GB" sz="554" b="1" dirty="0">
                <a:solidFill>
                  <a:srgbClr val="00B050"/>
                </a:solidFill>
              </a:endParaRPr>
            </a:p>
          </p:txBody>
        </p:sp>
        <p:sp>
          <p:nvSpPr>
            <p:cNvPr id="73" name="Oval 72"/>
            <p:cNvSpPr/>
            <p:nvPr/>
          </p:nvSpPr>
          <p:spPr>
            <a:xfrm>
              <a:off x="2520476" y="2312820"/>
              <a:ext cx="54001" cy="5400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sp>
        <p:nvSpPr>
          <p:cNvPr id="74" name="Rounded Rectangle 73"/>
          <p:cNvSpPr/>
          <p:nvPr/>
        </p:nvSpPr>
        <p:spPr>
          <a:xfrm>
            <a:off x="3576345" y="4003935"/>
            <a:ext cx="598154" cy="132923"/>
          </a:xfrm>
          <a:prstGeom prst="roundRect">
            <a:avLst>
              <a:gd name="adj" fmla="val 41581"/>
            </a:avLst>
          </a:prstGeom>
          <a:solidFill>
            <a:srgbClr val="EAF0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13426B"/>
                </a:solidFill>
              </a:rPr>
              <a:t>Listed</a:t>
            </a:r>
            <a:endParaRPr lang="en-GB" sz="554" b="1" dirty="0">
              <a:solidFill>
                <a:srgbClr val="13426B"/>
              </a:solidFill>
            </a:endParaRPr>
          </a:p>
        </p:txBody>
      </p:sp>
      <p:sp>
        <p:nvSpPr>
          <p:cNvPr id="75" name="Oval 74"/>
          <p:cNvSpPr/>
          <p:nvPr/>
        </p:nvSpPr>
        <p:spPr>
          <a:xfrm>
            <a:off x="3646374" y="4045473"/>
            <a:ext cx="49847" cy="49846"/>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solidFill>
                <a:srgbClr val="13426B"/>
              </a:solidFill>
            </a:endParaRPr>
          </a:p>
        </p:txBody>
      </p:sp>
      <p:sp>
        <p:nvSpPr>
          <p:cNvPr id="76" name="Rounded Rectangle 75"/>
          <p:cNvSpPr/>
          <p:nvPr/>
        </p:nvSpPr>
        <p:spPr>
          <a:xfrm>
            <a:off x="3576345" y="4641378"/>
            <a:ext cx="598154" cy="132923"/>
          </a:xfrm>
          <a:prstGeom prst="roundRect">
            <a:avLst>
              <a:gd name="adj" fmla="val 41581"/>
            </a:avLst>
          </a:prstGeom>
          <a:solidFill>
            <a:srgbClr val="EAF0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13426B"/>
                </a:solidFill>
              </a:rPr>
              <a:t>Listed</a:t>
            </a:r>
            <a:endParaRPr lang="en-GB" sz="554" b="1" dirty="0">
              <a:solidFill>
                <a:srgbClr val="13426B"/>
              </a:solidFill>
            </a:endParaRPr>
          </a:p>
        </p:txBody>
      </p:sp>
      <p:sp>
        <p:nvSpPr>
          <p:cNvPr id="77" name="Oval 76"/>
          <p:cNvSpPr/>
          <p:nvPr/>
        </p:nvSpPr>
        <p:spPr>
          <a:xfrm>
            <a:off x="3646374" y="4682916"/>
            <a:ext cx="49847" cy="49846"/>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solidFill>
                <a:srgbClr val="13426B"/>
              </a:solidFill>
            </a:endParaRPr>
          </a:p>
        </p:txBody>
      </p:sp>
      <p:sp>
        <p:nvSpPr>
          <p:cNvPr id="78" name="Rounded Rectangle 77"/>
          <p:cNvSpPr/>
          <p:nvPr/>
        </p:nvSpPr>
        <p:spPr>
          <a:xfrm>
            <a:off x="3576345" y="5278819"/>
            <a:ext cx="598154" cy="132923"/>
          </a:xfrm>
          <a:prstGeom prst="roundRect">
            <a:avLst>
              <a:gd name="adj" fmla="val 41581"/>
            </a:avLst>
          </a:prstGeom>
          <a:solidFill>
            <a:srgbClr val="EAF0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13426B"/>
                </a:solidFill>
              </a:rPr>
              <a:t>Listed</a:t>
            </a:r>
            <a:endParaRPr lang="en-GB" sz="554" b="1" dirty="0">
              <a:solidFill>
                <a:srgbClr val="13426B"/>
              </a:solidFill>
            </a:endParaRPr>
          </a:p>
        </p:txBody>
      </p:sp>
      <p:sp>
        <p:nvSpPr>
          <p:cNvPr id="79" name="Oval 78"/>
          <p:cNvSpPr/>
          <p:nvPr/>
        </p:nvSpPr>
        <p:spPr>
          <a:xfrm>
            <a:off x="3646374" y="5320357"/>
            <a:ext cx="49847" cy="49846"/>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solidFill>
                <a:srgbClr val="13426B"/>
              </a:solidFill>
            </a:endParaRPr>
          </a:p>
        </p:txBody>
      </p:sp>
      <p:grpSp>
        <p:nvGrpSpPr>
          <p:cNvPr id="80" name="Group 79"/>
          <p:cNvGrpSpPr/>
          <p:nvPr/>
        </p:nvGrpSpPr>
        <p:grpSpPr>
          <a:xfrm>
            <a:off x="4473939" y="5179126"/>
            <a:ext cx="1109589" cy="332308"/>
            <a:chOff x="3973803" y="4947526"/>
            <a:chExt cx="1202055" cy="360000"/>
          </a:xfrm>
        </p:grpSpPr>
        <p:cxnSp>
          <p:nvCxnSpPr>
            <p:cNvPr id="81" name="Straight Connector 80"/>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4473939" y="2629357"/>
            <a:ext cx="1109589" cy="332308"/>
            <a:chOff x="3973803" y="4947526"/>
            <a:chExt cx="1202055" cy="360000"/>
          </a:xfrm>
        </p:grpSpPr>
        <p:cxnSp>
          <p:nvCxnSpPr>
            <p:cNvPr id="84" name="Straight Connector 83"/>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4473939" y="3266800"/>
            <a:ext cx="1109589" cy="332308"/>
            <a:chOff x="3973803" y="4947526"/>
            <a:chExt cx="1202055" cy="360000"/>
          </a:xfrm>
        </p:grpSpPr>
        <p:cxnSp>
          <p:nvCxnSpPr>
            <p:cNvPr id="87" name="Straight Connector 86"/>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4473939" y="3904242"/>
            <a:ext cx="1109589" cy="332308"/>
            <a:chOff x="3973803" y="4947526"/>
            <a:chExt cx="1202055" cy="360000"/>
          </a:xfrm>
        </p:grpSpPr>
        <p:cxnSp>
          <p:nvCxnSpPr>
            <p:cNvPr id="90" name="Straight Connector 89"/>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4473939" y="4541685"/>
            <a:ext cx="1109589" cy="332308"/>
            <a:chOff x="3973803" y="4947526"/>
            <a:chExt cx="1202055" cy="360000"/>
          </a:xfrm>
        </p:grpSpPr>
        <p:cxnSp>
          <p:nvCxnSpPr>
            <p:cNvPr id="93" name="Straight Connector 92"/>
            <p:cNvCxnSpPr/>
            <p:nvPr/>
          </p:nvCxnSpPr>
          <p:spPr>
            <a:xfrm>
              <a:off x="3973803"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175858" y="4947526"/>
              <a:ext cx="0" cy="360000"/>
            </a:xfrm>
            <a:prstGeom prst="line">
              <a:avLst/>
            </a:prstGeom>
            <a:ln w="12700" cap="rnd">
              <a:solidFill>
                <a:srgbClr val="EAF0F6"/>
              </a:solidFill>
            </a:ln>
            <a:effectLst/>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4561022" y="4525067"/>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Listed on</a:t>
            </a:r>
          </a:p>
          <a:p>
            <a:pPr>
              <a:spcAft>
                <a:spcPts val="369"/>
              </a:spcAft>
            </a:pPr>
            <a:r>
              <a:rPr lang="en-US" sz="738" b="1" dirty="0">
                <a:solidFill>
                  <a:srgbClr val="13426B"/>
                </a:solidFill>
              </a:rPr>
              <a:t>19 Jun 2020</a:t>
            </a:r>
            <a:endParaRPr lang="en-GB" sz="738" b="1" dirty="0">
              <a:solidFill>
                <a:srgbClr val="13426B"/>
              </a:solidFill>
            </a:endParaRPr>
          </a:p>
        </p:txBody>
      </p:sp>
      <p:sp>
        <p:nvSpPr>
          <p:cNvPr id="96" name="Rectangle 95"/>
          <p:cNvSpPr/>
          <p:nvPr/>
        </p:nvSpPr>
        <p:spPr>
          <a:xfrm>
            <a:off x="4561022" y="5162511"/>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Listed on</a:t>
            </a:r>
          </a:p>
          <a:p>
            <a:pPr>
              <a:spcAft>
                <a:spcPts val="369"/>
              </a:spcAft>
            </a:pPr>
            <a:r>
              <a:rPr lang="en-US" sz="738" b="1" dirty="0">
                <a:solidFill>
                  <a:srgbClr val="13426B"/>
                </a:solidFill>
              </a:rPr>
              <a:t>19 Jun 2020</a:t>
            </a:r>
            <a:endParaRPr lang="en-GB" sz="738" b="1" dirty="0">
              <a:solidFill>
                <a:srgbClr val="13426B"/>
              </a:solidFill>
            </a:endParaRPr>
          </a:p>
        </p:txBody>
      </p:sp>
      <p:sp>
        <p:nvSpPr>
          <p:cNvPr id="97" name="Rectangle 96"/>
          <p:cNvSpPr/>
          <p:nvPr/>
        </p:nvSpPr>
        <p:spPr>
          <a:xfrm>
            <a:off x="4561022" y="3250184"/>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Expected listing date</a:t>
            </a:r>
          </a:p>
          <a:p>
            <a:pPr>
              <a:spcAft>
                <a:spcPts val="369"/>
              </a:spcAft>
            </a:pPr>
            <a:r>
              <a:rPr lang="en-US" sz="738" b="1" dirty="0">
                <a:solidFill>
                  <a:srgbClr val="13426B"/>
                </a:solidFill>
              </a:rPr>
              <a:t>22 Jun 2020</a:t>
            </a:r>
            <a:endParaRPr lang="en-GB" sz="738" b="1" dirty="0">
              <a:solidFill>
                <a:srgbClr val="13426B"/>
              </a:solidFill>
            </a:endParaRPr>
          </a:p>
        </p:txBody>
      </p:sp>
      <p:sp>
        <p:nvSpPr>
          <p:cNvPr id="98" name="Rectangle 97"/>
          <p:cNvSpPr/>
          <p:nvPr/>
        </p:nvSpPr>
        <p:spPr>
          <a:xfrm>
            <a:off x="4561022" y="3887625"/>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Listed on</a:t>
            </a:r>
          </a:p>
          <a:p>
            <a:pPr>
              <a:spcAft>
                <a:spcPts val="369"/>
              </a:spcAft>
            </a:pPr>
            <a:r>
              <a:rPr lang="en-US" sz="738" b="1" dirty="0">
                <a:solidFill>
                  <a:srgbClr val="13426B"/>
                </a:solidFill>
              </a:rPr>
              <a:t>19 Jun 2020</a:t>
            </a:r>
            <a:endParaRPr lang="en-GB" sz="738" b="1" dirty="0">
              <a:solidFill>
                <a:srgbClr val="13426B"/>
              </a:solidFill>
            </a:endParaRPr>
          </a:p>
        </p:txBody>
      </p:sp>
      <p:sp>
        <p:nvSpPr>
          <p:cNvPr id="99" name="Rectangle 98"/>
          <p:cNvSpPr/>
          <p:nvPr/>
        </p:nvSpPr>
        <p:spPr>
          <a:xfrm>
            <a:off x="4561022" y="2612742"/>
            <a:ext cx="821929" cy="3655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Book close date</a:t>
            </a:r>
          </a:p>
          <a:p>
            <a:pPr>
              <a:spcAft>
                <a:spcPts val="369"/>
              </a:spcAft>
            </a:pPr>
            <a:r>
              <a:rPr lang="en-US" sz="738" b="1" dirty="0">
                <a:solidFill>
                  <a:srgbClr val="13426B"/>
                </a:solidFill>
              </a:rPr>
              <a:t>25 Jun 2020</a:t>
            </a:r>
            <a:endParaRPr lang="en-GB" sz="738" b="1" dirty="0">
              <a:solidFill>
                <a:srgbClr val="13426B"/>
              </a:solidFill>
            </a:endParaRPr>
          </a:p>
        </p:txBody>
      </p:sp>
      <p:grpSp>
        <p:nvGrpSpPr>
          <p:cNvPr id="100" name="Group 99"/>
          <p:cNvGrpSpPr/>
          <p:nvPr/>
        </p:nvGrpSpPr>
        <p:grpSpPr>
          <a:xfrm>
            <a:off x="5674331" y="2612741"/>
            <a:ext cx="821929" cy="2915308"/>
            <a:chOff x="4268387" y="2319676"/>
            <a:chExt cx="890423" cy="3158250"/>
          </a:xfrm>
        </p:grpSpPr>
        <p:sp>
          <p:nvSpPr>
            <p:cNvPr id="101" name="Rectangle 100"/>
            <p:cNvSpPr/>
            <p:nvPr/>
          </p:nvSpPr>
          <p:spPr>
            <a:xfrm>
              <a:off x="4268387" y="4391362"/>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2</a:t>
              </a:r>
              <a:r>
                <a:rPr lang="en-US" sz="738" b="1" dirty="0">
                  <a:solidFill>
                    <a:srgbClr val="13426B"/>
                  </a:solidFill>
                </a:rPr>
                <a:t>0,000</a:t>
              </a:r>
              <a:endParaRPr lang="en-GB" sz="738" b="1" dirty="0">
                <a:solidFill>
                  <a:srgbClr val="13426B"/>
                </a:solidFill>
              </a:endParaRPr>
            </a:p>
          </p:txBody>
        </p:sp>
        <p:sp>
          <p:nvSpPr>
            <p:cNvPr id="102" name="Rectangle 101"/>
            <p:cNvSpPr/>
            <p:nvPr/>
          </p:nvSpPr>
          <p:spPr>
            <a:xfrm>
              <a:off x="4268387" y="5081926"/>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6</a:t>
              </a:r>
              <a:r>
                <a:rPr lang="en-US" sz="738" b="1" dirty="0">
                  <a:solidFill>
                    <a:srgbClr val="13426B"/>
                  </a:solidFill>
                </a:rPr>
                <a:t>0,000</a:t>
              </a:r>
              <a:endParaRPr lang="en-GB" sz="738" b="1" dirty="0">
                <a:solidFill>
                  <a:srgbClr val="13426B"/>
                </a:solidFill>
              </a:endParaRPr>
            </a:p>
          </p:txBody>
        </p:sp>
        <p:sp>
          <p:nvSpPr>
            <p:cNvPr id="103" name="Rectangle 102"/>
            <p:cNvSpPr/>
            <p:nvPr/>
          </p:nvSpPr>
          <p:spPr>
            <a:xfrm>
              <a:off x="4268387" y="3010238"/>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100,000</a:t>
              </a:r>
              <a:endParaRPr lang="en-GB" sz="738" b="1" dirty="0">
                <a:solidFill>
                  <a:srgbClr val="13426B"/>
                </a:solidFill>
              </a:endParaRPr>
            </a:p>
          </p:txBody>
        </p:sp>
        <p:sp>
          <p:nvSpPr>
            <p:cNvPr id="104" name="Rectangle 103"/>
            <p:cNvSpPr/>
            <p:nvPr/>
          </p:nvSpPr>
          <p:spPr>
            <a:xfrm>
              <a:off x="4268387" y="3700800"/>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Allotted quantity</a:t>
              </a:r>
            </a:p>
            <a:p>
              <a:pPr>
                <a:spcAft>
                  <a:spcPts val="369"/>
                </a:spcAft>
              </a:pPr>
              <a:r>
                <a:rPr lang="en-US" sz="738" b="1" dirty="0">
                  <a:solidFill>
                    <a:srgbClr val="13426B"/>
                  </a:solidFill>
                </a:rPr>
                <a:t>50,000</a:t>
              </a:r>
              <a:endParaRPr lang="en-GB" sz="738" b="1" dirty="0">
                <a:solidFill>
                  <a:srgbClr val="13426B"/>
                </a:solidFill>
              </a:endParaRPr>
            </a:p>
          </p:txBody>
        </p:sp>
        <p:sp>
          <p:nvSpPr>
            <p:cNvPr id="105" name="Rectangle 104"/>
            <p:cNvSpPr/>
            <p:nvPr/>
          </p:nvSpPr>
          <p:spPr>
            <a:xfrm>
              <a:off x="4268387" y="2319676"/>
              <a:ext cx="890423" cy="396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369"/>
                </a:spcAft>
              </a:pPr>
              <a:r>
                <a:rPr lang="en-US" sz="554" dirty="0">
                  <a:solidFill>
                    <a:srgbClr val="426788"/>
                  </a:solidFill>
                </a:rPr>
                <a:t>Applied quantity</a:t>
              </a:r>
            </a:p>
            <a:p>
              <a:pPr>
                <a:spcAft>
                  <a:spcPts val="369"/>
                </a:spcAft>
              </a:pPr>
              <a:r>
                <a:rPr lang="en-US" sz="738" b="1" dirty="0">
                  <a:solidFill>
                    <a:srgbClr val="13426B"/>
                  </a:solidFill>
                </a:rPr>
                <a:t>20,000</a:t>
              </a:r>
              <a:endParaRPr lang="en-GB" sz="738" b="1" dirty="0">
                <a:solidFill>
                  <a:srgbClr val="13426B"/>
                </a:solidFill>
              </a:endParaRPr>
            </a:p>
          </p:txBody>
        </p:sp>
      </p:grpSp>
      <p:grpSp>
        <p:nvGrpSpPr>
          <p:cNvPr id="106" name="Group 105"/>
          <p:cNvGrpSpPr/>
          <p:nvPr/>
        </p:nvGrpSpPr>
        <p:grpSpPr>
          <a:xfrm>
            <a:off x="6545496" y="2679203"/>
            <a:ext cx="826179" cy="232615"/>
            <a:chOff x="6103690" y="2239276"/>
            <a:chExt cx="895027" cy="252000"/>
          </a:xfrm>
        </p:grpSpPr>
        <p:sp>
          <p:nvSpPr>
            <p:cNvPr id="107" name="Oval 106"/>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08" name="Group 107"/>
            <p:cNvGrpSpPr/>
            <p:nvPr/>
          </p:nvGrpSpPr>
          <p:grpSpPr>
            <a:xfrm>
              <a:off x="6157690" y="2293274"/>
              <a:ext cx="144000" cy="144005"/>
              <a:chOff x="5223895" y="1662035"/>
              <a:chExt cx="251999" cy="296894"/>
            </a:xfrm>
          </p:grpSpPr>
          <p:grpSp>
            <p:nvGrpSpPr>
              <p:cNvPr id="123" name="Group 122"/>
              <p:cNvGrpSpPr/>
              <p:nvPr/>
            </p:nvGrpSpPr>
            <p:grpSpPr>
              <a:xfrm>
                <a:off x="5223895" y="1662035"/>
                <a:ext cx="251999" cy="255425"/>
                <a:chOff x="5223899" y="1647825"/>
                <a:chExt cx="252000" cy="255425"/>
              </a:xfrm>
              <a:solidFill>
                <a:srgbClr val="A0B3C3"/>
              </a:solidFill>
              <a:effectLst/>
            </p:grpSpPr>
            <p:sp>
              <p:nvSpPr>
                <p:cNvPr id="126" name="Isosceles Triangle 125"/>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7" name="Rectangle 126"/>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24" name="Rounded Rectangle 123"/>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5" name="Rectangle 124"/>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09" name="Group 108"/>
            <p:cNvGrpSpPr/>
            <p:nvPr/>
          </p:nvGrpSpPr>
          <p:grpSpPr>
            <a:xfrm>
              <a:off x="6425204" y="2239276"/>
              <a:ext cx="573513" cy="252000"/>
              <a:chOff x="6425204" y="2239276"/>
              <a:chExt cx="573513" cy="252000"/>
            </a:xfrm>
          </p:grpSpPr>
          <p:sp>
            <p:nvSpPr>
              <p:cNvPr id="110" name="Oval 109"/>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11" name="Oval 110"/>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12" name="Group 111"/>
              <p:cNvGrpSpPr/>
              <p:nvPr/>
            </p:nvGrpSpPr>
            <p:grpSpPr>
              <a:xfrm>
                <a:off x="6497204" y="2311276"/>
                <a:ext cx="108000" cy="108000"/>
                <a:chOff x="2086228" y="1706705"/>
                <a:chExt cx="200636" cy="193208"/>
              </a:xfrm>
            </p:grpSpPr>
            <p:sp>
              <p:nvSpPr>
                <p:cNvPr id="118" name="Rounded Rectangle 117"/>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19" name="Group 118"/>
                <p:cNvGrpSpPr/>
                <p:nvPr/>
              </p:nvGrpSpPr>
              <p:grpSpPr>
                <a:xfrm>
                  <a:off x="2142770" y="1748590"/>
                  <a:ext cx="144094" cy="151323"/>
                  <a:chOff x="6152379" y="1773448"/>
                  <a:chExt cx="144094" cy="151323"/>
                </a:xfrm>
              </p:grpSpPr>
              <p:sp>
                <p:nvSpPr>
                  <p:cNvPr id="120" name="Oval 119"/>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1" name="Oval 120"/>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22" name="Straight Connector 121"/>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13" name="Group 112"/>
              <p:cNvGrpSpPr/>
              <p:nvPr/>
            </p:nvGrpSpPr>
            <p:grpSpPr>
              <a:xfrm>
                <a:off x="6818717" y="2311276"/>
                <a:ext cx="108000" cy="108000"/>
                <a:chOff x="3305613" y="1712590"/>
                <a:chExt cx="180000" cy="168078"/>
              </a:xfrm>
            </p:grpSpPr>
            <p:grpSp>
              <p:nvGrpSpPr>
                <p:cNvPr id="114" name="Group 113"/>
                <p:cNvGrpSpPr/>
                <p:nvPr/>
              </p:nvGrpSpPr>
              <p:grpSpPr>
                <a:xfrm>
                  <a:off x="3305613" y="1737448"/>
                  <a:ext cx="180000" cy="143220"/>
                  <a:chOff x="8031203" y="1842751"/>
                  <a:chExt cx="180000" cy="100148"/>
                </a:xfrm>
              </p:grpSpPr>
              <p:sp>
                <p:nvSpPr>
                  <p:cNvPr id="116" name="Flowchart: Delay 115"/>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17" name="Trapezoid 116"/>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15" name="Oval 114"/>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sp>
        <p:nvSpPr>
          <p:cNvPr id="128" name="Oval 127"/>
          <p:cNvSpPr/>
          <p:nvPr/>
        </p:nvSpPr>
        <p:spPr>
          <a:xfrm>
            <a:off x="6545496" y="3316646"/>
            <a:ext cx="232615" cy="232615"/>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29" name="Group 128"/>
          <p:cNvGrpSpPr/>
          <p:nvPr/>
        </p:nvGrpSpPr>
        <p:grpSpPr>
          <a:xfrm>
            <a:off x="6595342" y="3366490"/>
            <a:ext cx="132923" cy="132928"/>
            <a:chOff x="5223895" y="1662035"/>
            <a:chExt cx="251999" cy="296894"/>
          </a:xfrm>
        </p:grpSpPr>
        <p:grpSp>
          <p:nvGrpSpPr>
            <p:cNvPr id="130" name="Group 129"/>
            <p:cNvGrpSpPr/>
            <p:nvPr/>
          </p:nvGrpSpPr>
          <p:grpSpPr>
            <a:xfrm>
              <a:off x="5223895" y="1662035"/>
              <a:ext cx="251999" cy="255425"/>
              <a:chOff x="5223899" y="1647825"/>
              <a:chExt cx="252000" cy="255425"/>
            </a:xfrm>
            <a:solidFill>
              <a:srgbClr val="A0B3C3"/>
            </a:solidFill>
            <a:effectLst/>
          </p:grpSpPr>
          <p:sp>
            <p:nvSpPr>
              <p:cNvPr id="133" name="Isosceles Triangle 132"/>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4" name="Rectangle 133"/>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31" name="Rounded Rectangle 130"/>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2" name="Rectangle 131"/>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35" name="Oval 134"/>
          <p:cNvSpPr/>
          <p:nvPr/>
        </p:nvSpPr>
        <p:spPr>
          <a:xfrm>
            <a:off x="6842278" y="3316646"/>
            <a:ext cx="232615" cy="232615"/>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6" name="Oval 135"/>
          <p:cNvSpPr/>
          <p:nvPr/>
        </p:nvSpPr>
        <p:spPr>
          <a:xfrm>
            <a:off x="7139060" y="3316646"/>
            <a:ext cx="232615" cy="232615"/>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37" name="Group 136"/>
          <p:cNvGrpSpPr/>
          <p:nvPr/>
        </p:nvGrpSpPr>
        <p:grpSpPr>
          <a:xfrm>
            <a:off x="6908740" y="3383108"/>
            <a:ext cx="99692" cy="99692"/>
            <a:chOff x="2086228" y="1706705"/>
            <a:chExt cx="200636" cy="193208"/>
          </a:xfrm>
        </p:grpSpPr>
        <p:sp>
          <p:nvSpPr>
            <p:cNvPr id="138" name="Rounded Rectangle 137"/>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39" name="Group 138"/>
            <p:cNvGrpSpPr/>
            <p:nvPr/>
          </p:nvGrpSpPr>
          <p:grpSpPr>
            <a:xfrm>
              <a:off x="2142770" y="1748590"/>
              <a:ext cx="144094" cy="151323"/>
              <a:chOff x="6152379" y="1773448"/>
              <a:chExt cx="144094" cy="151323"/>
            </a:xfrm>
          </p:grpSpPr>
          <p:sp>
            <p:nvSpPr>
              <p:cNvPr id="140" name="Oval 139"/>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41" name="Oval 140"/>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42" name="Straight Connector 141"/>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43" name="Group 142"/>
          <p:cNvGrpSpPr/>
          <p:nvPr/>
        </p:nvGrpSpPr>
        <p:grpSpPr>
          <a:xfrm>
            <a:off x="7205521" y="3383108"/>
            <a:ext cx="99692" cy="99692"/>
            <a:chOff x="3305613" y="1712590"/>
            <a:chExt cx="180000" cy="168078"/>
          </a:xfrm>
        </p:grpSpPr>
        <p:grpSp>
          <p:nvGrpSpPr>
            <p:cNvPr id="144" name="Group 143"/>
            <p:cNvGrpSpPr/>
            <p:nvPr/>
          </p:nvGrpSpPr>
          <p:grpSpPr>
            <a:xfrm>
              <a:off x="3305613" y="1737448"/>
              <a:ext cx="180000" cy="143220"/>
              <a:chOff x="8031203" y="1842751"/>
              <a:chExt cx="180000" cy="100148"/>
            </a:xfrm>
          </p:grpSpPr>
          <p:sp>
            <p:nvSpPr>
              <p:cNvPr id="146" name="Flowchart: Delay 145"/>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47" name="Trapezoid 146"/>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45" name="Oval 144"/>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48" name="Group 147"/>
          <p:cNvGrpSpPr/>
          <p:nvPr/>
        </p:nvGrpSpPr>
        <p:grpSpPr>
          <a:xfrm>
            <a:off x="6545496" y="3954089"/>
            <a:ext cx="826179" cy="232615"/>
            <a:chOff x="6103690" y="2239276"/>
            <a:chExt cx="895027" cy="252000"/>
          </a:xfrm>
        </p:grpSpPr>
        <p:sp>
          <p:nvSpPr>
            <p:cNvPr id="149" name="Oval 148"/>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50" name="Group 149"/>
            <p:cNvGrpSpPr/>
            <p:nvPr/>
          </p:nvGrpSpPr>
          <p:grpSpPr>
            <a:xfrm>
              <a:off x="6157690" y="2293274"/>
              <a:ext cx="144000" cy="144005"/>
              <a:chOff x="5223895" y="1662035"/>
              <a:chExt cx="251999" cy="296894"/>
            </a:xfrm>
          </p:grpSpPr>
          <p:grpSp>
            <p:nvGrpSpPr>
              <p:cNvPr id="165" name="Group 164"/>
              <p:cNvGrpSpPr/>
              <p:nvPr/>
            </p:nvGrpSpPr>
            <p:grpSpPr>
              <a:xfrm>
                <a:off x="5223895" y="1662035"/>
                <a:ext cx="251999" cy="255425"/>
                <a:chOff x="5223899" y="1647825"/>
                <a:chExt cx="252000" cy="255425"/>
              </a:xfrm>
              <a:solidFill>
                <a:srgbClr val="A0B3C3"/>
              </a:solidFill>
              <a:effectLst/>
            </p:grpSpPr>
            <p:sp>
              <p:nvSpPr>
                <p:cNvPr id="168" name="Isosceles Triangle 167"/>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69" name="Rectangle 168"/>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66" name="Rounded Rectangle 165"/>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67" name="Rectangle 166"/>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51" name="Group 150"/>
            <p:cNvGrpSpPr/>
            <p:nvPr/>
          </p:nvGrpSpPr>
          <p:grpSpPr>
            <a:xfrm>
              <a:off x="6425204" y="2239276"/>
              <a:ext cx="573513" cy="252000"/>
              <a:chOff x="6425204" y="2239276"/>
              <a:chExt cx="573513" cy="252000"/>
            </a:xfrm>
          </p:grpSpPr>
          <p:sp>
            <p:nvSpPr>
              <p:cNvPr id="152" name="Oval 151"/>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53" name="Oval 152"/>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54" name="Group 153"/>
              <p:cNvGrpSpPr/>
              <p:nvPr/>
            </p:nvGrpSpPr>
            <p:grpSpPr>
              <a:xfrm>
                <a:off x="6497204" y="2311276"/>
                <a:ext cx="108000" cy="108000"/>
                <a:chOff x="2086228" y="1706705"/>
                <a:chExt cx="200636" cy="193208"/>
              </a:xfrm>
            </p:grpSpPr>
            <p:sp>
              <p:nvSpPr>
                <p:cNvPr id="160" name="Rounded Rectangle 159"/>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61" name="Group 160"/>
                <p:cNvGrpSpPr/>
                <p:nvPr/>
              </p:nvGrpSpPr>
              <p:grpSpPr>
                <a:xfrm>
                  <a:off x="2142770" y="1748590"/>
                  <a:ext cx="144094" cy="151323"/>
                  <a:chOff x="6152379" y="1773448"/>
                  <a:chExt cx="144094" cy="151323"/>
                </a:xfrm>
              </p:grpSpPr>
              <p:sp>
                <p:nvSpPr>
                  <p:cNvPr id="162" name="Oval 161"/>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63" name="Oval 162"/>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64" name="Straight Connector 163"/>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55" name="Group 154"/>
              <p:cNvGrpSpPr/>
              <p:nvPr/>
            </p:nvGrpSpPr>
            <p:grpSpPr>
              <a:xfrm>
                <a:off x="6818717" y="2311276"/>
                <a:ext cx="108000" cy="108000"/>
                <a:chOff x="3305613" y="1712590"/>
                <a:chExt cx="180000" cy="168078"/>
              </a:xfrm>
            </p:grpSpPr>
            <p:grpSp>
              <p:nvGrpSpPr>
                <p:cNvPr id="156" name="Group 155"/>
                <p:cNvGrpSpPr/>
                <p:nvPr/>
              </p:nvGrpSpPr>
              <p:grpSpPr>
                <a:xfrm>
                  <a:off x="3305613" y="1737448"/>
                  <a:ext cx="180000" cy="143220"/>
                  <a:chOff x="8031203" y="1842751"/>
                  <a:chExt cx="180000" cy="100148"/>
                </a:xfrm>
              </p:grpSpPr>
              <p:sp>
                <p:nvSpPr>
                  <p:cNvPr id="158" name="Flowchart: Delay 157"/>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59" name="Trapezoid 158"/>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57" name="Oval 156"/>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grpSp>
        <p:nvGrpSpPr>
          <p:cNvPr id="170" name="Group 169"/>
          <p:cNvGrpSpPr/>
          <p:nvPr/>
        </p:nvGrpSpPr>
        <p:grpSpPr>
          <a:xfrm>
            <a:off x="6545496" y="4591532"/>
            <a:ext cx="826179" cy="232615"/>
            <a:chOff x="6103690" y="2239276"/>
            <a:chExt cx="895027" cy="252000"/>
          </a:xfrm>
        </p:grpSpPr>
        <p:sp>
          <p:nvSpPr>
            <p:cNvPr id="171" name="Oval 170"/>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72" name="Group 171"/>
            <p:cNvGrpSpPr/>
            <p:nvPr/>
          </p:nvGrpSpPr>
          <p:grpSpPr>
            <a:xfrm>
              <a:off x="6157690" y="2293274"/>
              <a:ext cx="144000" cy="144005"/>
              <a:chOff x="5223895" y="1662035"/>
              <a:chExt cx="251999" cy="296894"/>
            </a:xfrm>
          </p:grpSpPr>
          <p:grpSp>
            <p:nvGrpSpPr>
              <p:cNvPr id="187" name="Group 186"/>
              <p:cNvGrpSpPr/>
              <p:nvPr/>
            </p:nvGrpSpPr>
            <p:grpSpPr>
              <a:xfrm>
                <a:off x="5223895" y="1662035"/>
                <a:ext cx="251999" cy="255425"/>
                <a:chOff x="5223899" y="1647825"/>
                <a:chExt cx="252000" cy="255425"/>
              </a:xfrm>
              <a:solidFill>
                <a:srgbClr val="A0B3C3"/>
              </a:solidFill>
              <a:effectLst/>
            </p:grpSpPr>
            <p:sp>
              <p:nvSpPr>
                <p:cNvPr id="190" name="Isosceles Triangle 189"/>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91" name="Rectangle 190"/>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88" name="Rounded Rectangle 187"/>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89" name="Rectangle 188"/>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73" name="Group 172"/>
            <p:cNvGrpSpPr/>
            <p:nvPr/>
          </p:nvGrpSpPr>
          <p:grpSpPr>
            <a:xfrm>
              <a:off x="6425204" y="2239276"/>
              <a:ext cx="573513" cy="252000"/>
              <a:chOff x="6425204" y="2239276"/>
              <a:chExt cx="573513" cy="252000"/>
            </a:xfrm>
          </p:grpSpPr>
          <p:sp>
            <p:nvSpPr>
              <p:cNvPr id="174" name="Oval 173"/>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75" name="Oval 174"/>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76" name="Group 175"/>
              <p:cNvGrpSpPr/>
              <p:nvPr/>
            </p:nvGrpSpPr>
            <p:grpSpPr>
              <a:xfrm>
                <a:off x="6497204" y="2311276"/>
                <a:ext cx="108000" cy="108000"/>
                <a:chOff x="2086228" y="1706705"/>
                <a:chExt cx="200636" cy="193208"/>
              </a:xfrm>
            </p:grpSpPr>
            <p:sp>
              <p:nvSpPr>
                <p:cNvPr id="182" name="Rounded Rectangle 181"/>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83" name="Group 182"/>
                <p:cNvGrpSpPr/>
                <p:nvPr/>
              </p:nvGrpSpPr>
              <p:grpSpPr>
                <a:xfrm>
                  <a:off x="2142770" y="1748590"/>
                  <a:ext cx="144094" cy="151323"/>
                  <a:chOff x="6152379" y="1773448"/>
                  <a:chExt cx="144094" cy="151323"/>
                </a:xfrm>
              </p:grpSpPr>
              <p:sp>
                <p:nvSpPr>
                  <p:cNvPr id="184" name="Oval 183"/>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85" name="Oval 184"/>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86" name="Straight Connector 185"/>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77" name="Group 176"/>
              <p:cNvGrpSpPr/>
              <p:nvPr/>
            </p:nvGrpSpPr>
            <p:grpSpPr>
              <a:xfrm>
                <a:off x="6818717" y="2311276"/>
                <a:ext cx="108000" cy="108000"/>
                <a:chOff x="3305613" y="1712590"/>
                <a:chExt cx="180000" cy="168078"/>
              </a:xfrm>
            </p:grpSpPr>
            <p:grpSp>
              <p:nvGrpSpPr>
                <p:cNvPr id="178" name="Group 177"/>
                <p:cNvGrpSpPr/>
                <p:nvPr/>
              </p:nvGrpSpPr>
              <p:grpSpPr>
                <a:xfrm>
                  <a:off x="3305613" y="1737448"/>
                  <a:ext cx="180000" cy="143220"/>
                  <a:chOff x="8031203" y="1842751"/>
                  <a:chExt cx="180000" cy="100148"/>
                </a:xfrm>
              </p:grpSpPr>
              <p:sp>
                <p:nvSpPr>
                  <p:cNvPr id="180" name="Flowchart: Delay 179"/>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81" name="Trapezoid 180"/>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179" name="Oval 178"/>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grpSp>
        <p:nvGrpSpPr>
          <p:cNvPr id="192" name="Group 191"/>
          <p:cNvGrpSpPr/>
          <p:nvPr/>
        </p:nvGrpSpPr>
        <p:grpSpPr>
          <a:xfrm>
            <a:off x="6545496" y="5228973"/>
            <a:ext cx="826179" cy="232615"/>
            <a:chOff x="6103690" y="2239276"/>
            <a:chExt cx="895027" cy="252000"/>
          </a:xfrm>
        </p:grpSpPr>
        <p:sp>
          <p:nvSpPr>
            <p:cNvPr id="193" name="Oval 192"/>
            <p:cNvSpPr/>
            <p:nvPr/>
          </p:nvSpPr>
          <p:spPr>
            <a:xfrm>
              <a:off x="6103690"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94" name="Group 193"/>
            <p:cNvGrpSpPr/>
            <p:nvPr/>
          </p:nvGrpSpPr>
          <p:grpSpPr>
            <a:xfrm>
              <a:off x="6157690" y="2293274"/>
              <a:ext cx="144000" cy="144005"/>
              <a:chOff x="5223895" y="1662035"/>
              <a:chExt cx="251999" cy="296894"/>
            </a:xfrm>
          </p:grpSpPr>
          <p:grpSp>
            <p:nvGrpSpPr>
              <p:cNvPr id="209" name="Group 208"/>
              <p:cNvGrpSpPr/>
              <p:nvPr/>
            </p:nvGrpSpPr>
            <p:grpSpPr>
              <a:xfrm>
                <a:off x="5223895" y="1662035"/>
                <a:ext cx="251999" cy="255425"/>
                <a:chOff x="5223899" y="1647825"/>
                <a:chExt cx="252000" cy="255425"/>
              </a:xfrm>
              <a:solidFill>
                <a:srgbClr val="A0B3C3"/>
              </a:solidFill>
              <a:effectLst/>
            </p:grpSpPr>
            <p:sp>
              <p:nvSpPr>
                <p:cNvPr id="212" name="Isosceles Triangle 211"/>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13" name="Rectangle 212"/>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210" name="Rounded Rectangle 209"/>
              <p:cNvSpPr/>
              <p:nvPr/>
            </p:nvSpPr>
            <p:spPr>
              <a:xfrm rot="16200000">
                <a:off x="5291336" y="1873348"/>
                <a:ext cx="117162" cy="54000"/>
              </a:xfrm>
              <a:prstGeom prst="roundRect">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11" name="Rectangle 210"/>
              <p:cNvSpPr/>
              <p:nvPr/>
            </p:nvSpPr>
            <p:spPr>
              <a:xfrm>
                <a:off x="5403898"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95" name="Group 194"/>
            <p:cNvGrpSpPr/>
            <p:nvPr/>
          </p:nvGrpSpPr>
          <p:grpSpPr>
            <a:xfrm>
              <a:off x="6425204" y="2239276"/>
              <a:ext cx="573513" cy="252000"/>
              <a:chOff x="6425204" y="2239276"/>
              <a:chExt cx="573513" cy="252000"/>
            </a:xfrm>
          </p:grpSpPr>
          <p:sp>
            <p:nvSpPr>
              <p:cNvPr id="196" name="Oval 195"/>
              <p:cNvSpPr/>
              <p:nvPr/>
            </p:nvSpPr>
            <p:spPr>
              <a:xfrm>
                <a:off x="6425204"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97" name="Oval 196"/>
              <p:cNvSpPr/>
              <p:nvPr/>
            </p:nvSpPr>
            <p:spPr>
              <a:xfrm>
                <a:off x="6746717" y="2239276"/>
                <a:ext cx="252000" cy="252000"/>
              </a:xfrm>
              <a:prstGeom prst="ellipse">
                <a:avLst/>
              </a:prstGeom>
              <a:solidFill>
                <a:srgbClr val="F9FB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98" name="Group 197"/>
              <p:cNvGrpSpPr/>
              <p:nvPr/>
            </p:nvGrpSpPr>
            <p:grpSpPr>
              <a:xfrm>
                <a:off x="6497204" y="2311276"/>
                <a:ext cx="108000" cy="108000"/>
                <a:chOff x="2086228" y="1706705"/>
                <a:chExt cx="200636" cy="193208"/>
              </a:xfrm>
            </p:grpSpPr>
            <p:sp>
              <p:nvSpPr>
                <p:cNvPr id="204" name="Rounded Rectangle 203"/>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205" name="Group 204"/>
                <p:cNvGrpSpPr/>
                <p:nvPr/>
              </p:nvGrpSpPr>
              <p:grpSpPr>
                <a:xfrm>
                  <a:off x="2142770" y="1748590"/>
                  <a:ext cx="144094" cy="151323"/>
                  <a:chOff x="6152379" y="1773448"/>
                  <a:chExt cx="144094" cy="151323"/>
                </a:xfrm>
              </p:grpSpPr>
              <p:sp>
                <p:nvSpPr>
                  <p:cNvPr id="206" name="Oval 205"/>
                  <p:cNvSpPr/>
                  <p:nvPr/>
                </p:nvSpPr>
                <p:spPr>
                  <a:xfrm>
                    <a:off x="6152379" y="1773448"/>
                    <a:ext cx="144000" cy="144000"/>
                  </a:xfrm>
                  <a:prstGeom prst="ellipse">
                    <a:avLst/>
                  </a:prstGeom>
                  <a:solidFill>
                    <a:srgbClr val="F9FBFD"/>
                  </a:solidFill>
                  <a:ln w="15875">
                    <a:solidFill>
                      <a:srgbClr val="F9FBF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07" name="Oval 206"/>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208" name="Straight Connector 207"/>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199" name="Group 198"/>
              <p:cNvGrpSpPr/>
              <p:nvPr/>
            </p:nvGrpSpPr>
            <p:grpSpPr>
              <a:xfrm>
                <a:off x="6818717" y="2311276"/>
                <a:ext cx="108000" cy="108000"/>
                <a:chOff x="3305613" y="1712590"/>
                <a:chExt cx="180000" cy="168078"/>
              </a:xfrm>
            </p:grpSpPr>
            <p:grpSp>
              <p:nvGrpSpPr>
                <p:cNvPr id="200" name="Group 199"/>
                <p:cNvGrpSpPr/>
                <p:nvPr/>
              </p:nvGrpSpPr>
              <p:grpSpPr>
                <a:xfrm>
                  <a:off x="3305613" y="1737448"/>
                  <a:ext cx="180000" cy="143220"/>
                  <a:chOff x="8031203" y="1842751"/>
                  <a:chExt cx="180000" cy="100148"/>
                </a:xfrm>
              </p:grpSpPr>
              <p:sp>
                <p:nvSpPr>
                  <p:cNvPr id="202" name="Flowchart: Delay 201"/>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03" name="Trapezoid 202"/>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201" name="Oval 200"/>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grpSp>
      <p:sp>
        <p:nvSpPr>
          <p:cNvPr id="6" name="Rectangle 5"/>
          <p:cNvSpPr/>
          <p:nvPr/>
        </p:nvSpPr>
        <p:spPr>
          <a:xfrm>
            <a:off x="1656102" y="1187740"/>
            <a:ext cx="6004346" cy="451093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15" name="Title 1">
            <a:extLst>
              <a:ext uri="{FF2B5EF4-FFF2-40B4-BE49-F238E27FC236}">
                <a16:creationId xmlns:a16="http://schemas.microsoft.com/office/drawing/2014/main" id="{C500E609-BF93-4121-A439-A363903AC7A3}"/>
              </a:ext>
            </a:extLst>
          </p:cNvPr>
          <p:cNvSpPr>
            <a:spLocks noGrp="1"/>
          </p:cNvSpPr>
          <p:nvPr>
            <p:ph type="title"/>
          </p:nvPr>
        </p:nvSpPr>
        <p:spPr>
          <a:xfrm>
            <a:off x="767862" y="343972"/>
            <a:ext cx="7817300" cy="635742"/>
          </a:xfrm>
        </p:spPr>
        <p:txBody>
          <a:bodyPr/>
          <a:lstStyle/>
          <a:p>
            <a:r>
              <a:rPr lang="en-HK" dirty="0" smtClean="0"/>
              <a:t>IPO DASHBOARD           (P.13)</a:t>
            </a:r>
            <a:endParaRPr lang="en-HK" dirty="0"/>
          </a:p>
        </p:txBody>
      </p:sp>
      <p:pic>
        <p:nvPicPr>
          <p:cNvPr id="216" name="圖片 4">
            <a:extLst>
              <a:ext uri="{FF2B5EF4-FFF2-40B4-BE49-F238E27FC236}">
                <a16:creationId xmlns:a16="http://schemas.microsoft.com/office/drawing/2014/main" id="{A8571132-7A78-4EE7-9EB6-5ECD7622B45D}"/>
              </a:ext>
            </a:extLst>
          </p:cNvPr>
          <p:cNvPicPr>
            <a:picLocks noChangeAspect="1"/>
          </p:cNvPicPr>
          <p:nvPr/>
        </p:nvPicPr>
        <p:blipFill>
          <a:blip r:embed="rId4"/>
          <a:stretch>
            <a:fillRect/>
          </a:stretch>
        </p:blipFill>
        <p:spPr>
          <a:xfrm>
            <a:off x="2694573" y="376146"/>
            <a:ext cx="524246" cy="194289"/>
          </a:xfrm>
          <a:prstGeom prst="rect">
            <a:avLst/>
          </a:prstGeom>
        </p:spPr>
      </p:pic>
    </p:spTree>
    <p:extLst>
      <p:ext uri="{BB962C8B-B14F-4D97-AF65-F5344CB8AC3E}">
        <p14:creationId xmlns:p14="http://schemas.microsoft.com/office/powerpoint/2010/main" val="2088702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Placeholder 3"/>
          <p:cNvSpPr txBox="1">
            <a:spLocks/>
          </p:cNvSpPr>
          <p:nvPr/>
        </p:nvSpPr>
        <p:spPr>
          <a:xfrm>
            <a:off x="767861" y="580092"/>
            <a:ext cx="7817301" cy="607110"/>
          </a:xfrm>
          <a:prstGeom prst="rect">
            <a:avLst/>
          </a:prstGeom>
        </p:spPr>
        <p:txBody>
          <a:bodyPr vert="horz" wrap="square" lIns="0" tIns="0" rIns="0" bIns="0" rtlCol="0" anchor="t" anchorCtr="0">
            <a:noAutofit/>
          </a:bodyPr>
          <a:lstStyle>
            <a:lvl1pPr marL="0" indent="0" algn="l" defTabSz="742950" rtl="0" eaLnBrk="1" latinLnBrk="0" hangingPunct="1">
              <a:lnSpc>
                <a:spcPct val="90000"/>
              </a:lnSpc>
              <a:spcBef>
                <a:spcPts val="0"/>
              </a:spcBef>
              <a:buFont typeface="Arial" panose="020B0604020202020204" pitchFamily="34" charset="0"/>
              <a:buNone/>
              <a:defRPr sz="1800" kern="1200" baseline="0">
                <a:solidFill>
                  <a:srgbClr val="EF4956"/>
                </a:solidFill>
                <a:latin typeface="Arial"/>
                <a:ea typeface="+mn-ea"/>
                <a:cs typeface="+mn-cs"/>
              </a:defRPr>
            </a:lvl1pPr>
            <a:lvl2pPr marL="457114" indent="0" algn="l" defTabSz="742950" rtl="0" eaLnBrk="1" latinLnBrk="0" hangingPunct="1">
              <a:lnSpc>
                <a:spcPct val="90000"/>
              </a:lnSpc>
              <a:spcBef>
                <a:spcPts val="406"/>
              </a:spcBef>
              <a:buFont typeface="Arial" panose="020B0604020202020204" pitchFamily="34" charset="0"/>
              <a:buNone/>
              <a:defRPr sz="1800" kern="1200">
                <a:solidFill>
                  <a:schemeClr val="tx1">
                    <a:tint val="75000"/>
                  </a:schemeClr>
                </a:solidFill>
                <a:latin typeface="+mn-lt"/>
                <a:ea typeface="+mn-ea"/>
                <a:cs typeface="+mn-cs"/>
              </a:defRPr>
            </a:lvl2pPr>
            <a:lvl3pPr marL="914228" indent="0" algn="l" defTabSz="742950" rtl="0" eaLnBrk="1" latinLnBrk="0" hangingPunct="1">
              <a:lnSpc>
                <a:spcPct val="90000"/>
              </a:lnSpc>
              <a:spcBef>
                <a:spcPts val="406"/>
              </a:spcBef>
              <a:buFont typeface="Arial" panose="020B0604020202020204" pitchFamily="34" charset="0"/>
              <a:buNone/>
              <a:defRPr sz="1600" kern="1200">
                <a:solidFill>
                  <a:schemeClr val="tx1">
                    <a:tint val="75000"/>
                  </a:schemeClr>
                </a:solidFill>
                <a:latin typeface="+mn-lt"/>
                <a:ea typeface="+mn-ea"/>
                <a:cs typeface="+mn-cs"/>
              </a:defRPr>
            </a:lvl3pPr>
            <a:lvl4pPr marL="1371340" indent="0" algn="l" defTabSz="742950" rtl="0" eaLnBrk="1" latinLnBrk="0" hangingPunct="1">
              <a:lnSpc>
                <a:spcPct val="90000"/>
              </a:lnSpc>
              <a:spcBef>
                <a:spcPts val="406"/>
              </a:spcBef>
              <a:buFont typeface="Arial" panose="020B0604020202020204" pitchFamily="34" charset="0"/>
              <a:buNone/>
              <a:defRPr sz="1400" kern="1200">
                <a:solidFill>
                  <a:schemeClr val="tx1">
                    <a:tint val="75000"/>
                  </a:schemeClr>
                </a:solidFill>
                <a:latin typeface="+mn-lt"/>
                <a:ea typeface="+mn-ea"/>
                <a:cs typeface="+mn-cs"/>
              </a:defRPr>
            </a:lvl4pPr>
            <a:lvl5pPr marL="1828454" indent="0" algn="l" defTabSz="742950" rtl="0" eaLnBrk="1" latinLnBrk="0" hangingPunct="1">
              <a:lnSpc>
                <a:spcPct val="90000"/>
              </a:lnSpc>
              <a:spcBef>
                <a:spcPts val="406"/>
              </a:spcBef>
              <a:buFont typeface="Arial" panose="020B0604020202020204" pitchFamily="34" charset="0"/>
              <a:buNone/>
              <a:defRPr sz="1400" kern="1200">
                <a:solidFill>
                  <a:schemeClr val="tx1">
                    <a:tint val="75000"/>
                  </a:schemeClr>
                </a:solidFill>
                <a:latin typeface="+mn-lt"/>
                <a:ea typeface="+mn-ea"/>
                <a:cs typeface="+mn-cs"/>
              </a:defRPr>
            </a:lvl5pPr>
            <a:lvl6pPr marL="2285568" indent="0" algn="l" defTabSz="742950" rtl="0" eaLnBrk="1" latinLnBrk="0" hangingPunct="1">
              <a:lnSpc>
                <a:spcPct val="90000"/>
              </a:lnSpc>
              <a:spcBef>
                <a:spcPts val="406"/>
              </a:spcBef>
              <a:buFont typeface="Arial" panose="020B0604020202020204" pitchFamily="34" charset="0"/>
              <a:buNone/>
              <a:defRPr sz="1400" kern="1200">
                <a:solidFill>
                  <a:schemeClr val="tx1">
                    <a:tint val="75000"/>
                  </a:schemeClr>
                </a:solidFill>
                <a:latin typeface="+mn-lt"/>
                <a:ea typeface="+mn-ea"/>
                <a:cs typeface="+mn-cs"/>
              </a:defRPr>
            </a:lvl6pPr>
            <a:lvl7pPr marL="2742681" indent="0" algn="l" defTabSz="742950" rtl="0" eaLnBrk="1" latinLnBrk="0" hangingPunct="1">
              <a:lnSpc>
                <a:spcPct val="90000"/>
              </a:lnSpc>
              <a:spcBef>
                <a:spcPts val="406"/>
              </a:spcBef>
              <a:buFont typeface="Arial" panose="020B0604020202020204" pitchFamily="34" charset="0"/>
              <a:buNone/>
              <a:defRPr sz="1400" kern="1200">
                <a:solidFill>
                  <a:schemeClr val="tx1">
                    <a:tint val="75000"/>
                  </a:schemeClr>
                </a:solidFill>
                <a:latin typeface="+mn-lt"/>
                <a:ea typeface="+mn-ea"/>
                <a:cs typeface="+mn-cs"/>
              </a:defRPr>
            </a:lvl7pPr>
            <a:lvl8pPr marL="3199795" indent="0" algn="l" defTabSz="742950" rtl="0" eaLnBrk="1" latinLnBrk="0" hangingPunct="1">
              <a:lnSpc>
                <a:spcPct val="90000"/>
              </a:lnSpc>
              <a:spcBef>
                <a:spcPts val="406"/>
              </a:spcBef>
              <a:buFont typeface="Arial" panose="020B0604020202020204" pitchFamily="34" charset="0"/>
              <a:buNone/>
              <a:defRPr sz="1400" kern="1200">
                <a:solidFill>
                  <a:schemeClr val="tx1">
                    <a:tint val="75000"/>
                  </a:schemeClr>
                </a:solidFill>
                <a:latin typeface="+mn-lt"/>
                <a:ea typeface="+mn-ea"/>
                <a:cs typeface="+mn-cs"/>
              </a:defRPr>
            </a:lvl8pPr>
            <a:lvl9pPr marL="3656908" indent="0" algn="l" defTabSz="742950" rtl="0" eaLnBrk="1" latinLnBrk="0" hangingPunct="1">
              <a:lnSpc>
                <a:spcPct val="90000"/>
              </a:lnSpc>
              <a:spcBef>
                <a:spcPts val="406"/>
              </a:spcBef>
              <a:buFont typeface="Arial" panose="020B0604020202020204" pitchFamily="34" charset="0"/>
              <a:buNone/>
              <a:defRPr sz="1400" kern="1200">
                <a:solidFill>
                  <a:schemeClr val="tx1">
                    <a:tint val="75000"/>
                  </a:schemeClr>
                </a:solidFill>
                <a:latin typeface="+mn-lt"/>
                <a:ea typeface="+mn-ea"/>
                <a:cs typeface="+mn-cs"/>
              </a:defRPr>
            </a:lvl9pPr>
          </a:lstStyle>
          <a:p>
            <a:r>
              <a:rPr lang="en-US" sz="1662" b="1" dirty="0">
                <a:latin typeface="Arial" panose="020B0604020202020204" pitchFamily="34" charset="0"/>
                <a:cs typeface="Arial" panose="020B0604020202020204" pitchFamily="34" charset="0"/>
              </a:rPr>
              <a:t>C1. The </a:t>
            </a:r>
            <a:r>
              <a:rPr lang="en-US" sz="1662" b="1" dirty="0">
                <a:latin typeface="Arial" panose="020B0604020202020204" pitchFamily="34" charset="0"/>
                <a:cs typeface="Arial" panose="020B0604020202020204" pitchFamily="34" charset="0"/>
              </a:rPr>
              <a:t>FINI </a:t>
            </a:r>
            <a:r>
              <a:rPr lang="en-US" sz="1662" b="1" dirty="0">
                <a:latin typeface="Arial" panose="020B0604020202020204" pitchFamily="34" charset="0"/>
                <a:cs typeface="Arial" panose="020B0604020202020204" pitchFamily="34" charset="0"/>
              </a:rPr>
              <a:t>interface (cont.)</a:t>
            </a:r>
            <a:endParaRPr lang="en-US" sz="1662" b="1" dirty="0">
              <a:latin typeface="Arial" panose="020B0604020202020204" pitchFamily="34" charset="0"/>
              <a:cs typeface="Arial" panose="020B0604020202020204" pitchFamily="34" charset="0"/>
            </a:endParaRPr>
          </a:p>
        </p:txBody>
      </p:sp>
      <p:sp>
        <p:nvSpPr>
          <p:cNvPr id="3" name="Rectangle 2"/>
          <p:cNvSpPr/>
          <p:nvPr/>
        </p:nvSpPr>
        <p:spPr>
          <a:xfrm>
            <a:off x="767861" y="6031524"/>
            <a:ext cx="7936524" cy="114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 name="Rectangle 4">
            <a:extLst>
              <a:ext uri="{FF2B5EF4-FFF2-40B4-BE49-F238E27FC236}">
                <a16:creationId xmlns:a16="http://schemas.microsoft.com/office/drawing/2014/main" id="{E716F9B7-DF59-445F-82CE-9F6076F783A8}"/>
              </a:ext>
            </a:extLst>
          </p:cNvPr>
          <p:cNvSpPr/>
          <p:nvPr/>
        </p:nvSpPr>
        <p:spPr>
          <a:xfrm rot="5400000">
            <a:off x="2402807" y="441035"/>
            <a:ext cx="4510937" cy="6004346"/>
          </a:xfrm>
          <a:prstGeom prst="rect">
            <a:avLst/>
          </a:prstGeom>
          <a:solidFill>
            <a:srgbClr val="F0F5F9"/>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844047">
              <a:lnSpc>
                <a:spcPct val="107000"/>
              </a:lnSpc>
              <a:spcAft>
                <a:spcPts val="738"/>
              </a:spcAft>
            </a:pPr>
            <a:r>
              <a:rPr lang="en-US" sz="1015"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015"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6" name="TextBox 5"/>
          <p:cNvSpPr txBox="1"/>
          <p:nvPr/>
        </p:nvSpPr>
        <p:spPr>
          <a:xfrm>
            <a:off x="3135121" y="1230513"/>
            <a:ext cx="2548302" cy="262829"/>
          </a:xfrm>
          <a:prstGeom prst="rect">
            <a:avLst/>
          </a:prstGeom>
          <a:noFill/>
        </p:spPr>
        <p:txBody>
          <a:bodyPr wrap="square" rtlCol="0">
            <a:spAutoFit/>
          </a:bodyPr>
          <a:lstStyle/>
          <a:p>
            <a:pPr algn="ctr" defTabSz="844047"/>
            <a:r>
              <a:rPr lang="en-HK" sz="1108" b="1" dirty="0">
                <a:solidFill>
                  <a:prstClr val="black"/>
                </a:solidFill>
                <a:latin typeface="Calibri" panose="020F0502020204030204"/>
              </a:rPr>
              <a:t>FINI e-form</a:t>
            </a:r>
            <a:endParaRPr lang="en-GB" sz="1108" b="1" dirty="0">
              <a:solidFill>
                <a:prstClr val="black"/>
              </a:solidFill>
              <a:latin typeface="Calibri" panose="020F0502020204030204"/>
            </a:endParaRPr>
          </a:p>
        </p:txBody>
      </p:sp>
      <p:sp>
        <p:nvSpPr>
          <p:cNvPr id="7" name="Rectangle 6"/>
          <p:cNvSpPr/>
          <p:nvPr/>
        </p:nvSpPr>
        <p:spPr>
          <a:xfrm>
            <a:off x="1656102" y="1187740"/>
            <a:ext cx="6004346" cy="332308"/>
          </a:xfrm>
          <a:prstGeom prst="rect">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8" name="Rectangle 7"/>
          <p:cNvSpPr/>
          <p:nvPr/>
        </p:nvSpPr>
        <p:spPr>
          <a:xfrm>
            <a:off x="1656102" y="1520047"/>
            <a:ext cx="6004346" cy="498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grpSp>
        <p:nvGrpSpPr>
          <p:cNvPr id="9" name="Group 8"/>
          <p:cNvGrpSpPr/>
          <p:nvPr/>
        </p:nvGrpSpPr>
        <p:grpSpPr>
          <a:xfrm>
            <a:off x="6966111" y="1624131"/>
            <a:ext cx="592199" cy="191719"/>
            <a:chOff x="9131671" y="1034942"/>
            <a:chExt cx="641549" cy="207696"/>
          </a:xfrm>
        </p:grpSpPr>
        <p:sp>
          <p:nvSpPr>
            <p:cNvPr id="10" name="Arc 9"/>
            <p:cNvSpPr/>
            <p:nvPr/>
          </p:nvSpPr>
          <p:spPr>
            <a:xfrm>
              <a:off x="9131671" y="1104415"/>
              <a:ext cx="360000" cy="62397"/>
            </a:xfrm>
            <a:prstGeom prst="arc">
              <a:avLst>
                <a:gd name="adj1" fmla="val 16200000"/>
                <a:gd name="adj2" fmla="val 246057"/>
              </a:avLst>
            </a:prstGeom>
            <a:ln w="15875" cap="rnd">
              <a:solidFill>
                <a:srgbClr val="A0B3C3"/>
              </a:solidFill>
              <a:headEnd type="arrow" w="sm" len="sm"/>
              <a:tailEnd w="sm"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646"/>
            </a:p>
          </p:txBody>
        </p:sp>
        <p:sp>
          <p:nvSpPr>
            <p:cNvPr id="11" name="TextBox 10"/>
            <p:cNvSpPr txBox="1"/>
            <p:nvPr/>
          </p:nvSpPr>
          <p:spPr>
            <a:xfrm>
              <a:off x="9491671" y="1034942"/>
              <a:ext cx="281549" cy="207696"/>
            </a:xfrm>
            <a:prstGeom prst="rect">
              <a:avLst/>
            </a:prstGeom>
            <a:noFill/>
          </p:spPr>
          <p:txBody>
            <a:bodyPr wrap="square" lIns="33231" rIns="33231" rtlCol="0">
              <a:spAutoFit/>
            </a:bodyPr>
            <a:lstStyle/>
            <a:p>
              <a:r>
                <a:rPr lang="en-US" sz="646" dirty="0">
                  <a:solidFill>
                    <a:srgbClr val="A0B3C3"/>
                  </a:solidFill>
                </a:rPr>
                <a:t>Back</a:t>
              </a:r>
              <a:endParaRPr lang="en-GB" sz="646" dirty="0">
                <a:solidFill>
                  <a:srgbClr val="A0B3C3"/>
                </a:solidFill>
              </a:endParaRPr>
            </a:p>
          </p:txBody>
        </p:sp>
      </p:grpSp>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0838" y1="37797" x2="20838" y2="37797"/>
                        <a14:foregroundMark x1="40937" y1="39237" x2="40937" y2="39237"/>
                        <a14:foregroundMark x1="55528" y1="38305" x2="55528" y2="38305"/>
                        <a14:foregroundMark x1="72215" y1="26017" x2="72215" y2="26017"/>
                        <a14:foregroundMark x1="75380" y1="69068" x2="75380" y2="69068"/>
                        <a14:foregroundMark x1="80600" y1="69492" x2="80600" y2="69492"/>
                        <a14:foregroundMark x1="68311" y1="71864" x2="68311" y2="71864"/>
                        <a14:foregroundMark x1="49445" y1="71610" x2="49445" y2="71610"/>
                        <a14:foregroundMark x1="50062" y1="66949" x2="50062" y2="66949"/>
                        <a14:foregroundMark x1="38841" y1="69492" x2="38841" y2="69492"/>
                        <a14:foregroundMark x1="34073" y1="71271" x2="34073" y2="71271"/>
                        <a14:foregroundMark x1="33909" y1="66525" x2="33909" y2="66525"/>
                        <a14:foregroundMark x1="34320" y1="77458" x2="34320" y2="77458"/>
                        <a14:foregroundMark x1="26058" y1="77119" x2="26058" y2="77119"/>
                        <a14:backgroundMark x1="23551" y1="76186" x2="23551" y2="76186"/>
                        <a14:backgroundMark x1="23757" y1="79492" x2="23757" y2="79492"/>
                        <a14:backgroundMark x1="38677" y1="71864" x2="38677" y2="71864"/>
                        <a14:backgroundMark x1="38635" y1="75678" x2="38635" y2="75678"/>
                        <a14:backgroundMark x1="38677" y1="68220" x2="38677" y2="68220"/>
                        <a14:backgroundMark x1="66461" y1="70000" x2="66461" y2="70000"/>
                        <a14:backgroundMark x1="76531" y1="72034" x2="76531" y2="72034"/>
                      </a14:backgroundRemoval>
                    </a14:imgEffect>
                  </a14:imgLayer>
                </a14:imgProps>
              </a:ext>
              <a:ext uri="{28A0092B-C50C-407E-A947-70E740481C1C}">
                <a14:useLocalDpi xmlns:a14="http://schemas.microsoft.com/office/drawing/2010/main" val="0"/>
              </a:ext>
            </a:extLst>
          </a:blip>
          <a:srcRect l="14960" t="16176" r="14561" b="41581"/>
          <a:stretch/>
        </p:blipFill>
        <p:spPr>
          <a:xfrm>
            <a:off x="1794295" y="1263045"/>
            <a:ext cx="625059" cy="181699"/>
          </a:xfrm>
          <a:prstGeom prst="rect">
            <a:avLst/>
          </a:prstGeom>
        </p:spPr>
      </p:pic>
      <p:cxnSp>
        <p:nvCxnSpPr>
          <p:cNvPr id="13" name="Straight Connector 12"/>
          <p:cNvCxnSpPr/>
          <p:nvPr/>
        </p:nvCxnSpPr>
        <p:spPr>
          <a:xfrm>
            <a:off x="2497263" y="1270817"/>
            <a:ext cx="0" cy="166154"/>
          </a:xfrm>
          <a:prstGeom prst="line">
            <a:avLst/>
          </a:prstGeom>
          <a:ln w="63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575173" y="1240254"/>
            <a:ext cx="1477108" cy="234360"/>
          </a:xfrm>
          <a:prstGeom prst="rect">
            <a:avLst/>
          </a:prstGeom>
          <a:noFill/>
        </p:spPr>
        <p:txBody>
          <a:bodyPr wrap="square" rtlCol="0">
            <a:spAutoFit/>
          </a:bodyPr>
          <a:lstStyle/>
          <a:p>
            <a:r>
              <a:rPr lang="zh-CN" altLang="en-US" sz="923" b="1" dirty="0">
                <a:solidFill>
                  <a:schemeClr val="bg1"/>
                </a:solidFill>
                <a:latin typeface="Microsoft JhengHei" panose="020B0604030504040204" pitchFamily="34" charset="-120"/>
                <a:ea typeface="Microsoft JhengHei" panose="020B0604030504040204" pitchFamily="34" charset="-120"/>
              </a:rPr>
              <a:t>香港交易所</a:t>
            </a:r>
            <a:endParaRPr lang="en-GB" sz="1108" b="1" dirty="0">
              <a:solidFill>
                <a:schemeClr val="bg1"/>
              </a:solidFill>
              <a:latin typeface="Microsoft JhengHei" panose="020B0604030504040204" pitchFamily="34" charset="-120"/>
              <a:ea typeface="Microsoft JhengHei" panose="020B0604030504040204" pitchFamily="34" charset="-120"/>
            </a:endParaRPr>
          </a:p>
        </p:txBody>
      </p:sp>
      <p:sp>
        <p:nvSpPr>
          <p:cNvPr id="15" name="TextBox 14"/>
          <p:cNvSpPr txBox="1"/>
          <p:nvPr/>
        </p:nvSpPr>
        <p:spPr>
          <a:xfrm>
            <a:off x="2258232" y="1564775"/>
            <a:ext cx="2390714" cy="368114"/>
          </a:xfrm>
          <a:prstGeom prst="rect">
            <a:avLst/>
          </a:prstGeom>
          <a:noFill/>
        </p:spPr>
        <p:txBody>
          <a:bodyPr wrap="square" lIns="66462" rIns="66462" rtlCol="0">
            <a:spAutoFit/>
          </a:bodyPr>
          <a:lstStyle/>
          <a:p>
            <a:pPr>
              <a:spcAft>
                <a:spcPts val="554"/>
              </a:spcAft>
            </a:pPr>
            <a:r>
              <a:rPr lang="en-US" sz="738" b="1" dirty="0">
                <a:solidFill>
                  <a:srgbClr val="13426B"/>
                </a:solidFill>
              </a:rPr>
              <a:t>AUTOMOBUS</a:t>
            </a:r>
          </a:p>
          <a:p>
            <a:pPr>
              <a:spcAft>
                <a:spcPts val="554"/>
              </a:spcAft>
            </a:pPr>
            <a:r>
              <a:rPr lang="en-US" sz="554" b="1" dirty="0">
                <a:solidFill>
                  <a:srgbClr val="13426B"/>
                </a:solidFill>
              </a:rPr>
              <a:t>(1484)</a:t>
            </a:r>
          </a:p>
        </p:txBody>
      </p:sp>
      <p:graphicFrame>
        <p:nvGraphicFramePr>
          <p:cNvPr id="16" name="Table 15"/>
          <p:cNvGraphicFramePr>
            <a:graphicFrameLocks noGrp="1"/>
          </p:cNvGraphicFramePr>
          <p:nvPr>
            <p:extLst/>
          </p:nvPr>
        </p:nvGraphicFramePr>
        <p:xfrm>
          <a:off x="3134527" y="1596007"/>
          <a:ext cx="3399474" cy="336905"/>
        </p:xfrm>
        <a:graphic>
          <a:graphicData uri="http://schemas.openxmlformats.org/drawingml/2006/table">
            <a:tbl>
              <a:tblPr firstRow="1" bandRow="1">
                <a:tableStyleId>{2D5ABB26-0587-4C30-8999-92F81FD0307C}</a:tableStyleId>
              </a:tblPr>
              <a:tblGrid>
                <a:gridCol w="1133158">
                  <a:extLst>
                    <a:ext uri="{9D8B030D-6E8A-4147-A177-3AD203B41FA5}">
                      <a16:colId xmlns:a16="http://schemas.microsoft.com/office/drawing/2014/main" val="1840978734"/>
                    </a:ext>
                  </a:extLst>
                </a:gridCol>
                <a:gridCol w="1133158">
                  <a:extLst>
                    <a:ext uri="{9D8B030D-6E8A-4147-A177-3AD203B41FA5}">
                      <a16:colId xmlns:a16="http://schemas.microsoft.com/office/drawing/2014/main" val="1828733306"/>
                    </a:ext>
                  </a:extLst>
                </a:gridCol>
                <a:gridCol w="1133158">
                  <a:extLst>
                    <a:ext uri="{9D8B030D-6E8A-4147-A177-3AD203B41FA5}">
                      <a16:colId xmlns:a16="http://schemas.microsoft.com/office/drawing/2014/main" val="2792176417"/>
                    </a:ext>
                  </a:extLst>
                </a:gridCol>
              </a:tblGrid>
              <a:tr h="150868">
                <a:tc>
                  <a:txBody>
                    <a:bodyPr/>
                    <a:lstStyle/>
                    <a:p>
                      <a:r>
                        <a:rPr lang="en-US" sz="600" dirty="0" smtClean="0">
                          <a:solidFill>
                            <a:srgbClr val="426788"/>
                          </a:solidFill>
                        </a:rPr>
                        <a:t>Status</a:t>
                      </a:r>
                    </a:p>
                  </a:txBody>
                  <a:tcPr marL="33231" marR="33231" marT="33231" marB="33231"/>
                </a:tc>
                <a:tc>
                  <a:txBody>
                    <a:bodyPr/>
                    <a:lstStyle/>
                    <a:p>
                      <a:r>
                        <a:rPr lang="en-US" sz="600" dirty="0" smtClean="0">
                          <a:solidFill>
                            <a:srgbClr val="426788"/>
                          </a:solidFill>
                        </a:rPr>
                        <a:t>Expected</a:t>
                      </a:r>
                      <a:r>
                        <a:rPr lang="en-US" sz="600" baseline="0" dirty="0" smtClean="0">
                          <a:solidFill>
                            <a:srgbClr val="426788"/>
                          </a:solidFill>
                        </a:rPr>
                        <a:t> listing date</a:t>
                      </a:r>
                      <a:endParaRPr lang="en-GB" sz="600" dirty="0">
                        <a:solidFill>
                          <a:srgbClr val="426788"/>
                        </a:solidFill>
                      </a:endParaRPr>
                    </a:p>
                  </a:txBody>
                  <a:tcPr marL="33231" marR="33231" marT="33231" marB="33231"/>
                </a:tc>
                <a:tc>
                  <a:txBody>
                    <a:bodyPr/>
                    <a:lstStyle/>
                    <a:p>
                      <a:r>
                        <a:rPr lang="en-US" sz="600" dirty="0" smtClean="0">
                          <a:solidFill>
                            <a:srgbClr val="426788"/>
                          </a:solidFill>
                        </a:rPr>
                        <a:t>Final price</a:t>
                      </a:r>
                      <a:endParaRPr lang="en-GB" sz="600" dirty="0">
                        <a:solidFill>
                          <a:srgbClr val="426788"/>
                        </a:solidFill>
                      </a:endParaRPr>
                    </a:p>
                  </a:txBody>
                  <a:tcPr marL="33231" marR="33231" marT="33231" marB="33231"/>
                </a:tc>
                <a:extLst>
                  <a:ext uri="{0D108BD9-81ED-4DB2-BD59-A6C34878D82A}">
                    <a16:rowId xmlns:a16="http://schemas.microsoft.com/office/drawing/2014/main" val="126609424"/>
                  </a:ext>
                </a:extLst>
              </a:tr>
              <a:tr h="179003">
                <a:tc>
                  <a:txBody>
                    <a:bodyPr/>
                    <a:lstStyle/>
                    <a:p>
                      <a:endParaRPr lang="en-GB" sz="700" dirty="0">
                        <a:solidFill>
                          <a:srgbClr val="426788"/>
                        </a:solidFill>
                      </a:endParaRPr>
                    </a:p>
                  </a:txBody>
                  <a:tcPr marL="33231" marR="33231" marT="33231" marB="33231"/>
                </a:tc>
                <a:tc>
                  <a:txBody>
                    <a:bodyPr/>
                    <a:lstStyle/>
                    <a:p>
                      <a:r>
                        <a:rPr lang="en-US" sz="600" b="1" baseline="0" dirty="0" smtClean="0">
                          <a:solidFill>
                            <a:srgbClr val="13426B"/>
                          </a:solidFill>
                        </a:rPr>
                        <a:t>22 June 2020</a:t>
                      </a:r>
                      <a:endParaRPr lang="en-GB" sz="600" b="1" dirty="0">
                        <a:solidFill>
                          <a:srgbClr val="13426B"/>
                        </a:solidFill>
                      </a:endParaRPr>
                    </a:p>
                  </a:txBody>
                  <a:tcPr marL="33231" marR="33231" marT="33231" marB="33231"/>
                </a:tc>
                <a:tc>
                  <a:txBody>
                    <a:bodyPr/>
                    <a:lstStyle/>
                    <a:p>
                      <a:r>
                        <a:rPr lang="en-US" sz="600" b="1" dirty="0" smtClean="0">
                          <a:solidFill>
                            <a:srgbClr val="13426B"/>
                          </a:solidFill>
                        </a:rPr>
                        <a:t>HK$</a:t>
                      </a:r>
                      <a:r>
                        <a:rPr lang="en-US" sz="600" b="1" baseline="0" dirty="0" smtClean="0">
                          <a:solidFill>
                            <a:srgbClr val="13426B"/>
                          </a:solidFill>
                        </a:rPr>
                        <a:t>24.50</a:t>
                      </a:r>
                      <a:endParaRPr lang="en-GB" sz="600" b="1" dirty="0">
                        <a:solidFill>
                          <a:srgbClr val="13426B"/>
                        </a:solidFill>
                      </a:endParaRPr>
                    </a:p>
                  </a:txBody>
                  <a:tcPr marL="33231" marR="33231" marT="33231" marB="33231"/>
                </a:tc>
                <a:extLst>
                  <a:ext uri="{0D108BD9-81ED-4DB2-BD59-A6C34878D82A}">
                    <a16:rowId xmlns:a16="http://schemas.microsoft.com/office/drawing/2014/main" val="2648454567"/>
                  </a:ext>
                </a:extLst>
              </a:tr>
            </a:tbl>
          </a:graphicData>
        </a:graphic>
      </p:graphicFrame>
      <p:grpSp>
        <p:nvGrpSpPr>
          <p:cNvPr id="17" name="Group 16"/>
          <p:cNvGrpSpPr/>
          <p:nvPr/>
        </p:nvGrpSpPr>
        <p:grpSpPr>
          <a:xfrm>
            <a:off x="3167891" y="1762099"/>
            <a:ext cx="571442" cy="132923"/>
            <a:chOff x="6372225" y="1176682"/>
            <a:chExt cx="466355" cy="104485"/>
          </a:xfrm>
        </p:grpSpPr>
        <p:sp>
          <p:nvSpPr>
            <p:cNvPr id="18" name="Rounded Rectangle 17"/>
            <p:cNvSpPr/>
            <p:nvPr/>
          </p:nvSpPr>
          <p:spPr>
            <a:xfrm>
              <a:off x="6372225" y="1176682"/>
              <a:ext cx="466355" cy="104485"/>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54" b="1" dirty="0">
                  <a:solidFill>
                    <a:srgbClr val="00B050"/>
                  </a:solidFill>
                </a:rPr>
                <a:t>Active </a:t>
              </a:r>
              <a:endParaRPr lang="en-GB" sz="554" b="1" dirty="0">
                <a:solidFill>
                  <a:srgbClr val="00B050"/>
                </a:solidFill>
              </a:endParaRPr>
            </a:p>
          </p:txBody>
        </p:sp>
        <p:sp>
          <p:nvSpPr>
            <p:cNvPr id="19" name="Oval 18"/>
            <p:cNvSpPr/>
            <p:nvPr/>
          </p:nvSpPr>
          <p:spPr>
            <a:xfrm>
              <a:off x="6429375" y="1202373"/>
              <a:ext cx="54239" cy="52242"/>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grpSp>
        <p:nvGrpSpPr>
          <p:cNvPr id="20" name="Group 19"/>
          <p:cNvGrpSpPr/>
          <p:nvPr/>
        </p:nvGrpSpPr>
        <p:grpSpPr>
          <a:xfrm>
            <a:off x="1747146" y="2087565"/>
            <a:ext cx="672207" cy="395551"/>
            <a:chOff x="2029062" y="1598334"/>
            <a:chExt cx="649199" cy="428514"/>
          </a:xfrm>
        </p:grpSpPr>
        <p:sp>
          <p:nvSpPr>
            <p:cNvPr id="21" name="Rounded Rectangle 20"/>
            <p:cNvSpPr/>
            <p:nvPr/>
          </p:nvSpPr>
          <p:spPr>
            <a:xfrm>
              <a:off x="2029062" y="1598334"/>
              <a:ext cx="649199" cy="428514"/>
            </a:xfrm>
            <a:prstGeom prst="roundRect">
              <a:avLst>
                <a:gd name="adj" fmla="val 813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dirty="0"/>
            </a:p>
          </p:txBody>
        </p:sp>
        <p:cxnSp>
          <p:nvCxnSpPr>
            <p:cNvPr id="22" name="Straight Connector 21"/>
            <p:cNvCxnSpPr/>
            <p:nvPr/>
          </p:nvCxnSpPr>
          <p:spPr>
            <a:xfrm>
              <a:off x="2029063" y="1668591"/>
              <a:ext cx="0" cy="288000"/>
            </a:xfrm>
            <a:prstGeom prst="line">
              <a:avLst/>
            </a:prstGeom>
            <a:ln w="25400" cap="rnd">
              <a:solidFill>
                <a:srgbClr val="26CAD3"/>
              </a:solidFill>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5718173" y="2193008"/>
            <a:ext cx="1335290" cy="191719"/>
            <a:chOff x="3962917" y="1712564"/>
            <a:chExt cx="1446564" cy="207696"/>
          </a:xfrm>
        </p:grpSpPr>
        <p:sp>
          <p:nvSpPr>
            <p:cNvPr id="24" name="TextBox 23"/>
            <p:cNvSpPr txBox="1"/>
            <p:nvPr/>
          </p:nvSpPr>
          <p:spPr>
            <a:xfrm>
              <a:off x="4090846" y="1712564"/>
              <a:ext cx="1318635" cy="207696"/>
            </a:xfrm>
            <a:prstGeom prst="rect">
              <a:avLst/>
            </a:prstGeom>
            <a:noFill/>
          </p:spPr>
          <p:txBody>
            <a:bodyPr wrap="square" lIns="66462" rIns="66462" rtlCol="0">
              <a:spAutoFit/>
            </a:bodyPr>
            <a:lstStyle/>
            <a:p>
              <a:r>
                <a:rPr lang="en-US" sz="646" dirty="0">
                  <a:solidFill>
                    <a:srgbClr val="13426B"/>
                  </a:solidFill>
                </a:rPr>
                <a:t>Notifications</a:t>
              </a:r>
              <a:endParaRPr lang="en-GB" sz="646" dirty="0">
                <a:solidFill>
                  <a:srgbClr val="13426B"/>
                </a:solidFill>
              </a:endParaRPr>
            </a:p>
          </p:txBody>
        </p:sp>
        <p:grpSp>
          <p:nvGrpSpPr>
            <p:cNvPr id="25" name="Group 24"/>
            <p:cNvGrpSpPr/>
            <p:nvPr/>
          </p:nvGrpSpPr>
          <p:grpSpPr>
            <a:xfrm>
              <a:off x="3962917" y="1740591"/>
              <a:ext cx="144000" cy="144000"/>
              <a:chOff x="3305613" y="1712590"/>
              <a:chExt cx="180000" cy="168078"/>
            </a:xfrm>
          </p:grpSpPr>
          <p:grpSp>
            <p:nvGrpSpPr>
              <p:cNvPr id="26" name="Group 25"/>
              <p:cNvGrpSpPr/>
              <p:nvPr/>
            </p:nvGrpSpPr>
            <p:grpSpPr>
              <a:xfrm>
                <a:off x="3305613" y="1737448"/>
                <a:ext cx="180000" cy="143220"/>
                <a:chOff x="8031203" y="1842751"/>
                <a:chExt cx="180000" cy="100148"/>
              </a:xfrm>
            </p:grpSpPr>
            <p:sp>
              <p:nvSpPr>
                <p:cNvPr id="28" name="Flowchart: Delay 27"/>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29" name="Trapezoid 28"/>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27" name="Oval 26"/>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sp>
        <p:nvSpPr>
          <p:cNvPr id="30" name="Rectangle 29">
            <a:extLst>
              <a:ext uri="{FF2B5EF4-FFF2-40B4-BE49-F238E27FC236}">
                <a16:creationId xmlns:a16="http://schemas.microsoft.com/office/drawing/2014/main" id="{E716F9B7-DF59-445F-82CE-9F6076F783A8}"/>
              </a:ext>
            </a:extLst>
          </p:cNvPr>
          <p:cNvSpPr/>
          <p:nvPr/>
        </p:nvSpPr>
        <p:spPr>
          <a:xfrm rot="5400000">
            <a:off x="4446335" y="-627250"/>
            <a:ext cx="398769" cy="5825179"/>
          </a:xfrm>
          <a:prstGeom prst="rect">
            <a:avLst/>
          </a:prstGeom>
          <a:noFill/>
          <a:ln w="9525" cap="flat" cmpd="sng" algn="ctr">
            <a:solidFill>
              <a:srgbClr val="A0B3C3"/>
            </a:solid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844047">
              <a:lnSpc>
                <a:spcPct val="107000"/>
              </a:lnSpc>
              <a:spcAft>
                <a:spcPts val="738"/>
              </a:spcAft>
            </a:pPr>
            <a:r>
              <a:rPr lang="en-US" sz="1015"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015"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grpSp>
        <p:nvGrpSpPr>
          <p:cNvPr id="31" name="Group 30"/>
          <p:cNvGrpSpPr/>
          <p:nvPr/>
        </p:nvGrpSpPr>
        <p:grpSpPr>
          <a:xfrm>
            <a:off x="1805140" y="2193008"/>
            <a:ext cx="620004" cy="191719"/>
            <a:chOff x="968304" y="1712564"/>
            <a:chExt cx="671671" cy="207696"/>
          </a:xfrm>
        </p:grpSpPr>
        <p:grpSp>
          <p:nvGrpSpPr>
            <p:cNvPr id="32" name="Group 31"/>
            <p:cNvGrpSpPr/>
            <p:nvPr/>
          </p:nvGrpSpPr>
          <p:grpSpPr>
            <a:xfrm>
              <a:off x="968304" y="1740591"/>
              <a:ext cx="144000" cy="144000"/>
              <a:chOff x="5223899" y="1662037"/>
              <a:chExt cx="252000" cy="296884"/>
            </a:xfrm>
          </p:grpSpPr>
          <p:grpSp>
            <p:nvGrpSpPr>
              <p:cNvPr id="34" name="Group 33"/>
              <p:cNvGrpSpPr/>
              <p:nvPr/>
            </p:nvGrpSpPr>
            <p:grpSpPr>
              <a:xfrm>
                <a:off x="5223899" y="1662037"/>
                <a:ext cx="252000" cy="255425"/>
                <a:chOff x="5223899" y="1647825"/>
                <a:chExt cx="252000" cy="255425"/>
              </a:xfrm>
              <a:solidFill>
                <a:srgbClr val="A0B3C3"/>
              </a:solidFill>
              <a:effectLst/>
            </p:grpSpPr>
            <p:sp>
              <p:nvSpPr>
                <p:cNvPr id="37" name="Isosceles Triangle 36"/>
                <p:cNvSpPr/>
                <p:nvPr/>
              </p:nvSpPr>
              <p:spPr>
                <a:xfrm>
                  <a:off x="5223899" y="1647825"/>
                  <a:ext cx="252000" cy="111425"/>
                </a:xfrm>
                <a:prstGeom prst="triangle">
                  <a:avLst/>
                </a:prstGeom>
                <a:solidFill>
                  <a:srgbClr val="27CAD3"/>
                </a:solidFill>
                <a:ln w="19050">
                  <a:solidFill>
                    <a:srgbClr val="27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38" name="Rectangle 37"/>
                <p:cNvSpPr/>
                <p:nvPr/>
              </p:nvSpPr>
              <p:spPr>
                <a:xfrm>
                  <a:off x="5277899" y="1759250"/>
                  <a:ext cx="144000" cy="144000"/>
                </a:xfrm>
                <a:prstGeom prst="rect">
                  <a:avLst/>
                </a:prstGeom>
                <a:solidFill>
                  <a:srgbClr val="27CAD3"/>
                </a:solidFill>
                <a:ln w="19050">
                  <a:solidFill>
                    <a:srgbClr val="27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35" name="Rounded Rectangle 34"/>
              <p:cNvSpPr/>
              <p:nvPr/>
            </p:nvSpPr>
            <p:spPr>
              <a:xfrm rot="16200000">
                <a:off x="5291317" y="1873341"/>
                <a:ext cx="117161" cy="53999"/>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36" name="Rectangle 35"/>
              <p:cNvSpPr/>
              <p:nvPr/>
            </p:nvSpPr>
            <p:spPr>
              <a:xfrm>
                <a:off x="5403899" y="1662037"/>
                <a:ext cx="25200" cy="108000"/>
              </a:xfrm>
              <a:prstGeom prst="rect">
                <a:avLst/>
              </a:prstGeom>
              <a:solidFill>
                <a:srgbClr val="27CAD3"/>
              </a:solidFill>
              <a:ln w="19050">
                <a:solidFill>
                  <a:srgbClr val="27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33" name="TextBox 32"/>
            <p:cNvSpPr txBox="1"/>
            <p:nvPr/>
          </p:nvSpPr>
          <p:spPr>
            <a:xfrm>
              <a:off x="1085561" y="1712564"/>
              <a:ext cx="554414" cy="207696"/>
            </a:xfrm>
            <a:prstGeom prst="rect">
              <a:avLst/>
            </a:prstGeom>
            <a:noFill/>
          </p:spPr>
          <p:txBody>
            <a:bodyPr wrap="square" lIns="66462" rIns="66462" rtlCol="0">
              <a:spAutoFit/>
            </a:bodyPr>
            <a:lstStyle/>
            <a:p>
              <a:r>
                <a:rPr lang="en-US" sz="646" b="1" dirty="0">
                  <a:solidFill>
                    <a:srgbClr val="13426B"/>
                  </a:solidFill>
                </a:rPr>
                <a:t>Home</a:t>
              </a:r>
              <a:endParaRPr lang="en-GB" sz="646" b="1" dirty="0">
                <a:solidFill>
                  <a:srgbClr val="13426B"/>
                </a:solidFill>
              </a:endParaRPr>
            </a:p>
          </p:txBody>
        </p:sp>
      </p:grpSp>
      <p:grpSp>
        <p:nvGrpSpPr>
          <p:cNvPr id="39" name="Group 38"/>
          <p:cNvGrpSpPr/>
          <p:nvPr/>
        </p:nvGrpSpPr>
        <p:grpSpPr>
          <a:xfrm>
            <a:off x="4654734" y="2193008"/>
            <a:ext cx="1099863" cy="191719"/>
            <a:chOff x="2043055" y="1712564"/>
            <a:chExt cx="1191518" cy="207696"/>
          </a:xfrm>
        </p:grpSpPr>
        <p:sp>
          <p:nvSpPr>
            <p:cNvPr id="40" name="TextBox 39"/>
            <p:cNvSpPr txBox="1"/>
            <p:nvPr/>
          </p:nvSpPr>
          <p:spPr>
            <a:xfrm>
              <a:off x="2180705" y="1712564"/>
              <a:ext cx="1053868" cy="207696"/>
            </a:xfrm>
            <a:prstGeom prst="rect">
              <a:avLst/>
            </a:prstGeom>
            <a:noFill/>
          </p:spPr>
          <p:txBody>
            <a:bodyPr wrap="square" lIns="66462" rIns="66462" rtlCol="0">
              <a:spAutoFit/>
            </a:bodyPr>
            <a:lstStyle/>
            <a:p>
              <a:r>
                <a:rPr lang="en-US" sz="646" dirty="0">
                  <a:solidFill>
                    <a:srgbClr val="13426B"/>
                  </a:solidFill>
                </a:rPr>
                <a:t>IPO Reference Data</a:t>
              </a:r>
              <a:endParaRPr lang="en-GB" sz="646" dirty="0">
                <a:solidFill>
                  <a:srgbClr val="13426B"/>
                </a:solidFill>
              </a:endParaRPr>
            </a:p>
          </p:txBody>
        </p:sp>
        <p:grpSp>
          <p:nvGrpSpPr>
            <p:cNvPr id="41" name="Group 40"/>
            <p:cNvGrpSpPr/>
            <p:nvPr/>
          </p:nvGrpSpPr>
          <p:grpSpPr>
            <a:xfrm>
              <a:off x="2043055" y="1740591"/>
              <a:ext cx="144000" cy="144000"/>
              <a:chOff x="2086228" y="1706705"/>
              <a:chExt cx="200636" cy="193208"/>
            </a:xfrm>
          </p:grpSpPr>
          <p:sp>
            <p:nvSpPr>
              <p:cNvPr id="42" name="Rounded Rectangle 41"/>
              <p:cNvSpPr/>
              <p:nvPr/>
            </p:nvSpPr>
            <p:spPr>
              <a:xfrm>
                <a:off x="2086228" y="1706705"/>
                <a:ext cx="140278" cy="157359"/>
              </a:xfrm>
              <a:prstGeom prst="roundRect">
                <a:avLst>
                  <a:gd name="adj" fmla="val 0"/>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43" name="Group 42"/>
              <p:cNvGrpSpPr/>
              <p:nvPr/>
            </p:nvGrpSpPr>
            <p:grpSpPr>
              <a:xfrm>
                <a:off x="2142770" y="1748590"/>
                <a:ext cx="144094" cy="151323"/>
                <a:chOff x="6152379" y="1773448"/>
                <a:chExt cx="144094" cy="151323"/>
              </a:xfrm>
            </p:grpSpPr>
            <p:sp>
              <p:nvSpPr>
                <p:cNvPr id="44" name="Oval 43"/>
                <p:cNvSpPr/>
                <p:nvPr/>
              </p:nvSpPr>
              <p:spPr>
                <a:xfrm>
                  <a:off x="6152379" y="1773448"/>
                  <a:ext cx="144000" cy="144000"/>
                </a:xfrm>
                <a:prstGeom prst="ellipse">
                  <a:avLst/>
                </a:prstGeom>
                <a:solidFill>
                  <a:srgbClr val="F0F5F9"/>
                </a:solidFill>
                <a:ln w="15875">
                  <a:solidFill>
                    <a:srgbClr val="F0F5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45" name="Oval 44"/>
                <p:cNvSpPr/>
                <p:nvPr/>
              </p:nvSpPr>
              <p:spPr>
                <a:xfrm>
                  <a:off x="6170378" y="1791448"/>
                  <a:ext cx="108000" cy="108000"/>
                </a:xfrm>
                <a:prstGeom prst="ellipse">
                  <a:avLst/>
                </a:prstGeom>
                <a:noFill/>
                <a:ln w="15875">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46" name="Straight Connector 45"/>
                <p:cNvCxnSpPr/>
                <p:nvPr/>
              </p:nvCxnSpPr>
              <p:spPr>
                <a:xfrm>
                  <a:off x="6260578" y="1888876"/>
                  <a:ext cx="35895" cy="35895"/>
                </a:xfrm>
                <a:prstGeom prst="line">
                  <a:avLst/>
                </a:prstGeom>
                <a:ln w="15875"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47" name="Group 46"/>
          <p:cNvGrpSpPr/>
          <p:nvPr/>
        </p:nvGrpSpPr>
        <p:grpSpPr>
          <a:xfrm>
            <a:off x="2542290" y="2193008"/>
            <a:ext cx="1116108" cy="191719"/>
            <a:chOff x="1545007" y="1712564"/>
            <a:chExt cx="1209117" cy="207696"/>
          </a:xfrm>
        </p:grpSpPr>
        <p:grpSp>
          <p:nvGrpSpPr>
            <p:cNvPr id="48" name="Group 47"/>
            <p:cNvGrpSpPr/>
            <p:nvPr/>
          </p:nvGrpSpPr>
          <p:grpSpPr>
            <a:xfrm>
              <a:off x="1545007" y="1722591"/>
              <a:ext cx="162000" cy="180000"/>
              <a:chOff x="1640507" y="1667979"/>
              <a:chExt cx="216000" cy="248575"/>
            </a:xfrm>
          </p:grpSpPr>
          <p:grpSp>
            <p:nvGrpSpPr>
              <p:cNvPr id="51" name="Group 50"/>
              <p:cNvGrpSpPr/>
              <p:nvPr/>
            </p:nvGrpSpPr>
            <p:grpSpPr>
              <a:xfrm>
                <a:off x="1694507" y="1667979"/>
                <a:ext cx="108000" cy="136740"/>
                <a:chOff x="1805935" y="1670516"/>
                <a:chExt cx="108000" cy="136740"/>
              </a:xfrm>
            </p:grpSpPr>
            <p:sp>
              <p:nvSpPr>
                <p:cNvPr id="59" name="Flowchart: Delay 58"/>
                <p:cNvSpPr/>
                <p:nvPr/>
              </p:nvSpPr>
              <p:spPr>
                <a:xfrm rot="16200000">
                  <a:off x="1823935" y="1717256"/>
                  <a:ext cx="72000" cy="108000"/>
                </a:xfrm>
                <a:prstGeom prst="flowChartDelay">
                  <a:avLst/>
                </a:prstGeom>
                <a:solidFill>
                  <a:srgbClr val="A0B3C3"/>
                </a:solidFill>
                <a:ln>
                  <a:solidFill>
                    <a:srgbClr val="F0F5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0" name="Oval 59"/>
                <p:cNvSpPr/>
                <p:nvPr/>
              </p:nvSpPr>
              <p:spPr>
                <a:xfrm>
                  <a:off x="1814934" y="1670516"/>
                  <a:ext cx="90000" cy="90000"/>
                </a:xfrm>
                <a:prstGeom prst="ellipse">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grpSp>
            <p:nvGrpSpPr>
              <p:cNvPr id="52" name="Group 51"/>
              <p:cNvGrpSpPr/>
              <p:nvPr/>
            </p:nvGrpSpPr>
            <p:grpSpPr>
              <a:xfrm>
                <a:off x="1748507" y="1779814"/>
                <a:ext cx="108000" cy="136740"/>
                <a:chOff x="1805935" y="1689566"/>
                <a:chExt cx="108000" cy="136740"/>
              </a:xfrm>
            </p:grpSpPr>
            <p:sp>
              <p:nvSpPr>
                <p:cNvPr id="57" name="Flowchart: Delay 56"/>
                <p:cNvSpPr/>
                <p:nvPr/>
              </p:nvSpPr>
              <p:spPr>
                <a:xfrm rot="16200000">
                  <a:off x="1823935" y="1736306"/>
                  <a:ext cx="72000" cy="108000"/>
                </a:xfrm>
                <a:prstGeom prst="flowChartDelay">
                  <a:avLst/>
                </a:prstGeom>
                <a:solidFill>
                  <a:srgbClr val="A0B3C3"/>
                </a:solidFill>
                <a:ln>
                  <a:solidFill>
                    <a:srgbClr val="F0F5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8" name="Oval 57"/>
                <p:cNvSpPr/>
                <p:nvPr/>
              </p:nvSpPr>
              <p:spPr>
                <a:xfrm>
                  <a:off x="1814934" y="1689566"/>
                  <a:ext cx="90000" cy="90000"/>
                </a:xfrm>
                <a:prstGeom prst="ellipse">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grpSp>
            <p:nvGrpSpPr>
              <p:cNvPr id="53" name="Group 52"/>
              <p:cNvGrpSpPr/>
              <p:nvPr/>
            </p:nvGrpSpPr>
            <p:grpSpPr>
              <a:xfrm>
                <a:off x="1640507" y="1779814"/>
                <a:ext cx="108000" cy="136740"/>
                <a:chOff x="1805935" y="1689566"/>
                <a:chExt cx="108000" cy="136740"/>
              </a:xfrm>
            </p:grpSpPr>
            <p:sp>
              <p:nvSpPr>
                <p:cNvPr id="54" name="Flowchart: Delay 53"/>
                <p:cNvSpPr/>
                <p:nvPr/>
              </p:nvSpPr>
              <p:spPr>
                <a:xfrm rot="16200000">
                  <a:off x="1823935" y="1736306"/>
                  <a:ext cx="72000" cy="108000"/>
                </a:xfrm>
                <a:prstGeom prst="flowChartDelay">
                  <a:avLst/>
                </a:prstGeom>
                <a:solidFill>
                  <a:srgbClr val="A0B3C3"/>
                </a:solidFill>
                <a:ln>
                  <a:solidFill>
                    <a:srgbClr val="F0F5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55" name="Oval 54"/>
                <p:cNvSpPr/>
                <p:nvPr/>
              </p:nvSpPr>
              <p:spPr>
                <a:xfrm>
                  <a:off x="1814934" y="1689566"/>
                  <a:ext cx="90000" cy="90000"/>
                </a:xfrm>
                <a:prstGeom prst="ellipse">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grpSp>
        </p:grpSp>
        <p:sp>
          <p:nvSpPr>
            <p:cNvPr id="49" name="TextBox 48"/>
            <p:cNvSpPr txBox="1"/>
            <p:nvPr/>
          </p:nvSpPr>
          <p:spPr>
            <a:xfrm>
              <a:off x="1700256" y="1712564"/>
              <a:ext cx="1053868" cy="207696"/>
            </a:xfrm>
            <a:prstGeom prst="rect">
              <a:avLst/>
            </a:prstGeom>
            <a:noFill/>
          </p:spPr>
          <p:txBody>
            <a:bodyPr wrap="square" lIns="66462" rIns="66462" rtlCol="0">
              <a:spAutoFit/>
            </a:bodyPr>
            <a:lstStyle/>
            <a:p>
              <a:r>
                <a:rPr lang="en-US" sz="646" dirty="0">
                  <a:solidFill>
                    <a:srgbClr val="13426B"/>
                  </a:solidFill>
                </a:rPr>
                <a:t>Public Offer</a:t>
              </a:r>
              <a:endParaRPr lang="en-GB" sz="646" dirty="0">
                <a:solidFill>
                  <a:srgbClr val="13426B"/>
                </a:solidFill>
              </a:endParaRPr>
            </a:p>
          </p:txBody>
        </p:sp>
        <p:sp>
          <p:nvSpPr>
            <p:cNvPr id="50" name="Isosceles Triangle 49"/>
            <p:cNvSpPr/>
            <p:nvPr/>
          </p:nvSpPr>
          <p:spPr>
            <a:xfrm flipV="1">
              <a:off x="2297384" y="1794591"/>
              <a:ext cx="108000" cy="36000"/>
            </a:xfrm>
            <a:prstGeom prst="triangle">
              <a:avLst/>
            </a:prstGeom>
            <a:solidFill>
              <a:srgbClr val="134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831"/>
            </a:p>
          </p:txBody>
        </p:sp>
      </p:grpSp>
      <p:sp>
        <p:nvSpPr>
          <p:cNvPr id="61" name="TextBox 60"/>
          <p:cNvSpPr txBox="1"/>
          <p:nvPr/>
        </p:nvSpPr>
        <p:spPr>
          <a:xfrm>
            <a:off x="3658487" y="2193008"/>
            <a:ext cx="972801" cy="191719"/>
          </a:xfrm>
          <a:prstGeom prst="rect">
            <a:avLst/>
          </a:prstGeom>
          <a:noFill/>
        </p:spPr>
        <p:txBody>
          <a:bodyPr wrap="square" lIns="66462" rIns="66462" rtlCol="0">
            <a:spAutoFit/>
          </a:bodyPr>
          <a:lstStyle/>
          <a:p>
            <a:r>
              <a:rPr lang="en-US" sz="646" dirty="0">
                <a:solidFill>
                  <a:srgbClr val="13426B"/>
                </a:solidFill>
              </a:rPr>
              <a:t>Institutional Offer</a:t>
            </a:r>
            <a:endParaRPr lang="en-GB" sz="646" dirty="0">
              <a:solidFill>
                <a:srgbClr val="13426B"/>
              </a:solidFill>
            </a:endParaRPr>
          </a:p>
        </p:txBody>
      </p:sp>
      <p:grpSp>
        <p:nvGrpSpPr>
          <p:cNvPr id="62" name="Group 61"/>
          <p:cNvGrpSpPr/>
          <p:nvPr/>
        </p:nvGrpSpPr>
        <p:grpSpPr>
          <a:xfrm>
            <a:off x="3513344" y="2202263"/>
            <a:ext cx="139569" cy="166154"/>
            <a:chOff x="211830" y="1723370"/>
            <a:chExt cx="435418" cy="525751"/>
          </a:xfrm>
        </p:grpSpPr>
        <p:sp>
          <p:nvSpPr>
            <p:cNvPr id="63" name="Flowchart: Delay 62"/>
            <p:cNvSpPr/>
            <p:nvPr/>
          </p:nvSpPr>
          <p:spPr>
            <a:xfrm rot="16200000">
              <a:off x="284399" y="1886273"/>
              <a:ext cx="290279" cy="435418"/>
            </a:xfrm>
            <a:prstGeom prst="flowChartDelay">
              <a:avLst/>
            </a:prstGeom>
            <a:solidFill>
              <a:srgbClr val="A0B3C3"/>
            </a:solidFill>
            <a:ln>
              <a:solidFill>
                <a:srgbClr val="F0F5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4" name="Oval 63"/>
            <p:cNvSpPr/>
            <p:nvPr/>
          </p:nvSpPr>
          <p:spPr>
            <a:xfrm>
              <a:off x="285538" y="1723370"/>
              <a:ext cx="288001" cy="288001"/>
            </a:xfrm>
            <a:prstGeom prst="ellipse">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65" name="Isosceles Triangle 64"/>
            <p:cNvSpPr/>
            <p:nvPr/>
          </p:nvSpPr>
          <p:spPr>
            <a:xfrm flipV="1">
              <a:off x="348303" y="2082799"/>
              <a:ext cx="162470" cy="16632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831" dirty="0"/>
            </a:p>
          </p:txBody>
        </p:sp>
        <p:sp>
          <p:nvSpPr>
            <p:cNvPr id="66" name="Trapezoid 65"/>
            <p:cNvSpPr/>
            <p:nvPr/>
          </p:nvSpPr>
          <p:spPr>
            <a:xfrm>
              <a:off x="348303" y="1979257"/>
              <a:ext cx="162470" cy="103543"/>
            </a:xfrm>
            <a:prstGeom prst="trapezoid">
              <a:avLst>
                <a:gd name="adj" fmla="val 433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7" name="Diamond 66"/>
            <p:cNvSpPr/>
            <p:nvPr/>
          </p:nvSpPr>
          <p:spPr>
            <a:xfrm>
              <a:off x="402538" y="1953066"/>
              <a:ext cx="54000" cy="103542"/>
            </a:xfrm>
            <a:prstGeom prst="diamond">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68" name="Diamond 67"/>
            <p:cNvSpPr/>
            <p:nvPr/>
          </p:nvSpPr>
          <p:spPr>
            <a:xfrm>
              <a:off x="402538" y="1990179"/>
              <a:ext cx="54000" cy="252000"/>
            </a:xfrm>
            <a:prstGeom prst="diamond">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sp>
        <p:nvSpPr>
          <p:cNvPr id="69" name="Isosceles Triangle 68"/>
          <p:cNvSpPr/>
          <p:nvPr/>
        </p:nvSpPr>
        <p:spPr>
          <a:xfrm flipV="1">
            <a:off x="4400724" y="2268725"/>
            <a:ext cx="99692" cy="33231"/>
          </a:xfrm>
          <a:prstGeom prst="triangle">
            <a:avLst/>
          </a:prstGeom>
          <a:solidFill>
            <a:srgbClr val="134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831"/>
          </a:p>
        </p:txBody>
      </p:sp>
      <p:sp>
        <p:nvSpPr>
          <p:cNvPr id="70" name="Rounded Rectangle 69"/>
          <p:cNvSpPr/>
          <p:nvPr/>
        </p:nvSpPr>
        <p:spPr>
          <a:xfrm>
            <a:off x="1732369" y="4257382"/>
            <a:ext cx="5825940" cy="1313658"/>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9692" rtlCol="0" anchor="t"/>
          <a:lstStyle/>
          <a:p>
            <a:r>
              <a:rPr lang="en-US" sz="1108" b="1" dirty="0">
                <a:solidFill>
                  <a:srgbClr val="13426B"/>
                </a:solidFill>
              </a:rPr>
              <a:t>Subscriptions</a:t>
            </a:r>
            <a:endParaRPr lang="en-GB" sz="1108" b="1" dirty="0">
              <a:solidFill>
                <a:srgbClr val="13426B"/>
              </a:solidFill>
            </a:endParaRPr>
          </a:p>
        </p:txBody>
      </p:sp>
      <p:graphicFrame>
        <p:nvGraphicFramePr>
          <p:cNvPr id="71" name="Table 70"/>
          <p:cNvGraphicFramePr>
            <a:graphicFrameLocks noGrp="1"/>
          </p:cNvGraphicFramePr>
          <p:nvPr>
            <p:extLst/>
          </p:nvPr>
        </p:nvGraphicFramePr>
        <p:xfrm>
          <a:off x="1833622" y="4556994"/>
          <a:ext cx="5625034" cy="959974"/>
        </p:xfrm>
        <a:graphic>
          <a:graphicData uri="http://schemas.openxmlformats.org/drawingml/2006/table">
            <a:tbl>
              <a:tblPr firstRow="1" bandRow="1">
                <a:tableStyleId>{2D5ABB26-0587-4C30-8999-92F81FD0307C}</a:tableStyleId>
              </a:tblPr>
              <a:tblGrid>
                <a:gridCol w="886135">
                  <a:extLst>
                    <a:ext uri="{9D8B030D-6E8A-4147-A177-3AD203B41FA5}">
                      <a16:colId xmlns:a16="http://schemas.microsoft.com/office/drawing/2014/main" val="1840978734"/>
                    </a:ext>
                  </a:extLst>
                </a:gridCol>
                <a:gridCol w="963191">
                  <a:extLst>
                    <a:ext uri="{9D8B030D-6E8A-4147-A177-3AD203B41FA5}">
                      <a16:colId xmlns:a16="http://schemas.microsoft.com/office/drawing/2014/main" val="1828733306"/>
                    </a:ext>
                  </a:extLst>
                </a:gridCol>
                <a:gridCol w="886135">
                  <a:extLst>
                    <a:ext uri="{9D8B030D-6E8A-4147-A177-3AD203B41FA5}">
                      <a16:colId xmlns:a16="http://schemas.microsoft.com/office/drawing/2014/main" val="2792176417"/>
                    </a:ext>
                  </a:extLst>
                </a:gridCol>
                <a:gridCol w="963191">
                  <a:extLst>
                    <a:ext uri="{9D8B030D-6E8A-4147-A177-3AD203B41FA5}">
                      <a16:colId xmlns:a16="http://schemas.microsoft.com/office/drawing/2014/main" val="121522661"/>
                    </a:ext>
                  </a:extLst>
                </a:gridCol>
                <a:gridCol w="963191">
                  <a:extLst>
                    <a:ext uri="{9D8B030D-6E8A-4147-A177-3AD203B41FA5}">
                      <a16:colId xmlns:a16="http://schemas.microsoft.com/office/drawing/2014/main" val="1162351356"/>
                    </a:ext>
                  </a:extLst>
                </a:gridCol>
                <a:gridCol w="963191">
                  <a:extLst>
                    <a:ext uri="{9D8B030D-6E8A-4147-A177-3AD203B41FA5}">
                      <a16:colId xmlns:a16="http://schemas.microsoft.com/office/drawing/2014/main" val="535519865"/>
                    </a:ext>
                  </a:extLst>
                </a:gridCol>
              </a:tblGrid>
              <a:tr h="279592">
                <a:tc>
                  <a:txBody>
                    <a:bodyPr/>
                    <a:lstStyle/>
                    <a:p>
                      <a:pPr algn="ctr"/>
                      <a:r>
                        <a:rPr lang="en-US" sz="600" dirty="0" smtClean="0">
                          <a:solidFill>
                            <a:srgbClr val="13426B"/>
                          </a:solidFill>
                        </a:rPr>
                        <a:t>Type</a:t>
                      </a: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solidFill>
                      <a:srgbClr val="F2F6F9"/>
                    </a:solidFill>
                  </a:tcPr>
                </a:tc>
                <a:tc>
                  <a:txBody>
                    <a:bodyPr/>
                    <a:lstStyle/>
                    <a:p>
                      <a:pPr algn="ctr"/>
                      <a:r>
                        <a:rPr lang="en-US" sz="600" dirty="0" smtClean="0">
                          <a:solidFill>
                            <a:srgbClr val="13426B"/>
                          </a:solidFill>
                        </a:rPr>
                        <a:t>No. of initial offer shares</a:t>
                      </a:r>
                      <a:endParaRPr lang="en-GB" sz="600"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solidFill>
                      <a:srgbClr val="F2F6F9"/>
                    </a:solidFill>
                  </a:tcPr>
                </a:tc>
                <a:tc>
                  <a:txBody>
                    <a:bodyPr/>
                    <a:lstStyle/>
                    <a:p>
                      <a:pPr algn="ctr"/>
                      <a:r>
                        <a:rPr lang="en-US" sz="600" dirty="0" smtClean="0">
                          <a:solidFill>
                            <a:srgbClr val="13426B"/>
                          </a:solidFill>
                        </a:rPr>
                        <a:t>No. of subscribed shares</a:t>
                      </a:r>
                      <a:endParaRPr lang="en-GB" sz="600"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solidFill>
                      <a:srgbClr val="F2F6F9"/>
                    </a:solidFill>
                  </a:tcPr>
                </a:tc>
                <a:tc>
                  <a:txBody>
                    <a:bodyPr/>
                    <a:lstStyle/>
                    <a:p>
                      <a:pPr algn="ctr"/>
                      <a:r>
                        <a:rPr lang="en-US" sz="600" dirty="0" smtClean="0">
                          <a:solidFill>
                            <a:srgbClr val="13426B"/>
                          </a:solidFill>
                        </a:rPr>
                        <a:t>Subscription</a:t>
                      </a:r>
                      <a:r>
                        <a:rPr lang="en-US" sz="600" baseline="0" dirty="0" smtClean="0">
                          <a:solidFill>
                            <a:srgbClr val="13426B"/>
                          </a:solidFill>
                        </a:rPr>
                        <a:t> ratio</a:t>
                      </a:r>
                      <a:endParaRPr lang="en-GB" sz="600"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solidFill>
                      <a:srgbClr val="F2F6F9"/>
                    </a:solidFill>
                  </a:tcPr>
                </a:tc>
                <a:tc>
                  <a:txBody>
                    <a:bodyPr/>
                    <a:lstStyle/>
                    <a:p>
                      <a:pPr algn="ctr"/>
                      <a:r>
                        <a:rPr lang="en-US" sz="600" dirty="0" smtClean="0">
                          <a:solidFill>
                            <a:srgbClr val="13426B"/>
                          </a:solidFill>
                        </a:rPr>
                        <a:t>No. of clawback shares</a:t>
                      </a:r>
                      <a:endParaRPr lang="en-GB" sz="600"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solidFill>
                      <a:srgbClr val="F2F6F9"/>
                    </a:solidFill>
                  </a:tcPr>
                </a:tc>
                <a:tc>
                  <a:txBody>
                    <a:bodyPr/>
                    <a:lstStyle/>
                    <a:p>
                      <a:pPr algn="ctr"/>
                      <a:r>
                        <a:rPr lang="en-US" sz="600" dirty="0" smtClean="0">
                          <a:solidFill>
                            <a:srgbClr val="13426B"/>
                          </a:solidFill>
                        </a:rPr>
                        <a:t>No. of allotted shares</a:t>
                      </a:r>
                      <a:endParaRPr lang="en-GB" sz="600"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solidFill>
                      <a:srgbClr val="F2F6F9"/>
                    </a:solidFill>
                  </a:tcPr>
                </a:tc>
                <a:extLst>
                  <a:ext uri="{0D108BD9-81ED-4DB2-BD59-A6C34878D82A}">
                    <a16:rowId xmlns:a16="http://schemas.microsoft.com/office/drawing/2014/main" val="126609424"/>
                  </a:ext>
                </a:extLst>
              </a:tr>
              <a:tr h="226794">
                <a:tc>
                  <a:txBody>
                    <a:bodyPr/>
                    <a:lstStyle/>
                    <a:p>
                      <a:r>
                        <a:rPr lang="en-US" sz="600" b="1" dirty="0" smtClean="0">
                          <a:solidFill>
                            <a:srgbClr val="13426B"/>
                          </a:solidFill>
                        </a:rPr>
                        <a:t>Public Offer</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10,000,000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328,054,200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32.81x</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20,000,000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30,000,000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8454567"/>
                  </a:ext>
                </a:extLst>
              </a:tr>
              <a:tr h="226794">
                <a:tc>
                  <a:txBody>
                    <a:bodyPr/>
                    <a:lstStyle/>
                    <a:p>
                      <a:r>
                        <a:rPr lang="en-US" sz="600" b="1" dirty="0" smtClean="0">
                          <a:solidFill>
                            <a:srgbClr val="13426B"/>
                          </a:solidFill>
                        </a:rPr>
                        <a:t>Institutional Offer</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90,000,000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70,000,000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lumMod val="65000"/>
                              <a:lumOff val="35000"/>
                            </a:schemeClr>
                          </a:solidFill>
                        </a:rPr>
                        <a:t>N/A</a:t>
                      </a:r>
                      <a:endParaRPr lang="en-GB" sz="600" b="1" dirty="0">
                        <a:solidFill>
                          <a:schemeClr val="tx1">
                            <a:lumMod val="65000"/>
                            <a:lumOff val="35000"/>
                          </a:schemeClr>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-20,000,000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70,000,000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12700" cap="flat" cmpd="sng" algn="ctr">
                      <a:solidFill>
                        <a:srgbClr val="F2F6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0358035"/>
                  </a:ext>
                </a:extLst>
              </a:tr>
              <a:tr h="226794">
                <a:tc>
                  <a:txBody>
                    <a:bodyPr/>
                    <a:lstStyle/>
                    <a:p>
                      <a:r>
                        <a:rPr lang="en-US" sz="600" b="1" dirty="0" smtClean="0">
                          <a:solidFill>
                            <a:srgbClr val="13426B"/>
                          </a:solidFill>
                        </a:rPr>
                        <a:t>Total</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100,000,000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smtClean="0">
                          <a:solidFill>
                            <a:srgbClr val="13426B"/>
                          </a:solidFill>
                        </a:rPr>
                        <a:t>398,054,200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lumMod val="65000"/>
                              <a:lumOff val="35000"/>
                            </a:schemeClr>
                          </a:solidFill>
                        </a:rPr>
                        <a:t>N/A</a:t>
                      </a:r>
                      <a:endParaRPr lang="en-GB" sz="600" b="1" dirty="0">
                        <a:solidFill>
                          <a:schemeClr val="tx1">
                            <a:lumMod val="65000"/>
                            <a:lumOff val="35000"/>
                          </a:schemeClr>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lumMod val="65000"/>
                              <a:lumOff val="35000"/>
                            </a:schemeClr>
                          </a:solidFill>
                        </a:rPr>
                        <a:t>N/A</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rgbClr val="13426B"/>
                          </a:solidFill>
                        </a:rPr>
                        <a:t>100,000,000</a:t>
                      </a:r>
                      <a:endParaRPr lang="en-GB" sz="600" b="1" dirty="0">
                        <a:solidFill>
                          <a:srgbClr val="13426B"/>
                        </a:solidFill>
                      </a:endParaRPr>
                    </a:p>
                  </a:txBody>
                  <a:tcPr marL="66462" marR="66462" marT="33231" marB="3323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2F6F9"/>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142988"/>
                  </a:ext>
                </a:extLst>
              </a:tr>
            </a:tbl>
          </a:graphicData>
        </a:graphic>
      </p:graphicFrame>
      <p:sp>
        <p:nvSpPr>
          <p:cNvPr id="72" name="Rounded Rectangle 71"/>
          <p:cNvSpPr/>
          <p:nvPr/>
        </p:nvSpPr>
        <p:spPr>
          <a:xfrm>
            <a:off x="1718318" y="2607394"/>
            <a:ext cx="5825940" cy="1551016"/>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9692" rtlCol="0" anchor="t"/>
          <a:lstStyle/>
          <a:p>
            <a:r>
              <a:rPr lang="en-US" sz="1108" b="1" dirty="0">
                <a:solidFill>
                  <a:srgbClr val="13426B"/>
                </a:solidFill>
              </a:rPr>
              <a:t>IPO overview</a:t>
            </a:r>
            <a:endParaRPr lang="en-GB" sz="1108" b="1" dirty="0">
              <a:solidFill>
                <a:srgbClr val="13426B"/>
              </a:solidFill>
            </a:endParaRPr>
          </a:p>
        </p:txBody>
      </p:sp>
      <p:sp>
        <p:nvSpPr>
          <p:cNvPr id="73" name="Oval 72"/>
          <p:cNvSpPr/>
          <p:nvPr/>
        </p:nvSpPr>
        <p:spPr>
          <a:xfrm>
            <a:off x="2188547" y="3154659"/>
            <a:ext cx="265846" cy="265846"/>
          </a:xfrm>
          <a:prstGeom prst="ellipse">
            <a:avLst/>
          </a:prstGeom>
          <a:solidFill>
            <a:srgbClr val="F435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74" name="Oval 73"/>
          <p:cNvSpPr/>
          <p:nvPr/>
        </p:nvSpPr>
        <p:spPr>
          <a:xfrm>
            <a:off x="4047643" y="3154659"/>
            <a:ext cx="265846" cy="265846"/>
          </a:xfrm>
          <a:prstGeom prst="ellipse">
            <a:avLst/>
          </a:prstGeom>
          <a:solidFill>
            <a:srgbClr val="9549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75" name="Oval 74"/>
          <p:cNvSpPr/>
          <p:nvPr/>
        </p:nvSpPr>
        <p:spPr>
          <a:xfrm>
            <a:off x="4977190" y="3154659"/>
            <a:ext cx="265846" cy="265846"/>
          </a:xfrm>
          <a:prstGeom prst="ellipse">
            <a:avLst/>
          </a:prstGeom>
          <a:solidFill>
            <a:srgbClr val="1B9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76" name="Oval 75"/>
          <p:cNvSpPr/>
          <p:nvPr/>
        </p:nvSpPr>
        <p:spPr>
          <a:xfrm>
            <a:off x="5906742" y="3154659"/>
            <a:ext cx="265846" cy="265846"/>
          </a:xfrm>
          <a:prstGeom prst="ellipse">
            <a:avLst/>
          </a:prstGeom>
          <a:solidFill>
            <a:srgbClr val="4FB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77" name="Oval 76"/>
          <p:cNvSpPr/>
          <p:nvPr/>
        </p:nvSpPr>
        <p:spPr>
          <a:xfrm>
            <a:off x="3118095" y="3154659"/>
            <a:ext cx="265846" cy="265846"/>
          </a:xfrm>
          <a:prstGeom prst="ellipse">
            <a:avLst/>
          </a:prstGeom>
          <a:solidFill>
            <a:srgbClr val="1258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78" name="Oval 77"/>
          <p:cNvSpPr/>
          <p:nvPr/>
        </p:nvSpPr>
        <p:spPr>
          <a:xfrm>
            <a:off x="6836832" y="3154659"/>
            <a:ext cx="265846" cy="265846"/>
          </a:xfrm>
          <a:prstGeom prst="ellipse">
            <a:avLst/>
          </a:prstGeom>
          <a:solidFill>
            <a:srgbClr val="B3C6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79" name="TextBox 78"/>
          <p:cNvSpPr txBox="1"/>
          <p:nvPr/>
        </p:nvSpPr>
        <p:spPr>
          <a:xfrm>
            <a:off x="1879153" y="3451064"/>
            <a:ext cx="880302" cy="205890"/>
          </a:xfrm>
          <a:prstGeom prst="rect">
            <a:avLst/>
          </a:prstGeom>
          <a:noFill/>
        </p:spPr>
        <p:txBody>
          <a:bodyPr wrap="square" lIns="0" rIns="0" rtlCol="0">
            <a:spAutoFit/>
          </a:bodyPr>
          <a:lstStyle/>
          <a:p>
            <a:pPr algn="ctr"/>
            <a:r>
              <a:rPr lang="en-US" sz="738" b="1" dirty="0">
                <a:solidFill>
                  <a:srgbClr val="13426B"/>
                </a:solidFill>
              </a:rPr>
              <a:t>Book open</a:t>
            </a:r>
            <a:endParaRPr lang="en-GB" sz="738" b="1" dirty="0">
              <a:solidFill>
                <a:srgbClr val="13426B"/>
              </a:solidFill>
            </a:endParaRPr>
          </a:p>
        </p:txBody>
      </p:sp>
      <p:sp>
        <p:nvSpPr>
          <p:cNvPr id="80" name="TextBox 79"/>
          <p:cNvSpPr txBox="1"/>
          <p:nvPr/>
        </p:nvSpPr>
        <p:spPr>
          <a:xfrm>
            <a:off x="2809243" y="3451064"/>
            <a:ext cx="880302" cy="205890"/>
          </a:xfrm>
          <a:prstGeom prst="rect">
            <a:avLst/>
          </a:prstGeom>
          <a:noFill/>
        </p:spPr>
        <p:txBody>
          <a:bodyPr wrap="square" lIns="0" rIns="0" rtlCol="0">
            <a:spAutoFit/>
          </a:bodyPr>
          <a:lstStyle/>
          <a:p>
            <a:pPr algn="ctr"/>
            <a:r>
              <a:rPr lang="en-US" sz="738" b="1" dirty="0">
                <a:solidFill>
                  <a:srgbClr val="13426B"/>
                </a:solidFill>
              </a:rPr>
              <a:t>Book close</a:t>
            </a:r>
            <a:endParaRPr lang="en-GB" sz="738" b="1" dirty="0">
              <a:solidFill>
                <a:srgbClr val="13426B"/>
              </a:solidFill>
            </a:endParaRPr>
          </a:p>
        </p:txBody>
      </p:sp>
      <p:sp>
        <p:nvSpPr>
          <p:cNvPr id="81" name="TextBox 80"/>
          <p:cNvSpPr txBox="1"/>
          <p:nvPr/>
        </p:nvSpPr>
        <p:spPr>
          <a:xfrm>
            <a:off x="3739334" y="3451064"/>
            <a:ext cx="880302" cy="205890"/>
          </a:xfrm>
          <a:prstGeom prst="rect">
            <a:avLst/>
          </a:prstGeom>
          <a:noFill/>
        </p:spPr>
        <p:txBody>
          <a:bodyPr wrap="square" lIns="0" rIns="0" rtlCol="0">
            <a:spAutoFit/>
          </a:bodyPr>
          <a:lstStyle/>
          <a:p>
            <a:pPr algn="ctr"/>
            <a:r>
              <a:rPr lang="en-US" sz="738" b="1" dirty="0">
                <a:solidFill>
                  <a:srgbClr val="13426B"/>
                </a:solidFill>
              </a:rPr>
              <a:t>Pricing</a:t>
            </a:r>
            <a:endParaRPr lang="en-GB" sz="738" b="1" dirty="0">
              <a:solidFill>
                <a:srgbClr val="13426B"/>
              </a:solidFill>
            </a:endParaRPr>
          </a:p>
        </p:txBody>
      </p:sp>
      <p:sp>
        <p:nvSpPr>
          <p:cNvPr id="82" name="TextBox 81"/>
          <p:cNvSpPr txBox="1"/>
          <p:nvPr/>
        </p:nvSpPr>
        <p:spPr>
          <a:xfrm>
            <a:off x="4669424" y="3451064"/>
            <a:ext cx="880302" cy="205890"/>
          </a:xfrm>
          <a:prstGeom prst="rect">
            <a:avLst/>
          </a:prstGeom>
          <a:noFill/>
        </p:spPr>
        <p:txBody>
          <a:bodyPr wrap="square" lIns="0" rIns="0" rtlCol="0">
            <a:spAutoFit/>
          </a:bodyPr>
          <a:lstStyle/>
          <a:p>
            <a:pPr algn="ctr"/>
            <a:r>
              <a:rPr lang="en-US" sz="738" b="1" dirty="0">
                <a:solidFill>
                  <a:srgbClr val="13426B"/>
                </a:solidFill>
              </a:rPr>
              <a:t>Placing</a:t>
            </a:r>
            <a:endParaRPr lang="en-GB" sz="738" b="1" dirty="0">
              <a:solidFill>
                <a:srgbClr val="13426B"/>
              </a:solidFill>
            </a:endParaRPr>
          </a:p>
        </p:txBody>
      </p:sp>
      <p:sp>
        <p:nvSpPr>
          <p:cNvPr id="83" name="TextBox 82"/>
          <p:cNvSpPr txBox="1"/>
          <p:nvPr/>
        </p:nvSpPr>
        <p:spPr>
          <a:xfrm>
            <a:off x="5599515" y="3451064"/>
            <a:ext cx="880302" cy="205890"/>
          </a:xfrm>
          <a:prstGeom prst="rect">
            <a:avLst/>
          </a:prstGeom>
          <a:noFill/>
        </p:spPr>
        <p:txBody>
          <a:bodyPr wrap="square" lIns="0" rIns="0" rtlCol="0">
            <a:spAutoFit/>
          </a:bodyPr>
          <a:lstStyle/>
          <a:p>
            <a:pPr algn="ctr"/>
            <a:r>
              <a:rPr lang="en-US" sz="738" b="1" dirty="0">
                <a:solidFill>
                  <a:srgbClr val="13426B"/>
                </a:solidFill>
              </a:rPr>
              <a:t>Announcement</a:t>
            </a:r>
            <a:endParaRPr lang="en-GB" sz="738" b="1" dirty="0">
              <a:solidFill>
                <a:srgbClr val="13426B"/>
              </a:solidFill>
            </a:endParaRPr>
          </a:p>
        </p:txBody>
      </p:sp>
      <p:sp>
        <p:nvSpPr>
          <p:cNvPr id="84" name="TextBox 83"/>
          <p:cNvSpPr txBox="1"/>
          <p:nvPr/>
        </p:nvSpPr>
        <p:spPr>
          <a:xfrm>
            <a:off x="6529605" y="3451064"/>
            <a:ext cx="880302" cy="205890"/>
          </a:xfrm>
          <a:prstGeom prst="rect">
            <a:avLst/>
          </a:prstGeom>
          <a:noFill/>
        </p:spPr>
        <p:txBody>
          <a:bodyPr wrap="square" lIns="0" rIns="0" rtlCol="0">
            <a:spAutoFit/>
          </a:bodyPr>
          <a:lstStyle/>
          <a:p>
            <a:pPr algn="ctr"/>
            <a:r>
              <a:rPr lang="en-US" sz="738" b="1" dirty="0">
                <a:solidFill>
                  <a:srgbClr val="B3C6D4"/>
                </a:solidFill>
              </a:rPr>
              <a:t>Trading</a:t>
            </a:r>
            <a:endParaRPr lang="en-GB" sz="738" b="1" dirty="0">
              <a:solidFill>
                <a:srgbClr val="B3C6D4"/>
              </a:solidFill>
            </a:endParaRPr>
          </a:p>
        </p:txBody>
      </p:sp>
      <p:sp>
        <p:nvSpPr>
          <p:cNvPr id="85" name="Oval 84"/>
          <p:cNvSpPr/>
          <p:nvPr/>
        </p:nvSpPr>
        <p:spPr>
          <a:xfrm>
            <a:off x="1915480" y="3500654"/>
            <a:ext cx="99692" cy="99692"/>
          </a:xfrm>
          <a:prstGeom prst="ellipse">
            <a:avLst/>
          </a:prstGeom>
          <a:solidFill>
            <a:srgbClr val="27CA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554" b="1" dirty="0"/>
              <a:t>✓</a:t>
            </a:r>
            <a:endParaRPr lang="en-GB" sz="554" b="1" dirty="0"/>
          </a:p>
        </p:txBody>
      </p:sp>
      <p:sp>
        <p:nvSpPr>
          <p:cNvPr id="86" name="Oval 85"/>
          <p:cNvSpPr/>
          <p:nvPr/>
        </p:nvSpPr>
        <p:spPr>
          <a:xfrm>
            <a:off x="2856301" y="3500654"/>
            <a:ext cx="99692" cy="99692"/>
          </a:xfrm>
          <a:prstGeom prst="ellipse">
            <a:avLst/>
          </a:prstGeom>
          <a:solidFill>
            <a:srgbClr val="27CA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554" b="1" dirty="0"/>
              <a:t>✓</a:t>
            </a:r>
            <a:endParaRPr lang="en-GB" sz="554" b="1" dirty="0"/>
          </a:p>
        </p:txBody>
      </p:sp>
      <p:sp>
        <p:nvSpPr>
          <p:cNvPr id="87" name="Oval 86"/>
          <p:cNvSpPr/>
          <p:nvPr/>
        </p:nvSpPr>
        <p:spPr>
          <a:xfrm>
            <a:off x="3886468" y="3500654"/>
            <a:ext cx="99692" cy="99692"/>
          </a:xfrm>
          <a:prstGeom prst="ellipse">
            <a:avLst/>
          </a:prstGeom>
          <a:solidFill>
            <a:srgbClr val="27CA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554" b="1" dirty="0"/>
              <a:t>✓</a:t>
            </a:r>
            <a:endParaRPr lang="en-GB" sz="554" b="1" dirty="0"/>
          </a:p>
        </p:txBody>
      </p:sp>
      <p:sp>
        <p:nvSpPr>
          <p:cNvPr id="88" name="Oval 87"/>
          <p:cNvSpPr/>
          <p:nvPr/>
        </p:nvSpPr>
        <p:spPr>
          <a:xfrm>
            <a:off x="4808218" y="3500654"/>
            <a:ext cx="99692" cy="99692"/>
          </a:xfrm>
          <a:prstGeom prst="ellipse">
            <a:avLst/>
          </a:prstGeom>
          <a:solidFill>
            <a:srgbClr val="27CA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554" b="1" dirty="0"/>
              <a:t>✓</a:t>
            </a:r>
            <a:endParaRPr lang="en-GB" sz="554" b="1" dirty="0"/>
          </a:p>
        </p:txBody>
      </p:sp>
      <p:sp>
        <p:nvSpPr>
          <p:cNvPr id="89" name="Oval 88"/>
          <p:cNvSpPr/>
          <p:nvPr/>
        </p:nvSpPr>
        <p:spPr>
          <a:xfrm>
            <a:off x="5549726" y="3500654"/>
            <a:ext cx="99692" cy="99692"/>
          </a:xfrm>
          <a:prstGeom prst="ellipse">
            <a:avLst/>
          </a:prstGeom>
          <a:solidFill>
            <a:srgbClr val="27CA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554" b="1" dirty="0"/>
              <a:t>✓</a:t>
            </a:r>
            <a:endParaRPr lang="en-GB" sz="554" b="1" dirty="0"/>
          </a:p>
        </p:txBody>
      </p:sp>
      <p:grpSp>
        <p:nvGrpSpPr>
          <p:cNvPr id="90" name="Group 89"/>
          <p:cNvGrpSpPr/>
          <p:nvPr/>
        </p:nvGrpSpPr>
        <p:grpSpPr>
          <a:xfrm>
            <a:off x="2236726" y="3220132"/>
            <a:ext cx="169491" cy="134900"/>
            <a:chOff x="1435855" y="2825282"/>
            <a:chExt cx="183615" cy="146142"/>
          </a:xfrm>
        </p:grpSpPr>
        <p:grpSp>
          <p:nvGrpSpPr>
            <p:cNvPr id="91" name="Group 90"/>
            <p:cNvGrpSpPr/>
            <p:nvPr/>
          </p:nvGrpSpPr>
          <p:grpSpPr>
            <a:xfrm>
              <a:off x="1435855" y="2825282"/>
              <a:ext cx="183615" cy="146142"/>
              <a:chOff x="2588008" y="2185987"/>
              <a:chExt cx="724312" cy="450057"/>
            </a:xfrm>
            <a:effectLst/>
          </p:grpSpPr>
          <p:grpSp>
            <p:nvGrpSpPr>
              <p:cNvPr id="100" name="Group 99"/>
              <p:cNvGrpSpPr/>
              <p:nvPr/>
            </p:nvGrpSpPr>
            <p:grpSpPr>
              <a:xfrm>
                <a:off x="2588008" y="2185987"/>
                <a:ext cx="724312" cy="93622"/>
                <a:chOff x="2390672" y="2436018"/>
                <a:chExt cx="1319315" cy="157164"/>
              </a:xfrm>
            </p:grpSpPr>
            <p:sp>
              <p:nvSpPr>
                <p:cNvPr id="107" name="Arc 106"/>
                <p:cNvSpPr/>
                <p:nvPr/>
              </p:nvSpPr>
              <p:spPr>
                <a:xfrm>
                  <a:off x="3049392" y="2440782"/>
                  <a:ext cx="660595" cy="152400"/>
                </a:xfrm>
                <a:prstGeom prst="arc">
                  <a:avLst>
                    <a:gd name="adj1" fmla="val 10892060"/>
                    <a:gd name="adj2" fmla="val 0"/>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108" name="Arc 107"/>
                <p:cNvSpPr/>
                <p:nvPr/>
              </p:nvSpPr>
              <p:spPr>
                <a:xfrm>
                  <a:off x="2390672" y="2436018"/>
                  <a:ext cx="660595" cy="152400"/>
                </a:xfrm>
                <a:prstGeom prst="arc">
                  <a:avLst>
                    <a:gd name="adj1" fmla="val 10892060"/>
                    <a:gd name="adj2" fmla="val 0"/>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grpSp>
          <p:grpSp>
            <p:nvGrpSpPr>
              <p:cNvPr id="101" name="Group 100"/>
              <p:cNvGrpSpPr/>
              <p:nvPr/>
            </p:nvGrpSpPr>
            <p:grpSpPr>
              <a:xfrm>
                <a:off x="2588008" y="2542422"/>
                <a:ext cx="724312" cy="93622"/>
                <a:chOff x="2543072" y="2588418"/>
                <a:chExt cx="1319315" cy="157164"/>
              </a:xfrm>
            </p:grpSpPr>
            <p:sp>
              <p:nvSpPr>
                <p:cNvPr id="105" name="Arc 104"/>
                <p:cNvSpPr/>
                <p:nvPr/>
              </p:nvSpPr>
              <p:spPr>
                <a:xfrm>
                  <a:off x="3201792" y="2593182"/>
                  <a:ext cx="660595" cy="152400"/>
                </a:xfrm>
                <a:prstGeom prst="arc">
                  <a:avLst>
                    <a:gd name="adj1" fmla="val 10892060"/>
                    <a:gd name="adj2" fmla="val 0"/>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106" name="Arc 105"/>
                <p:cNvSpPr/>
                <p:nvPr/>
              </p:nvSpPr>
              <p:spPr>
                <a:xfrm>
                  <a:off x="2543072" y="2588418"/>
                  <a:ext cx="660595" cy="152400"/>
                </a:xfrm>
                <a:prstGeom prst="arc">
                  <a:avLst>
                    <a:gd name="adj1" fmla="val 10892060"/>
                    <a:gd name="adj2" fmla="val 0"/>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grpSp>
          <p:cxnSp>
            <p:nvCxnSpPr>
              <p:cNvPr id="102" name="Straight Connector 101"/>
              <p:cNvCxnSpPr/>
              <p:nvPr/>
            </p:nvCxnSpPr>
            <p:spPr>
              <a:xfrm flipH="1">
                <a:off x="2950678" y="2224236"/>
                <a:ext cx="1" cy="354443"/>
              </a:xfrm>
              <a:prstGeom prst="line">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a:off x="3312319" y="2224236"/>
                <a:ext cx="1" cy="354443"/>
              </a:xfrm>
              <a:prstGeom prst="line">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2588008" y="2224236"/>
                <a:ext cx="1" cy="354443"/>
              </a:xfrm>
              <a:prstGeom prst="line">
                <a:avLst/>
              </a:prstGeom>
              <a:ln w="15875" cap="rnd">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546841" y="2855683"/>
              <a:ext cx="54000" cy="64350"/>
              <a:chOff x="1546841" y="2855683"/>
              <a:chExt cx="54000" cy="64350"/>
            </a:xfrm>
          </p:grpSpPr>
          <p:sp>
            <p:nvSpPr>
              <p:cNvPr id="97" name="Arc 96"/>
              <p:cNvSpPr/>
              <p:nvPr/>
            </p:nvSpPr>
            <p:spPr>
              <a:xfrm>
                <a:off x="1546841" y="2855683"/>
                <a:ext cx="54000" cy="7200"/>
              </a:xfrm>
              <a:prstGeom prst="arc">
                <a:avLst>
                  <a:gd name="adj1" fmla="val 10892060"/>
                  <a:gd name="adj2" fmla="val 0"/>
                </a:avLst>
              </a:prstGeom>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98" name="Arc 97"/>
              <p:cNvSpPr/>
              <p:nvPr/>
            </p:nvSpPr>
            <p:spPr>
              <a:xfrm>
                <a:off x="1546841" y="2884258"/>
                <a:ext cx="54000" cy="7200"/>
              </a:xfrm>
              <a:prstGeom prst="arc">
                <a:avLst>
                  <a:gd name="adj1" fmla="val 10892060"/>
                  <a:gd name="adj2" fmla="val 0"/>
                </a:avLst>
              </a:prstGeom>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99" name="Arc 98"/>
              <p:cNvSpPr/>
              <p:nvPr/>
            </p:nvSpPr>
            <p:spPr>
              <a:xfrm>
                <a:off x="1546841" y="2912833"/>
                <a:ext cx="54000" cy="7200"/>
              </a:xfrm>
              <a:prstGeom prst="arc">
                <a:avLst>
                  <a:gd name="adj1" fmla="val 10892060"/>
                  <a:gd name="adj2" fmla="val 0"/>
                </a:avLst>
              </a:prstGeom>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grpSp>
        <p:grpSp>
          <p:nvGrpSpPr>
            <p:cNvPr id="93" name="Group 92"/>
            <p:cNvGrpSpPr/>
            <p:nvPr/>
          </p:nvGrpSpPr>
          <p:grpSpPr>
            <a:xfrm>
              <a:off x="1456773" y="2855683"/>
              <a:ext cx="54000" cy="64350"/>
              <a:chOff x="1546841" y="2855683"/>
              <a:chExt cx="54000" cy="64350"/>
            </a:xfrm>
          </p:grpSpPr>
          <p:sp>
            <p:nvSpPr>
              <p:cNvPr id="94" name="Arc 93"/>
              <p:cNvSpPr/>
              <p:nvPr/>
            </p:nvSpPr>
            <p:spPr>
              <a:xfrm>
                <a:off x="1546841" y="2855683"/>
                <a:ext cx="54000" cy="7200"/>
              </a:xfrm>
              <a:prstGeom prst="arc">
                <a:avLst>
                  <a:gd name="adj1" fmla="val 10892060"/>
                  <a:gd name="adj2" fmla="val 0"/>
                </a:avLst>
              </a:prstGeom>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95" name="Arc 94"/>
              <p:cNvSpPr/>
              <p:nvPr/>
            </p:nvSpPr>
            <p:spPr>
              <a:xfrm>
                <a:off x="1546841" y="2884258"/>
                <a:ext cx="54000" cy="7200"/>
              </a:xfrm>
              <a:prstGeom prst="arc">
                <a:avLst>
                  <a:gd name="adj1" fmla="val 10892060"/>
                  <a:gd name="adj2" fmla="val 0"/>
                </a:avLst>
              </a:prstGeom>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sp>
            <p:nvSpPr>
              <p:cNvPr id="96" name="Arc 95"/>
              <p:cNvSpPr/>
              <p:nvPr/>
            </p:nvSpPr>
            <p:spPr>
              <a:xfrm>
                <a:off x="1546841" y="2912833"/>
                <a:ext cx="54000" cy="7200"/>
              </a:xfrm>
              <a:prstGeom prst="arc">
                <a:avLst>
                  <a:gd name="adj1" fmla="val 10892060"/>
                  <a:gd name="adj2" fmla="val 0"/>
                </a:avLst>
              </a:prstGeom>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grpSp>
      </p:grpSp>
      <p:grpSp>
        <p:nvGrpSpPr>
          <p:cNvPr id="109" name="Group 108"/>
          <p:cNvGrpSpPr/>
          <p:nvPr/>
        </p:nvGrpSpPr>
        <p:grpSpPr>
          <a:xfrm>
            <a:off x="3166279" y="3216136"/>
            <a:ext cx="169477" cy="142892"/>
            <a:chOff x="2433380" y="2816444"/>
            <a:chExt cx="188926" cy="157741"/>
          </a:xfrm>
        </p:grpSpPr>
        <p:grpSp>
          <p:nvGrpSpPr>
            <p:cNvPr id="110" name="Group 109"/>
            <p:cNvGrpSpPr/>
            <p:nvPr/>
          </p:nvGrpSpPr>
          <p:grpSpPr>
            <a:xfrm>
              <a:off x="2433380" y="2816444"/>
              <a:ext cx="188926" cy="157741"/>
              <a:chOff x="2749391" y="3267076"/>
              <a:chExt cx="314289" cy="262412"/>
            </a:xfrm>
            <a:solidFill>
              <a:srgbClr val="125897"/>
            </a:solidFill>
          </p:grpSpPr>
          <p:sp>
            <p:nvSpPr>
              <p:cNvPr id="113" name="Flowchart: Delay 112"/>
              <p:cNvSpPr/>
              <p:nvPr/>
            </p:nvSpPr>
            <p:spPr>
              <a:xfrm flipH="1">
                <a:off x="2764890" y="3483769"/>
                <a:ext cx="46649" cy="45719"/>
              </a:xfrm>
              <a:prstGeom prst="flowChartDelay">
                <a:avLst/>
              </a:prstGeom>
              <a:no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14" name="Rectangle 113"/>
              <p:cNvSpPr/>
              <p:nvPr/>
            </p:nvSpPr>
            <p:spPr>
              <a:xfrm>
                <a:off x="2790825" y="3267076"/>
                <a:ext cx="272855" cy="216694"/>
              </a:xfrm>
              <a:prstGeom prst="rect">
                <a:avLst/>
              </a:prstGeom>
              <a:no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15" name="Arc 114"/>
              <p:cNvSpPr/>
              <p:nvPr/>
            </p:nvSpPr>
            <p:spPr>
              <a:xfrm flipH="1">
                <a:off x="2749391" y="3267076"/>
                <a:ext cx="98753" cy="135730"/>
              </a:xfrm>
              <a:prstGeom prst="arc">
                <a:avLst>
                  <a:gd name="adj1" fmla="val 16200000"/>
                  <a:gd name="adj2" fmla="val 18252793"/>
                </a:avLst>
              </a:prstGeom>
              <a:noFill/>
              <a:ln w="9525" cap="rnd">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662"/>
              </a:p>
            </p:txBody>
          </p:sp>
          <p:cxnSp>
            <p:nvCxnSpPr>
              <p:cNvPr id="116" name="Straight Connector 115"/>
              <p:cNvCxnSpPr/>
              <p:nvPr/>
            </p:nvCxnSpPr>
            <p:spPr>
              <a:xfrm>
                <a:off x="2764891" y="3284406"/>
                <a:ext cx="0" cy="224767"/>
              </a:xfrm>
              <a:prstGeom prst="line">
                <a:avLst/>
              </a:prstGeom>
              <a:grpFill/>
              <a:ln w="9525"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2790825" y="3483769"/>
                <a:ext cx="272855" cy="45719"/>
              </a:xfrm>
              <a:prstGeom prst="rect">
                <a:avLst/>
              </a:prstGeom>
              <a:solidFill>
                <a:srgbClr val="125897"/>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cxnSp>
          <p:nvCxnSpPr>
            <p:cNvPr id="111" name="Straight Connector 110"/>
            <p:cNvCxnSpPr/>
            <p:nvPr/>
          </p:nvCxnSpPr>
          <p:spPr>
            <a:xfrm>
              <a:off x="2478457" y="2846779"/>
              <a:ext cx="108000"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2480838" y="2874102"/>
              <a:ext cx="72000"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18" name="Oval 117"/>
          <p:cNvSpPr/>
          <p:nvPr/>
        </p:nvSpPr>
        <p:spPr>
          <a:xfrm>
            <a:off x="4114104" y="3221120"/>
            <a:ext cx="132923" cy="132923"/>
          </a:xfrm>
          <a:prstGeom prst="ellipse">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46" b="1" dirty="0"/>
              <a:t>$</a:t>
            </a:r>
            <a:endParaRPr lang="en-GB" sz="646" b="1" dirty="0"/>
          </a:p>
        </p:txBody>
      </p:sp>
      <p:grpSp>
        <p:nvGrpSpPr>
          <p:cNvPr id="119" name="Group 118"/>
          <p:cNvGrpSpPr/>
          <p:nvPr/>
        </p:nvGrpSpPr>
        <p:grpSpPr>
          <a:xfrm>
            <a:off x="5035524" y="3198784"/>
            <a:ext cx="149181" cy="177597"/>
            <a:chOff x="211830" y="1723370"/>
            <a:chExt cx="435418" cy="525751"/>
          </a:xfrm>
        </p:grpSpPr>
        <p:sp>
          <p:nvSpPr>
            <p:cNvPr id="120" name="Flowchart: Delay 119"/>
            <p:cNvSpPr/>
            <p:nvPr/>
          </p:nvSpPr>
          <p:spPr>
            <a:xfrm rot="16200000">
              <a:off x="284399" y="1886273"/>
              <a:ext cx="290279" cy="435418"/>
            </a:xfrm>
            <a:prstGeom prst="flowChartDelay">
              <a:avLst/>
            </a:prstGeom>
            <a:solidFill>
              <a:schemeClr val="bg1"/>
            </a:solidFill>
            <a:ln>
              <a:solidFill>
                <a:srgbClr val="1B9FC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1" name="Oval 120"/>
            <p:cNvSpPr/>
            <p:nvPr/>
          </p:nvSpPr>
          <p:spPr>
            <a:xfrm>
              <a:off x="285538" y="1723370"/>
              <a:ext cx="288001" cy="28800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585"/>
            </a:p>
          </p:txBody>
        </p:sp>
        <p:sp>
          <p:nvSpPr>
            <p:cNvPr id="122" name="Isosceles Triangle 121"/>
            <p:cNvSpPr/>
            <p:nvPr/>
          </p:nvSpPr>
          <p:spPr>
            <a:xfrm flipV="1">
              <a:off x="348303" y="2082799"/>
              <a:ext cx="162470" cy="166322"/>
            </a:xfrm>
            <a:prstGeom prst="triangle">
              <a:avLst/>
            </a:prstGeom>
            <a:solidFill>
              <a:srgbClr val="1B9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831" dirty="0"/>
            </a:p>
          </p:txBody>
        </p:sp>
        <p:sp>
          <p:nvSpPr>
            <p:cNvPr id="123" name="Trapezoid 122"/>
            <p:cNvSpPr/>
            <p:nvPr/>
          </p:nvSpPr>
          <p:spPr>
            <a:xfrm>
              <a:off x="348303" y="1979257"/>
              <a:ext cx="162470" cy="103543"/>
            </a:xfrm>
            <a:prstGeom prst="trapezoid">
              <a:avLst>
                <a:gd name="adj" fmla="val 43398"/>
              </a:avLst>
            </a:prstGeom>
            <a:solidFill>
              <a:srgbClr val="1B9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4" name="Diamond 123"/>
            <p:cNvSpPr/>
            <p:nvPr/>
          </p:nvSpPr>
          <p:spPr>
            <a:xfrm>
              <a:off x="402538" y="1953066"/>
              <a:ext cx="54000" cy="103542"/>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25" name="Diamond 124"/>
            <p:cNvSpPr/>
            <p:nvPr/>
          </p:nvSpPr>
          <p:spPr>
            <a:xfrm>
              <a:off x="402538" y="1990179"/>
              <a:ext cx="54000" cy="252000"/>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grpSp>
        <p:nvGrpSpPr>
          <p:cNvPr id="126" name="Group 125"/>
          <p:cNvGrpSpPr/>
          <p:nvPr/>
        </p:nvGrpSpPr>
        <p:grpSpPr>
          <a:xfrm>
            <a:off x="5966025" y="3204505"/>
            <a:ext cx="147271" cy="166154"/>
            <a:chOff x="5475930" y="2808353"/>
            <a:chExt cx="159544" cy="180000"/>
          </a:xfrm>
        </p:grpSpPr>
        <p:sp>
          <p:nvSpPr>
            <p:cNvPr id="127" name="Rounded Rectangle 126"/>
            <p:cNvSpPr/>
            <p:nvPr/>
          </p:nvSpPr>
          <p:spPr>
            <a:xfrm>
              <a:off x="5475930" y="2808353"/>
              <a:ext cx="159544" cy="180000"/>
            </a:xfrm>
            <a:prstGeom prst="roundRect">
              <a:avLst>
                <a:gd name="adj" fmla="val 6717"/>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grpSp>
          <p:nvGrpSpPr>
            <p:cNvPr id="128" name="Group 127"/>
            <p:cNvGrpSpPr/>
            <p:nvPr/>
          </p:nvGrpSpPr>
          <p:grpSpPr>
            <a:xfrm>
              <a:off x="5501702" y="2860355"/>
              <a:ext cx="108000" cy="75996"/>
              <a:chOff x="5505242" y="2850722"/>
              <a:chExt cx="108000" cy="75996"/>
            </a:xfrm>
          </p:grpSpPr>
          <p:cxnSp>
            <p:nvCxnSpPr>
              <p:cNvPr id="129" name="Straight Connector 128"/>
              <p:cNvCxnSpPr/>
              <p:nvPr/>
            </p:nvCxnSpPr>
            <p:spPr>
              <a:xfrm>
                <a:off x="5505242" y="2850722"/>
                <a:ext cx="108000" cy="0"/>
              </a:xfrm>
              <a:prstGeom prst="line">
                <a:avLst/>
              </a:prstGeom>
              <a:ln w="158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5505242" y="2883928"/>
                <a:ext cx="108000" cy="0"/>
              </a:xfrm>
              <a:prstGeom prst="line">
                <a:avLst/>
              </a:prstGeom>
              <a:ln w="158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5505242" y="2926718"/>
                <a:ext cx="108000" cy="0"/>
              </a:xfrm>
              <a:prstGeom prst="line">
                <a:avLst/>
              </a:prstGeom>
              <a:ln w="15875">
                <a:solidFill>
                  <a:schemeClr val="bg1"/>
                </a:solidFill>
              </a:ln>
              <a:effectLst/>
            </p:spPr>
            <p:style>
              <a:lnRef idx="2">
                <a:schemeClr val="accent1"/>
              </a:lnRef>
              <a:fillRef idx="0">
                <a:schemeClr val="accent1"/>
              </a:fillRef>
              <a:effectRef idx="1">
                <a:schemeClr val="accent1"/>
              </a:effectRef>
              <a:fontRef idx="minor">
                <a:schemeClr val="tx1"/>
              </a:fontRef>
            </p:style>
          </p:cxnSp>
        </p:grpSp>
      </p:grpSp>
      <p:grpSp>
        <p:nvGrpSpPr>
          <p:cNvPr id="132" name="Group 131"/>
          <p:cNvGrpSpPr/>
          <p:nvPr/>
        </p:nvGrpSpPr>
        <p:grpSpPr>
          <a:xfrm>
            <a:off x="6893324" y="3207374"/>
            <a:ext cx="152862" cy="160417"/>
            <a:chOff x="6472820" y="2799458"/>
            <a:chExt cx="165600" cy="173785"/>
          </a:xfrm>
        </p:grpSpPr>
        <p:sp>
          <p:nvSpPr>
            <p:cNvPr id="133" name="Rectangle 132"/>
            <p:cNvSpPr/>
            <p:nvPr/>
          </p:nvSpPr>
          <p:spPr>
            <a:xfrm>
              <a:off x="6478023" y="2918880"/>
              <a:ext cx="38378" cy="3163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34" name="Straight Connector 133"/>
            <p:cNvCxnSpPr/>
            <p:nvPr/>
          </p:nvCxnSpPr>
          <p:spPr>
            <a:xfrm>
              <a:off x="6472820" y="2973243"/>
              <a:ext cx="165600" cy="0"/>
            </a:xfrm>
            <a:prstGeom prst="line">
              <a:avLst/>
            </a:prstGeom>
            <a:solidFill>
              <a:srgbClr val="13426B"/>
            </a:solidFill>
            <a:ln w="222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rot="840000" flipH="1">
              <a:off x="6506220" y="2867765"/>
              <a:ext cx="36408" cy="23144"/>
            </a:xfrm>
            <a:prstGeom prst="line">
              <a:avLst/>
            </a:prstGeom>
            <a:solidFill>
              <a:srgbClr val="13426B"/>
            </a:solidFill>
            <a:ln w="15875"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6" name="Rectangle 135"/>
            <p:cNvSpPr/>
            <p:nvPr/>
          </p:nvSpPr>
          <p:spPr>
            <a:xfrm>
              <a:off x="6535309" y="2903064"/>
              <a:ext cx="38378" cy="4744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7" name="Rectangle 136"/>
            <p:cNvSpPr/>
            <p:nvPr/>
          </p:nvSpPr>
          <p:spPr>
            <a:xfrm>
              <a:off x="6593530" y="2855618"/>
              <a:ext cx="38378" cy="9489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38" name="Oval 137"/>
            <p:cNvSpPr/>
            <p:nvPr/>
          </p:nvSpPr>
          <p:spPr>
            <a:xfrm>
              <a:off x="6479212" y="2874079"/>
              <a:ext cx="36000" cy="36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554" b="1" dirty="0"/>
            </a:p>
          </p:txBody>
        </p:sp>
        <p:sp>
          <p:nvSpPr>
            <p:cNvPr id="139" name="Oval 138"/>
            <p:cNvSpPr/>
            <p:nvPr/>
          </p:nvSpPr>
          <p:spPr>
            <a:xfrm>
              <a:off x="6594719" y="2799458"/>
              <a:ext cx="36000" cy="36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554" b="1" dirty="0"/>
            </a:p>
          </p:txBody>
        </p:sp>
        <p:sp>
          <p:nvSpPr>
            <p:cNvPr id="140" name="Oval 139"/>
            <p:cNvSpPr/>
            <p:nvPr/>
          </p:nvSpPr>
          <p:spPr>
            <a:xfrm>
              <a:off x="6536498" y="2854296"/>
              <a:ext cx="36000" cy="36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554" b="1" dirty="0"/>
            </a:p>
          </p:txBody>
        </p:sp>
        <p:cxnSp>
          <p:nvCxnSpPr>
            <p:cNvPr id="141" name="Straight Connector 140"/>
            <p:cNvCxnSpPr/>
            <p:nvPr/>
          </p:nvCxnSpPr>
          <p:spPr>
            <a:xfrm rot="480000" flipH="1">
              <a:off x="6555910" y="2810478"/>
              <a:ext cx="52452" cy="63519"/>
            </a:xfrm>
            <a:prstGeom prst="line">
              <a:avLst/>
            </a:prstGeom>
            <a:solidFill>
              <a:srgbClr val="13426B"/>
            </a:solidFill>
            <a:ln w="15875" cap="rnd">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794295" y="1601814"/>
            <a:ext cx="365538" cy="365538"/>
            <a:chOff x="1084082" y="2857839"/>
            <a:chExt cx="396000" cy="396000"/>
          </a:xfrm>
        </p:grpSpPr>
        <p:sp>
          <p:nvSpPr>
            <p:cNvPr id="143" name="Rounded Rectangle 142"/>
            <p:cNvSpPr/>
            <p:nvPr/>
          </p:nvSpPr>
          <p:spPr>
            <a:xfrm>
              <a:off x="1084082" y="2857839"/>
              <a:ext cx="396000" cy="396000"/>
            </a:xfrm>
            <a:prstGeom prst="roundRect">
              <a:avLst/>
            </a:prstGeom>
            <a:solidFill>
              <a:srgbClr val="E7F3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369" i="1" dirty="0">
                <a:solidFill>
                  <a:schemeClr val="tx1"/>
                </a:solidFill>
                <a:latin typeface="Arial Black" panose="020B0A04020102020204" pitchFamily="34" charset="0"/>
                <a:cs typeface="Arial" panose="020B0604020202020204" pitchFamily="34" charset="0"/>
              </a:endParaRPr>
            </a:p>
            <a:p>
              <a:pPr algn="ctr"/>
              <a:endParaRPr lang="en-US" sz="369" i="1" dirty="0">
                <a:solidFill>
                  <a:schemeClr val="tx1"/>
                </a:solidFill>
                <a:latin typeface="Arial Black" panose="020B0A04020102020204" pitchFamily="34" charset="0"/>
                <a:cs typeface="Arial" panose="020B0604020202020204" pitchFamily="34" charset="0"/>
              </a:endParaRPr>
            </a:p>
            <a:p>
              <a:pPr algn="ctr"/>
              <a:r>
                <a:rPr lang="en-US" sz="369" i="1" dirty="0">
                  <a:solidFill>
                    <a:schemeClr val="tx1"/>
                  </a:solidFill>
                  <a:latin typeface="Arial Black" panose="020B0A04020102020204" pitchFamily="34" charset="0"/>
                  <a:cs typeface="Arial" panose="020B0604020202020204" pitchFamily="34" charset="0"/>
                </a:rPr>
                <a:t>automobus</a:t>
              </a:r>
              <a:endParaRPr lang="en-GB" sz="369" i="1" dirty="0">
                <a:solidFill>
                  <a:schemeClr val="tx1"/>
                </a:solidFill>
                <a:latin typeface="Arial Black" panose="020B0A04020102020204" pitchFamily="34" charset="0"/>
                <a:cs typeface="Arial" panose="020B0604020202020204" pitchFamily="34" charset="0"/>
              </a:endParaRPr>
            </a:p>
          </p:txBody>
        </p:sp>
        <p:sp>
          <p:nvSpPr>
            <p:cNvPr id="144" name="Oval 143"/>
            <p:cNvSpPr/>
            <p:nvPr/>
          </p:nvSpPr>
          <p:spPr>
            <a:xfrm>
              <a:off x="1219082" y="2927350"/>
              <a:ext cx="126000" cy="126000"/>
            </a:xfrm>
            <a:prstGeom prst="ellipse">
              <a:avLst/>
            </a:prstGeom>
            <a:noFill/>
            <a:ln w="15875" cmpd="thickThin">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cxnSp>
          <p:nvCxnSpPr>
            <p:cNvPr id="145" name="Straight Connector 144"/>
            <p:cNvCxnSpPr>
              <a:stCxn id="144" idx="0"/>
              <a:endCxn id="144" idx="5"/>
            </p:cNvCxnSpPr>
            <p:nvPr/>
          </p:nvCxnSpPr>
          <p:spPr>
            <a:xfrm>
              <a:off x="1282082" y="2927350"/>
              <a:ext cx="44548" cy="107548"/>
            </a:xfrm>
            <a:prstGeom prst="line">
              <a:avLst/>
            </a:prstGeom>
            <a:ln w="12700" cap="rnd">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44" idx="0"/>
              <a:endCxn id="144" idx="3"/>
            </p:cNvCxnSpPr>
            <p:nvPr/>
          </p:nvCxnSpPr>
          <p:spPr>
            <a:xfrm flipH="1">
              <a:off x="1237534" y="2927350"/>
              <a:ext cx="44548" cy="107548"/>
            </a:xfrm>
            <a:prstGeom prst="line">
              <a:avLst/>
            </a:prstGeom>
            <a:ln w="12700" cap="rnd">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2809243" y="3635598"/>
            <a:ext cx="880302" cy="234551"/>
          </a:xfrm>
          <a:prstGeom prst="rect">
            <a:avLst/>
          </a:prstGeom>
          <a:noFill/>
        </p:spPr>
        <p:txBody>
          <a:bodyPr wrap="square" lIns="0" rIns="0" rtlCol="0">
            <a:spAutoFit/>
          </a:bodyPr>
          <a:lstStyle/>
          <a:p>
            <a:pPr algn="ctr"/>
            <a:r>
              <a:rPr lang="en-US" sz="462" dirty="0">
                <a:solidFill>
                  <a:srgbClr val="426788"/>
                </a:solidFill>
              </a:rPr>
              <a:t>328,054,200 shares</a:t>
            </a:r>
          </a:p>
          <a:p>
            <a:pPr algn="ctr"/>
            <a:r>
              <a:rPr lang="en-US" sz="462" dirty="0">
                <a:solidFill>
                  <a:srgbClr val="426788"/>
                </a:solidFill>
              </a:rPr>
              <a:t>(15,245 applications)</a:t>
            </a:r>
            <a:endParaRPr lang="en-GB" sz="462" dirty="0">
              <a:solidFill>
                <a:srgbClr val="426788"/>
              </a:solidFill>
            </a:endParaRPr>
          </a:p>
        </p:txBody>
      </p:sp>
      <p:sp>
        <p:nvSpPr>
          <p:cNvPr id="148" name="TextBox 147"/>
          <p:cNvSpPr txBox="1"/>
          <p:nvPr/>
        </p:nvSpPr>
        <p:spPr>
          <a:xfrm>
            <a:off x="3739334" y="3635598"/>
            <a:ext cx="880302" cy="163443"/>
          </a:xfrm>
          <a:prstGeom prst="rect">
            <a:avLst/>
          </a:prstGeom>
          <a:noFill/>
        </p:spPr>
        <p:txBody>
          <a:bodyPr wrap="square" lIns="0" rIns="0" rtlCol="0">
            <a:spAutoFit/>
          </a:bodyPr>
          <a:lstStyle/>
          <a:p>
            <a:pPr algn="ctr"/>
            <a:r>
              <a:rPr lang="en-US" sz="462" dirty="0">
                <a:solidFill>
                  <a:srgbClr val="426788"/>
                </a:solidFill>
              </a:rPr>
              <a:t>HK$24.50</a:t>
            </a:r>
            <a:endParaRPr lang="en-GB" sz="462" dirty="0">
              <a:solidFill>
                <a:srgbClr val="426788"/>
              </a:solidFill>
            </a:endParaRPr>
          </a:p>
        </p:txBody>
      </p:sp>
      <p:sp>
        <p:nvSpPr>
          <p:cNvPr id="149" name="TextBox 148"/>
          <p:cNvSpPr txBox="1"/>
          <p:nvPr/>
        </p:nvSpPr>
        <p:spPr>
          <a:xfrm>
            <a:off x="4669424" y="3635598"/>
            <a:ext cx="880302" cy="234551"/>
          </a:xfrm>
          <a:prstGeom prst="rect">
            <a:avLst/>
          </a:prstGeom>
          <a:noFill/>
        </p:spPr>
        <p:txBody>
          <a:bodyPr wrap="square" lIns="0" rIns="0" rtlCol="0">
            <a:spAutoFit/>
          </a:bodyPr>
          <a:lstStyle/>
          <a:p>
            <a:pPr algn="ctr"/>
            <a:r>
              <a:rPr lang="en-US" sz="462" dirty="0">
                <a:solidFill>
                  <a:srgbClr val="426788"/>
                </a:solidFill>
              </a:rPr>
              <a:t>70,000,000 shares</a:t>
            </a:r>
          </a:p>
          <a:p>
            <a:pPr algn="ctr"/>
            <a:r>
              <a:rPr lang="en-US" sz="462" dirty="0">
                <a:solidFill>
                  <a:srgbClr val="426788"/>
                </a:solidFill>
              </a:rPr>
              <a:t>(154 placees)</a:t>
            </a:r>
            <a:endParaRPr lang="en-GB" sz="462" dirty="0">
              <a:solidFill>
                <a:srgbClr val="426788"/>
              </a:solidFill>
            </a:endParaRPr>
          </a:p>
        </p:txBody>
      </p:sp>
      <p:sp>
        <p:nvSpPr>
          <p:cNvPr id="150" name="TextBox 149"/>
          <p:cNvSpPr txBox="1"/>
          <p:nvPr/>
        </p:nvSpPr>
        <p:spPr>
          <a:xfrm>
            <a:off x="5599515" y="3635598"/>
            <a:ext cx="880302" cy="163443"/>
          </a:xfrm>
          <a:prstGeom prst="rect">
            <a:avLst/>
          </a:prstGeom>
          <a:noFill/>
        </p:spPr>
        <p:txBody>
          <a:bodyPr wrap="square" lIns="0" rIns="0" rtlCol="0">
            <a:spAutoFit/>
          </a:bodyPr>
          <a:lstStyle/>
          <a:p>
            <a:pPr algn="ctr"/>
            <a:r>
              <a:rPr lang="en-US" sz="462" dirty="0">
                <a:solidFill>
                  <a:schemeClr val="accent1">
                    <a:lumMod val="60000"/>
                    <a:lumOff val="40000"/>
                  </a:schemeClr>
                </a:solidFill>
              </a:rPr>
              <a:t>Allotment_result_1484.pdf</a:t>
            </a:r>
            <a:endParaRPr lang="en-GB" sz="462" dirty="0">
              <a:solidFill>
                <a:schemeClr val="accent1">
                  <a:lumMod val="60000"/>
                  <a:lumOff val="40000"/>
                </a:schemeClr>
              </a:solidFill>
            </a:endParaRPr>
          </a:p>
        </p:txBody>
      </p:sp>
      <p:grpSp>
        <p:nvGrpSpPr>
          <p:cNvPr id="151" name="Group 150"/>
          <p:cNvGrpSpPr/>
          <p:nvPr/>
        </p:nvGrpSpPr>
        <p:grpSpPr>
          <a:xfrm>
            <a:off x="5598279" y="3697109"/>
            <a:ext cx="92598" cy="33231"/>
            <a:chOff x="4269720" y="3550885"/>
            <a:chExt cx="441521" cy="201224"/>
          </a:xfrm>
        </p:grpSpPr>
        <p:sp>
          <p:nvSpPr>
            <p:cNvPr id="152" name="Arc 151"/>
            <p:cNvSpPr/>
            <p:nvPr/>
          </p:nvSpPr>
          <p:spPr>
            <a:xfrm rot="2700000" flipH="1" flipV="1">
              <a:off x="4454400" y="3521439"/>
              <a:ext cx="61928" cy="290101"/>
            </a:xfrm>
            <a:prstGeom prst="arc">
              <a:avLst>
                <a:gd name="adj1" fmla="val 10832426"/>
                <a:gd name="adj2" fmla="val 0"/>
              </a:avLst>
            </a:prstGeom>
            <a:ln w="6350">
              <a:solidFill>
                <a:srgbClr val="A0B3C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462"/>
            </a:p>
          </p:txBody>
        </p:sp>
        <p:sp>
          <p:nvSpPr>
            <p:cNvPr id="153" name="Arc 152"/>
            <p:cNvSpPr/>
            <p:nvPr/>
          </p:nvSpPr>
          <p:spPr>
            <a:xfrm rot="2700000">
              <a:off x="4388904" y="3494846"/>
              <a:ext cx="137148" cy="290101"/>
            </a:xfrm>
            <a:prstGeom prst="arc">
              <a:avLst>
                <a:gd name="adj1" fmla="val 10832426"/>
                <a:gd name="adj2" fmla="val 0"/>
              </a:avLst>
            </a:prstGeom>
            <a:ln w="6350">
              <a:solidFill>
                <a:srgbClr val="A0B3C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462" dirty="0"/>
            </a:p>
          </p:txBody>
        </p:sp>
        <p:sp>
          <p:nvSpPr>
            <p:cNvPr id="154" name="Arc 153"/>
            <p:cNvSpPr/>
            <p:nvPr/>
          </p:nvSpPr>
          <p:spPr>
            <a:xfrm rot="2700000" flipH="1" flipV="1">
              <a:off x="4389869" y="3430736"/>
              <a:ext cx="201224" cy="441521"/>
            </a:xfrm>
            <a:prstGeom prst="arc">
              <a:avLst>
                <a:gd name="adj1" fmla="val 10832426"/>
                <a:gd name="adj2" fmla="val 0"/>
              </a:avLst>
            </a:prstGeom>
            <a:ln w="6350">
              <a:solidFill>
                <a:srgbClr val="A0B3C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462"/>
            </a:p>
          </p:txBody>
        </p:sp>
      </p:grpSp>
      <p:sp>
        <p:nvSpPr>
          <p:cNvPr id="4" name="Rectangle 3"/>
          <p:cNvSpPr/>
          <p:nvPr/>
        </p:nvSpPr>
        <p:spPr>
          <a:xfrm>
            <a:off x="1656102" y="1187740"/>
            <a:ext cx="6004346" cy="451093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62"/>
          </a:p>
        </p:txBody>
      </p:sp>
      <p:sp>
        <p:nvSpPr>
          <p:cNvPr id="155" name="Rectangle 154"/>
          <p:cNvSpPr/>
          <p:nvPr/>
        </p:nvSpPr>
        <p:spPr>
          <a:xfrm>
            <a:off x="1656102" y="5864830"/>
            <a:ext cx="6004346" cy="328139"/>
          </a:xfrm>
          <a:prstGeom prst="rect">
            <a:avLst/>
          </a:prstGeom>
          <a:solidFill>
            <a:srgbClr val="FFB819"/>
          </a:solidFill>
          <a:ln w="6350" cap="flat" cmpd="sng" algn="ctr">
            <a:noFill/>
            <a:prstDash val="solid"/>
            <a:miter lim="800000"/>
          </a:ln>
          <a:effectLst/>
        </p:spPr>
        <p:txBody>
          <a:bodyPr rtlCol="0" anchor="ctr"/>
          <a:lstStyle/>
          <a:p>
            <a:pPr algn="ctr" defTabSz="844083"/>
            <a:r>
              <a:rPr lang="en-HK" sz="1292" b="1" kern="0" dirty="0">
                <a:solidFill>
                  <a:prstClr val="black"/>
                </a:solidFill>
                <a:latin typeface="Calibri" panose="020F0502020204030204"/>
                <a:cs typeface="Arial" panose="020B0604020202020204" pitchFamily="34" charset="0"/>
              </a:rPr>
              <a:t>All settlement workflows for each IPO in one place</a:t>
            </a:r>
            <a:endParaRPr lang="en-HK" sz="1292" b="1" kern="0" dirty="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2948457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E609-BF93-4121-A439-A363903AC7A3}"/>
              </a:ext>
            </a:extLst>
          </p:cNvPr>
          <p:cNvSpPr>
            <a:spLocks noGrp="1"/>
          </p:cNvSpPr>
          <p:nvPr>
            <p:ph type="title"/>
          </p:nvPr>
        </p:nvSpPr>
        <p:spPr/>
        <p:txBody>
          <a:bodyPr/>
          <a:lstStyle/>
          <a:p>
            <a:r>
              <a:rPr lang="en-HK" dirty="0"/>
              <a:t>FIGURE 4: EXTRACT OF IPO INITIATION E-FORM </a:t>
            </a:r>
            <a:br>
              <a:rPr lang="en-HK" dirty="0"/>
            </a:br>
            <a:r>
              <a:rPr lang="en-HK" dirty="0"/>
              <a:t>ON          (</a:t>
            </a:r>
            <a:r>
              <a:rPr lang="en-HK" dirty="0" smtClean="0"/>
              <a:t>P.14)</a:t>
            </a:r>
            <a:endParaRPr lang="en-HK" dirty="0"/>
          </a:p>
        </p:txBody>
      </p:sp>
      <p:sp>
        <p:nvSpPr>
          <p:cNvPr id="19" name="Rectangle 18">
            <a:extLst>
              <a:ext uri="{FF2B5EF4-FFF2-40B4-BE49-F238E27FC236}">
                <a16:creationId xmlns:a16="http://schemas.microsoft.com/office/drawing/2014/main" id="{D4D371AC-AA54-4F85-BADD-648987A685D7}"/>
              </a:ext>
            </a:extLst>
          </p:cNvPr>
          <p:cNvSpPr/>
          <p:nvPr/>
        </p:nvSpPr>
        <p:spPr>
          <a:xfrm rot="5400000">
            <a:off x="2193730" y="-309286"/>
            <a:ext cx="4991206" cy="7791658"/>
          </a:xfrm>
          <a:prstGeom prst="rect">
            <a:avLst/>
          </a:prstGeom>
          <a:solidFill>
            <a:srgbClr val="F0F5F9"/>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100"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100"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20" name="TextBox 19">
            <a:extLst>
              <a:ext uri="{FF2B5EF4-FFF2-40B4-BE49-F238E27FC236}">
                <a16:creationId xmlns:a16="http://schemas.microsoft.com/office/drawing/2014/main" id="{D8BE6D77-2AF5-4C5E-A01A-8AB6EFFB0146}"/>
              </a:ext>
            </a:extLst>
          </p:cNvPr>
          <p:cNvSpPr txBox="1"/>
          <p:nvPr/>
        </p:nvSpPr>
        <p:spPr>
          <a:xfrm>
            <a:off x="2395774" y="1137277"/>
            <a:ext cx="3306854" cy="282914"/>
          </a:xfrm>
          <a:prstGeom prst="rect">
            <a:avLst/>
          </a:prstGeom>
          <a:noFill/>
        </p:spPr>
        <p:txBody>
          <a:bodyPr wrap="square" rtlCol="0">
            <a:spAutoFit/>
          </a:bodyPr>
          <a:lstStyle/>
          <a:p>
            <a:pPr algn="ctr" defTabSz="914361"/>
            <a:r>
              <a:rPr lang="en-HK" sz="1200" b="1" dirty="0">
                <a:solidFill>
                  <a:prstClr val="black"/>
                </a:solidFill>
                <a:latin typeface="Calibri" panose="020F0502020204030204"/>
              </a:rPr>
              <a:t>FINI e-form</a:t>
            </a:r>
            <a:endParaRPr lang="en-GB" sz="1200" b="1" dirty="0">
              <a:solidFill>
                <a:prstClr val="black"/>
              </a:solidFill>
              <a:latin typeface="Calibri" panose="020F0502020204030204"/>
            </a:endParaRPr>
          </a:p>
        </p:txBody>
      </p:sp>
      <p:graphicFrame>
        <p:nvGraphicFramePr>
          <p:cNvPr id="21" name="Table 20">
            <a:extLst>
              <a:ext uri="{FF2B5EF4-FFF2-40B4-BE49-F238E27FC236}">
                <a16:creationId xmlns:a16="http://schemas.microsoft.com/office/drawing/2014/main" id="{E393FEDF-A6D6-40E3-B59D-BBBD13DFE4AB}"/>
              </a:ext>
            </a:extLst>
          </p:cNvPr>
          <p:cNvGraphicFramePr>
            <a:graphicFrameLocks noGrp="1"/>
          </p:cNvGraphicFramePr>
          <p:nvPr>
            <p:extLst>
              <p:ext uri="{D42A27DB-BD31-4B8C-83A1-F6EECF244321}">
                <p14:modId xmlns:p14="http://schemas.microsoft.com/office/powerpoint/2010/main" val="1259174447"/>
              </p:ext>
            </p:extLst>
          </p:nvPr>
        </p:nvGraphicFramePr>
        <p:xfrm>
          <a:off x="907878" y="2102566"/>
          <a:ext cx="5839782" cy="3879485"/>
        </p:xfrm>
        <a:graphic>
          <a:graphicData uri="http://schemas.openxmlformats.org/drawingml/2006/table">
            <a:tbl>
              <a:tblPr/>
              <a:tblGrid>
                <a:gridCol w="1810524">
                  <a:extLst>
                    <a:ext uri="{9D8B030D-6E8A-4147-A177-3AD203B41FA5}">
                      <a16:colId xmlns:a16="http://schemas.microsoft.com/office/drawing/2014/main" val="2592734085"/>
                    </a:ext>
                  </a:extLst>
                </a:gridCol>
                <a:gridCol w="578878">
                  <a:extLst>
                    <a:ext uri="{9D8B030D-6E8A-4147-A177-3AD203B41FA5}">
                      <a16:colId xmlns:a16="http://schemas.microsoft.com/office/drawing/2014/main" val="339903963"/>
                    </a:ext>
                  </a:extLst>
                </a:gridCol>
                <a:gridCol w="862595">
                  <a:extLst>
                    <a:ext uri="{9D8B030D-6E8A-4147-A177-3AD203B41FA5}">
                      <a16:colId xmlns:a16="http://schemas.microsoft.com/office/drawing/2014/main" val="2095983457"/>
                    </a:ext>
                  </a:extLst>
                </a:gridCol>
                <a:gridCol w="862595">
                  <a:extLst>
                    <a:ext uri="{9D8B030D-6E8A-4147-A177-3AD203B41FA5}">
                      <a16:colId xmlns:a16="http://schemas.microsoft.com/office/drawing/2014/main" val="497121249"/>
                    </a:ext>
                  </a:extLst>
                </a:gridCol>
                <a:gridCol w="862595">
                  <a:extLst>
                    <a:ext uri="{9D8B030D-6E8A-4147-A177-3AD203B41FA5}">
                      <a16:colId xmlns:a16="http://schemas.microsoft.com/office/drawing/2014/main" val="2487249238"/>
                    </a:ext>
                  </a:extLst>
                </a:gridCol>
                <a:gridCol w="862595">
                  <a:extLst>
                    <a:ext uri="{9D8B030D-6E8A-4147-A177-3AD203B41FA5}">
                      <a16:colId xmlns:a16="http://schemas.microsoft.com/office/drawing/2014/main" val="2943580173"/>
                    </a:ext>
                  </a:extLst>
                </a:gridCol>
              </a:tblGrid>
              <a:tr h="286121">
                <a:tc gridSpan="3">
                  <a:txBody>
                    <a:bodyPr/>
                    <a:lstStyle/>
                    <a:p>
                      <a:pPr algn="l" fontAlgn="ctr"/>
                      <a:r>
                        <a:rPr lang="en-GB" sz="1200" b="1" i="0" u="none" strike="noStrike" dirty="0">
                          <a:solidFill>
                            <a:srgbClr val="13426B"/>
                          </a:solidFill>
                          <a:effectLst/>
                          <a:latin typeface="Arial" panose="020B0604020202020204" pitchFamily="34" charset="0"/>
                        </a:rPr>
                        <a:t>Offering</a:t>
                      </a:r>
                    </a:p>
                  </a:txBody>
                  <a:tcPr marL="108000" marR="36000" marT="7200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pPr algn="l" fontAlgn="ctr"/>
                      <a:r>
                        <a:rPr lang="en-GB" sz="600" b="1"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600" b="1"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600" b="1"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631798143"/>
                  </a:ext>
                </a:extLst>
              </a:tr>
              <a:tr h="134916">
                <a:tc>
                  <a:txBody>
                    <a:bodyPr/>
                    <a:lstStyle/>
                    <a:p>
                      <a:pPr algn="l" fontAlgn="b"/>
                      <a:r>
                        <a:rPr lang="en-GB" sz="600" b="0" i="0" u="none" strike="noStrike" dirty="0">
                          <a:solidFill>
                            <a:srgbClr val="000000"/>
                          </a:solidFill>
                          <a:effectLst/>
                          <a:latin typeface="Arial" panose="020B0604020202020204" pitchFamily="34" charset="0"/>
                        </a:rPr>
                        <a:t> </a:t>
                      </a:r>
                    </a:p>
                  </a:txBody>
                  <a:tcPr marL="108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extLst>
                  <a:ext uri="{0D108BD9-81ED-4DB2-BD59-A6C34878D82A}">
                    <a16:rowId xmlns:a16="http://schemas.microsoft.com/office/drawing/2014/main" val="1534353311"/>
                  </a:ext>
                </a:extLst>
              </a:tr>
              <a:tr h="134916">
                <a:tc>
                  <a:txBody>
                    <a:bodyPr/>
                    <a:lstStyle/>
                    <a:p>
                      <a:pPr algn="l" fontAlgn="b"/>
                      <a:r>
                        <a:rPr lang="en-GB" sz="600" b="0" i="0" u="none" strike="noStrike">
                          <a:solidFill>
                            <a:srgbClr val="000000"/>
                          </a:solidFill>
                          <a:effectLst/>
                          <a:latin typeface="Arial" panose="020B0604020202020204" pitchFamily="34" charset="0"/>
                        </a:rPr>
                        <a:t> </a:t>
                      </a:r>
                    </a:p>
                  </a:txBody>
                  <a:tcPr marL="108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33432978"/>
                  </a:ext>
                </a:extLst>
              </a:tr>
              <a:tr h="134916">
                <a:tc>
                  <a:txBody>
                    <a:bodyPr/>
                    <a:lstStyle/>
                    <a:p>
                      <a:pPr algn="l" fontAlgn="b"/>
                      <a:r>
                        <a:rPr lang="en-GB" sz="600" b="0" i="0" u="none" strike="noStrike" dirty="0">
                          <a:solidFill>
                            <a:srgbClr val="000000"/>
                          </a:solidFill>
                          <a:effectLst/>
                          <a:latin typeface="Arial" panose="020B0604020202020204" pitchFamily="34" charset="0"/>
                        </a:rPr>
                        <a:t> </a:t>
                      </a:r>
                    </a:p>
                  </a:txBody>
                  <a:tcPr marL="108000" marR="36000" marT="0" marB="0" anchor="b">
                    <a:lnL>
                      <a:noFill/>
                    </a:lnL>
                    <a:lnR>
                      <a:noFill/>
                    </a:lnR>
                    <a:lnT>
                      <a:noFill/>
                    </a:lnT>
                    <a:lnB>
                      <a:noFill/>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extLst>
                  <a:ext uri="{0D108BD9-81ED-4DB2-BD59-A6C34878D82A}">
                    <a16:rowId xmlns:a16="http://schemas.microsoft.com/office/drawing/2014/main" val="3339456783"/>
                  </a:ext>
                </a:extLst>
              </a:tr>
              <a:tr h="265718">
                <a:tc>
                  <a:txBody>
                    <a:bodyPr/>
                    <a:lstStyle/>
                    <a:p>
                      <a:pPr algn="l" fontAlgn="ctr"/>
                      <a:r>
                        <a:rPr lang="en-GB" sz="1000" b="0" i="0" u="none" strike="noStrike" dirty="0">
                          <a:solidFill>
                            <a:srgbClr val="13426B"/>
                          </a:solidFill>
                          <a:effectLst/>
                          <a:latin typeface="Arial" panose="020B0604020202020204" pitchFamily="34" charset="0"/>
                        </a:rPr>
                        <a:t>Offering type</a:t>
                      </a:r>
                    </a:p>
                  </a:txBody>
                  <a:tcPr marL="108000" marR="36000" marT="0" marB="0" anchor="ctr">
                    <a:lnL>
                      <a:noFill/>
                    </a:lnL>
                    <a:lnR>
                      <a:noFill/>
                    </a:lnR>
                    <a:lnT>
                      <a:noFill/>
                    </a:lnT>
                    <a:lnB>
                      <a:noFill/>
                    </a:lnB>
                    <a:solidFill>
                      <a:srgbClr val="FFFFFF"/>
                    </a:solidFill>
                  </a:tcPr>
                </a:tc>
                <a:tc>
                  <a:txBody>
                    <a:bodyPr/>
                    <a:lstStyle/>
                    <a:p>
                      <a:pPr algn="l" fontAlgn="b"/>
                      <a:r>
                        <a:rPr lang="en-GB" sz="900" b="0" i="0" u="none" strike="noStrike" dirty="0">
                          <a:solidFill>
                            <a:srgbClr val="000000"/>
                          </a:solidFill>
                          <a:effectLst/>
                          <a:latin typeface="Arial" panose="020B0604020202020204" pitchFamily="34" charset="0"/>
                        </a:rPr>
                        <a:t> </a:t>
                      </a:r>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00681677"/>
                  </a:ext>
                </a:extLst>
              </a:tr>
              <a:tr h="265718">
                <a:tc>
                  <a:txBody>
                    <a:bodyPr/>
                    <a:lstStyle/>
                    <a:p>
                      <a:pPr algn="l" fontAlgn="ctr"/>
                      <a:r>
                        <a:rPr lang="en-GB" sz="1000" b="0" i="0" u="none" strike="noStrike" dirty="0">
                          <a:solidFill>
                            <a:srgbClr val="000000"/>
                          </a:solidFill>
                          <a:effectLst/>
                          <a:latin typeface="Arial" panose="020B0604020202020204" pitchFamily="34" charset="0"/>
                        </a:rPr>
                        <a:t> </a:t>
                      </a:r>
                    </a:p>
                  </a:txBody>
                  <a:tcPr marL="108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000000"/>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717561390"/>
                  </a:ext>
                </a:extLst>
              </a:tr>
              <a:tr h="265718">
                <a:tc>
                  <a:txBody>
                    <a:bodyPr/>
                    <a:lstStyle/>
                    <a:p>
                      <a:pPr algn="l" fontAlgn="ctr"/>
                      <a:r>
                        <a:rPr lang="en-GB" sz="1000" b="0" i="0" u="none" strike="noStrike" dirty="0">
                          <a:solidFill>
                            <a:srgbClr val="13426B"/>
                          </a:solidFill>
                          <a:effectLst/>
                          <a:latin typeface="Arial" panose="020B0604020202020204" pitchFamily="34" charset="0"/>
                        </a:rPr>
                        <a:t>Trading currency</a:t>
                      </a:r>
                    </a:p>
                  </a:txBody>
                  <a:tcPr marL="108000" marR="36000" marT="0" marB="0" anchor="ctr">
                    <a:lnL>
                      <a:noFill/>
                    </a:lnL>
                    <a:lnR>
                      <a:noFill/>
                    </a:lnR>
                    <a:lnT>
                      <a:noFill/>
                    </a:lnT>
                    <a:lnB>
                      <a:noFill/>
                    </a:lnB>
                    <a:solidFill>
                      <a:srgbClr val="FFFFFF"/>
                    </a:solidFill>
                  </a:tcPr>
                </a:tc>
                <a:tc>
                  <a:txBody>
                    <a:bodyPr/>
                    <a:lstStyle/>
                    <a:p>
                      <a:pPr algn="l" fontAlgn="b"/>
                      <a:r>
                        <a:rPr lang="en-GB" sz="900" b="0" i="0" u="none" strike="noStrike" dirty="0">
                          <a:solidFill>
                            <a:srgbClr val="000000"/>
                          </a:solidFill>
                          <a:effectLst/>
                          <a:latin typeface="Arial" panose="020B0604020202020204" pitchFamily="34" charset="0"/>
                        </a:rPr>
                        <a:t> </a:t>
                      </a:r>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65879175"/>
                  </a:ext>
                </a:extLst>
              </a:tr>
              <a:tr h="265718">
                <a:tc>
                  <a:txBody>
                    <a:bodyPr/>
                    <a:lstStyle/>
                    <a:p>
                      <a:pPr algn="l" fontAlgn="ctr"/>
                      <a:r>
                        <a:rPr lang="en-GB" sz="1000" b="0" i="0" u="none" strike="noStrike" dirty="0">
                          <a:solidFill>
                            <a:srgbClr val="000000"/>
                          </a:solidFill>
                          <a:effectLst/>
                          <a:latin typeface="Arial" panose="020B0604020202020204" pitchFamily="34" charset="0"/>
                        </a:rPr>
                        <a:t> </a:t>
                      </a:r>
                    </a:p>
                  </a:txBody>
                  <a:tcPr marL="108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000000"/>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1650750168"/>
                  </a:ext>
                </a:extLst>
              </a:tr>
              <a:tr h="265718">
                <a:tc>
                  <a:txBody>
                    <a:bodyPr/>
                    <a:lstStyle/>
                    <a:p>
                      <a:pPr algn="l" fontAlgn="ctr"/>
                      <a:r>
                        <a:rPr lang="en-GB" sz="1000" b="0" i="0" u="none" strike="noStrike" dirty="0">
                          <a:solidFill>
                            <a:srgbClr val="13426B"/>
                          </a:solidFill>
                          <a:effectLst/>
                          <a:latin typeface="Arial" panose="020B0604020202020204" pitchFamily="34" charset="0"/>
                        </a:rPr>
                        <a:t>Trading board lot</a:t>
                      </a:r>
                    </a:p>
                  </a:txBody>
                  <a:tcPr marL="108000" marR="36000" marT="0" marB="0" anchor="ctr">
                    <a:lnL>
                      <a:noFill/>
                    </a:lnL>
                    <a:lnR>
                      <a:noFill/>
                    </a:lnR>
                    <a:lnT>
                      <a:noFill/>
                    </a:lnT>
                    <a:lnB>
                      <a:noFill/>
                    </a:lnB>
                    <a:solidFill>
                      <a:srgbClr val="FFFFFF"/>
                    </a:solidFill>
                  </a:tcPr>
                </a:tc>
                <a:tc>
                  <a:txBody>
                    <a:bodyPr/>
                    <a:lstStyle/>
                    <a:p>
                      <a:pPr algn="l" fontAlgn="b"/>
                      <a:r>
                        <a:rPr lang="en-GB" sz="900" b="0" i="0" u="none" strike="noStrike" dirty="0">
                          <a:solidFill>
                            <a:srgbClr val="000000"/>
                          </a:solidFill>
                          <a:effectLst/>
                          <a:latin typeface="Arial" panose="020B0604020202020204" pitchFamily="34" charset="0"/>
                        </a:rPr>
                        <a:t> </a:t>
                      </a:r>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89115923"/>
                  </a:ext>
                </a:extLst>
              </a:tr>
              <a:tr h="265718">
                <a:tc>
                  <a:txBody>
                    <a:bodyPr/>
                    <a:lstStyle/>
                    <a:p>
                      <a:pPr algn="l" fontAlgn="ctr"/>
                      <a:r>
                        <a:rPr lang="en-GB" sz="1000" b="0" i="0" u="none" strike="noStrike" dirty="0">
                          <a:solidFill>
                            <a:srgbClr val="000000"/>
                          </a:solidFill>
                          <a:effectLst/>
                          <a:latin typeface="Arial" panose="020B0604020202020204" pitchFamily="34" charset="0"/>
                        </a:rPr>
                        <a:t> </a:t>
                      </a:r>
                    </a:p>
                  </a:txBody>
                  <a:tcPr marL="108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000000"/>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1562892592"/>
                  </a:ext>
                </a:extLst>
              </a:tr>
              <a:tr h="265718">
                <a:tc>
                  <a:txBody>
                    <a:bodyPr/>
                    <a:lstStyle/>
                    <a:p>
                      <a:pPr algn="l" fontAlgn="ctr"/>
                      <a:r>
                        <a:rPr lang="en-GB" sz="1000" b="0" i="0" u="none" strike="noStrike" dirty="0">
                          <a:solidFill>
                            <a:srgbClr val="13426B"/>
                          </a:solidFill>
                          <a:effectLst/>
                          <a:latin typeface="Arial" panose="020B0604020202020204" pitchFamily="34" charset="0"/>
                        </a:rPr>
                        <a:t>Offering price range</a:t>
                      </a:r>
                    </a:p>
                  </a:txBody>
                  <a:tcPr marL="108000" marR="36000" marT="0" marB="0" anchor="ctr">
                    <a:lnL>
                      <a:noFill/>
                    </a:lnL>
                    <a:lnR>
                      <a:noFill/>
                    </a:lnR>
                    <a:lnT>
                      <a:noFill/>
                    </a:lnT>
                    <a:lnB>
                      <a:noFill/>
                    </a:lnB>
                    <a:solidFill>
                      <a:srgbClr val="FFFFFF"/>
                    </a:solidFill>
                  </a:tcPr>
                </a:tc>
                <a:tc>
                  <a:txBody>
                    <a:bodyPr/>
                    <a:lstStyle/>
                    <a:p>
                      <a:pPr algn="l" fontAlgn="b"/>
                      <a:r>
                        <a:rPr lang="en-GB" sz="900" b="0" i="0" u="none" strike="noStrike" dirty="0">
                          <a:solidFill>
                            <a:srgbClr val="000000"/>
                          </a:solidFill>
                          <a:effectLst/>
                          <a:latin typeface="Arial" panose="020B0604020202020204" pitchFamily="34" charset="0"/>
                        </a:rPr>
                        <a:t> </a:t>
                      </a:r>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661434345"/>
                  </a:ext>
                </a:extLst>
              </a:tr>
              <a:tr h="265718">
                <a:tc>
                  <a:txBody>
                    <a:bodyPr/>
                    <a:lstStyle/>
                    <a:p>
                      <a:pPr algn="l" fontAlgn="ctr"/>
                      <a:r>
                        <a:rPr lang="en-GB" sz="1000" b="0" i="0" u="none" strike="noStrike" dirty="0">
                          <a:solidFill>
                            <a:srgbClr val="000000"/>
                          </a:solidFill>
                          <a:effectLst/>
                          <a:latin typeface="Arial" panose="020B0604020202020204" pitchFamily="34" charset="0"/>
                        </a:rPr>
                        <a:t> </a:t>
                      </a:r>
                    </a:p>
                  </a:txBody>
                  <a:tcPr marL="108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000000"/>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088915502"/>
                  </a:ext>
                </a:extLst>
              </a:tr>
              <a:tr h="265718">
                <a:tc>
                  <a:txBody>
                    <a:bodyPr/>
                    <a:lstStyle/>
                    <a:p>
                      <a:pPr algn="l" fontAlgn="ctr"/>
                      <a:r>
                        <a:rPr lang="en-GB" sz="1000" b="0" i="0" u="none" strike="noStrike" dirty="0">
                          <a:solidFill>
                            <a:srgbClr val="13426B"/>
                          </a:solidFill>
                          <a:effectLst/>
                          <a:latin typeface="Arial" panose="020B0604020202020204" pitchFamily="34" charset="0"/>
                        </a:rPr>
                        <a:t>Clawback threshold</a:t>
                      </a:r>
                    </a:p>
                  </a:txBody>
                  <a:tcPr marL="108000" marR="36000" marT="0" marB="0" anchor="ctr">
                    <a:lnL>
                      <a:noFill/>
                    </a:lnL>
                    <a:lnR>
                      <a:noFill/>
                    </a:lnR>
                    <a:lnT>
                      <a:noFill/>
                    </a:lnT>
                    <a:lnB>
                      <a:noFill/>
                    </a:lnB>
                    <a:solidFill>
                      <a:srgbClr val="FFFFFF"/>
                    </a:solidFill>
                  </a:tcPr>
                </a:tc>
                <a:tc>
                  <a:txBody>
                    <a:bodyPr/>
                    <a:lstStyle/>
                    <a:p>
                      <a:pPr algn="l" fontAlgn="b"/>
                      <a:r>
                        <a:rPr lang="en-GB" sz="900" b="0" i="0" u="none" strike="noStrike" dirty="0">
                          <a:solidFill>
                            <a:srgbClr val="000000"/>
                          </a:solidFill>
                          <a:effectLst/>
                          <a:latin typeface="Arial" panose="020B0604020202020204" pitchFamily="34" charset="0"/>
                        </a:rPr>
                        <a:t> </a:t>
                      </a:r>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1552285168"/>
                  </a:ext>
                </a:extLst>
              </a:tr>
              <a:tr h="265718">
                <a:tc>
                  <a:txBody>
                    <a:bodyPr/>
                    <a:lstStyle/>
                    <a:p>
                      <a:pPr algn="l" fontAlgn="ctr"/>
                      <a:r>
                        <a:rPr lang="en-GB" sz="1000" b="0" i="0" u="none" strike="noStrike" dirty="0">
                          <a:solidFill>
                            <a:srgbClr val="000000"/>
                          </a:solidFill>
                          <a:effectLst/>
                          <a:latin typeface="Arial" panose="020B0604020202020204" pitchFamily="34" charset="0"/>
                        </a:rPr>
                        <a:t> </a:t>
                      </a:r>
                    </a:p>
                  </a:txBody>
                  <a:tcPr marL="108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000000"/>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2520446950"/>
                  </a:ext>
                </a:extLst>
              </a:tr>
              <a:tr h="265718">
                <a:tc>
                  <a:txBody>
                    <a:bodyPr/>
                    <a:lstStyle/>
                    <a:p>
                      <a:pPr algn="l" fontAlgn="ctr"/>
                      <a:r>
                        <a:rPr lang="en-GB" sz="1000" b="0" i="0" u="none" strike="noStrike" dirty="0">
                          <a:solidFill>
                            <a:srgbClr val="13426B"/>
                          </a:solidFill>
                          <a:effectLst/>
                          <a:latin typeface="Arial" panose="020B0604020202020204" pitchFamily="34" charset="0"/>
                        </a:rPr>
                        <a:t>Public offer allocation</a:t>
                      </a:r>
                    </a:p>
                  </a:txBody>
                  <a:tcPr marL="108000" marR="36000" marT="0" marB="0" anchor="ctr">
                    <a:lnL>
                      <a:noFill/>
                    </a:lnL>
                    <a:lnR>
                      <a:noFill/>
                    </a:lnR>
                    <a:lnT>
                      <a:noFill/>
                    </a:lnT>
                    <a:lnB>
                      <a:noFill/>
                    </a:lnB>
                    <a:solidFill>
                      <a:srgbClr val="FFFFFF"/>
                    </a:solidFill>
                  </a:tcPr>
                </a:tc>
                <a:tc>
                  <a:txBody>
                    <a:bodyPr/>
                    <a:lstStyle/>
                    <a:p>
                      <a:pPr algn="l" fontAlgn="b"/>
                      <a:r>
                        <a:rPr lang="en-GB" sz="900" b="0" i="0" u="none" strike="noStrike" dirty="0">
                          <a:solidFill>
                            <a:srgbClr val="000000"/>
                          </a:solidFill>
                          <a:effectLst/>
                          <a:latin typeface="Arial" panose="020B0604020202020204" pitchFamily="34" charset="0"/>
                        </a:rPr>
                        <a:t> </a:t>
                      </a:r>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4025664008"/>
                  </a:ext>
                </a:extLst>
              </a:tr>
              <a:tr h="265718">
                <a:tc>
                  <a:txBody>
                    <a:bodyPr/>
                    <a:lstStyle/>
                    <a:p>
                      <a:pPr algn="l" fontAlgn="ctr"/>
                      <a:endParaRPr lang="en-GB" sz="900" b="0" i="0" u="none" strike="noStrike" dirty="0">
                        <a:solidFill>
                          <a:srgbClr val="13426B"/>
                        </a:solidFill>
                        <a:effectLst/>
                        <a:latin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2642679759"/>
                  </a:ext>
                </a:extLst>
              </a:tr>
            </a:tbl>
          </a:graphicData>
        </a:graphic>
      </p:graphicFrame>
      <p:sp>
        <p:nvSpPr>
          <p:cNvPr id="22" name="Rounded Rectangle 36">
            <a:extLst>
              <a:ext uri="{FF2B5EF4-FFF2-40B4-BE49-F238E27FC236}">
                <a16:creationId xmlns:a16="http://schemas.microsoft.com/office/drawing/2014/main" id="{F54C19A8-562D-4D14-B6A3-6A06B693577E}"/>
              </a:ext>
            </a:extLst>
          </p:cNvPr>
          <p:cNvSpPr/>
          <p:nvPr/>
        </p:nvSpPr>
        <p:spPr>
          <a:xfrm>
            <a:off x="2498777" y="4889599"/>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23" name="Rounded Rectangle 58">
            <a:extLst>
              <a:ext uri="{FF2B5EF4-FFF2-40B4-BE49-F238E27FC236}">
                <a16:creationId xmlns:a16="http://schemas.microsoft.com/office/drawing/2014/main" id="{9A25C381-E3B5-4005-BD14-74902A50318F}"/>
              </a:ext>
            </a:extLst>
          </p:cNvPr>
          <p:cNvSpPr/>
          <p:nvPr/>
        </p:nvSpPr>
        <p:spPr>
          <a:xfrm>
            <a:off x="3316658" y="4889599"/>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24" name="Rounded Rectangle 59">
            <a:extLst>
              <a:ext uri="{FF2B5EF4-FFF2-40B4-BE49-F238E27FC236}">
                <a16:creationId xmlns:a16="http://schemas.microsoft.com/office/drawing/2014/main" id="{A782EE3A-28BA-4E47-9855-EB836DE17544}"/>
              </a:ext>
            </a:extLst>
          </p:cNvPr>
          <p:cNvSpPr/>
          <p:nvPr/>
        </p:nvSpPr>
        <p:spPr>
          <a:xfrm>
            <a:off x="4134540" y="4889599"/>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25" name="Rounded Rectangle 60">
            <a:extLst>
              <a:ext uri="{FF2B5EF4-FFF2-40B4-BE49-F238E27FC236}">
                <a16:creationId xmlns:a16="http://schemas.microsoft.com/office/drawing/2014/main" id="{FA73D529-6AA4-4587-9E02-BAF550889B89}"/>
              </a:ext>
            </a:extLst>
          </p:cNvPr>
          <p:cNvSpPr/>
          <p:nvPr/>
        </p:nvSpPr>
        <p:spPr>
          <a:xfrm>
            <a:off x="4952419" y="4889599"/>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A5AF6D2-30A6-4DFD-BB1E-5B63FC6C53A6}"/>
              </a:ext>
            </a:extLst>
          </p:cNvPr>
          <p:cNvSpPr txBox="1"/>
          <p:nvPr/>
        </p:nvSpPr>
        <p:spPr>
          <a:xfrm>
            <a:off x="4961989" y="4891183"/>
            <a:ext cx="541201"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20</a:t>
            </a:r>
            <a:endParaRPr lang="en-GB" sz="1000" dirty="0">
              <a:solidFill>
                <a:srgbClr val="13426B"/>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A3B18D7-B11E-4CE3-8DC3-BCA4D2405892}"/>
              </a:ext>
            </a:extLst>
          </p:cNvPr>
          <p:cNvSpPr txBox="1"/>
          <p:nvPr/>
        </p:nvSpPr>
        <p:spPr>
          <a:xfrm>
            <a:off x="4141456" y="4891183"/>
            <a:ext cx="479406"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15</a:t>
            </a:r>
            <a:endParaRPr lang="en-GB" sz="1000" dirty="0">
              <a:solidFill>
                <a:srgbClr val="13426B"/>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729D989-A775-4366-A6A6-81CEF212AD28}"/>
              </a:ext>
            </a:extLst>
          </p:cNvPr>
          <p:cNvSpPr txBox="1"/>
          <p:nvPr/>
        </p:nvSpPr>
        <p:spPr>
          <a:xfrm>
            <a:off x="2508002" y="4891183"/>
            <a:ext cx="604810"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0</a:t>
            </a:r>
            <a:endParaRPr lang="en-GB" sz="1000" dirty="0">
              <a:solidFill>
                <a:srgbClr val="13426B"/>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30389BC-E9CB-4C71-BF26-3B70602B1A71}"/>
              </a:ext>
            </a:extLst>
          </p:cNvPr>
          <p:cNvSpPr txBox="1"/>
          <p:nvPr/>
        </p:nvSpPr>
        <p:spPr>
          <a:xfrm>
            <a:off x="3324885" y="4891183"/>
            <a:ext cx="459201"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10</a:t>
            </a:r>
            <a:endParaRPr lang="en-GB" sz="1000" dirty="0">
              <a:solidFill>
                <a:srgbClr val="13426B"/>
              </a:solidFill>
              <a:latin typeface="Arial" panose="020B0604020202020204" pitchFamily="34" charset="0"/>
              <a:cs typeface="Arial" panose="020B0604020202020204" pitchFamily="34" charset="0"/>
            </a:endParaRPr>
          </a:p>
        </p:txBody>
      </p:sp>
      <p:sp>
        <p:nvSpPr>
          <p:cNvPr id="30" name="Rounded Rectangle 69">
            <a:extLst>
              <a:ext uri="{FF2B5EF4-FFF2-40B4-BE49-F238E27FC236}">
                <a16:creationId xmlns:a16="http://schemas.microsoft.com/office/drawing/2014/main" id="{D197E2BB-5C8C-4B18-8214-AC06DCC50EC2}"/>
              </a:ext>
            </a:extLst>
          </p:cNvPr>
          <p:cNvSpPr/>
          <p:nvPr/>
        </p:nvSpPr>
        <p:spPr>
          <a:xfrm>
            <a:off x="2505751" y="5428481"/>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31" name="Rounded Rectangle 70">
            <a:extLst>
              <a:ext uri="{FF2B5EF4-FFF2-40B4-BE49-F238E27FC236}">
                <a16:creationId xmlns:a16="http://schemas.microsoft.com/office/drawing/2014/main" id="{44287B66-02F6-46A4-A15B-98A668B2B369}"/>
              </a:ext>
            </a:extLst>
          </p:cNvPr>
          <p:cNvSpPr/>
          <p:nvPr/>
        </p:nvSpPr>
        <p:spPr>
          <a:xfrm>
            <a:off x="3323632" y="5428481"/>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32" name="Rounded Rectangle 71">
            <a:extLst>
              <a:ext uri="{FF2B5EF4-FFF2-40B4-BE49-F238E27FC236}">
                <a16:creationId xmlns:a16="http://schemas.microsoft.com/office/drawing/2014/main" id="{7C36765A-9CC4-4D27-82B6-E85590F5EADD}"/>
              </a:ext>
            </a:extLst>
          </p:cNvPr>
          <p:cNvSpPr/>
          <p:nvPr/>
        </p:nvSpPr>
        <p:spPr>
          <a:xfrm>
            <a:off x="4141514" y="5428481"/>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33" name="Rounded Rectangle 72">
            <a:extLst>
              <a:ext uri="{FF2B5EF4-FFF2-40B4-BE49-F238E27FC236}">
                <a16:creationId xmlns:a16="http://schemas.microsoft.com/office/drawing/2014/main" id="{B7BCA4E0-D7A5-40B1-8AE3-6BAC6AA6A3AB}"/>
              </a:ext>
            </a:extLst>
          </p:cNvPr>
          <p:cNvSpPr/>
          <p:nvPr/>
        </p:nvSpPr>
        <p:spPr>
          <a:xfrm>
            <a:off x="4959393" y="5428481"/>
            <a:ext cx="73566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C74F4F1-E7C0-40AB-B8AE-FE1ECEF3EE0C}"/>
              </a:ext>
            </a:extLst>
          </p:cNvPr>
          <p:cNvSpPr txBox="1"/>
          <p:nvPr/>
        </p:nvSpPr>
        <p:spPr>
          <a:xfrm>
            <a:off x="4968960" y="5430065"/>
            <a:ext cx="606312" cy="246221"/>
          </a:xfrm>
          <a:prstGeom prst="rect">
            <a:avLst/>
          </a:prstGeom>
          <a:noFill/>
        </p:spPr>
        <p:txBody>
          <a:bodyPr wrap="square" lIns="72000" rIns="0" rtlCol="0">
            <a:spAutoFit/>
          </a:bodyPr>
          <a:lstStyle/>
          <a:p>
            <a:r>
              <a:rPr lang="en-US" sz="1000" dirty="0">
                <a:solidFill>
                  <a:srgbClr val="13426B"/>
                </a:solidFill>
                <a:latin typeface="Arial" panose="020B0604020202020204" pitchFamily="34" charset="0"/>
                <a:cs typeface="Arial" panose="020B0604020202020204" pitchFamily="34" charset="0"/>
              </a:rPr>
              <a:t>10.00%</a:t>
            </a:r>
            <a:endParaRPr lang="en-GB" sz="1000" dirty="0">
              <a:solidFill>
                <a:srgbClr val="13426B"/>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B820C9B-7F95-4832-A248-F55A3DBCB285}"/>
              </a:ext>
            </a:extLst>
          </p:cNvPr>
          <p:cNvSpPr txBox="1"/>
          <p:nvPr/>
        </p:nvSpPr>
        <p:spPr>
          <a:xfrm>
            <a:off x="4148430" y="5430065"/>
            <a:ext cx="510984" cy="246221"/>
          </a:xfrm>
          <a:prstGeom prst="rect">
            <a:avLst/>
          </a:prstGeom>
          <a:noFill/>
        </p:spPr>
        <p:txBody>
          <a:bodyPr wrap="square" lIns="72000" rIns="0" rtlCol="0">
            <a:spAutoFit/>
          </a:bodyPr>
          <a:lstStyle/>
          <a:p>
            <a:r>
              <a:rPr lang="en-US" sz="1000" dirty="0">
                <a:solidFill>
                  <a:srgbClr val="13426B"/>
                </a:solidFill>
                <a:latin typeface="Arial" panose="020B0604020202020204" pitchFamily="34" charset="0"/>
                <a:cs typeface="Arial" panose="020B0604020202020204" pitchFamily="34" charset="0"/>
              </a:rPr>
              <a:t>7.50%</a:t>
            </a:r>
            <a:endParaRPr lang="en-GB" sz="1000" dirty="0">
              <a:solidFill>
                <a:srgbClr val="13426B"/>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6379253-EB07-4204-AB9A-D050C35C7124}"/>
              </a:ext>
            </a:extLst>
          </p:cNvPr>
          <p:cNvSpPr txBox="1"/>
          <p:nvPr/>
        </p:nvSpPr>
        <p:spPr>
          <a:xfrm>
            <a:off x="2514976" y="5430065"/>
            <a:ext cx="596456" cy="246221"/>
          </a:xfrm>
          <a:prstGeom prst="rect">
            <a:avLst/>
          </a:prstGeom>
          <a:noFill/>
        </p:spPr>
        <p:txBody>
          <a:bodyPr wrap="square" lIns="72000" rIns="0" rtlCol="0">
            <a:spAutoFit/>
          </a:bodyPr>
          <a:lstStyle/>
          <a:p>
            <a:r>
              <a:rPr lang="en-US" sz="1000" dirty="0">
                <a:solidFill>
                  <a:srgbClr val="13426B"/>
                </a:solidFill>
                <a:latin typeface="Arial" panose="020B0604020202020204" pitchFamily="34" charset="0"/>
                <a:cs typeface="Arial" panose="020B0604020202020204" pitchFamily="34" charset="0"/>
              </a:rPr>
              <a:t>2.50%</a:t>
            </a:r>
            <a:endParaRPr lang="en-GB" sz="1000" dirty="0">
              <a:solidFill>
                <a:srgbClr val="13426B"/>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27314B6D-E671-4A5A-AA4F-178FB033BF6B}"/>
              </a:ext>
            </a:extLst>
          </p:cNvPr>
          <p:cNvSpPr txBox="1"/>
          <p:nvPr/>
        </p:nvSpPr>
        <p:spPr>
          <a:xfrm>
            <a:off x="3331860" y="5430065"/>
            <a:ext cx="598945" cy="246221"/>
          </a:xfrm>
          <a:prstGeom prst="rect">
            <a:avLst/>
          </a:prstGeom>
          <a:noFill/>
        </p:spPr>
        <p:txBody>
          <a:bodyPr wrap="square" lIns="72000" rIns="0" rtlCol="0">
            <a:spAutoFit/>
          </a:bodyPr>
          <a:lstStyle/>
          <a:p>
            <a:r>
              <a:rPr lang="en-US" sz="1000" dirty="0">
                <a:solidFill>
                  <a:srgbClr val="13426B"/>
                </a:solidFill>
                <a:latin typeface="Arial" panose="020B0604020202020204" pitchFamily="34" charset="0"/>
                <a:cs typeface="Arial" panose="020B0604020202020204" pitchFamily="34" charset="0"/>
              </a:rPr>
              <a:t>5.00%</a:t>
            </a:r>
            <a:endParaRPr lang="en-GB" sz="1000" dirty="0">
              <a:solidFill>
                <a:srgbClr val="13426B"/>
              </a:solidFill>
              <a:latin typeface="Arial" panose="020B0604020202020204" pitchFamily="34" charset="0"/>
              <a:cs typeface="Arial" panose="020B0604020202020204" pitchFamily="34" charset="0"/>
            </a:endParaRPr>
          </a:p>
        </p:txBody>
      </p:sp>
      <p:sp>
        <p:nvSpPr>
          <p:cNvPr id="38" name="Rounded Rectangle 54">
            <a:extLst>
              <a:ext uri="{FF2B5EF4-FFF2-40B4-BE49-F238E27FC236}">
                <a16:creationId xmlns:a16="http://schemas.microsoft.com/office/drawing/2014/main" id="{086FCF42-DC5D-4C88-B83C-14EC9AFCE8AB}"/>
              </a:ext>
            </a:extLst>
          </p:cNvPr>
          <p:cNvSpPr/>
          <p:nvPr/>
        </p:nvSpPr>
        <p:spPr>
          <a:xfrm>
            <a:off x="4242699" y="4359184"/>
            <a:ext cx="1596853"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F5B3088-8DE2-40B6-BD8C-CDEE9E8DA2F4}"/>
              </a:ext>
            </a:extLst>
          </p:cNvPr>
          <p:cNvSpPr txBox="1"/>
          <p:nvPr/>
        </p:nvSpPr>
        <p:spPr>
          <a:xfrm>
            <a:off x="4242699" y="4363251"/>
            <a:ext cx="1123213"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188.00</a:t>
            </a:r>
            <a:endParaRPr lang="en-GB" sz="1000" dirty="0">
              <a:solidFill>
                <a:srgbClr val="13426B"/>
              </a:solidFill>
              <a:latin typeface="Arial" panose="020B0604020202020204" pitchFamily="34" charset="0"/>
              <a:cs typeface="Arial" panose="020B0604020202020204" pitchFamily="34" charset="0"/>
            </a:endParaRPr>
          </a:p>
        </p:txBody>
      </p:sp>
      <p:sp>
        <p:nvSpPr>
          <p:cNvPr id="40" name="Rounded Rectangle 52">
            <a:extLst>
              <a:ext uri="{FF2B5EF4-FFF2-40B4-BE49-F238E27FC236}">
                <a16:creationId xmlns:a16="http://schemas.microsoft.com/office/drawing/2014/main" id="{1F81825C-D557-4D65-B57C-73A50BD0AF5A}"/>
              </a:ext>
            </a:extLst>
          </p:cNvPr>
          <p:cNvSpPr/>
          <p:nvPr/>
        </p:nvSpPr>
        <p:spPr>
          <a:xfrm>
            <a:off x="2498776" y="4359184"/>
            <a:ext cx="1596853"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6BD3FAF3-8B0F-42F7-9EE3-98DCDC843839}"/>
              </a:ext>
            </a:extLst>
          </p:cNvPr>
          <p:cNvSpPr txBox="1"/>
          <p:nvPr/>
        </p:nvSpPr>
        <p:spPr>
          <a:xfrm>
            <a:off x="2498776" y="4363251"/>
            <a:ext cx="1123213"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0.00</a:t>
            </a:r>
            <a:endParaRPr lang="en-GB" sz="1000" dirty="0">
              <a:solidFill>
                <a:srgbClr val="13426B"/>
              </a:solidFill>
              <a:latin typeface="Arial" panose="020B0604020202020204" pitchFamily="34" charset="0"/>
              <a:cs typeface="Arial" panose="020B0604020202020204" pitchFamily="34" charset="0"/>
            </a:endParaRPr>
          </a:p>
        </p:txBody>
      </p:sp>
      <p:sp>
        <p:nvSpPr>
          <p:cNvPr id="42" name="Rounded Rectangle 50">
            <a:extLst>
              <a:ext uri="{FF2B5EF4-FFF2-40B4-BE49-F238E27FC236}">
                <a16:creationId xmlns:a16="http://schemas.microsoft.com/office/drawing/2014/main" id="{002F733E-1EBA-4C88-AE93-5F64B09FC521}"/>
              </a:ext>
            </a:extLst>
          </p:cNvPr>
          <p:cNvSpPr/>
          <p:nvPr/>
        </p:nvSpPr>
        <p:spPr>
          <a:xfrm>
            <a:off x="2498777" y="3839351"/>
            <a:ext cx="3685809"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2FA26B38-A2A9-4B4A-BA5A-68AA6E44B3C2}"/>
              </a:ext>
            </a:extLst>
          </p:cNvPr>
          <p:cNvSpPr txBox="1"/>
          <p:nvPr/>
        </p:nvSpPr>
        <p:spPr>
          <a:xfrm>
            <a:off x="2498776" y="3843418"/>
            <a:ext cx="1123213"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100</a:t>
            </a:r>
            <a:endParaRPr lang="en-GB" sz="1000" dirty="0">
              <a:solidFill>
                <a:srgbClr val="13426B"/>
              </a:solidFill>
              <a:latin typeface="Arial" panose="020B0604020202020204" pitchFamily="34" charset="0"/>
              <a:cs typeface="Arial" panose="020B0604020202020204" pitchFamily="34" charset="0"/>
            </a:endParaRPr>
          </a:p>
        </p:txBody>
      </p:sp>
      <p:sp>
        <p:nvSpPr>
          <p:cNvPr id="44" name="Isosceles Triangle 43">
            <a:extLst>
              <a:ext uri="{FF2B5EF4-FFF2-40B4-BE49-F238E27FC236}">
                <a16:creationId xmlns:a16="http://schemas.microsoft.com/office/drawing/2014/main" id="{75CEE19E-11CE-49EC-9BA6-80297D2D5BC4}"/>
              </a:ext>
            </a:extLst>
          </p:cNvPr>
          <p:cNvSpPr/>
          <p:nvPr/>
        </p:nvSpPr>
        <p:spPr>
          <a:xfrm flipV="1">
            <a:off x="5961821" y="2901730"/>
            <a:ext cx="129368" cy="85262"/>
          </a:xfrm>
          <a:prstGeom prst="triangle">
            <a:avLst/>
          </a:prstGeom>
          <a:solidFill>
            <a:srgbClr val="A0B3C3"/>
          </a:solidFill>
          <a:ln>
            <a:solidFill>
              <a:srgbClr val="A0B3C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dirty="0">
              <a:latin typeface="Arial" panose="020B0604020202020204" pitchFamily="34" charset="0"/>
              <a:cs typeface="Arial" panose="020B0604020202020204" pitchFamily="34" charset="0"/>
            </a:endParaRPr>
          </a:p>
        </p:txBody>
      </p:sp>
      <p:sp>
        <p:nvSpPr>
          <p:cNvPr id="46" name="Rounded Rectangle 62">
            <a:extLst>
              <a:ext uri="{FF2B5EF4-FFF2-40B4-BE49-F238E27FC236}">
                <a16:creationId xmlns:a16="http://schemas.microsoft.com/office/drawing/2014/main" id="{44E3EA53-6D8D-4103-8D80-7696F804B494}"/>
              </a:ext>
            </a:extLst>
          </p:cNvPr>
          <p:cNvSpPr/>
          <p:nvPr/>
        </p:nvSpPr>
        <p:spPr>
          <a:xfrm>
            <a:off x="2498779" y="2810269"/>
            <a:ext cx="368580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4A2ED3EF-41CF-48A7-AAFA-BE36E4809756}"/>
              </a:ext>
            </a:extLst>
          </p:cNvPr>
          <p:cNvSpPr txBox="1"/>
          <p:nvPr/>
        </p:nvSpPr>
        <p:spPr>
          <a:xfrm>
            <a:off x="2498779" y="2814336"/>
            <a:ext cx="2088954"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Global Offer</a:t>
            </a:r>
            <a:endParaRPr lang="en-GB" sz="1000" dirty="0">
              <a:solidFill>
                <a:srgbClr val="13426B"/>
              </a:solidFill>
              <a:latin typeface="Arial" panose="020B0604020202020204" pitchFamily="34" charset="0"/>
              <a:cs typeface="Arial" panose="020B0604020202020204" pitchFamily="34" charset="0"/>
            </a:endParaRPr>
          </a:p>
        </p:txBody>
      </p:sp>
      <p:sp>
        <p:nvSpPr>
          <p:cNvPr id="49" name="Rounded Rectangle 48">
            <a:extLst>
              <a:ext uri="{FF2B5EF4-FFF2-40B4-BE49-F238E27FC236}">
                <a16:creationId xmlns:a16="http://schemas.microsoft.com/office/drawing/2014/main" id="{E5825EC4-28E8-4AE1-862E-EECBD99AB3D9}"/>
              </a:ext>
            </a:extLst>
          </p:cNvPr>
          <p:cNvSpPr/>
          <p:nvPr/>
        </p:nvSpPr>
        <p:spPr>
          <a:xfrm>
            <a:off x="2498779" y="3308687"/>
            <a:ext cx="3685807" cy="238997"/>
          </a:xfrm>
          <a:prstGeom prst="roundRect">
            <a:avLst/>
          </a:prstGeom>
          <a:noFill/>
          <a:ln w="3175">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a:solidFill>
                <a:srgbClr val="13426B"/>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65A404C-21B8-434C-9201-66612FA1FBE4}"/>
              </a:ext>
            </a:extLst>
          </p:cNvPr>
          <p:cNvSpPr txBox="1"/>
          <p:nvPr/>
        </p:nvSpPr>
        <p:spPr>
          <a:xfrm>
            <a:off x="2498779" y="3314418"/>
            <a:ext cx="2088954"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HK$</a:t>
            </a:r>
            <a:endParaRPr lang="en-GB" sz="1000" dirty="0">
              <a:solidFill>
                <a:srgbClr val="13426B"/>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ED3372A3-8E7B-4D9C-AAC5-1754A907A67B}"/>
              </a:ext>
            </a:extLst>
          </p:cNvPr>
          <p:cNvSpPr/>
          <p:nvPr/>
        </p:nvSpPr>
        <p:spPr>
          <a:xfrm>
            <a:off x="793504" y="1450940"/>
            <a:ext cx="7791658" cy="5515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3" name="TextBox 52">
            <a:extLst>
              <a:ext uri="{FF2B5EF4-FFF2-40B4-BE49-F238E27FC236}">
                <a16:creationId xmlns:a16="http://schemas.microsoft.com/office/drawing/2014/main" id="{F81714B1-AA29-4B4E-ADD3-8A6E51EDDB3B}"/>
              </a:ext>
            </a:extLst>
          </p:cNvPr>
          <p:cNvSpPr txBox="1"/>
          <p:nvPr/>
        </p:nvSpPr>
        <p:spPr>
          <a:xfrm>
            <a:off x="907878" y="1565966"/>
            <a:ext cx="3102357" cy="314350"/>
          </a:xfrm>
          <a:prstGeom prst="rect">
            <a:avLst/>
          </a:prstGeom>
          <a:noFill/>
        </p:spPr>
        <p:txBody>
          <a:bodyPr wrap="square" lIns="72000" rIns="72000" rtlCol="0">
            <a:spAutoFit/>
          </a:bodyPr>
          <a:lstStyle/>
          <a:p>
            <a:r>
              <a:rPr lang="en-US" sz="1400" b="1" dirty="0">
                <a:solidFill>
                  <a:srgbClr val="13426B"/>
                </a:solidFill>
              </a:rPr>
              <a:t>IPO Initiation</a:t>
            </a:r>
            <a:endParaRPr lang="en-GB" sz="1400" b="1" dirty="0">
              <a:solidFill>
                <a:srgbClr val="13426B"/>
              </a:solidFill>
            </a:endParaRPr>
          </a:p>
        </p:txBody>
      </p:sp>
      <p:sp>
        <p:nvSpPr>
          <p:cNvPr id="54" name="Rectangle 53">
            <a:extLst>
              <a:ext uri="{FF2B5EF4-FFF2-40B4-BE49-F238E27FC236}">
                <a16:creationId xmlns:a16="http://schemas.microsoft.com/office/drawing/2014/main" id="{2B25CF1A-63E0-4218-A040-AC1065553E27}"/>
              </a:ext>
            </a:extLst>
          </p:cNvPr>
          <p:cNvSpPr/>
          <p:nvPr/>
        </p:nvSpPr>
        <p:spPr>
          <a:xfrm rot="5400000">
            <a:off x="5715196" y="3216412"/>
            <a:ext cx="3879487" cy="1636298"/>
          </a:xfrm>
          <a:prstGeom prst="rect">
            <a:avLst/>
          </a:prstGeom>
          <a:solidFill>
            <a:schemeClr val="bg1"/>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100"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100"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grpSp>
        <p:nvGrpSpPr>
          <p:cNvPr id="55" name="Group 54">
            <a:extLst>
              <a:ext uri="{FF2B5EF4-FFF2-40B4-BE49-F238E27FC236}">
                <a16:creationId xmlns:a16="http://schemas.microsoft.com/office/drawing/2014/main" id="{D4071A30-C448-4F78-9DA2-B31F2533E1B9}"/>
              </a:ext>
            </a:extLst>
          </p:cNvPr>
          <p:cNvGrpSpPr/>
          <p:nvPr/>
        </p:nvGrpSpPr>
        <p:grpSpPr>
          <a:xfrm>
            <a:off x="7002288" y="2240296"/>
            <a:ext cx="1640867" cy="2299850"/>
            <a:chOff x="5183355" y="1795222"/>
            <a:chExt cx="1369845" cy="2251764"/>
          </a:xfrm>
        </p:grpSpPr>
        <p:sp>
          <p:nvSpPr>
            <p:cNvPr id="56" name="Rectangle 55">
              <a:extLst>
                <a:ext uri="{FF2B5EF4-FFF2-40B4-BE49-F238E27FC236}">
                  <a16:creationId xmlns:a16="http://schemas.microsoft.com/office/drawing/2014/main" id="{511978DE-5DE5-4465-BD9C-68658DFFEE80}"/>
                </a:ext>
              </a:extLst>
            </p:cNvPr>
            <p:cNvSpPr/>
            <p:nvPr/>
          </p:nvSpPr>
          <p:spPr>
            <a:xfrm>
              <a:off x="5183355" y="1795222"/>
              <a:ext cx="16084" cy="2251764"/>
            </a:xfrm>
            <a:prstGeom prst="rect">
              <a:avLst/>
            </a:prstGeom>
            <a:noFill/>
            <a:ln w="9525">
              <a:solidFill>
                <a:srgbClr val="D1DDE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p>
          </p:txBody>
        </p:sp>
        <p:grpSp>
          <p:nvGrpSpPr>
            <p:cNvPr id="57" name="Group 56">
              <a:extLst>
                <a:ext uri="{FF2B5EF4-FFF2-40B4-BE49-F238E27FC236}">
                  <a16:creationId xmlns:a16="http://schemas.microsoft.com/office/drawing/2014/main" id="{13221908-5584-4C24-9A7A-8CDDFE8B959F}"/>
                </a:ext>
              </a:extLst>
            </p:cNvPr>
            <p:cNvGrpSpPr/>
            <p:nvPr/>
          </p:nvGrpSpPr>
          <p:grpSpPr>
            <a:xfrm>
              <a:off x="5260674" y="1818082"/>
              <a:ext cx="1292526" cy="2195482"/>
              <a:chOff x="5260674" y="1818082"/>
              <a:chExt cx="1292526" cy="2195482"/>
            </a:xfrm>
          </p:grpSpPr>
          <p:sp>
            <p:nvSpPr>
              <p:cNvPr id="59" name="TextBox 58">
                <a:extLst>
                  <a:ext uri="{FF2B5EF4-FFF2-40B4-BE49-F238E27FC236}">
                    <a16:creationId xmlns:a16="http://schemas.microsoft.com/office/drawing/2014/main" id="{5FCC3C20-ECBA-418B-BD0E-D2D4A865C2D2}"/>
                  </a:ext>
                </a:extLst>
              </p:cNvPr>
              <p:cNvSpPr txBox="1"/>
              <p:nvPr/>
            </p:nvSpPr>
            <p:spPr>
              <a:xfrm>
                <a:off x="5260674" y="1818082"/>
                <a:ext cx="1292526" cy="241073"/>
              </a:xfrm>
              <a:prstGeom prst="rect">
                <a:avLst/>
              </a:prstGeom>
              <a:noFill/>
            </p:spPr>
            <p:txBody>
              <a:bodyPr wrap="square" lIns="36000" rIns="36000" rtlCol="0">
                <a:spAutoFit/>
              </a:bodyPr>
              <a:lstStyle/>
              <a:p>
                <a:r>
                  <a:rPr lang="en-US" sz="1000" dirty="0">
                    <a:solidFill>
                      <a:srgbClr val="13426B"/>
                    </a:solidFill>
                  </a:rPr>
                  <a:t>IPO initiation</a:t>
                </a:r>
                <a:endParaRPr lang="en-GB" sz="1000" dirty="0">
                  <a:solidFill>
                    <a:srgbClr val="13426B"/>
                  </a:solidFill>
                </a:endParaRPr>
              </a:p>
            </p:txBody>
          </p:sp>
          <p:sp>
            <p:nvSpPr>
              <p:cNvPr id="60" name="TextBox 59">
                <a:extLst>
                  <a:ext uri="{FF2B5EF4-FFF2-40B4-BE49-F238E27FC236}">
                    <a16:creationId xmlns:a16="http://schemas.microsoft.com/office/drawing/2014/main" id="{7CDBBE6E-F8DF-4015-BA61-CA7FA089CF2E}"/>
                  </a:ext>
                </a:extLst>
              </p:cNvPr>
              <p:cNvSpPr txBox="1"/>
              <p:nvPr/>
            </p:nvSpPr>
            <p:spPr>
              <a:xfrm>
                <a:off x="5260674" y="2143817"/>
                <a:ext cx="1292526" cy="241073"/>
              </a:xfrm>
              <a:prstGeom prst="rect">
                <a:avLst/>
              </a:prstGeom>
              <a:noFill/>
            </p:spPr>
            <p:txBody>
              <a:bodyPr wrap="square" lIns="36000" rIns="36000" rtlCol="0">
                <a:spAutoFit/>
              </a:bodyPr>
              <a:lstStyle/>
              <a:p>
                <a:r>
                  <a:rPr lang="en-US" sz="1000" dirty="0">
                    <a:solidFill>
                      <a:srgbClr val="13426B"/>
                    </a:solidFill>
                  </a:rPr>
                  <a:t>Company information</a:t>
                </a:r>
                <a:endParaRPr lang="en-GB" sz="1000" dirty="0">
                  <a:solidFill>
                    <a:srgbClr val="13426B"/>
                  </a:solidFill>
                </a:endParaRPr>
              </a:p>
            </p:txBody>
          </p:sp>
          <p:sp>
            <p:nvSpPr>
              <p:cNvPr id="61" name="TextBox 60">
                <a:extLst>
                  <a:ext uri="{FF2B5EF4-FFF2-40B4-BE49-F238E27FC236}">
                    <a16:creationId xmlns:a16="http://schemas.microsoft.com/office/drawing/2014/main" id="{8917E941-58BD-442A-8D53-209E79E29E5E}"/>
                  </a:ext>
                </a:extLst>
              </p:cNvPr>
              <p:cNvSpPr txBox="1"/>
              <p:nvPr/>
            </p:nvSpPr>
            <p:spPr>
              <a:xfrm>
                <a:off x="5260674" y="2469552"/>
                <a:ext cx="1292526" cy="241073"/>
              </a:xfrm>
              <a:prstGeom prst="rect">
                <a:avLst/>
              </a:prstGeom>
              <a:noFill/>
            </p:spPr>
            <p:txBody>
              <a:bodyPr wrap="square" lIns="36000" rIns="36000" rtlCol="0">
                <a:spAutoFit/>
              </a:bodyPr>
              <a:lstStyle/>
              <a:p>
                <a:r>
                  <a:rPr lang="en-US" sz="1000" dirty="0">
                    <a:solidFill>
                      <a:srgbClr val="13426B"/>
                    </a:solidFill>
                  </a:rPr>
                  <a:t>Type of listing</a:t>
                </a:r>
                <a:endParaRPr lang="en-GB" sz="1000" dirty="0">
                  <a:solidFill>
                    <a:srgbClr val="13426B"/>
                  </a:solidFill>
                </a:endParaRPr>
              </a:p>
            </p:txBody>
          </p:sp>
          <p:sp>
            <p:nvSpPr>
              <p:cNvPr id="64" name="TextBox 63">
                <a:extLst>
                  <a:ext uri="{FF2B5EF4-FFF2-40B4-BE49-F238E27FC236}">
                    <a16:creationId xmlns:a16="http://schemas.microsoft.com/office/drawing/2014/main" id="{E03F61F4-C7C4-4FFF-9170-2B3228BBD5D8}"/>
                  </a:ext>
                </a:extLst>
              </p:cNvPr>
              <p:cNvSpPr txBox="1"/>
              <p:nvPr/>
            </p:nvSpPr>
            <p:spPr>
              <a:xfrm>
                <a:off x="5260674" y="2795287"/>
                <a:ext cx="1292526" cy="241073"/>
              </a:xfrm>
              <a:prstGeom prst="rect">
                <a:avLst/>
              </a:prstGeom>
              <a:noFill/>
            </p:spPr>
            <p:txBody>
              <a:bodyPr wrap="square" lIns="36000" rIns="36000" rtlCol="0">
                <a:spAutoFit/>
              </a:bodyPr>
              <a:lstStyle/>
              <a:p>
                <a:r>
                  <a:rPr lang="en-US" sz="1000" b="1" dirty="0">
                    <a:solidFill>
                      <a:srgbClr val="13426B"/>
                    </a:solidFill>
                  </a:rPr>
                  <a:t>Offering</a:t>
                </a:r>
                <a:endParaRPr lang="en-GB" sz="1000" b="1" dirty="0">
                  <a:solidFill>
                    <a:srgbClr val="13426B"/>
                  </a:solidFill>
                </a:endParaRPr>
              </a:p>
            </p:txBody>
          </p:sp>
          <p:sp>
            <p:nvSpPr>
              <p:cNvPr id="65" name="TextBox 64">
                <a:extLst>
                  <a:ext uri="{FF2B5EF4-FFF2-40B4-BE49-F238E27FC236}">
                    <a16:creationId xmlns:a16="http://schemas.microsoft.com/office/drawing/2014/main" id="{2CA5A68C-38C3-4F8C-85C8-212A05205DD4}"/>
                  </a:ext>
                </a:extLst>
              </p:cNvPr>
              <p:cNvSpPr txBox="1"/>
              <p:nvPr/>
            </p:nvSpPr>
            <p:spPr>
              <a:xfrm>
                <a:off x="5260674" y="3121022"/>
                <a:ext cx="1292526" cy="241073"/>
              </a:xfrm>
              <a:prstGeom prst="rect">
                <a:avLst/>
              </a:prstGeom>
              <a:noFill/>
            </p:spPr>
            <p:txBody>
              <a:bodyPr wrap="square" lIns="36000" rIns="36000" rtlCol="0">
                <a:spAutoFit/>
              </a:bodyPr>
              <a:lstStyle/>
              <a:p>
                <a:r>
                  <a:rPr lang="en-US" sz="1000" dirty="0">
                    <a:solidFill>
                      <a:srgbClr val="13426B"/>
                    </a:solidFill>
                  </a:rPr>
                  <a:t>Advisers</a:t>
                </a:r>
                <a:endParaRPr lang="en-GB" sz="1000" dirty="0">
                  <a:solidFill>
                    <a:srgbClr val="13426B"/>
                  </a:solidFill>
                </a:endParaRPr>
              </a:p>
            </p:txBody>
          </p:sp>
          <p:sp>
            <p:nvSpPr>
              <p:cNvPr id="66" name="TextBox 65">
                <a:extLst>
                  <a:ext uri="{FF2B5EF4-FFF2-40B4-BE49-F238E27FC236}">
                    <a16:creationId xmlns:a16="http://schemas.microsoft.com/office/drawing/2014/main" id="{5FDD5031-EB17-4097-AE89-149F072A057E}"/>
                  </a:ext>
                </a:extLst>
              </p:cNvPr>
              <p:cNvSpPr txBox="1"/>
              <p:nvPr/>
            </p:nvSpPr>
            <p:spPr>
              <a:xfrm>
                <a:off x="5260674" y="3446757"/>
                <a:ext cx="1292526" cy="241073"/>
              </a:xfrm>
              <a:prstGeom prst="rect">
                <a:avLst/>
              </a:prstGeom>
              <a:noFill/>
            </p:spPr>
            <p:txBody>
              <a:bodyPr wrap="square" lIns="36000" rIns="36000" rtlCol="0">
                <a:spAutoFit/>
              </a:bodyPr>
              <a:lstStyle/>
              <a:p>
                <a:r>
                  <a:rPr lang="en-US" sz="1000" dirty="0">
                    <a:solidFill>
                      <a:srgbClr val="13426B"/>
                    </a:solidFill>
                  </a:rPr>
                  <a:t>Timetable</a:t>
                </a:r>
                <a:endParaRPr lang="en-GB" sz="1000" dirty="0">
                  <a:solidFill>
                    <a:srgbClr val="13426B"/>
                  </a:solidFill>
                </a:endParaRPr>
              </a:p>
            </p:txBody>
          </p:sp>
          <p:sp>
            <p:nvSpPr>
              <p:cNvPr id="67" name="TextBox 66">
                <a:extLst>
                  <a:ext uri="{FF2B5EF4-FFF2-40B4-BE49-F238E27FC236}">
                    <a16:creationId xmlns:a16="http://schemas.microsoft.com/office/drawing/2014/main" id="{3CFD1462-983B-44EF-8288-379079A64DA0}"/>
                  </a:ext>
                </a:extLst>
              </p:cNvPr>
              <p:cNvSpPr txBox="1"/>
              <p:nvPr/>
            </p:nvSpPr>
            <p:spPr>
              <a:xfrm>
                <a:off x="5260674" y="3772491"/>
                <a:ext cx="1292526" cy="241073"/>
              </a:xfrm>
              <a:prstGeom prst="rect">
                <a:avLst/>
              </a:prstGeom>
              <a:noFill/>
            </p:spPr>
            <p:txBody>
              <a:bodyPr wrap="square" lIns="36000" rIns="36000" rtlCol="0">
                <a:spAutoFit/>
              </a:bodyPr>
              <a:lstStyle/>
              <a:p>
                <a:r>
                  <a:rPr lang="en-US" sz="1000" dirty="0">
                    <a:solidFill>
                      <a:srgbClr val="13426B"/>
                    </a:solidFill>
                  </a:rPr>
                  <a:t>Documents</a:t>
                </a:r>
                <a:endParaRPr lang="en-GB" sz="1000" dirty="0">
                  <a:solidFill>
                    <a:srgbClr val="13426B"/>
                  </a:solidFill>
                </a:endParaRPr>
              </a:p>
            </p:txBody>
          </p:sp>
        </p:grpSp>
      </p:grpSp>
      <p:grpSp>
        <p:nvGrpSpPr>
          <p:cNvPr id="68" name="Group 67">
            <a:extLst>
              <a:ext uri="{FF2B5EF4-FFF2-40B4-BE49-F238E27FC236}">
                <a16:creationId xmlns:a16="http://schemas.microsoft.com/office/drawing/2014/main" id="{DDD2334A-567F-4D28-831D-A1F2C7EC515C}"/>
              </a:ext>
            </a:extLst>
          </p:cNvPr>
          <p:cNvGrpSpPr/>
          <p:nvPr/>
        </p:nvGrpSpPr>
        <p:grpSpPr>
          <a:xfrm>
            <a:off x="7452949" y="1617555"/>
            <a:ext cx="1190206" cy="400110"/>
            <a:chOff x="9131671" y="1034942"/>
            <a:chExt cx="641549" cy="391745"/>
          </a:xfrm>
        </p:grpSpPr>
        <p:sp>
          <p:nvSpPr>
            <p:cNvPr id="69" name="Arc 68">
              <a:extLst>
                <a:ext uri="{FF2B5EF4-FFF2-40B4-BE49-F238E27FC236}">
                  <a16:creationId xmlns:a16="http://schemas.microsoft.com/office/drawing/2014/main" id="{2730D03A-2AE8-4BB5-9638-1AEC119619AE}"/>
                </a:ext>
              </a:extLst>
            </p:cNvPr>
            <p:cNvSpPr/>
            <p:nvPr/>
          </p:nvSpPr>
          <p:spPr>
            <a:xfrm>
              <a:off x="9131671" y="1104415"/>
              <a:ext cx="360000" cy="62397"/>
            </a:xfrm>
            <a:prstGeom prst="arc">
              <a:avLst>
                <a:gd name="adj1" fmla="val 16200000"/>
                <a:gd name="adj2" fmla="val 246057"/>
              </a:avLst>
            </a:prstGeom>
            <a:ln w="15875" cap="rnd">
              <a:solidFill>
                <a:srgbClr val="A0B3C3"/>
              </a:solidFill>
              <a:headEnd type="arrow" w="sm" len="sm"/>
              <a:tailEnd w="sm"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000"/>
            </a:p>
          </p:txBody>
        </p:sp>
        <p:sp>
          <p:nvSpPr>
            <p:cNvPr id="70" name="TextBox 69">
              <a:extLst>
                <a:ext uri="{FF2B5EF4-FFF2-40B4-BE49-F238E27FC236}">
                  <a16:creationId xmlns:a16="http://schemas.microsoft.com/office/drawing/2014/main" id="{D3C326E7-EC92-4E3B-A64F-2432700FE245}"/>
                </a:ext>
              </a:extLst>
            </p:cNvPr>
            <p:cNvSpPr txBox="1"/>
            <p:nvPr/>
          </p:nvSpPr>
          <p:spPr>
            <a:xfrm>
              <a:off x="9491671" y="1034942"/>
              <a:ext cx="281549" cy="391745"/>
            </a:xfrm>
            <a:prstGeom prst="rect">
              <a:avLst/>
            </a:prstGeom>
            <a:noFill/>
          </p:spPr>
          <p:txBody>
            <a:bodyPr wrap="square" lIns="36000" rIns="36000" rtlCol="0">
              <a:spAutoFit/>
            </a:bodyPr>
            <a:lstStyle/>
            <a:p>
              <a:r>
                <a:rPr lang="en-US" sz="1000" dirty="0">
                  <a:solidFill>
                    <a:srgbClr val="A0B3C3"/>
                  </a:solidFill>
                </a:rPr>
                <a:t>Back</a:t>
              </a:r>
              <a:endParaRPr lang="en-GB" sz="1000" dirty="0">
                <a:solidFill>
                  <a:srgbClr val="A0B3C3"/>
                </a:solidFill>
              </a:endParaRPr>
            </a:p>
          </p:txBody>
        </p:sp>
      </p:grpSp>
      <p:sp>
        <p:nvSpPr>
          <p:cNvPr id="71" name="Rounded Rectangle 150">
            <a:extLst>
              <a:ext uri="{FF2B5EF4-FFF2-40B4-BE49-F238E27FC236}">
                <a16:creationId xmlns:a16="http://schemas.microsoft.com/office/drawing/2014/main" id="{B1B40E42-44ED-4101-A710-EF290C4DEF97}"/>
              </a:ext>
            </a:extLst>
          </p:cNvPr>
          <p:cNvSpPr/>
          <p:nvPr/>
        </p:nvSpPr>
        <p:spPr>
          <a:xfrm>
            <a:off x="6288518" y="1627408"/>
            <a:ext cx="599310" cy="193965"/>
          </a:xfrm>
          <a:prstGeom prst="roundRect">
            <a:avLst/>
          </a:prstGeom>
          <a:noFill/>
          <a:ln w="3175">
            <a:solidFill>
              <a:srgbClr val="F4364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rgbClr val="F4364C"/>
                </a:solidFill>
              </a:rPr>
              <a:t>Save</a:t>
            </a:r>
            <a:endParaRPr lang="en-GB" sz="1000" b="1" dirty="0">
              <a:solidFill>
                <a:srgbClr val="F4364C"/>
              </a:solidFill>
            </a:endParaRPr>
          </a:p>
        </p:txBody>
      </p:sp>
      <p:sp>
        <p:nvSpPr>
          <p:cNvPr id="72" name="Rounded Rectangle 222">
            <a:extLst>
              <a:ext uri="{FF2B5EF4-FFF2-40B4-BE49-F238E27FC236}">
                <a16:creationId xmlns:a16="http://schemas.microsoft.com/office/drawing/2014/main" id="{3E418EE1-CB18-44E9-BBCB-9A0F4FE00E5B}"/>
              </a:ext>
            </a:extLst>
          </p:cNvPr>
          <p:cNvSpPr/>
          <p:nvPr/>
        </p:nvSpPr>
        <p:spPr>
          <a:xfrm>
            <a:off x="7054843" y="1627408"/>
            <a:ext cx="599310" cy="193965"/>
          </a:xfrm>
          <a:prstGeom prst="roundRect">
            <a:avLst/>
          </a:prstGeom>
          <a:solidFill>
            <a:srgbClr val="F4364C"/>
          </a:solidFill>
          <a:ln w="3175">
            <a:solidFill>
              <a:srgbClr val="F4364C"/>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t>Submit</a:t>
            </a:r>
            <a:endParaRPr lang="en-GB" sz="1000" b="1" dirty="0"/>
          </a:p>
        </p:txBody>
      </p:sp>
      <p:sp>
        <p:nvSpPr>
          <p:cNvPr id="77" name="Oval 76">
            <a:extLst>
              <a:ext uri="{FF2B5EF4-FFF2-40B4-BE49-F238E27FC236}">
                <a16:creationId xmlns:a16="http://schemas.microsoft.com/office/drawing/2014/main" id="{48A9B1D3-E186-421B-9813-39B4BC856F26}"/>
              </a:ext>
            </a:extLst>
          </p:cNvPr>
          <p:cNvSpPr/>
          <p:nvPr/>
        </p:nvSpPr>
        <p:spPr>
          <a:xfrm>
            <a:off x="6958841" y="3335397"/>
            <a:ext cx="108555" cy="108555"/>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a:p>
        </p:txBody>
      </p:sp>
      <p:sp>
        <p:nvSpPr>
          <p:cNvPr id="80" name="Rectangle 79">
            <a:extLst>
              <a:ext uri="{FF2B5EF4-FFF2-40B4-BE49-F238E27FC236}">
                <a16:creationId xmlns:a16="http://schemas.microsoft.com/office/drawing/2014/main" id="{863C1028-9E73-4952-B59B-6C32B4F646AB}"/>
              </a:ext>
            </a:extLst>
          </p:cNvPr>
          <p:cNvSpPr/>
          <p:nvPr/>
        </p:nvSpPr>
        <p:spPr>
          <a:xfrm>
            <a:off x="766031" y="1101115"/>
            <a:ext cx="7817300" cy="360000"/>
          </a:xfrm>
          <a:prstGeom prst="rect">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1" name="TextBox 80">
            <a:extLst>
              <a:ext uri="{FF2B5EF4-FFF2-40B4-BE49-F238E27FC236}">
                <a16:creationId xmlns:a16="http://schemas.microsoft.com/office/drawing/2014/main" id="{3B2F7690-9585-479E-A0F0-C0AD2426BA0F}"/>
              </a:ext>
            </a:extLst>
          </p:cNvPr>
          <p:cNvSpPr txBox="1"/>
          <p:nvPr/>
        </p:nvSpPr>
        <p:spPr>
          <a:xfrm>
            <a:off x="1750912" y="1138362"/>
            <a:ext cx="974813" cy="276999"/>
          </a:xfrm>
          <a:prstGeom prst="rect">
            <a:avLst/>
          </a:prstGeom>
          <a:noFill/>
        </p:spPr>
        <p:txBody>
          <a:bodyPr wrap="square" rtlCol="0">
            <a:spAutoFit/>
          </a:bodyPr>
          <a:lstStyle/>
          <a:p>
            <a:r>
              <a:rPr lang="zh-CN" altLang="en-US" sz="1200" b="1" dirty="0">
                <a:solidFill>
                  <a:schemeClr val="bg1"/>
                </a:solidFill>
                <a:latin typeface="Microsoft JhengHei" panose="020B0604030504040204" pitchFamily="34" charset="-120"/>
                <a:ea typeface="Microsoft JhengHei" panose="020B0604030504040204" pitchFamily="34" charset="-120"/>
              </a:rPr>
              <a:t>香港交易所</a:t>
            </a:r>
            <a:endParaRPr lang="en-GB" b="1" dirty="0">
              <a:solidFill>
                <a:schemeClr val="bg1"/>
              </a:solidFill>
              <a:latin typeface="Microsoft JhengHei" panose="020B0604030504040204" pitchFamily="34" charset="-120"/>
              <a:ea typeface="Microsoft JhengHei" panose="020B0604030504040204" pitchFamily="34" charset="-120"/>
            </a:endParaRPr>
          </a:p>
        </p:txBody>
      </p:sp>
      <p:pic>
        <p:nvPicPr>
          <p:cNvPr id="82" name="Picture 81">
            <a:extLst>
              <a:ext uri="{FF2B5EF4-FFF2-40B4-BE49-F238E27FC236}">
                <a16:creationId xmlns:a16="http://schemas.microsoft.com/office/drawing/2014/main" id="{B4AAD573-0BC0-48C3-8C53-DE0BEC0BFE80}"/>
              </a:ext>
            </a:extLst>
          </p:cNvPr>
          <p:cNvPicPr>
            <a:picLocks noChangeAspect="1"/>
          </p:cNvPicPr>
          <p:nvPr/>
        </p:nvPicPr>
        <p:blipFill rotWithShape="1">
          <a:blip r:embed="rId2">
            <a:extLst>
              <a:ext uri="{28A0092B-C50C-407E-A947-70E740481C1C}">
                <a14:useLocalDpi xmlns:a14="http://schemas.microsoft.com/office/drawing/2010/main" val="0"/>
              </a:ext>
            </a:extLst>
          </a:blip>
          <a:srcRect l="14960" t="16176" r="14561" b="41581"/>
          <a:stretch/>
        </p:blipFill>
        <p:spPr>
          <a:xfrm>
            <a:off x="839655" y="1149174"/>
            <a:ext cx="865106" cy="251479"/>
          </a:xfrm>
          <a:prstGeom prst="rect">
            <a:avLst/>
          </a:prstGeom>
        </p:spPr>
      </p:pic>
      <p:sp>
        <p:nvSpPr>
          <p:cNvPr id="58" name="Isosceles Triangle 57">
            <a:extLst>
              <a:ext uri="{FF2B5EF4-FFF2-40B4-BE49-F238E27FC236}">
                <a16:creationId xmlns:a16="http://schemas.microsoft.com/office/drawing/2014/main" id="{6F77E88E-EE3C-4064-968B-3C175123FDCC}"/>
              </a:ext>
            </a:extLst>
          </p:cNvPr>
          <p:cNvSpPr/>
          <p:nvPr/>
        </p:nvSpPr>
        <p:spPr>
          <a:xfrm flipV="1">
            <a:off x="5961821" y="3402071"/>
            <a:ext cx="129368" cy="85262"/>
          </a:xfrm>
          <a:prstGeom prst="triangle">
            <a:avLst/>
          </a:prstGeom>
          <a:solidFill>
            <a:srgbClr val="A0B3C3"/>
          </a:solidFill>
          <a:ln>
            <a:solidFill>
              <a:srgbClr val="A0B3C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dirty="0">
              <a:latin typeface="Arial" panose="020B0604020202020204" pitchFamily="34" charset="0"/>
              <a:cs typeface="Arial" panose="020B0604020202020204" pitchFamily="34" charset="0"/>
            </a:endParaRPr>
          </a:p>
        </p:txBody>
      </p:sp>
      <p:pic>
        <p:nvPicPr>
          <p:cNvPr id="63" name="圖片 4">
            <a:extLst>
              <a:ext uri="{FF2B5EF4-FFF2-40B4-BE49-F238E27FC236}">
                <a16:creationId xmlns:a16="http://schemas.microsoft.com/office/drawing/2014/main" id="{A8571132-7A78-4EE7-9EB6-5ECD7622B45D}"/>
              </a:ext>
            </a:extLst>
          </p:cNvPr>
          <p:cNvPicPr>
            <a:picLocks noChangeAspect="1"/>
          </p:cNvPicPr>
          <p:nvPr/>
        </p:nvPicPr>
        <p:blipFill>
          <a:blip r:embed="rId4"/>
          <a:stretch>
            <a:fillRect/>
          </a:stretch>
        </p:blipFill>
        <p:spPr>
          <a:xfrm>
            <a:off x="1247719" y="702536"/>
            <a:ext cx="524246" cy="194289"/>
          </a:xfrm>
          <a:prstGeom prst="rect">
            <a:avLst/>
          </a:prstGeom>
        </p:spPr>
      </p:pic>
    </p:spTree>
    <p:extLst>
      <p:ext uri="{BB962C8B-B14F-4D97-AF65-F5344CB8AC3E}">
        <p14:creationId xmlns:p14="http://schemas.microsoft.com/office/powerpoint/2010/main" val="329215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D9B35-EAF9-1A45-B129-6AD9999F4C67}"/>
              </a:ext>
            </a:extLst>
          </p:cNvPr>
          <p:cNvSpPr>
            <a:spLocks noGrp="1"/>
          </p:cNvSpPr>
          <p:nvPr>
            <p:ph type="title"/>
          </p:nvPr>
        </p:nvSpPr>
        <p:spPr/>
        <p:txBody>
          <a:bodyPr/>
          <a:lstStyle/>
          <a:p>
            <a:r>
              <a:rPr lang="en-US" altLang="zh-HK" dirty="0"/>
              <a:t>FIGURE 5</a:t>
            </a:r>
            <a:r>
              <a:rPr lang="en-US" altLang="zh-HK" dirty="0" smtClean="0"/>
              <a:t>: </a:t>
            </a:r>
            <a:r>
              <a:rPr lang="en-US" altLang="zh-HK" dirty="0"/>
              <a:t>PLACEE MANAGEMENT ON          (</a:t>
            </a:r>
            <a:r>
              <a:rPr lang="en-US" altLang="zh-HK" dirty="0" smtClean="0"/>
              <a:t>P.16)</a:t>
            </a:r>
            <a:endParaRPr kumimoji="1" lang="zh-HK" altLang="en-US" dirty="0"/>
          </a:p>
        </p:txBody>
      </p:sp>
      <p:sp>
        <p:nvSpPr>
          <p:cNvPr id="5" name="Rectangle 29">
            <a:extLst>
              <a:ext uri="{FF2B5EF4-FFF2-40B4-BE49-F238E27FC236}">
                <a16:creationId xmlns:a16="http://schemas.microsoft.com/office/drawing/2014/main" id="{D8C21EE2-2E07-5441-B78D-DCFA8346EDA6}"/>
              </a:ext>
            </a:extLst>
          </p:cNvPr>
          <p:cNvSpPr>
            <a:spLocks/>
          </p:cNvSpPr>
          <p:nvPr/>
        </p:nvSpPr>
        <p:spPr>
          <a:xfrm rot="5400000">
            <a:off x="1984858" y="-396158"/>
            <a:ext cx="5362342" cy="7815934"/>
          </a:xfrm>
          <a:prstGeom prst="rect">
            <a:avLst/>
          </a:prstGeom>
          <a:solidFill>
            <a:srgbClr val="F0F5F9"/>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100"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100"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6" name="TextBox 30">
            <a:extLst>
              <a:ext uri="{FF2B5EF4-FFF2-40B4-BE49-F238E27FC236}">
                <a16:creationId xmlns:a16="http://schemas.microsoft.com/office/drawing/2014/main" id="{90E4E97F-EB56-B144-BBD9-BD33704AC8D3}"/>
              </a:ext>
            </a:extLst>
          </p:cNvPr>
          <p:cNvSpPr txBox="1">
            <a:spLocks/>
          </p:cNvSpPr>
          <p:nvPr/>
        </p:nvSpPr>
        <p:spPr>
          <a:xfrm>
            <a:off x="2359857" y="876974"/>
            <a:ext cx="3317535" cy="276999"/>
          </a:xfrm>
          <a:prstGeom prst="rect">
            <a:avLst/>
          </a:prstGeom>
          <a:noFill/>
        </p:spPr>
        <p:txBody>
          <a:bodyPr wrap="square" rtlCol="0">
            <a:spAutoFit/>
          </a:bodyPr>
          <a:lstStyle/>
          <a:p>
            <a:pPr algn="ctr" defTabSz="914361"/>
            <a:r>
              <a:rPr lang="en-HK" sz="1200" b="1" dirty="0">
                <a:solidFill>
                  <a:prstClr val="black"/>
                </a:solidFill>
                <a:latin typeface="Calibri" panose="020F0502020204030204"/>
              </a:rPr>
              <a:t>FINI e-form</a:t>
            </a:r>
            <a:endParaRPr lang="en-GB" sz="1200" b="1" dirty="0">
              <a:solidFill>
                <a:prstClr val="black"/>
              </a:solidFill>
              <a:latin typeface="Calibri" panose="020F0502020204030204"/>
            </a:endParaRPr>
          </a:p>
        </p:txBody>
      </p:sp>
      <p:sp>
        <p:nvSpPr>
          <p:cNvPr id="7" name="Rectangle 32">
            <a:extLst>
              <a:ext uri="{FF2B5EF4-FFF2-40B4-BE49-F238E27FC236}">
                <a16:creationId xmlns:a16="http://schemas.microsoft.com/office/drawing/2014/main" id="{661CA2EB-2469-1D4B-9989-A773497B5104}"/>
              </a:ext>
            </a:extLst>
          </p:cNvPr>
          <p:cNvSpPr>
            <a:spLocks/>
          </p:cNvSpPr>
          <p:nvPr/>
        </p:nvSpPr>
        <p:spPr>
          <a:xfrm>
            <a:off x="757588" y="830637"/>
            <a:ext cx="7816826" cy="385106"/>
          </a:xfrm>
          <a:prstGeom prst="rect">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33">
            <a:extLst>
              <a:ext uri="{FF2B5EF4-FFF2-40B4-BE49-F238E27FC236}">
                <a16:creationId xmlns:a16="http://schemas.microsoft.com/office/drawing/2014/main" id="{B35ADE76-ABEE-E24B-8A85-DA5653570611}"/>
              </a:ext>
            </a:extLst>
          </p:cNvPr>
          <p:cNvSpPr>
            <a:spLocks/>
          </p:cNvSpPr>
          <p:nvPr/>
        </p:nvSpPr>
        <p:spPr>
          <a:xfrm>
            <a:off x="757588" y="1190636"/>
            <a:ext cx="7816826" cy="5776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9" name="Group 52">
            <a:extLst>
              <a:ext uri="{FF2B5EF4-FFF2-40B4-BE49-F238E27FC236}">
                <a16:creationId xmlns:a16="http://schemas.microsoft.com/office/drawing/2014/main" id="{C61DDC77-2BDD-2E43-A7A5-921B3E1E1C09}"/>
              </a:ext>
            </a:extLst>
          </p:cNvPr>
          <p:cNvGrpSpPr>
            <a:grpSpLocks/>
          </p:cNvGrpSpPr>
          <p:nvPr/>
        </p:nvGrpSpPr>
        <p:grpSpPr>
          <a:xfrm>
            <a:off x="7644743" y="1303394"/>
            <a:ext cx="929251" cy="246221"/>
            <a:chOff x="9101235" y="1034942"/>
            <a:chExt cx="773268" cy="230169"/>
          </a:xfrm>
        </p:grpSpPr>
        <p:sp>
          <p:nvSpPr>
            <p:cNvPr id="10" name="Arc 53">
              <a:extLst>
                <a:ext uri="{FF2B5EF4-FFF2-40B4-BE49-F238E27FC236}">
                  <a16:creationId xmlns:a16="http://schemas.microsoft.com/office/drawing/2014/main" id="{1CE1610C-B5D2-054A-8E7D-C229596F4928}"/>
                </a:ext>
              </a:extLst>
            </p:cNvPr>
            <p:cNvSpPr/>
            <p:nvPr/>
          </p:nvSpPr>
          <p:spPr>
            <a:xfrm>
              <a:off x="9101235" y="1130059"/>
              <a:ext cx="360000" cy="93311"/>
            </a:xfrm>
            <a:prstGeom prst="arc">
              <a:avLst>
                <a:gd name="adj1" fmla="val 16200000"/>
                <a:gd name="adj2" fmla="val 246057"/>
              </a:avLst>
            </a:prstGeom>
            <a:ln w="15875" cap="rnd">
              <a:solidFill>
                <a:srgbClr val="A0B3C3"/>
              </a:solidFill>
              <a:headEnd type="arrow" w="sm" len="sm"/>
              <a:tailEnd w="sm"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700"/>
            </a:p>
          </p:txBody>
        </p:sp>
        <p:sp>
          <p:nvSpPr>
            <p:cNvPr id="11" name="TextBox 54">
              <a:extLst>
                <a:ext uri="{FF2B5EF4-FFF2-40B4-BE49-F238E27FC236}">
                  <a16:creationId xmlns:a16="http://schemas.microsoft.com/office/drawing/2014/main" id="{1666F329-4D10-2147-B856-22BC6989011A}"/>
                </a:ext>
              </a:extLst>
            </p:cNvPr>
            <p:cNvSpPr txBox="1"/>
            <p:nvPr/>
          </p:nvSpPr>
          <p:spPr>
            <a:xfrm>
              <a:off x="9491671" y="1034942"/>
              <a:ext cx="382832" cy="230169"/>
            </a:xfrm>
            <a:prstGeom prst="rect">
              <a:avLst/>
            </a:prstGeom>
            <a:noFill/>
          </p:spPr>
          <p:txBody>
            <a:bodyPr wrap="square" lIns="36000" rIns="36000" rtlCol="0">
              <a:spAutoFit/>
            </a:bodyPr>
            <a:lstStyle/>
            <a:p>
              <a:r>
                <a:rPr lang="en-US" sz="1000" dirty="0">
                  <a:solidFill>
                    <a:srgbClr val="A0B3C3"/>
                  </a:solidFill>
                </a:rPr>
                <a:t>Back</a:t>
              </a:r>
              <a:endParaRPr lang="en-GB" sz="1000" dirty="0">
                <a:solidFill>
                  <a:srgbClr val="A0B3C3"/>
                </a:solidFill>
              </a:endParaRPr>
            </a:p>
          </p:txBody>
        </p:sp>
      </p:grpSp>
      <p:pic>
        <p:nvPicPr>
          <p:cNvPr id="12" name="Picture 55">
            <a:extLst>
              <a:ext uri="{FF2B5EF4-FFF2-40B4-BE49-F238E27FC236}">
                <a16:creationId xmlns:a16="http://schemas.microsoft.com/office/drawing/2014/main" id="{6CBD6BC5-04C3-6049-A2A3-4D89634A4310}"/>
              </a:ext>
            </a:extLst>
          </p:cNvPr>
          <p:cNvPicPr>
            <a:picLocks/>
          </p:cNvPicPr>
          <p:nvPr/>
        </p:nvPicPr>
        <p:blipFill rotWithShape="1">
          <a:blip r:embed="rId2">
            <a:extLst>
              <a:ext uri="{28A0092B-C50C-407E-A947-70E740481C1C}">
                <a14:useLocalDpi xmlns:a14="http://schemas.microsoft.com/office/drawing/2010/main" val="0"/>
              </a:ext>
            </a:extLst>
          </a:blip>
          <a:srcRect l="14960" t="16176" r="14561" b="41581"/>
          <a:stretch/>
        </p:blipFill>
        <p:spPr>
          <a:xfrm>
            <a:off x="907296" y="912217"/>
            <a:ext cx="813740" cy="210569"/>
          </a:xfrm>
          <a:prstGeom prst="rect">
            <a:avLst/>
          </a:prstGeom>
        </p:spPr>
      </p:pic>
      <p:sp>
        <p:nvSpPr>
          <p:cNvPr id="14" name="TextBox 57">
            <a:extLst>
              <a:ext uri="{FF2B5EF4-FFF2-40B4-BE49-F238E27FC236}">
                <a16:creationId xmlns:a16="http://schemas.microsoft.com/office/drawing/2014/main" id="{31A85D54-4984-C747-942A-A18B8E2FF596}"/>
              </a:ext>
            </a:extLst>
          </p:cNvPr>
          <p:cNvSpPr txBox="1">
            <a:spLocks/>
          </p:cNvSpPr>
          <p:nvPr/>
        </p:nvSpPr>
        <p:spPr>
          <a:xfrm>
            <a:off x="1753247" y="887527"/>
            <a:ext cx="1922989" cy="246221"/>
          </a:xfrm>
          <a:prstGeom prst="rect">
            <a:avLst/>
          </a:prstGeom>
          <a:noFill/>
        </p:spPr>
        <p:txBody>
          <a:bodyPr wrap="square" rtlCol="0">
            <a:spAutoFit/>
          </a:bodyPr>
          <a:lstStyle/>
          <a:p>
            <a:r>
              <a:rPr lang="zh-CN" altLang="en-US" sz="1000" b="1" dirty="0">
                <a:solidFill>
                  <a:schemeClr val="bg1"/>
                </a:solidFill>
                <a:latin typeface="Microsoft JhengHei" panose="020B0604030504040204" pitchFamily="34" charset="-120"/>
                <a:ea typeface="Microsoft JhengHei" panose="020B0604030504040204" pitchFamily="34" charset="-120"/>
              </a:rPr>
              <a:t>香港交易所</a:t>
            </a:r>
            <a:endParaRPr lang="en-GB" sz="1200" b="1" dirty="0">
              <a:solidFill>
                <a:schemeClr val="bg1"/>
              </a:solidFill>
              <a:latin typeface="Microsoft JhengHei" panose="020B0604030504040204" pitchFamily="34" charset="-120"/>
              <a:ea typeface="Microsoft JhengHei" panose="020B0604030504040204" pitchFamily="34" charset="-120"/>
            </a:endParaRPr>
          </a:p>
        </p:txBody>
      </p:sp>
      <p:sp>
        <p:nvSpPr>
          <p:cNvPr id="15" name="TextBox 58">
            <a:extLst>
              <a:ext uri="{FF2B5EF4-FFF2-40B4-BE49-F238E27FC236}">
                <a16:creationId xmlns:a16="http://schemas.microsoft.com/office/drawing/2014/main" id="{364BF902-4060-8B4F-B083-1C87A6B80422}"/>
              </a:ext>
            </a:extLst>
          </p:cNvPr>
          <p:cNvSpPr txBox="1">
            <a:spLocks/>
          </p:cNvSpPr>
          <p:nvPr/>
        </p:nvSpPr>
        <p:spPr>
          <a:xfrm>
            <a:off x="1461172" y="1276158"/>
            <a:ext cx="654354" cy="379591"/>
          </a:xfrm>
          <a:prstGeom prst="rect">
            <a:avLst/>
          </a:prstGeom>
          <a:noFill/>
        </p:spPr>
        <p:txBody>
          <a:bodyPr wrap="square" lIns="72000" rIns="72000" rtlCol="0">
            <a:spAutoFit/>
          </a:bodyPr>
          <a:lstStyle/>
          <a:p>
            <a:pPr>
              <a:spcAft>
                <a:spcPts val="200"/>
              </a:spcAft>
            </a:pPr>
            <a:r>
              <a:rPr lang="en-US" sz="1000" b="1" dirty="0">
                <a:solidFill>
                  <a:srgbClr val="13426B"/>
                </a:solidFill>
              </a:rPr>
              <a:t>BABA</a:t>
            </a:r>
          </a:p>
          <a:p>
            <a:pPr>
              <a:spcAft>
                <a:spcPts val="200"/>
              </a:spcAft>
            </a:pPr>
            <a:r>
              <a:rPr lang="en-US" sz="700" b="1" dirty="0">
                <a:solidFill>
                  <a:srgbClr val="13426B"/>
                </a:solidFill>
              </a:rPr>
              <a:t>(09988)</a:t>
            </a:r>
            <a:endParaRPr lang="en-GB" sz="700" b="1" dirty="0">
              <a:solidFill>
                <a:srgbClr val="13426B"/>
              </a:solidFill>
            </a:endParaRPr>
          </a:p>
        </p:txBody>
      </p:sp>
      <p:graphicFrame>
        <p:nvGraphicFramePr>
          <p:cNvPr id="17" name="Table 60">
            <a:extLst>
              <a:ext uri="{FF2B5EF4-FFF2-40B4-BE49-F238E27FC236}">
                <a16:creationId xmlns:a16="http://schemas.microsoft.com/office/drawing/2014/main" id="{8ACD44EA-E6A6-2742-9489-6EEEFF9A1F1B}"/>
              </a:ext>
            </a:extLst>
          </p:cNvPr>
          <p:cNvGraphicFramePr>
            <a:graphicFrameLocks noGrp="1"/>
          </p:cNvGraphicFramePr>
          <p:nvPr/>
        </p:nvGraphicFramePr>
        <p:xfrm>
          <a:off x="2359213" y="1247527"/>
          <a:ext cx="4796085" cy="448800"/>
        </p:xfrm>
        <a:graphic>
          <a:graphicData uri="http://schemas.openxmlformats.org/drawingml/2006/table">
            <a:tbl>
              <a:tblPr firstRow="1" bandRow="1">
                <a:tableStyleId>{2D5ABB26-0587-4C30-8999-92F81FD0307C}</a:tableStyleId>
              </a:tblPr>
              <a:tblGrid>
                <a:gridCol w="1598695">
                  <a:extLst>
                    <a:ext uri="{9D8B030D-6E8A-4147-A177-3AD203B41FA5}">
                      <a16:colId xmlns:a16="http://schemas.microsoft.com/office/drawing/2014/main" val="1840978734"/>
                    </a:ext>
                  </a:extLst>
                </a:gridCol>
                <a:gridCol w="1598695">
                  <a:extLst>
                    <a:ext uri="{9D8B030D-6E8A-4147-A177-3AD203B41FA5}">
                      <a16:colId xmlns:a16="http://schemas.microsoft.com/office/drawing/2014/main" val="1828733306"/>
                    </a:ext>
                  </a:extLst>
                </a:gridCol>
                <a:gridCol w="1598695">
                  <a:extLst>
                    <a:ext uri="{9D8B030D-6E8A-4147-A177-3AD203B41FA5}">
                      <a16:colId xmlns:a16="http://schemas.microsoft.com/office/drawing/2014/main" val="2792176417"/>
                    </a:ext>
                  </a:extLst>
                </a:gridCol>
              </a:tblGrid>
              <a:tr h="207444">
                <a:tc>
                  <a:txBody>
                    <a:bodyPr/>
                    <a:lstStyle/>
                    <a:p>
                      <a:r>
                        <a:rPr lang="en-US" sz="1000" dirty="0">
                          <a:solidFill>
                            <a:srgbClr val="426788"/>
                          </a:solidFill>
                        </a:rPr>
                        <a:t>Status</a:t>
                      </a:r>
                    </a:p>
                  </a:txBody>
                  <a:tcPr marL="36000" marR="36000" marT="36000" marB="36000"/>
                </a:tc>
                <a:tc>
                  <a:txBody>
                    <a:bodyPr/>
                    <a:lstStyle/>
                    <a:p>
                      <a:r>
                        <a:rPr lang="en-US" sz="1000" dirty="0">
                          <a:solidFill>
                            <a:srgbClr val="426788"/>
                          </a:solidFill>
                        </a:rPr>
                        <a:t>Expected</a:t>
                      </a:r>
                      <a:r>
                        <a:rPr lang="en-US" sz="1000" baseline="0" dirty="0">
                          <a:solidFill>
                            <a:srgbClr val="426788"/>
                          </a:solidFill>
                        </a:rPr>
                        <a:t> listing date</a:t>
                      </a:r>
                      <a:endParaRPr lang="en-GB" sz="1000" dirty="0">
                        <a:solidFill>
                          <a:srgbClr val="426788"/>
                        </a:solidFill>
                      </a:endParaRPr>
                    </a:p>
                  </a:txBody>
                  <a:tcPr marL="36000" marR="36000" marT="36000" marB="36000"/>
                </a:tc>
                <a:tc>
                  <a:txBody>
                    <a:bodyPr/>
                    <a:lstStyle/>
                    <a:p>
                      <a:r>
                        <a:rPr lang="en-US" sz="1000" dirty="0">
                          <a:solidFill>
                            <a:srgbClr val="426788"/>
                          </a:solidFill>
                        </a:rPr>
                        <a:t>Final price</a:t>
                      </a:r>
                      <a:endParaRPr lang="en-GB" sz="1000" dirty="0">
                        <a:solidFill>
                          <a:srgbClr val="426788"/>
                        </a:solidFill>
                      </a:endParaRPr>
                    </a:p>
                  </a:txBody>
                  <a:tcPr marL="36000" marR="36000" marT="36000" marB="36000"/>
                </a:tc>
                <a:extLst>
                  <a:ext uri="{0D108BD9-81ED-4DB2-BD59-A6C34878D82A}">
                    <a16:rowId xmlns:a16="http://schemas.microsoft.com/office/drawing/2014/main" val="126609424"/>
                  </a:ext>
                </a:extLst>
              </a:tr>
              <a:tr h="207444">
                <a:tc>
                  <a:txBody>
                    <a:bodyPr/>
                    <a:lstStyle/>
                    <a:p>
                      <a:endParaRPr lang="en-GB" sz="1000" dirty="0">
                        <a:solidFill>
                          <a:srgbClr val="426788"/>
                        </a:solidFill>
                      </a:endParaRPr>
                    </a:p>
                  </a:txBody>
                  <a:tcPr marL="36000" marR="36000" marT="36000" marB="36000"/>
                </a:tc>
                <a:tc>
                  <a:txBody>
                    <a:bodyPr/>
                    <a:lstStyle/>
                    <a:p>
                      <a:r>
                        <a:rPr lang="en-US" sz="1000" b="1" dirty="0">
                          <a:solidFill>
                            <a:srgbClr val="13426B"/>
                          </a:solidFill>
                        </a:rPr>
                        <a:t>26</a:t>
                      </a:r>
                      <a:r>
                        <a:rPr lang="en-US" sz="1000" b="1" baseline="0" dirty="0">
                          <a:solidFill>
                            <a:srgbClr val="13426B"/>
                          </a:solidFill>
                        </a:rPr>
                        <a:t> November 2019</a:t>
                      </a:r>
                      <a:endParaRPr lang="en-GB" sz="1000" b="1" dirty="0">
                        <a:solidFill>
                          <a:srgbClr val="13426B"/>
                        </a:solidFill>
                      </a:endParaRPr>
                    </a:p>
                  </a:txBody>
                  <a:tcPr marL="36000" marR="36000" marT="36000" marB="36000"/>
                </a:tc>
                <a:tc>
                  <a:txBody>
                    <a:bodyPr/>
                    <a:lstStyle/>
                    <a:p>
                      <a:r>
                        <a:rPr lang="en-US" sz="1000" b="1" dirty="0">
                          <a:solidFill>
                            <a:srgbClr val="13426B"/>
                          </a:solidFill>
                        </a:rPr>
                        <a:t>HK$176.00</a:t>
                      </a:r>
                      <a:endParaRPr lang="en-GB" sz="1000" b="1" dirty="0">
                        <a:solidFill>
                          <a:srgbClr val="13426B"/>
                        </a:solidFill>
                      </a:endParaRPr>
                    </a:p>
                  </a:txBody>
                  <a:tcPr marL="36000" marR="36000" marT="36000" marB="36000"/>
                </a:tc>
                <a:extLst>
                  <a:ext uri="{0D108BD9-81ED-4DB2-BD59-A6C34878D82A}">
                    <a16:rowId xmlns:a16="http://schemas.microsoft.com/office/drawing/2014/main" val="2648454567"/>
                  </a:ext>
                </a:extLst>
              </a:tr>
            </a:tbl>
          </a:graphicData>
        </a:graphic>
      </p:graphicFrame>
      <p:grpSp>
        <p:nvGrpSpPr>
          <p:cNvPr id="18" name="Group 61">
            <a:extLst>
              <a:ext uri="{FF2B5EF4-FFF2-40B4-BE49-F238E27FC236}">
                <a16:creationId xmlns:a16="http://schemas.microsoft.com/office/drawing/2014/main" id="{7EAD0462-4B48-C34E-A1BE-96DB04DEC0A4}"/>
              </a:ext>
            </a:extLst>
          </p:cNvPr>
          <p:cNvGrpSpPr>
            <a:grpSpLocks/>
          </p:cNvGrpSpPr>
          <p:nvPr/>
        </p:nvGrpSpPr>
        <p:grpSpPr>
          <a:xfrm>
            <a:off x="2384722" y="1476442"/>
            <a:ext cx="1321269" cy="208505"/>
            <a:chOff x="6372264" y="1157787"/>
            <a:chExt cx="757243" cy="141427"/>
          </a:xfrm>
        </p:grpSpPr>
        <p:sp>
          <p:nvSpPr>
            <p:cNvPr id="19" name="Rounded Rectangle 62">
              <a:extLst>
                <a:ext uri="{FF2B5EF4-FFF2-40B4-BE49-F238E27FC236}">
                  <a16:creationId xmlns:a16="http://schemas.microsoft.com/office/drawing/2014/main" id="{F673E331-C393-E241-BC4D-59F397C4982E}"/>
                </a:ext>
              </a:extLst>
            </p:cNvPr>
            <p:cNvSpPr/>
            <p:nvPr/>
          </p:nvSpPr>
          <p:spPr>
            <a:xfrm>
              <a:off x="6372264" y="1157787"/>
              <a:ext cx="757243" cy="141427"/>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lIns="108000" bIns="0" rtlCol="0" anchor="ctr"/>
            <a:lstStyle/>
            <a:p>
              <a:pPr algn="ctr"/>
              <a:endParaRPr lang="en-GB" sz="800" b="1" dirty="0">
                <a:solidFill>
                  <a:srgbClr val="00B050"/>
                </a:solidFill>
              </a:endParaRPr>
            </a:p>
          </p:txBody>
        </p:sp>
        <p:sp>
          <p:nvSpPr>
            <p:cNvPr id="20" name="Oval 63">
              <a:extLst>
                <a:ext uri="{FF2B5EF4-FFF2-40B4-BE49-F238E27FC236}">
                  <a16:creationId xmlns:a16="http://schemas.microsoft.com/office/drawing/2014/main" id="{3DB03ED0-2554-044D-A21E-50DDD95B28FF}"/>
                </a:ext>
              </a:extLst>
            </p:cNvPr>
            <p:cNvSpPr/>
            <p:nvPr/>
          </p:nvSpPr>
          <p:spPr>
            <a:xfrm>
              <a:off x="6429375" y="1202373"/>
              <a:ext cx="45135" cy="48837"/>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a:p>
          </p:txBody>
        </p:sp>
      </p:grpSp>
      <p:sp>
        <p:nvSpPr>
          <p:cNvPr id="21" name="TextBox 77">
            <a:extLst>
              <a:ext uri="{FF2B5EF4-FFF2-40B4-BE49-F238E27FC236}">
                <a16:creationId xmlns:a16="http://schemas.microsoft.com/office/drawing/2014/main" id="{B178FF82-F4BD-CD48-9BE6-70CE24F0129B}"/>
              </a:ext>
            </a:extLst>
          </p:cNvPr>
          <p:cNvSpPr txBox="1">
            <a:spLocks/>
          </p:cNvSpPr>
          <p:nvPr/>
        </p:nvSpPr>
        <p:spPr>
          <a:xfrm>
            <a:off x="5787534" y="1991081"/>
            <a:ext cx="1584628" cy="246221"/>
          </a:xfrm>
          <a:prstGeom prst="rect">
            <a:avLst/>
          </a:prstGeom>
          <a:noFill/>
        </p:spPr>
        <p:txBody>
          <a:bodyPr wrap="square" lIns="72000" rIns="72000" rtlCol="0">
            <a:spAutoFit/>
          </a:bodyPr>
          <a:lstStyle/>
          <a:p>
            <a:r>
              <a:rPr lang="en-US" sz="1000" dirty="0">
                <a:solidFill>
                  <a:srgbClr val="13426B"/>
                </a:solidFill>
              </a:rPr>
              <a:t>Notifications</a:t>
            </a:r>
            <a:endParaRPr lang="en-GB" sz="1000" dirty="0">
              <a:solidFill>
                <a:srgbClr val="13426B"/>
              </a:solidFill>
            </a:endParaRPr>
          </a:p>
        </p:txBody>
      </p:sp>
      <p:sp>
        <p:nvSpPr>
          <p:cNvPr id="22" name="Rectangle 2">
            <a:extLst>
              <a:ext uri="{FF2B5EF4-FFF2-40B4-BE49-F238E27FC236}">
                <a16:creationId xmlns:a16="http://schemas.microsoft.com/office/drawing/2014/main" id="{750D16D6-F099-1A41-AE2F-7F472BE47867}"/>
              </a:ext>
            </a:extLst>
          </p:cNvPr>
          <p:cNvSpPr>
            <a:spLocks/>
          </p:cNvSpPr>
          <p:nvPr/>
        </p:nvSpPr>
        <p:spPr>
          <a:xfrm>
            <a:off x="2474324" y="1455544"/>
            <a:ext cx="1215719" cy="246221"/>
          </a:xfrm>
          <a:prstGeom prst="rect">
            <a:avLst/>
          </a:prstGeom>
        </p:spPr>
        <p:txBody>
          <a:bodyPr wrap="square">
            <a:spAutoFit/>
          </a:bodyPr>
          <a:lstStyle/>
          <a:p>
            <a:pPr algn="ctr"/>
            <a:r>
              <a:rPr lang="en-US" sz="1000" b="1" dirty="0">
                <a:solidFill>
                  <a:srgbClr val="00B050"/>
                </a:solidFill>
              </a:rPr>
              <a:t>Active (Placing)</a:t>
            </a:r>
            <a:endParaRPr lang="en-GB" sz="1000" b="1" dirty="0">
              <a:solidFill>
                <a:srgbClr val="00B050"/>
              </a:solidFill>
            </a:endParaRPr>
          </a:p>
        </p:txBody>
      </p:sp>
      <p:grpSp>
        <p:nvGrpSpPr>
          <p:cNvPr id="24" name="Group 66">
            <a:extLst>
              <a:ext uri="{FF2B5EF4-FFF2-40B4-BE49-F238E27FC236}">
                <a16:creationId xmlns:a16="http://schemas.microsoft.com/office/drawing/2014/main" id="{3B21D5FE-EE5E-C34C-9310-30FEEA1FB44D}"/>
              </a:ext>
            </a:extLst>
          </p:cNvPr>
          <p:cNvGrpSpPr/>
          <p:nvPr/>
        </p:nvGrpSpPr>
        <p:grpSpPr>
          <a:xfrm>
            <a:off x="1042869" y="1969747"/>
            <a:ext cx="288160" cy="294038"/>
            <a:chOff x="5223915" y="1662027"/>
            <a:chExt cx="252001" cy="296886"/>
          </a:xfrm>
        </p:grpSpPr>
        <p:grpSp>
          <p:nvGrpSpPr>
            <p:cNvPr id="50" name="Group 67">
              <a:extLst>
                <a:ext uri="{FF2B5EF4-FFF2-40B4-BE49-F238E27FC236}">
                  <a16:creationId xmlns:a16="http://schemas.microsoft.com/office/drawing/2014/main" id="{D1BDC066-149A-8D4A-ADD6-0DC6BB49B605}"/>
                </a:ext>
              </a:extLst>
            </p:cNvPr>
            <p:cNvGrpSpPr/>
            <p:nvPr/>
          </p:nvGrpSpPr>
          <p:grpSpPr>
            <a:xfrm>
              <a:off x="5223915" y="1662027"/>
              <a:ext cx="252001" cy="255423"/>
              <a:chOff x="5223893" y="1647828"/>
              <a:chExt cx="252000" cy="255422"/>
            </a:xfrm>
            <a:solidFill>
              <a:srgbClr val="A0B3C3"/>
            </a:solidFill>
            <a:effectLst/>
          </p:grpSpPr>
          <p:sp>
            <p:nvSpPr>
              <p:cNvPr id="53" name="Isosceles Triangle 70">
                <a:extLst>
                  <a:ext uri="{FF2B5EF4-FFF2-40B4-BE49-F238E27FC236}">
                    <a16:creationId xmlns:a16="http://schemas.microsoft.com/office/drawing/2014/main" id="{C6D87366-89A4-2F42-8556-BCA481733159}"/>
                  </a:ext>
                </a:extLst>
              </p:cNvPr>
              <p:cNvSpPr/>
              <p:nvPr/>
            </p:nvSpPr>
            <p:spPr>
              <a:xfrm>
                <a:off x="5223893" y="1647828"/>
                <a:ext cx="252000" cy="111426"/>
              </a:xfrm>
              <a:prstGeom prst="triangle">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4" name="Rectangle 71">
                <a:extLst>
                  <a:ext uri="{FF2B5EF4-FFF2-40B4-BE49-F238E27FC236}">
                    <a16:creationId xmlns:a16="http://schemas.microsoft.com/office/drawing/2014/main" id="{0014935E-9F6E-684D-B1D5-132E24A38A46}"/>
                  </a:ext>
                </a:extLst>
              </p:cNvPr>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51" name="Rounded Rectangle 68">
              <a:extLst>
                <a:ext uri="{FF2B5EF4-FFF2-40B4-BE49-F238E27FC236}">
                  <a16:creationId xmlns:a16="http://schemas.microsoft.com/office/drawing/2014/main" id="{894C6ED6-910B-CD4F-A447-FA83E58947C7}"/>
                </a:ext>
              </a:extLst>
            </p:cNvPr>
            <p:cNvSpPr/>
            <p:nvPr/>
          </p:nvSpPr>
          <p:spPr>
            <a:xfrm rot="16200000">
              <a:off x="5291317" y="1873333"/>
              <a:ext cx="117161" cy="53999"/>
            </a:xfrm>
            <a:prstGeom prst="roundRect">
              <a:avLst/>
            </a:prstGeom>
            <a:solidFill>
              <a:srgbClr val="F0F5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Rectangle 69">
              <a:extLst>
                <a:ext uri="{FF2B5EF4-FFF2-40B4-BE49-F238E27FC236}">
                  <a16:creationId xmlns:a16="http://schemas.microsoft.com/office/drawing/2014/main" id="{CF9C2989-8E86-914D-A8AC-AFDE6EC02015}"/>
                </a:ext>
              </a:extLst>
            </p:cNvPr>
            <p:cNvSpPr/>
            <p:nvPr/>
          </p:nvSpPr>
          <p:spPr>
            <a:xfrm>
              <a:off x="5403899" y="1662037"/>
              <a:ext cx="25200" cy="107999"/>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 name="TextBox 72">
            <a:extLst>
              <a:ext uri="{FF2B5EF4-FFF2-40B4-BE49-F238E27FC236}">
                <a16:creationId xmlns:a16="http://schemas.microsoft.com/office/drawing/2014/main" id="{33B185DB-4F0F-8C4C-B1C8-5B55BCD97ABF}"/>
              </a:ext>
            </a:extLst>
          </p:cNvPr>
          <p:cNvSpPr txBox="1"/>
          <p:nvPr/>
        </p:nvSpPr>
        <p:spPr>
          <a:xfrm>
            <a:off x="1331312" y="1991081"/>
            <a:ext cx="1584628" cy="246221"/>
          </a:xfrm>
          <a:prstGeom prst="rect">
            <a:avLst/>
          </a:prstGeom>
          <a:noFill/>
        </p:spPr>
        <p:txBody>
          <a:bodyPr wrap="square" lIns="72000" rIns="72000" rtlCol="0">
            <a:spAutoFit/>
          </a:bodyPr>
          <a:lstStyle/>
          <a:p>
            <a:r>
              <a:rPr lang="en-US" sz="1000" dirty="0">
                <a:solidFill>
                  <a:srgbClr val="13426B"/>
                </a:solidFill>
              </a:rPr>
              <a:t>Home</a:t>
            </a:r>
            <a:endParaRPr lang="en-GB" sz="1000" dirty="0">
              <a:solidFill>
                <a:srgbClr val="13426B"/>
              </a:solidFill>
            </a:endParaRPr>
          </a:p>
        </p:txBody>
      </p:sp>
      <p:sp>
        <p:nvSpPr>
          <p:cNvPr id="26" name="Rounded Rectangle 73">
            <a:extLst>
              <a:ext uri="{FF2B5EF4-FFF2-40B4-BE49-F238E27FC236}">
                <a16:creationId xmlns:a16="http://schemas.microsoft.com/office/drawing/2014/main" id="{28B4184F-6A52-C44C-B05C-899DD31F97C3}"/>
              </a:ext>
            </a:extLst>
          </p:cNvPr>
          <p:cNvSpPr/>
          <p:nvPr/>
        </p:nvSpPr>
        <p:spPr>
          <a:xfrm>
            <a:off x="2049230" y="1854037"/>
            <a:ext cx="1560738" cy="525457"/>
          </a:xfrm>
          <a:prstGeom prst="roundRect">
            <a:avLst>
              <a:gd name="adj" fmla="val 813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7" name="Rectangle 74">
            <a:extLst>
              <a:ext uri="{FF2B5EF4-FFF2-40B4-BE49-F238E27FC236}">
                <a16:creationId xmlns:a16="http://schemas.microsoft.com/office/drawing/2014/main" id="{06E462AE-38CC-654A-B1C2-9AB283E48878}"/>
              </a:ext>
            </a:extLst>
          </p:cNvPr>
          <p:cNvSpPr/>
          <p:nvPr/>
        </p:nvSpPr>
        <p:spPr>
          <a:xfrm rot="5400000">
            <a:off x="4399892" y="-1648311"/>
            <a:ext cx="529732" cy="7530154"/>
          </a:xfrm>
          <a:prstGeom prst="rect">
            <a:avLst/>
          </a:prstGeom>
          <a:noFill/>
          <a:ln w="9525" cap="flat" cmpd="sng" algn="ctr">
            <a:solidFill>
              <a:srgbClr val="A0B3C3"/>
            </a:solid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100"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100"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28" name="TextBox 75">
            <a:extLst>
              <a:ext uri="{FF2B5EF4-FFF2-40B4-BE49-F238E27FC236}">
                <a16:creationId xmlns:a16="http://schemas.microsoft.com/office/drawing/2014/main" id="{DEFA72A2-D3F0-2E48-B751-24C8F7744A80}"/>
              </a:ext>
            </a:extLst>
          </p:cNvPr>
          <p:cNvSpPr txBox="1"/>
          <p:nvPr/>
        </p:nvSpPr>
        <p:spPr>
          <a:xfrm>
            <a:off x="2424749" y="1991081"/>
            <a:ext cx="1930690" cy="246221"/>
          </a:xfrm>
          <a:prstGeom prst="rect">
            <a:avLst/>
          </a:prstGeom>
          <a:noFill/>
        </p:spPr>
        <p:txBody>
          <a:bodyPr wrap="square" lIns="72000" rIns="72000" rtlCol="0">
            <a:spAutoFit/>
          </a:bodyPr>
          <a:lstStyle/>
          <a:p>
            <a:r>
              <a:rPr lang="en-US" sz="1000" b="1" dirty="0">
                <a:solidFill>
                  <a:srgbClr val="13426B"/>
                </a:solidFill>
              </a:rPr>
              <a:t>Global Offer</a:t>
            </a:r>
            <a:endParaRPr lang="en-GB" sz="1000" b="1" dirty="0">
              <a:solidFill>
                <a:srgbClr val="13426B"/>
              </a:solidFill>
            </a:endParaRPr>
          </a:p>
        </p:txBody>
      </p:sp>
      <p:cxnSp>
        <p:nvCxnSpPr>
          <p:cNvPr id="29" name="Straight Connector 76">
            <a:extLst>
              <a:ext uri="{FF2B5EF4-FFF2-40B4-BE49-F238E27FC236}">
                <a16:creationId xmlns:a16="http://schemas.microsoft.com/office/drawing/2014/main" id="{C4B8FF19-535C-B146-9D3F-2E8307E8B056}"/>
              </a:ext>
            </a:extLst>
          </p:cNvPr>
          <p:cNvCxnSpPr/>
          <p:nvPr/>
        </p:nvCxnSpPr>
        <p:spPr>
          <a:xfrm>
            <a:off x="2049230" y="1940189"/>
            <a:ext cx="0" cy="353155"/>
          </a:xfrm>
          <a:prstGeom prst="line">
            <a:avLst/>
          </a:prstGeom>
          <a:ln w="25400" cap="rnd">
            <a:solidFill>
              <a:srgbClr val="26CAD3"/>
            </a:solidFill>
          </a:ln>
          <a:effectLst/>
        </p:spPr>
        <p:style>
          <a:lnRef idx="2">
            <a:schemeClr val="accent1"/>
          </a:lnRef>
          <a:fillRef idx="0">
            <a:schemeClr val="accent1"/>
          </a:fillRef>
          <a:effectRef idx="1">
            <a:schemeClr val="accent1"/>
          </a:effectRef>
          <a:fontRef idx="minor">
            <a:schemeClr val="tx1"/>
          </a:fontRef>
        </p:style>
      </p:cxnSp>
      <p:grpSp>
        <p:nvGrpSpPr>
          <p:cNvPr id="30" name="Group 78">
            <a:extLst>
              <a:ext uri="{FF2B5EF4-FFF2-40B4-BE49-F238E27FC236}">
                <a16:creationId xmlns:a16="http://schemas.microsoft.com/office/drawing/2014/main" id="{396A99AD-FC7F-3041-BB5E-75667E3E42D1}"/>
              </a:ext>
            </a:extLst>
          </p:cNvPr>
          <p:cNvGrpSpPr/>
          <p:nvPr/>
        </p:nvGrpSpPr>
        <p:grpSpPr>
          <a:xfrm>
            <a:off x="5510383" y="1979484"/>
            <a:ext cx="288160" cy="274563"/>
            <a:chOff x="3305613" y="1712590"/>
            <a:chExt cx="180000" cy="168079"/>
          </a:xfrm>
        </p:grpSpPr>
        <p:grpSp>
          <p:nvGrpSpPr>
            <p:cNvPr id="46" name="Group 79">
              <a:extLst>
                <a:ext uri="{FF2B5EF4-FFF2-40B4-BE49-F238E27FC236}">
                  <a16:creationId xmlns:a16="http://schemas.microsoft.com/office/drawing/2014/main" id="{2668037F-1727-6949-ACE9-2322488D6D64}"/>
                </a:ext>
              </a:extLst>
            </p:cNvPr>
            <p:cNvGrpSpPr/>
            <p:nvPr/>
          </p:nvGrpSpPr>
          <p:grpSpPr>
            <a:xfrm>
              <a:off x="3305613" y="1737449"/>
              <a:ext cx="180000" cy="143220"/>
              <a:chOff x="8031203" y="1842770"/>
              <a:chExt cx="180000" cy="100129"/>
            </a:xfrm>
          </p:grpSpPr>
          <p:sp>
            <p:nvSpPr>
              <p:cNvPr id="48" name="Flowchart: Delay 81">
                <a:extLst>
                  <a:ext uri="{FF2B5EF4-FFF2-40B4-BE49-F238E27FC236}">
                    <a16:creationId xmlns:a16="http://schemas.microsoft.com/office/drawing/2014/main" id="{FDD53AC9-0341-2442-A483-84BBF72884F4}"/>
                  </a:ext>
                </a:extLst>
              </p:cNvPr>
              <p:cNvSpPr/>
              <p:nvPr/>
            </p:nvSpPr>
            <p:spPr>
              <a:xfrm rot="16200000">
                <a:off x="8084512" y="1822302"/>
                <a:ext cx="75521"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Trapezoid 82">
                <a:extLst>
                  <a:ext uri="{FF2B5EF4-FFF2-40B4-BE49-F238E27FC236}">
                    <a16:creationId xmlns:a16="http://schemas.microsoft.com/office/drawing/2014/main" id="{C995E14E-F6C1-824B-BE1D-723E1FC9EE6F}"/>
                  </a:ext>
                </a:extLst>
              </p:cNvPr>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47" name="Oval 80">
              <a:extLst>
                <a:ext uri="{FF2B5EF4-FFF2-40B4-BE49-F238E27FC236}">
                  <a16:creationId xmlns:a16="http://schemas.microsoft.com/office/drawing/2014/main" id="{55A0B0C6-0BF6-9146-80FB-6A39B0F9EBBB}"/>
                </a:ext>
              </a:extLst>
            </p:cNvPr>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1" name="TextBox 91">
            <a:extLst>
              <a:ext uri="{FF2B5EF4-FFF2-40B4-BE49-F238E27FC236}">
                <a16:creationId xmlns:a16="http://schemas.microsoft.com/office/drawing/2014/main" id="{CFA0DC8A-2DAD-0F4B-9E64-0879422A0B15}"/>
              </a:ext>
            </a:extLst>
          </p:cNvPr>
          <p:cNvSpPr txBox="1"/>
          <p:nvPr/>
        </p:nvSpPr>
        <p:spPr>
          <a:xfrm>
            <a:off x="4044536" y="1991081"/>
            <a:ext cx="1930690" cy="246221"/>
          </a:xfrm>
          <a:prstGeom prst="rect">
            <a:avLst/>
          </a:prstGeom>
          <a:noFill/>
        </p:spPr>
        <p:txBody>
          <a:bodyPr wrap="square" lIns="72000" rIns="72000" rtlCol="0">
            <a:spAutoFit/>
          </a:bodyPr>
          <a:lstStyle/>
          <a:p>
            <a:r>
              <a:rPr lang="en-US" sz="1000" b="1" dirty="0">
                <a:solidFill>
                  <a:srgbClr val="13426B"/>
                </a:solidFill>
              </a:rPr>
              <a:t>IPO</a:t>
            </a:r>
            <a:r>
              <a:rPr lang="en-US" sz="900" b="1" dirty="0">
                <a:solidFill>
                  <a:srgbClr val="13426B"/>
                </a:solidFill>
              </a:rPr>
              <a:t> </a:t>
            </a:r>
            <a:r>
              <a:rPr lang="en-US" sz="1000" b="1" dirty="0">
                <a:solidFill>
                  <a:srgbClr val="13426B"/>
                </a:solidFill>
              </a:rPr>
              <a:t>Reference</a:t>
            </a:r>
            <a:r>
              <a:rPr lang="en-US" sz="900" b="1" dirty="0">
                <a:solidFill>
                  <a:srgbClr val="13426B"/>
                </a:solidFill>
              </a:rPr>
              <a:t> Data</a:t>
            </a:r>
            <a:endParaRPr lang="en-GB" sz="900" b="1" dirty="0">
              <a:solidFill>
                <a:srgbClr val="13426B"/>
              </a:solidFill>
            </a:endParaRPr>
          </a:p>
        </p:txBody>
      </p:sp>
      <p:grpSp>
        <p:nvGrpSpPr>
          <p:cNvPr id="32" name="Group 92">
            <a:extLst>
              <a:ext uri="{FF2B5EF4-FFF2-40B4-BE49-F238E27FC236}">
                <a16:creationId xmlns:a16="http://schemas.microsoft.com/office/drawing/2014/main" id="{D8B30B05-5197-594A-BA6C-AD86091F0DEB}"/>
              </a:ext>
            </a:extLst>
          </p:cNvPr>
          <p:cNvGrpSpPr/>
          <p:nvPr/>
        </p:nvGrpSpPr>
        <p:grpSpPr>
          <a:xfrm>
            <a:off x="3732888" y="1958959"/>
            <a:ext cx="321196" cy="315615"/>
            <a:chOff x="2086227" y="1706705"/>
            <a:chExt cx="200637" cy="193208"/>
          </a:xfrm>
        </p:grpSpPr>
        <p:sp>
          <p:nvSpPr>
            <p:cNvPr id="41" name="Rounded Rectangle 93">
              <a:extLst>
                <a:ext uri="{FF2B5EF4-FFF2-40B4-BE49-F238E27FC236}">
                  <a16:creationId xmlns:a16="http://schemas.microsoft.com/office/drawing/2014/main" id="{48D4F16D-AD5C-4D43-AC5A-138CD4A587BE}"/>
                </a:ext>
              </a:extLst>
            </p:cNvPr>
            <p:cNvSpPr/>
            <p:nvPr/>
          </p:nvSpPr>
          <p:spPr>
            <a:xfrm>
              <a:off x="2086227" y="1706705"/>
              <a:ext cx="140278" cy="157359"/>
            </a:xfrm>
            <a:prstGeom prst="roundRect">
              <a:avLst>
                <a:gd name="adj" fmla="val 0"/>
              </a:avLst>
            </a:prstGeom>
            <a:noFill/>
            <a:ln w="2540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2" name="Group 94">
              <a:extLst>
                <a:ext uri="{FF2B5EF4-FFF2-40B4-BE49-F238E27FC236}">
                  <a16:creationId xmlns:a16="http://schemas.microsoft.com/office/drawing/2014/main" id="{47A9C71C-BD7F-6C4F-AFCE-07CE65150300}"/>
                </a:ext>
              </a:extLst>
            </p:cNvPr>
            <p:cNvGrpSpPr/>
            <p:nvPr/>
          </p:nvGrpSpPr>
          <p:grpSpPr>
            <a:xfrm>
              <a:off x="2142769" y="1748590"/>
              <a:ext cx="144095" cy="151323"/>
              <a:chOff x="6152414" y="1773457"/>
              <a:chExt cx="144059" cy="151314"/>
            </a:xfrm>
          </p:grpSpPr>
          <p:sp>
            <p:nvSpPr>
              <p:cNvPr id="43" name="Oval 95">
                <a:extLst>
                  <a:ext uri="{FF2B5EF4-FFF2-40B4-BE49-F238E27FC236}">
                    <a16:creationId xmlns:a16="http://schemas.microsoft.com/office/drawing/2014/main" id="{562E4468-629D-B04E-8DC3-3F1FC7D55D65}"/>
                  </a:ext>
                </a:extLst>
              </p:cNvPr>
              <p:cNvSpPr/>
              <p:nvPr/>
            </p:nvSpPr>
            <p:spPr>
              <a:xfrm>
                <a:off x="6152414" y="1773457"/>
                <a:ext cx="144001" cy="144001"/>
              </a:xfrm>
              <a:prstGeom prst="ellipse">
                <a:avLst/>
              </a:prstGeom>
              <a:solidFill>
                <a:srgbClr val="F0F5F9"/>
              </a:solidFill>
              <a:ln w="25400">
                <a:solidFill>
                  <a:srgbClr val="F0F5F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Oval 96">
                <a:extLst>
                  <a:ext uri="{FF2B5EF4-FFF2-40B4-BE49-F238E27FC236}">
                    <a16:creationId xmlns:a16="http://schemas.microsoft.com/office/drawing/2014/main" id="{A62C94C0-3DFC-3D4A-A01E-A55D0BEDF2DC}"/>
                  </a:ext>
                </a:extLst>
              </p:cNvPr>
              <p:cNvSpPr/>
              <p:nvPr/>
            </p:nvSpPr>
            <p:spPr>
              <a:xfrm>
                <a:off x="6170408" y="1791457"/>
                <a:ext cx="108000" cy="108000"/>
              </a:xfrm>
              <a:prstGeom prst="ellipse">
                <a:avLst/>
              </a:prstGeom>
              <a:noFill/>
              <a:ln w="2540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5" name="Straight Connector 97">
                <a:extLst>
                  <a:ext uri="{FF2B5EF4-FFF2-40B4-BE49-F238E27FC236}">
                    <a16:creationId xmlns:a16="http://schemas.microsoft.com/office/drawing/2014/main" id="{C1C6A4DC-8144-7A48-9EFE-EC05A836F834}"/>
                  </a:ext>
                </a:extLst>
              </p:cNvPr>
              <p:cNvCxnSpPr/>
              <p:nvPr/>
            </p:nvCxnSpPr>
            <p:spPr>
              <a:xfrm>
                <a:off x="6260578" y="1888876"/>
                <a:ext cx="35895" cy="35895"/>
              </a:xfrm>
              <a:prstGeom prst="line">
                <a:avLst/>
              </a:prstGeom>
              <a:ln w="25400" cap="rnd">
                <a:solidFill>
                  <a:srgbClr val="A0B3C3"/>
                </a:solidFill>
              </a:ln>
              <a:effectLst/>
            </p:spPr>
            <p:style>
              <a:lnRef idx="2">
                <a:schemeClr val="accent1"/>
              </a:lnRef>
              <a:fillRef idx="0">
                <a:schemeClr val="accent1"/>
              </a:fillRef>
              <a:effectRef idx="1">
                <a:schemeClr val="accent1"/>
              </a:effectRef>
              <a:fontRef idx="minor">
                <a:schemeClr val="tx1"/>
              </a:fontRef>
            </p:style>
          </p:cxnSp>
        </p:grpSp>
      </p:grpSp>
      <p:grpSp>
        <p:nvGrpSpPr>
          <p:cNvPr id="33" name="Group 98">
            <a:extLst>
              <a:ext uri="{FF2B5EF4-FFF2-40B4-BE49-F238E27FC236}">
                <a16:creationId xmlns:a16="http://schemas.microsoft.com/office/drawing/2014/main" id="{F3943A19-BB7F-8943-AE93-1E7AEF154001}"/>
              </a:ext>
            </a:extLst>
          </p:cNvPr>
          <p:cNvGrpSpPr/>
          <p:nvPr/>
        </p:nvGrpSpPr>
        <p:grpSpPr>
          <a:xfrm>
            <a:off x="2142422" y="1971200"/>
            <a:ext cx="293443" cy="291132"/>
            <a:chOff x="3719821" y="3589625"/>
            <a:chExt cx="708947" cy="689302"/>
          </a:xfrm>
        </p:grpSpPr>
        <p:sp>
          <p:nvSpPr>
            <p:cNvPr id="35" name="Oval 99">
              <a:extLst>
                <a:ext uri="{FF2B5EF4-FFF2-40B4-BE49-F238E27FC236}">
                  <a16:creationId xmlns:a16="http://schemas.microsoft.com/office/drawing/2014/main" id="{B7284DB0-822A-4443-B311-20168056BF3C}"/>
                </a:ext>
              </a:extLst>
            </p:cNvPr>
            <p:cNvSpPr/>
            <p:nvPr/>
          </p:nvSpPr>
          <p:spPr>
            <a:xfrm>
              <a:off x="3719821" y="3589625"/>
              <a:ext cx="708947" cy="689299"/>
            </a:xfrm>
            <a:prstGeom prst="ellipse">
              <a:avLst/>
            </a:prstGeom>
            <a:noFill/>
            <a:ln w="127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Oval 100">
              <a:extLst>
                <a:ext uri="{FF2B5EF4-FFF2-40B4-BE49-F238E27FC236}">
                  <a16:creationId xmlns:a16="http://schemas.microsoft.com/office/drawing/2014/main" id="{57BC700F-5CA8-C141-90DA-6495E74D6A8E}"/>
                </a:ext>
              </a:extLst>
            </p:cNvPr>
            <p:cNvSpPr/>
            <p:nvPr/>
          </p:nvSpPr>
          <p:spPr>
            <a:xfrm>
              <a:off x="3851251" y="3589625"/>
              <a:ext cx="446090" cy="689299"/>
            </a:xfrm>
            <a:prstGeom prst="ellipse">
              <a:avLst/>
            </a:prstGeom>
            <a:noFill/>
            <a:ln w="127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Oval 101">
              <a:extLst>
                <a:ext uri="{FF2B5EF4-FFF2-40B4-BE49-F238E27FC236}">
                  <a16:creationId xmlns:a16="http://schemas.microsoft.com/office/drawing/2014/main" id="{6F8A73A5-86E4-A841-9439-EF1ED2E94C65}"/>
                </a:ext>
              </a:extLst>
            </p:cNvPr>
            <p:cNvSpPr/>
            <p:nvPr/>
          </p:nvSpPr>
          <p:spPr>
            <a:xfrm>
              <a:off x="3973201" y="3589628"/>
              <a:ext cx="202189" cy="689299"/>
            </a:xfrm>
            <a:prstGeom prst="ellipse">
              <a:avLst/>
            </a:prstGeom>
            <a:noFill/>
            <a:ln w="127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Oval 102">
              <a:extLst>
                <a:ext uri="{FF2B5EF4-FFF2-40B4-BE49-F238E27FC236}">
                  <a16:creationId xmlns:a16="http://schemas.microsoft.com/office/drawing/2014/main" id="{99239B26-9C6C-A045-9EC0-E3D97AB95BA4}"/>
                </a:ext>
              </a:extLst>
            </p:cNvPr>
            <p:cNvSpPr/>
            <p:nvPr/>
          </p:nvSpPr>
          <p:spPr>
            <a:xfrm rot="5400000">
              <a:off x="4016391" y="3485098"/>
              <a:ext cx="115803" cy="616755"/>
            </a:xfrm>
            <a:prstGeom prst="ellipse">
              <a:avLst/>
            </a:prstGeom>
            <a:noFill/>
            <a:ln w="127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Oval 103">
              <a:extLst>
                <a:ext uri="{FF2B5EF4-FFF2-40B4-BE49-F238E27FC236}">
                  <a16:creationId xmlns:a16="http://schemas.microsoft.com/office/drawing/2014/main" id="{BF6DA584-6284-C240-B19E-2D38992E84D4}"/>
                </a:ext>
              </a:extLst>
            </p:cNvPr>
            <p:cNvSpPr/>
            <p:nvPr/>
          </p:nvSpPr>
          <p:spPr>
            <a:xfrm rot="5400000">
              <a:off x="3976003" y="3776728"/>
              <a:ext cx="196585" cy="616755"/>
            </a:xfrm>
            <a:prstGeom prst="ellipse">
              <a:avLst/>
            </a:prstGeom>
            <a:noFill/>
            <a:ln w="127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0" name="Oval 104">
              <a:extLst>
                <a:ext uri="{FF2B5EF4-FFF2-40B4-BE49-F238E27FC236}">
                  <a16:creationId xmlns:a16="http://schemas.microsoft.com/office/drawing/2014/main" id="{F244AC65-2B5C-2441-A1FC-037E03E0DA24}"/>
                </a:ext>
              </a:extLst>
            </p:cNvPr>
            <p:cNvSpPr/>
            <p:nvPr/>
          </p:nvSpPr>
          <p:spPr>
            <a:xfrm rot="5400000">
              <a:off x="3976002" y="3601123"/>
              <a:ext cx="196585" cy="708947"/>
            </a:xfrm>
            <a:prstGeom prst="ellipse">
              <a:avLst/>
            </a:prstGeom>
            <a:noFill/>
            <a:ln w="127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4" name="Isosceles Triangle 5">
            <a:extLst>
              <a:ext uri="{FF2B5EF4-FFF2-40B4-BE49-F238E27FC236}">
                <a16:creationId xmlns:a16="http://schemas.microsoft.com/office/drawing/2014/main" id="{C437F6C3-2B63-BC47-9C84-D482024FA689}"/>
              </a:ext>
            </a:extLst>
          </p:cNvPr>
          <p:cNvSpPr/>
          <p:nvPr/>
        </p:nvSpPr>
        <p:spPr>
          <a:xfrm flipV="1">
            <a:off x="3309406" y="2070801"/>
            <a:ext cx="155099" cy="83031"/>
          </a:xfrm>
          <a:prstGeom prst="triangle">
            <a:avLst/>
          </a:prstGeom>
          <a:solidFill>
            <a:srgbClr val="13426B"/>
          </a:solidFill>
          <a:ln>
            <a:solidFill>
              <a:srgbClr val="1342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5" name="Rectangle 130">
            <a:extLst>
              <a:ext uri="{FF2B5EF4-FFF2-40B4-BE49-F238E27FC236}">
                <a16:creationId xmlns:a16="http://schemas.microsoft.com/office/drawing/2014/main" id="{CB8C153E-3A04-1647-8F38-1DEA3E64EE87}"/>
              </a:ext>
            </a:extLst>
          </p:cNvPr>
          <p:cNvSpPr>
            <a:spLocks/>
          </p:cNvSpPr>
          <p:nvPr/>
        </p:nvSpPr>
        <p:spPr>
          <a:xfrm rot="5400000">
            <a:off x="2860206" y="506687"/>
            <a:ext cx="3617262" cy="7530156"/>
          </a:xfrm>
          <a:prstGeom prst="rect">
            <a:avLst/>
          </a:prstGeom>
          <a:solidFill>
            <a:schemeClr val="bg1"/>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100"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100"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graphicFrame>
        <p:nvGraphicFramePr>
          <p:cNvPr id="57" name="Table 105">
            <a:extLst>
              <a:ext uri="{FF2B5EF4-FFF2-40B4-BE49-F238E27FC236}">
                <a16:creationId xmlns:a16="http://schemas.microsoft.com/office/drawing/2014/main" id="{21BECDCC-D10F-0B47-8AE6-4159F4999201}"/>
              </a:ext>
            </a:extLst>
          </p:cNvPr>
          <p:cNvGraphicFramePr>
            <a:graphicFrameLocks noGrp="1"/>
          </p:cNvGraphicFramePr>
          <p:nvPr/>
        </p:nvGraphicFramePr>
        <p:xfrm>
          <a:off x="998021" y="3964896"/>
          <a:ext cx="7328558" cy="854953"/>
        </p:xfrm>
        <a:graphic>
          <a:graphicData uri="http://schemas.openxmlformats.org/drawingml/2006/table">
            <a:tbl>
              <a:tblPr firstRow="1" bandRow="1">
                <a:tableStyleId>{2D5ABB26-0587-4C30-8999-92F81FD0307C}</a:tableStyleId>
              </a:tblPr>
              <a:tblGrid>
                <a:gridCol w="1318920">
                  <a:extLst>
                    <a:ext uri="{9D8B030D-6E8A-4147-A177-3AD203B41FA5}">
                      <a16:colId xmlns:a16="http://schemas.microsoft.com/office/drawing/2014/main" val="3376513503"/>
                    </a:ext>
                  </a:extLst>
                </a:gridCol>
                <a:gridCol w="1143000">
                  <a:extLst>
                    <a:ext uri="{9D8B030D-6E8A-4147-A177-3AD203B41FA5}">
                      <a16:colId xmlns:a16="http://schemas.microsoft.com/office/drawing/2014/main" val="2967062091"/>
                    </a:ext>
                  </a:extLst>
                </a:gridCol>
                <a:gridCol w="2817158">
                  <a:extLst>
                    <a:ext uri="{9D8B030D-6E8A-4147-A177-3AD203B41FA5}">
                      <a16:colId xmlns:a16="http://schemas.microsoft.com/office/drawing/2014/main" val="1970808466"/>
                    </a:ext>
                  </a:extLst>
                </a:gridCol>
                <a:gridCol w="2049480">
                  <a:extLst>
                    <a:ext uri="{9D8B030D-6E8A-4147-A177-3AD203B41FA5}">
                      <a16:colId xmlns:a16="http://schemas.microsoft.com/office/drawing/2014/main" val="2491558146"/>
                    </a:ext>
                  </a:extLst>
                </a:gridCol>
              </a:tblGrid>
              <a:tr h="197853">
                <a:tc>
                  <a:txBody>
                    <a:bodyPr/>
                    <a:lstStyle/>
                    <a:p>
                      <a:r>
                        <a:rPr lang="en-US" sz="900" dirty="0">
                          <a:solidFill>
                            <a:srgbClr val="426788"/>
                          </a:solidFill>
                          <a:latin typeface="+mj-lt"/>
                          <a:cs typeface="Calibri" panose="020F0502020204030204" pitchFamily="34" charset="0"/>
                        </a:rPr>
                        <a:t>Temporary</a:t>
                      </a:r>
                      <a:endParaRPr lang="en-GB" sz="900" dirty="0">
                        <a:solidFill>
                          <a:srgbClr val="426788"/>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426788"/>
                          </a:solidFill>
                          <a:latin typeface="+mj-lt"/>
                          <a:cs typeface="Calibri" panose="020F0502020204030204" pitchFamily="34" charset="0"/>
                        </a:rPr>
                        <a:t>Pending</a:t>
                      </a:r>
                      <a:endParaRPr lang="en-GB" sz="900" dirty="0">
                        <a:solidFill>
                          <a:srgbClr val="426788"/>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r>
                        <a:rPr lang="en-US" sz="900" b="1" dirty="0">
                          <a:solidFill>
                            <a:srgbClr val="13426B"/>
                          </a:solidFill>
                          <a:latin typeface="+mj-lt"/>
                          <a:cs typeface="Calibri" panose="020F0502020204030204" pitchFamily="34" charset="0"/>
                        </a:rPr>
                        <a:t>Authorized</a:t>
                      </a:r>
                      <a:endParaRPr lang="en-GB" sz="900" b="1"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endParaRPr lang="en-GB" sz="700" dirty="0">
                        <a:solidFill>
                          <a:schemeClr val="tx1">
                            <a:lumMod val="65000"/>
                            <a:lumOff val="35000"/>
                          </a:schemeClr>
                        </a:solidFill>
                        <a:latin typeface="Calibri" panose="020F0502020204030204" pitchFamily="34" charset="0"/>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extLst>
                  <a:ext uri="{0D108BD9-81ED-4DB2-BD59-A6C34878D82A}">
                    <a16:rowId xmlns:a16="http://schemas.microsoft.com/office/drawing/2014/main" val="1355401755"/>
                  </a:ext>
                </a:extLst>
              </a:tr>
              <a:tr h="626353">
                <a:tc>
                  <a:txBody>
                    <a:bodyPr/>
                    <a:lstStyle/>
                    <a:p>
                      <a:endParaRPr lang="en-GB" sz="700" dirty="0">
                        <a:solidFill>
                          <a:schemeClr val="tx1">
                            <a:lumMod val="65000"/>
                            <a:lumOff val="35000"/>
                          </a:schemeClr>
                        </a:solidFill>
                        <a:latin typeface="Calibri" panose="020F0502020204030204" pitchFamily="34" charset="0"/>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en-GB" sz="700" dirty="0">
                        <a:solidFill>
                          <a:schemeClr val="tx1">
                            <a:lumMod val="65000"/>
                            <a:lumOff val="35000"/>
                          </a:schemeClr>
                        </a:solidFill>
                        <a:latin typeface="Calibri" panose="020F0502020204030204" pitchFamily="34" charset="0"/>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en-GB" sz="700" dirty="0">
                        <a:solidFill>
                          <a:schemeClr val="tx1">
                            <a:lumMod val="65000"/>
                            <a:lumOff val="35000"/>
                          </a:schemeClr>
                        </a:solidFill>
                        <a:latin typeface="Calibri" panose="020F0502020204030204" pitchFamily="34" charset="0"/>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en-GB" sz="700" dirty="0">
                        <a:solidFill>
                          <a:schemeClr val="tx1">
                            <a:lumMod val="65000"/>
                            <a:lumOff val="35000"/>
                          </a:schemeClr>
                        </a:solidFill>
                        <a:latin typeface="Calibri" panose="020F0502020204030204" pitchFamily="34" charset="0"/>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84883503"/>
                  </a:ext>
                </a:extLst>
              </a:tr>
            </a:tbl>
          </a:graphicData>
        </a:graphic>
      </p:graphicFrame>
      <p:cxnSp>
        <p:nvCxnSpPr>
          <p:cNvPr id="58" name="Straight Connector 106">
            <a:extLst>
              <a:ext uri="{FF2B5EF4-FFF2-40B4-BE49-F238E27FC236}">
                <a16:creationId xmlns:a16="http://schemas.microsoft.com/office/drawing/2014/main" id="{A13607DC-1361-744D-8D3C-308D205C2050}"/>
              </a:ext>
            </a:extLst>
          </p:cNvPr>
          <p:cNvCxnSpPr>
            <a:cxnSpLocks/>
          </p:cNvCxnSpPr>
          <p:nvPr/>
        </p:nvCxnSpPr>
        <p:spPr>
          <a:xfrm>
            <a:off x="3513152" y="4192442"/>
            <a:ext cx="683760" cy="0"/>
          </a:xfrm>
          <a:prstGeom prst="line">
            <a:avLst/>
          </a:prstGeom>
          <a:ln>
            <a:solidFill>
              <a:srgbClr val="F4364C"/>
            </a:solidFill>
          </a:ln>
          <a:effectLst/>
        </p:spPr>
        <p:style>
          <a:lnRef idx="2">
            <a:schemeClr val="accent1"/>
          </a:lnRef>
          <a:fillRef idx="0">
            <a:schemeClr val="accent1"/>
          </a:fillRef>
          <a:effectRef idx="1">
            <a:schemeClr val="accent1"/>
          </a:effectRef>
          <a:fontRef idx="minor">
            <a:schemeClr val="tx1"/>
          </a:fontRef>
        </p:style>
      </p:cxnSp>
      <p:graphicFrame>
        <p:nvGraphicFramePr>
          <p:cNvPr id="59" name="Table 107">
            <a:extLst>
              <a:ext uri="{FF2B5EF4-FFF2-40B4-BE49-F238E27FC236}">
                <a16:creationId xmlns:a16="http://schemas.microsoft.com/office/drawing/2014/main" id="{8C512398-EB19-F345-9749-BDEBD15BCF83}"/>
              </a:ext>
            </a:extLst>
          </p:cNvPr>
          <p:cNvGraphicFramePr>
            <a:graphicFrameLocks noGrp="1"/>
          </p:cNvGraphicFramePr>
          <p:nvPr/>
        </p:nvGraphicFramePr>
        <p:xfrm>
          <a:off x="998021" y="4943211"/>
          <a:ext cx="7328559" cy="983077"/>
        </p:xfrm>
        <a:graphic>
          <a:graphicData uri="http://schemas.openxmlformats.org/drawingml/2006/table">
            <a:tbl>
              <a:tblPr firstRow="1" bandRow="1">
                <a:tableStyleId>{2D5ABB26-0587-4C30-8999-92F81FD0307C}</a:tableStyleId>
              </a:tblPr>
              <a:tblGrid>
                <a:gridCol w="346184">
                  <a:extLst>
                    <a:ext uri="{9D8B030D-6E8A-4147-A177-3AD203B41FA5}">
                      <a16:colId xmlns:a16="http://schemas.microsoft.com/office/drawing/2014/main" val="3376513503"/>
                    </a:ext>
                  </a:extLst>
                </a:gridCol>
                <a:gridCol w="669159">
                  <a:extLst>
                    <a:ext uri="{9D8B030D-6E8A-4147-A177-3AD203B41FA5}">
                      <a16:colId xmlns:a16="http://schemas.microsoft.com/office/drawing/2014/main" val="2967062091"/>
                    </a:ext>
                  </a:extLst>
                </a:gridCol>
                <a:gridCol w="793881">
                  <a:extLst>
                    <a:ext uri="{9D8B030D-6E8A-4147-A177-3AD203B41FA5}">
                      <a16:colId xmlns:a16="http://schemas.microsoft.com/office/drawing/2014/main" val="1970808466"/>
                    </a:ext>
                  </a:extLst>
                </a:gridCol>
                <a:gridCol w="1313410">
                  <a:extLst>
                    <a:ext uri="{9D8B030D-6E8A-4147-A177-3AD203B41FA5}">
                      <a16:colId xmlns:a16="http://schemas.microsoft.com/office/drawing/2014/main" val="3660408339"/>
                    </a:ext>
                  </a:extLst>
                </a:gridCol>
                <a:gridCol w="1230284">
                  <a:extLst>
                    <a:ext uri="{9D8B030D-6E8A-4147-A177-3AD203B41FA5}">
                      <a16:colId xmlns:a16="http://schemas.microsoft.com/office/drawing/2014/main" val="3650759293"/>
                    </a:ext>
                  </a:extLst>
                </a:gridCol>
                <a:gridCol w="533424">
                  <a:extLst>
                    <a:ext uri="{9D8B030D-6E8A-4147-A177-3AD203B41FA5}">
                      <a16:colId xmlns:a16="http://schemas.microsoft.com/office/drawing/2014/main" val="3695142292"/>
                    </a:ext>
                  </a:extLst>
                </a:gridCol>
                <a:gridCol w="1154060">
                  <a:extLst>
                    <a:ext uri="{9D8B030D-6E8A-4147-A177-3AD203B41FA5}">
                      <a16:colId xmlns:a16="http://schemas.microsoft.com/office/drawing/2014/main" val="3930517221"/>
                    </a:ext>
                  </a:extLst>
                </a:gridCol>
                <a:gridCol w="656705">
                  <a:extLst>
                    <a:ext uri="{9D8B030D-6E8A-4147-A177-3AD203B41FA5}">
                      <a16:colId xmlns:a16="http://schemas.microsoft.com/office/drawing/2014/main" val="984250755"/>
                    </a:ext>
                  </a:extLst>
                </a:gridCol>
                <a:gridCol w="631452">
                  <a:extLst>
                    <a:ext uri="{9D8B030D-6E8A-4147-A177-3AD203B41FA5}">
                      <a16:colId xmlns:a16="http://schemas.microsoft.com/office/drawing/2014/main" val="519572043"/>
                    </a:ext>
                  </a:extLst>
                </a:gridCol>
              </a:tblGrid>
              <a:tr h="328510">
                <a:tc>
                  <a:txBody>
                    <a:bodyPr/>
                    <a:lstStyle/>
                    <a:p>
                      <a:pPr algn="l"/>
                      <a:r>
                        <a:rPr lang="en-US" sz="900" b="0" dirty="0">
                          <a:solidFill>
                            <a:srgbClr val="13426B"/>
                          </a:solidFill>
                          <a:latin typeface="+mj-lt"/>
                        </a:rPr>
                        <a:t>No.</a:t>
                      </a:r>
                      <a:endParaRPr lang="en-GB" sz="900" b="0" dirty="0">
                        <a:solidFill>
                          <a:srgbClr val="13426B"/>
                        </a:solidFill>
                        <a:latin typeface="+mj-lt"/>
                        <a:cs typeface="Calibri" panose="020F0502020204030204" pitchFamily="34" charset="0"/>
                      </a:endParaRPr>
                    </a:p>
                  </a:txBody>
                  <a:tcPr marL="72000" marR="36000" anchor="ctr">
                    <a:solidFill>
                      <a:srgbClr val="F5F7F9"/>
                    </a:solidFill>
                  </a:tcPr>
                </a:tc>
                <a:tc>
                  <a:txBody>
                    <a:bodyPr/>
                    <a:lstStyle/>
                    <a:p>
                      <a:r>
                        <a:rPr lang="en-US" sz="900" b="0" dirty="0">
                          <a:solidFill>
                            <a:srgbClr val="13426B"/>
                          </a:solidFill>
                          <a:latin typeface="+mj-lt"/>
                          <a:cs typeface="Calibri" panose="020F0502020204030204" pitchFamily="34" charset="0"/>
                        </a:rPr>
                        <a:t>Type</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r>
                        <a:rPr lang="en-US" sz="900" b="0" dirty="0">
                          <a:solidFill>
                            <a:srgbClr val="13426B"/>
                          </a:solidFill>
                          <a:latin typeface="+mj-lt"/>
                          <a:cs typeface="Calibri" panose="020F0502020204030204" pitchFamily="34" charset="0"/>
                        </a:rPr>
                        <a:t>Placee ID</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r>
                        <a:rPr lang="en-US" sz="900" b="0" dirty="0">
                          <a:solidFill>
                            <a:srgbClr val="13426B"/>
                          </a:solidFill>
                          <a:latin typeface="+mj-lt"/>
                          <a:cs typeface="Calibri" panose="020F0502020204030204" pitchFamily="34" charset="0"/>
                        </a:rPr>
                        <a:t>English name</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r>
                        <a:rPr lang="en-US" sz="900" b="0" dirty="0">
                          <a:solidFill>
                            <a:srgbClr val="13426B"/>
                          </a:solidFill>
                          <a:latin typeface="+mj-lt"/>
                          <a:cs typeface="Calibri" panose="020F0502020204030204" pitchFamily="34" charset="0"/>
                        </a:rPr>
                        <a:t>No. of shares placed</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r>
                        <a:rPr lang="en-US" sz="900" b="0" dirty="0">
                          <a:solidFill>
                            <a:srgbClr val="13426B"/>
                          </a:solidFill>
                          <a:latin typeface="+mj-lt"/>
                          <a:cs typeface="Calibri" panose="020F0502020204030204" pitchFamily="34" charset="0"/>
                        </a:rPr>
                        <a:t>Checker</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pPr algn="ctr"/>
                      <a:r>
                        <a:rPr lang="en-US" sz="900" b="0" dirty="0">
                          <a:solidFill>
                            <a:srgbClr val="13426B"/>
                          </a:solidFill>
                          <a:latin typeface="+mj-lt"/>
                          <a:cs typeface="Calibri" panose="020F0502020204030204" pitchFamily="34" charset="0"/>
                        </a:rPr>
                        <a:t>Submission time</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pPr algn="ctr"/>
                      <a:r>
                        <a:rPr lang="en-US" sz="900" b="0" dirty="0">
                          <a:solidFill>
                            <a:srgbClr val="13426B"/>
                          </a:solidFill>
                          <a:latin typeface="+mj-lt"/>
                          <a:cs typeface="Calibri" panose="020F0502020204030204" pitchFamily="34" charset="0"/>
                        </a:rPr>
                        <a:t>Status</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tc>
                  <a:txBody>
                    <a:bodyPr/>
                    <a:lstStyle/>
                    <a:p>
                      <a:r>
                        <a:rPr lang="en-US" sz="900" b="0" dirty="0">
                          <a:solidFill>
                            <a:srgbClr val="13426B"/>
                          </a:solidFill>
                          <a:latin typeface="+mj-lt"/>
                          <a:cs typeface="Calibri" panose="020F0502020204030204" pitchFamily="34" charset="0"/>
                        </a:rPr>
                        <a:t>Operation</a:t>
                      </a:r>
                      <a:endParaRPr lang="en-GB" sz="900" b="0" dirty="0">
                        <a:solidFill>
                          <a:srgbClr val="13426B"/>
                        </a:solidFill>
                        <a:latin typeface="+mj-lt"/>
                        <a:cs typeface="Calibri" panose="020F0502020204030204" pitchFamily="34" charset="0"/>
                      </a:endParaRPr>
                    </a:p>
                  </a:txBody>
                  <a:tcPr marL="36000" marR="36000" anchor="ctr">
                    <a:solidFill>
                      <a:srgbClr val="F5F7F9"/>
                    </a:solidFill>
                  </a:tcPr>
                </a:tc>
                <a:extLst>
                  <a:ext uri="{0D108BD9-81ED-4DB2-BD59-A6C34878D82A}">
                    <a16:rowId xmlns:a16="http://schemas.microsoft.com/office/drawing/2014/main" val="2623917037"/>
                  </a:ext>
                </a:extLst>
              </a:tr>
              <a:tr h="326057">
                <a:tc>
                  <a:txBody>
                    <a:bodyPr/>
                    <a:lstStyle/>
                    <a:p>
                      <a:pPr algn="l"/>
                      <a:r>
                        <a:rPr lang="en-US" sz="900" dirty="0">
                          <a:solidFill>
                            <a:srgbClr val="13426B"/>
                          </a:solidFill>
                          <a:latin typeface="+mj-lt"/>
                        </a:rPr>
                        <a:t>1</a:t>
                      </a:r>
                      <a:endParaRPr lang="en-GB" sz="900" dirty="0">
                        <a:solidFill>
                          <a:srgbClr val="13426B"/>
                        </a:solidFill>
                        <a:latin typeface="+mj-lt"/>
                        <a:cs typeface="Calibri" panose="020F0502020204030204" pitchFamily="34" charset="0"/>
                      </a:endParaRPr>
                    </a:p>
                  </a:txBody>
                  <a:tcPr marL="72000" marR="36000" anchor="ctr">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cs typeface="Calibri" panose="020F0502020204030204" pitchFamily="34" charset="0"/>
                        </a:rPr>
                        <a:t>Individual</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cs typeface="Calibri" panose="020F0502020204030204" pitchFamily="34" charset="0"/>
                        </a:rPr>
                        <a:t>T322035(3)</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pPr algn="l"/>
                      <a:r>
                        <a:rPr lang="en-US" sz="900" dirty="0">
                          <a:solidFill>
                            <a:srgbClr val="13426B"/>
                          </a:solidFill>
                          <a:latin typeface="+mj-lt"/>
                          <a:cs typeface="Calibri" panose="020F0502020204030204" pitchFamily="34" charset="0"/>
                        </a:rPr>
                        <a:t>Donald</a:t>
                      </a:r>
                      <a:r>
                        <a:rPr lang="en-US" sz="900" baseline="0" dirty="0">
                          <a:solidFill>
                            <a:srgbClr val="13426B"/>
                          </a:solidFill>
                          <a:latin typeface="+mj-lt"/>
                          <a:cs typeface="Calibri" panose="020F0502020204030204" pitchFamily="34" charset="0"/>
                        </a:rPr>
                        <a:t> Lee</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pPr algn="ctr"/>
                      <a:r>
                        <a:rPr lang="en-US" sz="900" dirty="0">
                          <a:solidFill>
                            <a:srgbClr val="13426B"/>
                          </a:solidFill>
                          <a:latin typeface="+mj-lt"/>
                          <a:cs typeface="Calibri" panose="020F0502020204030204" pitchFamily="34" charset="0"/>
                        </a:rPr>
                        <a:t>40,000</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pPr algn="ctr"/>
                      <a:r>
                        <a:rPr lang="en-US" sz="900" dirty="0">
                          <a:solidFill>
                            <a:srgbClr val="13426B"/>
                          </a:solidFill>
                          <a:latin typeface="+mj-lt"/>
                          <a:cs typeface="Calibri" panose="020F0502020204030204" pitchFamily="34" charset="0"/>
                        </a:rPr>
                        <a:t>Fini2</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dirty="0">
                          <a:solidFill>
                            <a:srgbClr val="13426B"/>
                          </a:solidFill>
                          <a:latin typeface="+mj-lt"/>
                          <a:cs typeface="Calibri" panose="020F0502020204030204" pitchFamily="34" charset="0"/>
                        </a:rPr>
                        <a:t>25/11/2019 12:05:43</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pPr algn="ctr"/>
                      <a:r>
                        <a:rPr lang="en-US" sz="900" dirty="0">
                          <a:solidFill>
                            <a:srgbClr val="13426B"/>
                          </a:solidFill>
                          <a:latin typeface="+mj-lt"/>
                          <a:cs typeface="Calibri" panose="020F0502020204030204" pitchFamily="34" charset="0"/>
                        </a:rPr>
                        <a:t>Valid</a:t>
                      </a: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tc>
                  <a:txBody>
                    <a:bodyPr/>
                    <a:lstStyle/>
                    <a:p>
                      <a:pPr algn="r"/>
                      <a:endParaRPr lang="en-GB" sz="900" dirty="0">
                        <a:solidFill>
                          <a:srgbClr val="13426B"/>
                        </a:solidFill>
                        <a:latin typeface="+mj-lt"/>
                        <a:cs typeface="Calibri" panose="020F0502020204030204" pitchFamily="34" charset="0"/>
                      </a:endParaRPr>
                    </a:p>
                  </a:txBody>
                  <a:tcPr marL="36000" marR="36000" anchor="ctr">
                    <a:lnB w="19050" cap="flat" cmpd="sng" algn="ctr">
                      <a:solidFill>
                        <a:srgbClr val="F5F7F9"/>
                      </a:solidFill>
                      <a:prstDash val="solid"/>
                      <a:round/>
                      <a:headEnd type="none" w="med" len="med"/>
                      <a:tailEnd type="none" w="med" len="med"/>
                    </a:lnB>
                    <a:solidFill>
                      <a:schemeClr val="bg1"/>
                    </a:solidFill>
                  </a:tcPr>
                </a:tc>
                <a:extLst>
                  <a:ext uri="{0D108BD9-81ED-4DB2-BD59-A6C34878D82A}">
                    <a16:rowId xmlns:a16="http://schemas.microsoft.com/office/drawing/2014/main" val="1355401755"/>
                  </a:ext>
                </a:extLst>
              </a:tr>
              <a:tr h="328510">
                <a:tc>
                  <a:txBody>
                    <a:bodyPr/>
                    <a:lstStyle/>
                    <a:p>
                      <a:pPr algn="l"/>
                      <a:r>
                        <a:rPr lang="en-US" sz="900" dirty="0">
                          <a:solidFill>
                            <a:srgbClr val="13426B"/>
                          </a:solidFill>
                          <a:latin typeface="+mj-lt"/>
                        </a:rPr>
                        <a:t>2</a:t>
                      </a:r>
                      <a:endParaRPr lang="en-GB" sz="900" dirty="0">
                        <a:solidFill>
                          <a:srgbClr val="13426B"/>
                        </a:solidFill>
                        <a:latin typeface="+mj-lt"/>
                        <a:cs typeface="Calibri" panose="020F0502020204030204" pitchFamily="34" charset="0"/>
                      </a:endParaRPr>
                    </a:p>
                  </a:txBody>
                  <a:tcPr marL="72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cs typeface="Calibri" panose="020F0502020204030204" pitchFamily="34" charset="0"/>
                        </a:rPr>
                        <a:t>Corporate</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cs typeface="Calibri" panose="020F0502020204030204" pitchFamily="34" charset="0"/>
                        </a:rPr>
                        <a:t>N285895(4)</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l"/>
                      <a:r>
                        <a:rPr lang="en-US" sz="900" dirty="0">
                          <a:solidFill>
                            <a:srgbClr val="13426B"/>
                          </a:solidFill>
                          <a:latin typeface="+mj-lt"/>
                          <a:cs typeface="Calibri" panose="020F0502020204030204" pitchFamily="34" charset="0"/>
                        </a:rPr>
                        <a:t>New Securities Fund</a:t>
                      </a:r>
                      <a:r>
                        <a:rPr lang="en-US" sz="900" baseline="0" dirty="0">
                          <a:solidFill>
                            <a:srgbClr val="13426B"/>
                          </a:solidFill>
                          <a:latin typeface="+mj-lt"/>
                          <a:cs typeface="Calibri" panose="020F0502020204030204" pitchFamily="34" charset="0"/>
                        </a:rPr>
                        <a:t> IV</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ctr"/>
                      <a:r>
                        <a:rPr lang="en-US" sz="900" dirty="0">
                          <a:solidFill>
                            <a:srgbClr val="13426B"/>
                          </a:solidFill>
                          <a:latin typeface="+mj-lt"/>
                          <a:cs typeface="Calibri" panose="020F0502020204030204" pitchFamily="34" charset="0"/>
                        </a:rPr>
                        <a:t>600,000</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ctr"/>
                      <a:r>
                        <a:rPr lang="en-US" sz="900" dirty="0">
                          <a:solidFill>
                            <a:srgbClr val="13426B"/>
                          </a:solidFill>
                          <a:latin typeface="+mj-lt"/>
                          <a:cs typeface="Calibri" panose="020F0502020204030204" pitchFamily="34" charset="0"/>
                        </a:rPr>
                        <a:t>Fini2</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marL="0" marR="0" lvl="0" indent="0" algn="r" defTabSz="457103" rtl="0" eaLnBrk="1" fontAlgn="auto" latinLnBrk="0" hangingPunct="1">
                        <a:lnSpc>
                          <a:spcPct val="100000"/>
                        </a:lnSpc>
                        <a:spcBef>
                          <a:spcPts val="0"/>
                        </a:spcBef>
                        <a:spcAft>
                          <a:spcPts val="0"/>
                        </a:spcAft>
                        <a:buClrTx/>
                        <a:buSzTx/>
                        <a:buFontTx/>
                        <a:buNone/>
                        <a:tabLst/>
                        <a:defRPr/>
                      </a:pPr>
                      <a:r>
                        <a:rPr lang="en-US" sz="900" dirty="0">
                          <a:solidFill>
                            <a:srgbClr val="13426B"/>
                          </a:solidFill>
                          <a:latin typeface="+mj-lt"/>
                          <a:cs typeface="Calibri" panose="020F0502020204030204" pitchFamily="34" charset="0"/>
                        </a:rPr>
                        <a:t>25/11/2019 12:05:43</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ctr"/>
                      <a:r>
                        <a:rPr lang="en-US" sz="900" dirty="0">
                          <a:solidFill>
                            <a:srgbClr val="13426B"/>
                          </a:solidFill>
                          <a:latin typeface="+mj-lt"/>
                          <a:cs typeface="Calibri" panose="020F0502020204030204" pitchFamily="34" charset="0"/>
                        </a:rPr>
                        <a:t>Valid</a:t>
                      </a: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r"/>
                      <a:endParaRPr lang="en-GB" sz="900" dirty="0">
                        <a:solidFill>
                          <a:srgbClr val="13426B"/>
                        </a:solidFill>
                        <a:latin typeface="+mj-lt"/>
                        <a:cs typeface="Calibri" panose="020F0502020204030204" pitchFamily="34" charset="0"/>
                      </a:endParaRPr>
                    </a:p>
                  </a:txBody>
                  <a:tcPr marL="36000" marR="36000" anchor="ct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extLst>
                  <a:ext uri="{0D108BD9-81ED-4DB2-BD59-A6C34878D82A}">
                    <a16:rowId xmlns:a16="http://schemas.microsoft.com/office/drawing/2014/main" val="3384883503"/>
                  </a:ext>
                </a:extLst>
              </a:tr>
            </a:tbl>
          </a:graphicData>
        </a:graphic>
      </p:graphicFrame>
      <p:grpSp>
        <p:nvGrpSpPr>
          <p:cNvPr id="64" name="Group 112">
            <a:extLst>
              <a:ext uri="{FF2B5EF4-FFF2-40B4-BE49-F238E27FC236}">
                <a16:creationId xmlns:a16="http://schemas.microsoft.com/office/drawing/2014/main" id="{68683332-63B4-4F46-8833-AECA77BC8A5C}"/>
              </a:ext>
            </a:extLst>
          </p:cNvPr>
          <p:cNvGrpSpPr>
            <a:grpSpLocks/>
          </p:cNvGrpSpPr>
          <p:nvPr/>
        </p:nvGrpSpPr>
        <p:grpSpPr>
          <a:xfrm>
            <a:off x="7904135" y="5751581"/>
            <a:ext cx="178095" cy="45719"/>
            <a:chOff x="6693412" y="5135880"/>
            <a:chExt cx="148200" cy="36000"/>
          </a:xfrm>
          <a:solidFill>
            <a:srgbClr val="13426B"/>
          </a:solidFill>
        </p:grpSpPr>
        <p:sp>
          <p:nvSpPr>
            <p:cNvPr id="65" name="Oval 113">
              <a:extLst>
                <a:ext uri="{FF2B5EF4-FFF2-40B4-BE49-F238E27FC236}">
                  <a16:creationId xmlns:a16="http://schemas.microsoft.com/office/drawing/2014/main" id="{82BFC403-C5FD-9E4E-BC90-650B6DDBC1A3}"/>
                </a:ext>
              </a:extLst>
            </p:cNvPr>
            <p:cNvSpPr/>
            <p:nvPr/>
          </p:nvSpPr>
          <p:spPr>
            <a:xfrm>
              <a:off x="6693412" y="5135880"/>
              <a:ext cx="36000" cy="36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13426B"/>
                </a:solidFill>
              </a:endParaRPr>
            </a:p>
          </p:txBody>
        </p:sp>
        <p:sp>
          <p:nvSpPr>
            <p:cNvPr id="66" name="Oval 114">
              <a:extLst>
                <a:ext uri="{FF2B5EF4-FFF2-40B4-BE49-F238E27FC236}">
                  <a16:creationId xmlns:a16="http://schemas.microsoft.com/office/drawing/2014/main" id="{AA1D0944-7886-E240-9BC2-55BB7C3991AF}"/>
                </a:ext>
              </a:extLst>
            </p:cNvPr>
            <p:cNvSpPr/>
            <p:nvPr/>
          </p:nvSpPr>
          <p:spPr>
            <a:xfrm>
              <a:off x="6749512" y="5135880"/>
              <a:ext cx="36000" cy="36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13426B"/>
                </a:solidFill>
              </a:endParaRPr>
            </a:p>
          </p:txBody>
        </p:sp>
        <p:sp>
          <p:nvSpPr>
            <p:cNvPr id="67" name="Oval 115">
              <a:extLst>
                <a:ext uri="{FF2B5EF4-FFF2-40B4-BE49-F238E27FC236}">
                  <a16:creationId xmlns:a16="http://schemas.microsoft.com/office/drawing/2014/main" id="{8BA53A9E-DB6E-9946-9A3A-BD0785D97030}"/>
                </a:ext>
              </a:extLst>
            </p:cNvPr>
            <p:cNvSpPr/>
            <p:nvPr/>
          </p:nvSpPr>
          <p:spPr>
            <a:xfrm>
              <a:off x="6805612" y="5135880"/>
              <a:ext cx="36000" cy="36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13426B"/>
                </a:solidFill>
              </a:endParaRPr>
            </a:p>
          </p:txBody>
        </p:sp>
      </p:grpSp>
      <p:grpSp>
        <p:nvGrpSpPr>
          <p:cNvPr id="68" name="Group 27">
            <a:extLst>
              <a:ext uri="{FF2B5EF4-FFF2-40B4-BE49-F238E27FC236}">
                <a16:creationId xmlns:a16="http://schemas.microsoft.com/office/drawing/2014/main" id="{3C519CB7-F66C-0041-93BD-5B54EC54A5FE}"/>
              </a:ext>
            </a:extLst>
          </p:cNvPr>
          <p:cNvGrpSpPr>
            <a:grpSpLocks/>
          </p:cNvGrpSpPr>
          <p:nvPr/>
        </p:nvGrpSpPr>
        <p:grpSpPr>
          <a:xfrm>
            <a:off x="961194" y="4555232"/>
            <a:ext cx="2232041" cy="259754"/>
            <a:chOff x="907357" y="4072772"/>
            <a:chExt cx="1857375" cy="215783"/>
          </a:xfrm>
        </p:grpSpPr>
        <p:sp>
          <p:nvSpPr>
            <p:cNvPr id="69" name="Rounded Rectangle 121">
              <a:extLst>
                <a:ext uri="{FF2B5EF4-FFF2-40B4-BE49-F238E27FC236}">
                  <a16:creationId xmlns:a16="http://schemas.microsoft.com/office/drawing/2014/main" id="{5C7D9F59-4AD5-7E48-8F99-2B405E8D349F}"/>
                </a:ext>
              </a:extLst>
            </p:cNvPr>
            <p:cNvSpPr/>
            <p:nvPr/>
          </p:nvSpPr>
          <p:spPr>
            <a:xfrm>
              <a:off x="1772739" y="4082799"/>
              <a:ext cx="991993" cy="180000"/>
            </a:xfrm>
            <a:prstGeom prst="roundRect">
              <a:avLst/>
            </a:prstGeom>
            <a:noFill/>
            <a:ln w="6350">
              <a:solidFill>
                <a:srgbClr val="13426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700">
                <a:solidFill>
                  <a:srgbClr val="13426B"/>
                </a:solidFill>
                <a:latin typeface="+mj-lt"/>
                <a:cs typeface="Arial" panose="020B0604020202020204" pitchFamily="34" charset="0"/>
              </a:endParaRPr>
            </a:p>
          </p:txBody>
        </p:sp>
        <p:sp>
          <p:nvSpPr>
            <p:cNvPr id="71" name="TextBox 123">
              <a:extLst>
                <a:ext uri="{FF2B5EF4-FFF2-40B4-BE49-F238E27FC236}">
                  <a16:creationId xmlns:a16="http://schemas.microsoft.com/office/drawing/2014/main" id="{6924E1CC-11D1-BF47-B5A9-D795F98849D4}"/>
                </a:ext>
              </a:extLst>
            </p:cNvPr>
            <p:cNvSpPr txBox="1"/>
            <p:nvPr/>
          </p:nvSpPr>
          <p:spPr>
            <a:xfrm>
              <a:off x="907357" y="4072772"/>
              <a:ext cx="673654" cy="215783"/>
            </a:xfrm>
            <a:prstGeom prst="rect">
              <a:avLst/>
            </a:prstGeom>
            <a:noFill/>
          </p:spPr>
          <p:txBody>
            <a:bodyPr wrap="square" lIns="36000" rtlCol="0">
              <a:spAutoFit/>
            </a:bodyPr>
            <a:lstStyle/>
            <a:p>
              <a:pPr algn="r"/>
              <a:r>
                <a:rPr lang="en-US" sz="900" dirty="0">
                  <a:solidFill>
                    <a:srgbClr val="13426B"/>
                  </a:solidFill>
                  <a:latin typeface="+mj-lt"/>
                  <a:cs typeface="Calibri" panose="020F0502020204030204" pitchFamily="34" charset="0"/>
                </a:rPr>
                <a:t>Status</a:t>
              </a:r>
              <a:endParaRPr lang="en-GB" sz="900" dirty="0">
                <a:solidFill>
                  <a:srgbClr val="13426B"/>
                </a:solidFill>
                <a:latin typeface="+mj-lt"/>
                <a:cs typeface="Calibri" panose="020F0502020204030204" pitchFamily="34" charset="0"/>
              </a:endParaRPr>
            </a:p>
          </p:txBody>
        </p:sp>
      </p:grpSp>
      <p:grpSp>
        <p:nvGrpSpPr>
          <p:cNvPr id="72" name="Group 23">
            <a:extLst>
              <a:ext uri="{FF2B5EF4-FFF2-40B4-BE49-F238E27FC236}">
                <a16:creationId xmlns:a16="http://schemas.microsoft.com/office/drawing/2014/main" id="{9E382861-E716-0C48-B8FE-325CF17CF0A6}"/>
              </a:ext>
            </a:extLst>
          </p:cNvPr>
          <p:cNvGrpSpPr>
            <a:grpSpLocks/>
          </p:cNvGrpSpPr>
          <p:nvPr/>
        </p:nvGrpSpPr>
        <p:grpSpPr>
          <a:xfrm>
            <a:off x="961192" y="4266673"/>
            <a:ext cx="7102335" cy="259754"/>
            <a:chOff x="907356" y="3803466"/>
            <a:chExt cx="5910150" cy="215783"/>
          </a:xfrm>
        </p:grpSpPr>
        <p:sp>
          <p:nvSpPr>
            <p:cNvPr id="73" name="Rounded Rectangle 117">
              <a:extLst>
                <a:ext uri="{FF2B5EF4-FFF2-40B4-BE49-F238E27FC236}">
                  <a16:creationId xmlns:a16="http://schemas.microsoft.com/office/drawing/2014/main" id="{A1AC8C75-9D28-B442-8AE7-A6001EE999BD}"/>
                </a:ext>
              </a:extLst>
            </p:cNvPr>
            <p:cNvSpPr/>
            <p:nvPr/>
          </p:nvSpPr>
          <p:spPr>
            <a:xfrm>
              <a:off x="1772739" y="3821357"/>
              <a:ext cx="991993" cy="180000"/>
            </a:xfrm>
            <a:prstGeom prst="roundRect">
              <a:avLst/>
            </a:prstGeom>
            <a:noFill/>
            <a:ln w="6350">
              <a:solidFill>
                <a:srgbClr val="134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900">
                <a:solidFill>
                  <a:srgbClr val="13426B"/>
                </a:solidFill>
                <a:latin typeface="+mj-lt"/>
                <a:cs typeface="Arial" panose="020B0604020202020204" pitchFamily="34" charset="0"/>
              </a:endParaRPr>
            </a:p>
          </p:txBody>
        </p:sp>
        <p:sp>
          <p:nvSpPr>
            <p:cNvPr id="75" name="TextBox 119">
              <a:extLst>
                <a:ext uri="{FF2B5EF4-FFF2-40B4-BE49-F238E27FC236}">
                  <a16:creationId xmlns:a16="http://schemas.microsoft.com/office/drawing/2014/main" id="{C277A348-454D-5A4A-BD00-47F9CCAE1F07}"/>
                </a:ext>
              </a:extLst>
            </p:cNvPr>
            <p:cNvSpPr txBox="1"/>
            <p:nvPr/>
          </p:nvSpPr>
          <p:spPr>
            <a:xfrm>
              <a:off x="907356" y="3803466"/>
              <a:ext cx="673655" cy="215783"/>
            </a:xfrm>
            <a:prstGeom prst="rect">
              <a:avLst/>
            </a:prstGeom>
            <a:noFill/>
          </p:spPr>
          <p:txBody>
            <a:bodyPr wrap="square" lIns="36000" rtlCol="0" anchor="ctr">
              <a:spAutoFit/>
            </a:bodyPr>
            <a:lstStyle/>
            <a:p>
              <a:pPr algn="r"/>
              <a:r>
                <a:rPr lang="en-US" sz="900" dirty="0">
                  <a:solidFill>
                    <a:srgbClr val="13426B"/>
                  </a:solidFill>
                  <a:latin typeface="+mj-lt"/>
                  <a:cs typeface="Calibri" panose="020F0502020204030204" pitchFamily="34" charset="0"/>
                </a:rPr>
                <a:t>Placee type</a:t>
              </a:r>
              <a:endParaRPr lang="en-GB" sz="900" dirty="0">
                <a:solidFill>
                  <a:srgbClr val="13426B"/>
                </a:solidFill>
                <a:latin typeface="+mj-lt"/>
                <a:cs typeface="Calibri" panose="020F0502020204030204" pitchFamily="34" charset="0"/>
              </a:endParaRPr>
            </a:p>
          </p:txBody>
        </p:sp>
        <p:sp>
          <p:nvSpPr>
            <p:cNvPr id="76" name="Rounded Rectangle 125">
              <a:extLst>
                <a:ext uri="{FF2B5EF4-FFF2-40B4-BE49-F238E27FC236}">
                  <a16:creationId xmlns:a16="http://schemas.microsoft.com/office/drawing/2014/main" id="{1B6CCCC5-6CC0-5344-90DC-1CB3786E6F36}"/>
                </a:ext>
              </a:extLst>
            </p:cNvPr>
            <p:cNvSpPr/>
            <p:nvPr/>
          </p:nvSpPr>
          <p:spPr>
            <a:xfrm>
              <a:off x="3786144" y="3821357"/>
              <a:ext cx="991993" cy="180000"/>
            </a:xfrm>
            <a:prstGeom prst="roundRect">
              <a:avLst/>
            </a:prstGeom>
            <a:noFill/>
            <a:ln w="6350">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a:solidFill>
                    <a:srgbClr val="9D9D9D"/>
                  </a:solidFill>
                  <a:latin typeface="+mj-lt"/>
                  <a:cs typeface="Arial" panose="020B0604020202020204" pitchFamily="34" charset="0"/>
                </a:rPr>
                <a:t>Input</a:t>
              </a:r>
              <a:endParaRPr lang="en-GB" sz="900" dirty="0">
                <a:solidFill>
                  <a:srgbClr val="9D9D9D"/>
                </a:solidFill>
                <a:latin typeface="+mj-lt"/>
                <a:cs typeface="Arial" panose="020B0604020202020204" pitchFamily="34" charset="0"/>
              </a:endParaRPr>
            </a:p>
          </p:txBody>
        </p:sp>
        <p:sp>
          <p:nvSpPr>
            <p:cNvPr id="77" name="TextBox 126">
              <a:extLst>
                <a:ext uri="{FF2B5EF4-FFF2-40B4-BE49-F238E27FC236}">
                  <a16:creationId xmlns:a16="http://schemas.microsoft.com/office/drawing/2014/main" id="{9416FBAC-7950-E542-ACB3-9A128D242FEA}"/>
                </a:ext>
              </a:extLst>
            </p:cNvPr>
            <p:cNvSpPr txBox="1"/>
            <p:nvPr/>
          </p:nvSpPr>
          <p:spPr>
            <a:xfrm>
              <a:off x="2920761" y="3803466"/>
              <a:ext cx="673655" cy="215783"/>
            </a:xfrm>
            <a:prstGeom prst="rect">
              <a:avLst/>
            </a:prstGeom>
            <a:noFill/>
          </p:spPr>
          <p:txBody>
            <a:bodyPr wrap="square" rtlCol="0" anchor="ctr">
              <a:spAutoFit/>
            </a:bodyPr>
            <a:lstStyle/>
            <a:p>
              <a:pPr algn="r"/>
              <a:r>
                <a:rPr lang="en-US" sz="900" dirty="0">
                  <a:solidFill>
                    <a:srgbClr val="13426B"/>
                  </a:solidFill>
                  <a:latin typeface="+mj-lt"/>
                  <a:cs typeface="Calibri" panose="020F0502020204030204" pitchFamily="34" charset="0"/>
                </a:rPr>
                <a:t>Placee ID</a:t>
              </a:r>
              <a:endParaRPr lang="en-GB" sz="900" dirty="0">
                <a:solidFill>
                  <a:srgbClr val="13426B"/>
                </a:solidFill>
                <a:latin typeface="+mj-lt"/>
                <a:cs typeface="Calibri" panose="020F0502020204030204" pitchFamily="34" charset="0"/>
              </a:endParaRPr>
            </a:p>
          </p:txBody>
        </p:sp>
        <p:sp>
          <p:nvSpPr>
            <p:cNvPr id="78" name="Rounded Rectangle 128">
              <a:extLst>
                <a:ext uri="{FF2B5EF4-FFF2-40B4-BE49-F238E27FC236}">
                  <a16:creationId xmlns:a16="http://schemas.microsoft.com/office/drawing/2014/main" id="{EABD0CE6-0E3F-E945-85FC-D303845EFB10}"/>
                </a:ext>
              </a:extLst>
            </p:cNvPr>
            <p:cNvSpPr/>
            <p:nvPr/>
          </p:nvSpPr>
          <p:spPr>
            <a:xfrm>
              <a:off x="5825513" y="3821357"/>
              <a:ext cx="991993" cy="180000"/>
            </a:xfrm>
            <a:prstGeom prst="roundRect">
              <a:avLst/>
            </a:prstGeom>
            <a:noFill/>
            <a:ln w="6350">
              <a:solidFill>
                <a:srgbClr val="718DA6"/>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dirty="0">
                  <a:solidFill>
                    <a:srgbClr val="9D9D9D"/>
                  </a:solidFill>
                  <a:latin typeface="+mj-lt"/>
                  <a:cs typeface="Arial" panose="020B0604020202020204" pitchFamily="34" charset="0"/>
                </a:rPr>
                <a:t>Input</a:t>
              </a:r>
              <a:endParaRPr lang="en-GB" sz="900" dirty="0">
                <a:solidFill>
                  <a:srgbClr val="9D9D9D"/>
                </a:solidFill>
                <a:latin typeface="+mj-lt"/>
                <a:cs typeface="Arial" panose="020B0604020202020204" pitchFamily="34" charset="0"/>
              </a:endParaRPr>
            </a:p>
          </p:txBody>
        </p:sp>
        <p:sp>
          <p:nvSpPr>
            <p:cNvPr id="79" name="TextBox 129">
              <a:extLst>
                <a:ext uri="{FF2B5EF4-FFF2-40B4-BE49-F238E27FC236}">
                  <a16:creationId xmlns:a16="http://schemas.microsoft.com/office/drawing/2014/main" id="{BA172D4B-96D3-FA49-A857-CA5D468AE6AB}"/>
                </a:ext>
              </a:extLst>
            </p:cNvPr>
            <p:cNvSpPr txBox="1"/>
            <p:nvPr/>
          </p:nvSpPr>
          <p:spPr>
            <a:xfrm>
              <a:off x="4960131" y="3803466"/>
              <a:ext cx="673654" cy="215783"/>
            </a:xfrm>
            <a:prstGeom prst="rect">
              <a:avLst/>
            </a:prstGeom>
            <a:noFill/>
          </p:spPr>
          <p:txBody>
            <a:bodyPr wrap="square" rtlCol="0" anchor="ctr">
              <a:spAutoFit/>
            </a:bodyPr>
            <a:lstStyle/>
            <a:p>
              <a:pPr algn="r"/>
              <a:r>
                <a:rPr lang="en-US" sz="900" dirty="0">
                  <a:solidFill>
                    <a:srgbClr val="13426B"/>
                  </a:solidFill>
                  <a:latin typeface="+mj-lt"/>
                  <a:cs typeface="Calibri" panose="020F0502020204030204" pitchFamily="34" charset="0"/>
                </a:rPr>
                <a:t>Name</a:t>
              </a:r>
              <a:endParaRPr lang="en-GB" sz="900" dirty="0">
                <a:solidFill>
                  <a:srgbClr val="13426B"/>
                </a:solidFill>
                <a:latin typeface="+mj-lt"/>
                <a:cs typeface="Calibri" panose="020F0502020204030204" pitchFamily="34" charset="0"/>
              </a:endParaRPr>
            </a:p>
          </p:txBody>
        </p:sp>
      </p:grpSp>
      <p:pic>
        <p:nvPicPr>
          <p:cNvPr id="102" name="Picture 59">
            <a:extLst>
              <a:ext uri="{FF2B5EF4-FFF2-40B4-BE49-F238E27FC236}">
                <a16:creationId xmlns:a16="http://schemas.microsoft.com/office/drawing/2014/main" id="{0E0459C4-9E50-4C46-BB51-6040C2A19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96" y="1261465"/>
            <a:ext cx="527744" cy="435599"/>
          </a:xfrm>
          <a:prstGeom prst="rect">
            <a:avLst/>
          </a:prstGeom>
        </p:spPr>
      </p:pic>
      <p:graphicFrame>
        <p:nvGraphicFramePr>
          <p:cNvPr id="56" name="Table 1">
            <a:extLst>
              <a:ext uri="{FF2B5EF4-FFF2-40B4-BE49-F238E27FC236}">
                <a16:creationId xmlns:a16="http://schemas.microsoft.com/office/drawing/2014/main" id="{F5D8B18F-13ED-FB40-8A0D-749E7B79302E}"/>
              </a:ext>
            </a:extLst>
          </p:cNvPr>
          <p:cNvGraphicFramePr>
            <a:graphicFrameLocks noGrp="1"/>
          </p:cNvGraphicFramePr>
          <p:nvPr/>
        </p:nvGraphicFramePr>
        <p:xfrm>
          <a:off x="1008945" y="2521745"/>
          <a:ext cx="7306711" cy="1315292"/>
        </p:xfrm>
        <a:graphic>
          <a:graphicData uri="http://schemas.openxmlformats.org/drawingml/2006/table">
            <a:tbl>
              <a:tblPr firstRow="1" bandRow="1">
                <a:tableStyleId>{2D5ABB26-0587-4C30-8999-92F81FD0307C}</a:tableStyleId>
              </a:tblPr>
              <a:tblGrid>
                <a:gridCol w="425913">
                  <a:extLst>
                    <a:ext uri="{9D8B030D-6E8A-4147-A177-3AD203B41FA5}">
                      <a16:colId xmlns:a16="http://schemas.microsoft.com/office/drawing/2014/main" val="3376513503"/>
                    </a:ext>
                  </a:extLst>
                </a:gridCol>
                <a:gridCol w="1213658">
                  <a:extLst>
                    <a:ext uri="{9D8B030D-6E8A-4147-A177-3AD203B41FA5}">
                      <a16:colId xmlns:a16="http://schemas.microsoft.com/office/drawing/2014/main" val="2967062091"/>
                    </a:ext>
                  </a:extLst>
                </a:gridCol>
                <a:gridCol w="1679171">
                  <a:extLst>
                    <a:ext uri="{9D8B030D-6E8A-4147-A177-3AD203B41FA5}">
                      <a16:colId xmlns:a16="http://schemas.microsoft.com/office/drawing/2014/main" val="1970808466"/>
                    </a:ext>
                  </a:extLst>
                </a:gridCol>
                <a:gridCol w="1388225">
                  <a:extLst>
                    <a:ext uri="{9D8B030D-6E8A-4147-A177-3AD203B41FA5}">
                      <a16:colId xmlns:a16="http://schemas.microsoft.com/office/drawing/2014/main" val="3660408339"/>
                    </a:ext>
                  </a:extLst>
                </a:gridCol>
                <a:gridCol w="1645920">
                  <a:extLst>
                    <a:ext uri="{9D8B030D-6E8A-4147-A177-3AD203B41FA5}">
                      <a16:colId xmlns:a16="http://schemas.microsoft.com/office/drawing/2014/main" val="3650759293"/>
                    </a:ext>
                  </a:extLst>
                </a:gridCol>
                <a:gridCol w="953824">
                  <a:extLst>
                    <a:ext uri="{9D8B030D-6E8A-4147-A177-3AD203B41FA5}">
                      <a16:colId xmlns:a16="http://schemas.microsoft.com/office/drawing/2014/main" val="3695142292"/>
                    </a:ext>
                  </a:extLst>
                </a:gridCol>
              </a:tblGrid>
              <a:tr h="312896">
                <a:tc gridSpan="6">
                  <a:txBody>
                    <a:bodyPr/>
                    <a:lstStyle/>
                    <a:p>
                      <a:r>
                        <a:rPr lang="en-US" sz="1200" b="1" dirty="0">
                          <a:solidFill>
                            <a:srgbClr val="13426B"/>
                          </a:solidFill>
                          <a:latin typeface="+mj-lt"/>
                          <a:cs typeface="Calibri" panose="020F0502020204030204" pitchFamily="34" charset="0"/>
                        </a:rPr>
                        <a:t>Placee List</a:t>
                      </a:r>
                      <a:endParaRPr lang="en-GB" sz="1200" b="1" dirty="0">
                        <a:solidFill>
                          <a:srgbClr val="13426B"/>
                        </a:solidFill>
                        <a:latin typeface="+mj-lt"/>
                        <a:cs typeface="Calibri" panose="020F0502020204030204" pitchFamily="34" charset="0"/>
                      </a:endParaRPr>
                    </a:p>
                  </a:txBody>
                  <a:tcPr>
                    <a:solidFill>
                      <a:schemeClr val="bg1"/>
                    </a:solidFill>
                  </a:tcPr>
                </a:tc>
                <a:tc hMerge="1">
                  <a:txBody>
                    <a:bodyPr/>
                    <a:lstStyle/>
                    <a:p>
                      <a:endParaRPr lang="en-GB" sz="800" b="0" dirty="0">
                        <a:solidFill>
                          <a:srgbClr val="13426B"/>
                        </a:solidFill>
                        <a:latin typeface="+mj-lt"/>
                        <a:cs typeface="Calibri" panose="020F0502020204030204" pitchFamily="34" charset="0"/>
                      </a:endParaRPr>
                    </a:p>
                  </a:txBody>
                  <a:tcPr>
                    <a:solidFill>
                      <a:srgbClr val="F5F7F9"/>
                    </a:solidFill>
                  </a:tcPr>
                </a:tc>
                <a:tc hMerge="1">
                  <a:txBody>
                    <a:bodyPr/>
                    <a:lstStyle/>
                    <a:p>
                      <a:endParaRPr lang="en-GB" sz="800" b="0" dirty="0">
                        <a:solidFill>
                          <a:srgbClr val="13426B"/>
                        </a:solidFill>
                        <a:latin typeface="+mj-lt"/>
                        <a:cs typeface="Calibri" panose="020F0502020204030204" pitchFamily="34" charset="0"/>
                      </a:endParaRPr>
                    </a:p>
                  </a:txBody>
                  <a:tcPr>
                    <a:solidFill>
                      <a:srgbClr val="F5F7F9"/>
                    </a:solidFill>
                  </a:tcPr>
                </a:tc>
                <a:tc hMerge="1">
                  <a:txBody>
                    <a:bodyPr/>
                    <a:lstStyle/>
                    <a:p>
                      <a:endParaRPr lang="en-GB" sz="800" b="0" dirty="0">
                        <a:solidFill>
                          <a:srgbClr val="13426B"/>
                        </a:solidFill>
                        <a:latin typeface="+mj-lt"/>
                        <a:cs typeface="Calibri" panose="020F0502020204030204" pitchFamily="34" charset="0"/>
                      </a:endParaRPr>
                    </a:p>
                  </a:txBody>
                  <a:tcPr>
                    <a:solidFill>
                      <a:srgbClr val="F5F7F9"/>
                    </a:solidFill>
                  </a:tcPr>
                </a:tc>
                <a:tc hMerge="1">
                  <a:txBody>
                    <a:bodyPr/>
                    <a:lstStyle/>
                    <a:p>
                      <a:endParaRPr lang="en-GB" sz="800" b="0" dirty="0">
                        <a:solidFill>
                          <a:srgbClr val="13426B"/>
                        </a:solidFill>
                        <a:latin typeface="+mj-lt"/>
                        <a:cs typeface="Calibri" panose="020F0502020204030204" pitchFamily="34" charset="0"/>
                      </a:endParaRPr>
                    </a:p>
                  </a:txBody>
                  <a:tcPr>
                    <a:solidFill>
                      <a:srgbClr val="F5F7F9"/>
                    </a:solidFill>
                  </a:tcPr>
                </a:tc>
                <a:tc hMerge="1">
                  <a:txBody>
                    <a:bodyPr/>
                    <a:lstStyle/>
                    <a:p>
                      <a:endParaRPr lang="en-GB" sz="800" b="0" dirty="0">
                        <a:solidFill>
                          <a:srgbClr val="13426B"/>
                        </a:solidFill>
                        <a:latin typeface="+mj-lt"/>
                        <a:cs typeface="Calibri" panose="020F0502020204030204" pitchFamily="34" charset="0"/>
                      </a:endParaRPr>
                    </a:p>
                  </a:txBody>
                  <a:tcPr>
                    <a:solidFill>
                      <a:srgbClr val="F5F7F9"/>
                    </a:solidFill>
                  </a:tcPr>
                </a:tc>
                <a:extLst>
                  <a:ext uri="{0D108BD9-81ED-4DB2-BD59-A6C34878D82A}">
                    <a16:rowId xmlns:a16="http://schemas.microsoft.com/office/drawing/2014/main" val="1261260457"/>
                  </a:ext>
                </a:extLst>
              </a:tr>
              <a:tr h="302368">
                <a:tc>
                  <a:txBody>
                    <a:bodyPr/>
                    <a:lstStyle/>
                    <a:p>
                      <a:r>
                        <a:rPr lang="en-US" sz="900" b="0" dirty="0">
                          <a:solidFill>
                            <a:srgbClr val="13426B"/>
                          </a:solidFill>
                          <a:latin typeface="+mj-lt"/>
                        </a:rPr>
                        <a:t>No.</a:t>
                      </a:r>
                      <a:endParaRPr lang="en-GB" sz="900" b="0" dirty="0">
                        <a:solidFill>
                          <a:srgbClr val="13426B"/>
                        </a:solidFill>
                        <a:latin typeface="+mj-lt"/>
                        <a:cs typeface="Calibri" panose="020F0502020204030204" pitchFamily="34" charset="0"/>
                      </a:endParaRPr>
                    </a:p>
                  </a:txBody>
                  <a:tcPr anchor="ctr">
                    <a:solidFill>
                      <a:srgbClr val="F5F7F9"/>
                    </a:solidFill>
                  </a:tcPr>
                </a:tc>
                <a:tc>
                  <a:txBody>
                    <a:bodyPr/>
                    <a:lstStyle/>
                    <a:p>
                      <a:r>
                        <a:rPr lang="en-US" sz="900" b="0" dirty="0">
                          <a:solidFill>
                            <a:srgbClr val="13426B"/>
                          </a:solidFill>
                          <a:latin typeface="+mj-lt"/>
                        </a:rPr>
                        <a:t>Participant role</a:t>
                      </a:r>
                      <a:endParaRPr lang="en-GB" sz="900" b="0" dirty="0">
                        <a:solidFill>
                          <a:srgbClr val="13426B"/>
                        </a:solidFill>
                        <a:latin typeface="+mj-lt"/>
                        <a:cs typeface="Calibri" panose="020F0502020204030204" pitchFamily="34" charset="0"/>
                      </a:endParaRPr>
                    </a:p>
                  </a:txBody>
                  <a:tcPr anchor="ctr">
                    <a:solidFill>
                      <a:srgbClr val="F5F7F9"/>
                    </a:solidFill>
                  </a:tcPr>
                </a:tc>
                <a:tc>
                  <a:txBody>
                    <a:bodyPr/>
                    <a:lstStyle/>
                    <a:p>
                      <a:r>
                        <a:rPr lang="en-US" sz="900" b="0" dirty="0">
                          <a:solidFill>
                            <a:srgbClr val="13426B"/>
                          </a:solidFill>
                          <a:latin typeface="+mj-lt"/>
                        </a:rPr>
                        <a:t>Participant name</a:t>
                      </a:r>
                      <a:endParaRPr lang="en-GB" sz="900" b="0" dirty="0">
                        <a:solidFill>
                          <a:srgbClr val="13426B"/>
                        </a:solidFill>
                        <a:latin typeface="+mj-lt"/>
                        <a:cs typeface="Calibri" panose="020F0502020204030204" pitchFamily="34" charset="0"/>
                      </a:endParaRPr>
                    </a:p>
                  </a:txBody>
                  <a:tcPr anchor="ctr">
                    <a:solidFill>
                      <a:srgbClr val="F5F7F9"/>
                    </a:solidFill>
                  </a:tcPr>
                </a:tc>
                <a:tc>
                  <a:txBody>
                    <a:bodyPr/>
                    <a:lstStyle/>
                    <a:p>
                      <a:pPr algn="r"/>
                      <a:r>
                        <a:rPr lang="en-US" sz="900" b="0" dirty="0">
                          <a:solidFill>
                            <a:srgbClr val="13426B"/>
                          </a:solidFill>
                          <a:latin typeface="+mj-lt"/>
                        </a:rPr>
                        <a:t>Assigned no. of shares</a:t>
                      </a:r>
                      <a:endParaRPr lang="en-GB" sz="900" b="0" dirty="0">
                        <a:solidFill>
                          <a:srgbClr val="13426B"/>
                        </a:solidFill>
                        <a:latin typeface="+mj-lt"/>
                        <a:cs typeface="Calibri" panose="020F0502020204030204" pitchFamily="34" charset="0"/>
                      </a:endParaRPr>
                    </a:p>
                  </a:txBody>
                  <a:tcPr anchor="ctr">
                    <a:solidFill>
                      <a:srgbClr val="F5F7F9"/>
                    </a:solidFill>
                  </a:tcPr>
                </a:tc>
                <a:tc>
                  <a:txBody>
                    <a:bodyPr/>
                    <a:lstStyle/>
                    <a:p>
                      <a:pPr algn="r"/>
                      <a:r>
                        <a:rPr lang="en-US" sz="900" b="0" dirty="0">
                          <a:solidFill>
                            <a:srgbClr val="13426B"/>
                          </a:solidFill>
                          <a:latin typeface="+mj-lt"/>
                        </a:rPr>
                        <a:t>Submitted no. of shares</a:t>
                      </a:r>
                      <a:endParaRPr lang="en-GB" sz="900" b="0" dirty="0">
                        <a:solidFill>
                          <a:srgbClr val="13426B"/>
                        </a:solidFill>
                        <a:latin typeface="+mj-lt"/>
                        <a:cs typeface="Calibri" panose="020F0502020204030204" pitchFamily="34" charset="0"/>
                      </a:endParaRPr>
                    </a:p>
                  </a:txBody>
                  <a:tcPr anchor="ctr">
                    <a:solidFill>
                      <a:srgbClr val="F5F7F9"/>
                    </a:solidFill>
                  </a:tcPr>
                </a:tc>
                <a:tc>
                  <a:txBody>
                    <a:bodyPr/>
                    <a:lstStyle/>
                    <a:p>
                      <a:pPr algn="r"/>
                      <a:r>
                        <a:rPr lang="en-US" sz="900" b="0" dirty="0">
                          <a:solidFill>
                            <a:srgbClr val="13426B"/>
                          </a:solidFill>
                          <a:latin typeface="+mj-lt"/>
                        </a:rPr>
                        <a:t>Completion</a:t>
                      </a:r>
                      <a:endParaRPr lang="en-GB" sz="900" b="0" dirty="0">
                        <a:solidFill>
                          <a:srgbClr val="13426B"/>
                        </a:solidFill>
                        <a:latin typeface="+mj-lt"/>
                        <a:cs typeface="Calibri" panose="020F0502020204030204" pitchFamily="34" charset="0"/>
                      </a:endParaRPr>
                    </a:p>
                  </a:txBody>
                  <a:tcPr anchor="ctr">
                    <a:solidFill>
                      <a:srgbClr val="F5F7F9"/>
                    </a:solidFill>
                  </a:tcPr>
                </a:tc>
                <a:extLst>
                  <a:ext uri="{0D108BD9-81ED-4DB2-BD59-A6C34878D82A}">
                    <a16:rowId xmlns:a16="http://schemas.microsoft.com/office/drawing/2014/main" val="2623917037"/>
                  </a:ext>
                </a:extLst>
              </a:tr>
              <a:tr h="221502">
                <a:tc>
                  <a:txBody>
                    <a:bodyPr/>
                    <a:lstStyle/>
                    <a:p>
                      <a:r>
                        <a:rPr lang="en-US" sz="900" dirty="0">
                          <a:solidFill>
                            <a:srgbClr val="13426B"/>
                          </a:solidFill>
                          <a:latin typeface="+mj-lt"/>
                        </a:rPr>
                        <a:t>1</a:t>
                      </a:r>
                      <a:endParaRPr lang="en-GB" sz="900"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rPr>
                        <a:t>Lead</a:t>
                      </a:r>
                      <a:r>
                        <a:rPr lang="en-US" sz="900" baseline="0" dirty="0">
                          <a:solidFill>
                            <a:srgbClr val="13426B"/>
                          </a:solidFill>
                          <a:latin typeface="+mj-lt"/>
                        </a:rPr>
                        <a:t> Broker</a:t>
                      </a:r>
                      <a:endParaRPr lang="en-GB" sz="900"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rPr>
                        <a:t>Fini Securities</a:t>
                      </a:r>
                      <a:endParaRPr lang="en-GB" sz="900"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dirty="0">
                          <a:solidFill>
                            <a:srgbClr val="13426B"/>
                          </a:solidFill>
                          <a:latin typeface="+mj-lt"/>
                        </a:rPr>
                        <a:t>12,000,000</a:t>
                      </a:r>
                      <a:endParaRPr lang="en-GB" sz="900"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a:solidFill>
                            <a:srgbClr val="13426B"/>
                          </a:solidFill>
                          <a:latin typeface="+mj-lt"/>
                        </a:rPr>
                        <a:t>12,000,000</a:t>
                      </a:r>
                      <a:endParaRPr lang="en-GB" sz="900"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dirty="0">
                          <a:solidFill>
                            <a:srgbClr val="13426B"/>
                          </a:solidFill>
                          <a:latin typeface="+mj-lt"/>
                        </a:rPr>
                        <a:t>100.00%</a:t>
                      </a:r>
                      <a:endParaRPr lang="en-GB" sz="900" dirty="0">
                        <a:solidFill>
                          <a:srgbClr val="13426B"/>
                        </a:solidFill>
                        <a:latin typeface="+mj-lt"/>
                        <a:cs typeface="Calibri" panose="020F0502020204030204" pitchFamily="34" charset="0"/>
                      </a:endParaRPr>
                    </a:p>
                  </a:txBody>
                  <a:tcPr>
                    <a:lnB w="19050" cap="flat" cmpd="sng" algn="ctr">
                      <a:solidFill>
                        <a:srgbClr val="F5F7F9"/>
                      </a:solidFill>
                      <a:prstDash val="solid"/>
                      <a:round/>
                      <a:headEnd type="none" w="med" len="med"/>
                      <a:tailEnd type="none" w="med" len="med"/>
                    </a:lnB>
                    <a:solidFill>
                      <a:schemeClr val="bg1"/>
                    </a:solidFill>
                  </a:tcPr>
                </a:tc>
                <a:extLst>
                  <a:ext uri="{0D108BD9-81ED-4DB2-BD59-A6C34878D82A}">
                    <a16:rowId xmlns:a16="http://schemas.microsoft.com/office/drawing/2014/main" val="1355401755"/>
                  </a:ext>
                </a:extLst>
              </a:tr>
              <a:tr h="242828">
                <a:tc>
                  <a:txBody>
                    <a:bodyPr/>
                    <a:lstStyle/>
                    <a:p>
                      <a:r>
                        <a:rPr lang="en-US" sz="900" dirty="0">
                          <a:solidFill>
                            <a:srgbClr val="13426B"/>
                          </a:solidFill>
                          <a:latin typeface="+mj-lt"/>
                        </a:rPr>
                        <a:t>2</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rPr>
                        <a:t>Distributor</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r>
                        <a:rPr lang="en-US" sz="900" dirty="0">
                          <a:solidFill>
                            <a:srgbClr val="13426B"/>
                          </a:solidFill>
                          <a:latin typeface="+mj-lt"/>
                        </a:rPr>
                        <a:t>Expert</a:t>
                      </a:r>
                      <a:r>
                        <a:rPr lang="en-US" sz="900" baseline="0" dirty="0">
                          <a:solidFill>
                            <a:srgbClr val="13426B"/>
                          </a:solidFill>
                          <a:latin typeface="+mj-lt"/>
                        </a:rPr>
                        <a:t> </a:t>
                      </a:r>
                      <a:r>
                        <a:rPr lang="en-US" sz="900" dirty="0">
                          <a:solidFill>
                            <a:srgbClr val="13426B"/>
                          </a:solidFill>
                          <a:latin typeface="+mj-lt"/>
                        </a:rPr>
                        <a:t>Asset Management</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dirty="0">
                          <a:solidFill>
                            <a:srgbClr val="13426B"/>
                          </a:solidFill>
                          <a:latin typeface="+mj-lt"/>
                        </a:rPr>
                        <a:t>6,000,000</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dirty="0">
                          <a:solidFill>
                            <a:srgbClr val="13426B"/>
                          </a:solidFill>
                          <a:latin typeface="+mj-lt"/>
                        </a:rPr>
                        <a:t>6,000,000</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tc>
                  <a:txBody>
                    <a:bodyPr/>
                    <a:lstStyle/>
                    <a:p>
                      <a:pPr algn="r"/>
                      <a:r>
                        <a:rPr lang="en-US" sz="900" dirty="0">
                          <a:solidFill>
                            <a:srgbClr val="13426B"/>
                          </a:solidFill>
                          <a:latin typeface="+mj-lt"/>
                        </a:rPr>
                        <a:t>100.00%</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lnB w="19050" cap="flat" cmpd="sng" algn="ctr">
                      <a:solidFill>
                        <a:srgbClr val="F5F7F9"/>
                      </a:solidFill>
                      <a:prstDash val="solid"/>
                      <a:round/>
                      <a:headEnd type="none" w="med" len="med"/>
                      <a:tailEnd type="none" w="med" len="med"/>
                    </a:lnB>
                    <a:solidFill>
                      <a:schemeClr val="bg1"/>
                    </a:solidFill>
                  </a:tcPr>
                </a:tc>
                <a:extLst>
                  <a:ext uri="{0D108BD9-81ED-4DB2-BD59-A6C34878D82A}">
                    <a16:rowId xmlns:a16="http://schemas.microsoft.com/office/drawing/2014/main" val="3384883503"/>
                  </a:ext>
                </a:extLst>
              </a:tr>
              <a:tr h="221502">
                <a:tc>
                  <a:txBody>
                    <a:bodyPr/>
                    <a:lstStyle/>
                    <a:p>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solidFill>
                      <a:schemeClr val="bg1"/>
                    </a:solidFill>
                  </a:tcPr>
                </a:tc>
                <a:tc>
                  <a:txBody>
                    <a:bodyPr/>
                    <a:lstStyle/>
                    <a:p>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solidFill>
                      <a:schemeClr val="bg1"/>
                    </a:solidFill>
                  </a:tcPr>
                </a:tc>
                <a:tc>
                  <a:txBody>
                    <a:bodyPr/>
                    <a:lstStyle/>
                    <a:p>
                      <a:r>
                        <a:rPr lang="en-US" sz="900" dirty="0">
                          <a:solidFill>
                            <a:srgbClr val="13426B"/>
                          </a:solidFill>
                          <a:latin typeface="+mj-lt"/>
                        </a:rPr>
                        <a:t>Total</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solidFill>
                      <a:schemeClr val="bg1"/>
                    </a:solidFill>
                  </a:tcPr>
                </a:tc>
                <a:tc>
                  <a:txBody>
                    <a:bodyPr/>
                    <a:lstStyle/>
                    <a:p>
                      <a:pPr algn="r"/>
                      <a:r>
                        <a:rPr lang="en-US" sz="900" dirty="0">
                          <a:solidFill>
                            <a:srgbClr val="13426B"/>
                          </a:solidFill>
                          <a:latin typeface="+mj-lt"/>
                        </a:rPr>
                        <a:t>18,000,000</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solidFill>
                      <a:schemeClr val="bg1"/>
                    </a:solidFill>
                  </a:tcPr>
                </a:tc>
                <a:tc>
                  <a:txBody>
                    <a:bodyPr/>
                    <a:lstStyle/>
                    <a:p>
                      <a:pPr algn="r"/>
                      <a:r>
                        <a:rPr lang="en-US" sz="900" dirty="0">
                          <a:solidFill>
                            <a:srgbClr val="13426B"/>
                          </a:solidFill>
                          <a:latin typeface="+mj-lt"/>
                        </a:rPr>
                        <a:t>18,000,000</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solidFill>
                      <a:schemeClr val="bg1"/>
                    </a:solidFill>
                  </a:tcPr>
                </a:tc>
                <a:tc>
                  <a:txBody>
                    <a:bodyPr/>
                    <a:lstStyle/>
                    <a:p>
                      <a:pPr algn="r"/>
                      <a:r>
                        <a:rPr lang="en-US" sz="900" dirty="0">
                          <a:solidFill>
                            <a:srgbClr val="13426B"/>
                          </a:solidFill>
                          <a:latin typeface="+mj-lt"/>
                        </a:rPr>
                        <a:t>100.00%</a:t>
                      </a:r>
                      <a:endParaRPr lang="en-GB" sz="900" dirty="0">
                        <a:solidFill>
                          <a:srgbClr val="13426B"/>
                        </a:solidFill>
                        <a:latin typeface="+mj-lt"/>
                        <a:cs typeface="Calibri" panose="020F0502020204030204" pitchFamily="34" charset="0"/>
                      </a:endParaRPr>
                    </a:p>
                  </a:txBody>
                  <a:tcPr>
                    <a:lnT w="19050" cap="flat" cmpd="sng" algn="ctr">
                      <a:solidFill>
                        <a:srgbClr val="F5F7F9"/>
                      </a:solidFill>
                      <a:prstDash val="solid"/>
                      <a:round/>
                      <a:headEnd type="none" w="med" len="med"/>
                      <a:tailEnd type="none" w="med" len="med"/>
                    </a:lnT>
                    <a:solidFill>
                      <a:schemeClr val="bg1"/>
                    </a:solidFill>
                  </a:tcPr>
                </a:tc>
                <a:extLst>
                  <a:ext uri="{0D108BD9-81ED-4DB2-BD59-A6C34878D82A}">
                    <a16:rowId xmlns:a16="http://schemas.microsoft.com/office/drawing/2014/main" val="2872917419"/>
                  </a:ext>
                </a:extLst>
              </a:tr>
            </a:tbl>
          </a:graphicData>
        </a:graphic>
      </p:graphicFrame>
      <p:grpSp>
        <p:nvGrpSpPr>
          <p:cNvPr id="103" name="Group 112">
            <a:extLst>
              <a:ext uri="{FF2B5EF4-FFF2-40B4-BE49-F238E27FC236}">
                <a16:creationId xmlns:a16="http://schemas.microsoft.com/office/drawing/2014/main" id="{EB4BE768-D5D9-9045-8959-4D5C35DF4A3B}"/>
              </a:ext>
            </a:extLst>
          </p:cNvPr>
          <p:cNvGrpSpPr>
            <a:grpSpLocks/>
          </p:cNvGrpSpPr>
          <p:nvPr/>
        </p:nvGrpSpPr>
        <p:grpSpPr>
          <a:xfrm>
            <a:off x="7904135" y="5409810"/>
            <a:ext cx="178095" cy="45719"/>
            <a:chOff x="6693412" y="5135880"/>
            <a:chExt cx="148200" cy="36000"/>
          </a:xfrm>
          <a:solidFill>
            <a:srgbClr val="13426B"/>
          </a:solidFill>
        </p:grpSpPr>
        <p:sp>
          <p:nvSpPr>
            <p:cNvPr id="104" name="Oval 113">
              <a:extLst>
                <a:ext uri="{FF2B5EF4-FFF2-40B4-BE49-F238E27FC236}">
                  <a16:creationId xmlns:a16="http://schemas.microsoft.com/office/drawing/2014/main" id="{2EBA6FC9-7D66-1F4A-A3FA-41670CC4AB43}"/>
                </a:ext>
              </a:extLst>
            </p:cNvPr>
            <p:cNvSpPr/>
            <p:nvPr/>
          </p:nvSpPr>
          <p:spPr>
            <a:xfrm>
              <a:off x="6693412" y="5135880"/>
              <a:ext cx="36000" cy="36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13426B"/>
                </a:solidFill>
              </a:endParaRPr>
            </a:p>
          </p:txBody>
        </p:sp>
        <p:sp>
          <p:nvSpPr>
            <p:cNvPr id="105" name="Oval 114">
              <a:extLst>
                <a:ext uri="{FF2B5EF4-FFF2-40B4-BE49-F238E27FC236}">
                  <a16:creationId xmlns:a16="http://schemas.microsoft.com/office/drawing/2014/main" id="{C9ABF8BF-AC65-BF46-8E0B-00B560CA575D}"/>
                </a:ext>
              </a:extLst>
            </p:cNvPr>
            <p:cNvSpPr/>
            <p:nvPr/>
          </p:nvSpPr>
          <p:spPr>
            <a:xfrm>
              <a:off x="6749512" y="5135880"/>
              <a:ext cx="36000" cy="36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13426B"/>
                </a:solidFill>
              </a:endParaRPr>
            </a:p>
          </p:txBody>
        </p:sp>
        <p:sp>
          <p:nvSpPr>
            <p:cNvPr id="106" name="Oval 115">
              <a:extLst>
                <a:ext uri="{FF2B5EF4-FFF2-40B4-BE49-F238E27FC236}">
                  <a16:creationId xmlns:a16="http://schemas.microsoft.com/office/drawing/2014/main" id="{310FD7BC-7AB9-A440-A9BB-572BC16C5C36}"/>
                </a:ext>
              </a:extLst>
            </p:cNvPr>
            <p:cNvSpPr/>
            <p:nvPr/>
          </p:nvSpPr>
          <p:spPr>
            <a:xfrm>
              <a:off x="6805612" y="5135880"/>
              <a:ext cx="36000" cy="36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13426B"/>
                </a:solidFill>
              </a:endParaRPr>
            </a:p>
          </p:txBody>
        </p:sp>
      </p:grpSp>
      <p:sp>
        <p:nvSpPr>
          <p:cNvPr id="80" name="Isosceles Triangle 79">
            <a:extLst>
              <a:ext uri="{FF2B5EF4-FFF2-40B4-BE49-F238E27FC236}">
                <a16:creationId xmlns:a16="http://schemas.microsoft.com/office/drawing/2014/main" id="{CCEAE673-15AC-4EF2-B6F8-A9C1C509E3E5}"/>
              </a:ext>
            </a:extLst>
          </p:cNvPr>
          <p:cNvSpPr/>
          <p:nvPr/>
        </p:nvSpPr>
        <p:spPr>
          <a:xfrm flipV="1">
            <a:off x="2988317" y="4365475"/>
            <a:ext cx="129368" cy="85262"/>
          </a:xfrm>
          <a:prstGeom prst="triangle">
            <a:avLst/>
          </a:prstGeom>
          <a:solidFill>
            <a:srgbClr val="A0B3C3"/>
          </a:solidFill>
          <a:ln>
            <a:solidFill>
              <a:srgbClr val="A0B3C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dirty="0">
              <a:latin typeface="Arial" panose="020B0604020202020204" pitchFamily="34" charset="0"/>
              <a:cs typeface="Arial" panose="020B0604020202020204" pitchFamily="34" charset="0"/>
            </a:endParaRPr>
          </a:p>
        </p:txBody>
      </p:sp>
      <p:sp>
        <p:nvSpPr>
          <p:cNvPr id="81" name="Isosceles Triangle 80">
            <a:extLst>
              <a:ext uri="{FF2B5EF4-FFF2-40B4-BE49-F238E27FC236}">
                <a16:creationId xmlns:a16="http://schemas.microsoft.com/office/drawing/2014/main" id="{9D275EBF-8D0E-457E-A6AC-FC83C3F7487E}"/>
              </a:ext>
            </a:extLst>
          </p:cNvPr>
          <p:cNvSpPr/>
          <p:nvPr/>
        </p:nvSpPr>
        <p:spPr>
          <a:xfrm flipV="1">
            <a:off x="2988317" y="4642478"/>
            <a:ext cx="129368" cy="85262"/>
          </a:xfrm>
          <a:prstGeom prst="triangle">
            <a:avLst/>
          </a:prstGeom>
          <a:solidFill>
            <a:srgbClr val="A0B3C3"/>
          </a:solidFill>
          <a:ln>
            <a:solidFill>
              <a:srgbClr val="A0B3C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000" dirty="0">
              <a:latin typeface="Arial" panose="020B0604020202020204" pitchFamily="34" charset="0"/>
              <a:cs typeface="Arial" panose="020B0604020202020204" pitchFamily="34" charset="0"/>
            </a:endParaRPr>
          </a:p>
        </p:txBody>
      </p:sp>
      <p:pic>
        <p:nvPicPr>
          <p:cNvPr id="82" name="圖片 4">
            <a:extLst>
              <a:ext uri="{FF2B5EF4-FFF2-40B4-BE49-F238E27FC236}">
                <a16:creationId xmlns:a16="http://schemas.microsoft.com/office/drawing/2014/main" id="{2E51AC7A-524E-4785-92D5-2FFE709B168D}"/>
              </a:ext>
            </a:extLst>
          </p:cNvPr>
          <p:cNvPicPr>
            <a:picLocks noChangeAspect="1"/>
          </p:cNvPicPr>
          <p:nvPr/>
        </p:nvPicPr>
        <p:blipFill>
          <a:blip r:embed="rId5"/>
          <a:stretch>
            <a:fillRect/>
          </a:stretch>
        </p:blipFill>
        <p:spPr>
          <a:xfrm>
            <a:off x="5619266" y="396236"/>
            <a:ext cx="524246" cy="194289"/>
          </a:xfrm>
          <a:prstGeom prst="rect">
            <a:avLst/>
          </a:prstGeom>
        </p:spPr>
      </p:pic>
    </p:spTree>
    <p:extLst>
      <p:ext uri="{BB962C8B-B14F-4D97-AF65-F5344CB8AC3E}">
        <p14:creationId xmlns:p14="http://schemas.microsoft.com/office/powerpoint/2010/main" val="320590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E609-BF93-4121-A439-A363903AC7A3}"/>
              </a:ext>
            </a:extLst>
          </p:cNvPr>
          <p:cNvSpPr>
            <a:spLocks noGrp="1"/>
          </p:cNvSpPr>
          <p:nvPr>
            <p:ph type="title"/>
          </p:nvPr>
        </p:nvSpPr>
        <p:spPr/>
        <p:txBody>
          <a:bodyPr/>
          <a:lstStyle/>
          <a:p>
            <a:r>
              <a:rPr lang="en-HK" dirty="0"/>
              <a:t>FIGURE </a:t>
            </a:r>
            <a:r>
              <a:rPr lang="en-HK" dirty="0" smtClean="0"/>
              <a:t>6: </a:t>
            </a:r>
            <a:r>
              <a:rPr lang="en-HK" dirty="0"/>
              <a:t>EXTRACT OF IPO </a:t>
            </a:r>
            <a:r>
              <a:rPr lang="en-HK" dirty="0" smtClean="0"/>
              <a:t>REFERENCE DATA (p.17)</a:t>
            </a:r>
            <a:endParaRPr lang="en-HK" dirty="0"/>
          </a:p>
        </p:txBody>
      </p:sp>
      <p:sp>
        <p:nvSpPr>
          <p:cNvPr id="58" name="Rectangle 57">
            <a:extLst>
              <a:ext uri="{FF2B5EF4-FFF2-40B4-BE49-F238E27FC236}">
                <a16:creationId xmlns:a16="http://schemas.microsoft.com/office/drawing/2014/main" id="{9D3105CA-CD65-4988-BBC8-3857587BDC34}"/>
              </a:ext>
            </a:extLst>
          </p:cNvPr>
          <p:cNvSpPr/>
          <p:nvPr/>
        </p:nvSpPr>
        <p:spPr>
          <a:xfrm rot="5400000">
            <a:off x="2081288" y="-214141"/>
            <a:ext cx="5186786" cy="7817300"/>
          </a:xfrm>
          <a:prstGeom prst="rect">
            <a:avLst/>
          </a:prstGeom>
          <a:solidFill>
            <a:srgbClr val="F0F5F9"/>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100" kern="0" dirty="0">
                <a:solidFill>
                  <a:prstClr val="white"/>
                </a:solidFill>
                <a:latin typeface="Calibri" panose="020F0502020204030204"/>
                <a:ea typeface="DengXian" panose="02010600030101010101" pitchFamily="2" charset="-122"/>
                <a:cs typeface="Times New Roman" panose="02020603050405020304" pitchFamily="18" charset="0"/>
              </a:rPr>
              <a:t> </a:t>
            </a:r>
            <a:endParaRPr lang="en-GB" sz="1100" kern="0" dirty="0">
              <a:solidFill>
                <a:prstClr val="white"/>
              </a:solidFill>
              <a:latin typeface="Calibri" panose="020F0502020204030204"/>
              <a:ea typeface="DengXian" panose="02010600030101010101" pitchFamily="2" charset="-122"/>
              <a:cs typeface="Times New Roman" panose="02020603050405020304" pitchFamily="18" charset="0"/>
            </a:endParaRPr>
          </a:p>
        </p:txBody>
      </p:sp>
      <p:sp>
        <p:nvSpPr>
          <p:cNvPr id="62" name="TextBox 61">
            <a:extLst>
              <a:ext uri="{FF2B5EF4-FFF2-40B4-BE49-F238E27FC236}">
                <a16:creationId xmlns:a16="http://schemas.microsoft.com/office/drawing/2014/main" id="{612E6B9C-05B4-41A9-98B8-EC70A3F7214E}"/>
              </a:ext>
            </a:extLst>
          </p:cNvPr>
          <p:cNvSpPr txBox="1"/>
          <p:nvPr/>
        </p:nvSpPr>
        <p:spPr>
          <a:xfrm>
            <a:off x="2368300" y="1147452"/>
            <a:ext cx="3317736" cy="276999"/>
          </a:xfrm>
          <a:prstGeom prst="rect">
            <a:avLst/>
          </a:prstGeom>
          <a:noFill/>
        </p:spPr>
        <p:txBody>
          <a:bodyPr wrap="square" rtlCol="0">
            <a:spAutoFit/>
          </a:bodyPr>
          <a:lstStyle/>
          <a:p>
            <a:pPr algn="ctr" defTabSz="914361"/>
            <a:r>
              <a:rPr lang="en-HK" sz="1200" b="1" dirty="0">
                <a:solidFill>
                  <a:prstClr val="black"/>
                </a:solidFill>
                <a:latin typeface="Calibri" panose="020F0502020204030204"/>
              </a:rPr>
              <a:t>FINI e-form</a:t>
            </a:r>
            <a:endParaRPr lang="en-GB" sz="1200" b="1" dirty="0">
              <a:solidFill>
                <a:prstClr val="black"/>
              </a:solidFill>
              <a:latin typeface="Calibri" panose="020F0502020204030204"/>
            </a:endParaRPr>
          </a:p>
        </p:txBody>
      </p:sp>
      <p:graphicFrame>
        <p:nvGraphicFramePr>
          <p:cNvPr id="63" name="Table 62">
            <a:extLst>
              <a:ext uri="{FF2B5EF4-FFF2-40B4-BE49-F238E27FC236}">
                <a16:creationId xmlns:a16="http://schemas.microsoft.com/office/drawing/2014/main" id="{D6780DF7-5941-42F7-9CEC-8035E308C3BB}"/>
              </a:ext>
            </a:extLst>
          </p:cNvPr>
          <p:cNvGraphicFramePr>
            <a:graphicFrameLocks noGrp="1"/>
          </p:cNvGraphicFramePr>
          <p:nvPr>
            <p:extLst>
              <p:ext uri="{D42A27DB-BD31-4B8C-83A1-F6EECF244321}">
                <p14:modId xmlns:p14="http://schemas.microsoft.com/office/powerpoint/2010/main" val="4072909260"/>
              </p:ext>
            </p:extLst>
          </p:nvPr>
        </p:nvGraphicFramePr>
        <p:xfrm>
          <a:off x="848655" y="2540238"/>
          <a:ext cx="5920499" cy="2914988"/>
        </p:xfrm>
        <a:graphic>
          <a:graphicData uri="http://schemas.openxmlformats.org/drawingml/2006/table">
            <a:tbl>
              <a:tblPr/>
              <a:tblGrid>
                <a:gridCol w="1835548">
                  <a:extLst>
                    <a:ext uri="{9D8B030D-6E8A-4147-A177-3AD203B41FA5}">
                      <a16:colId xmlns:a16="http://schemas.microsoft.com/office/drawing/2014/main" val="2592734085"/>
                    </a:ext>
                  </a:extLst>
                </a:gridCol>
                <a:gridCol w="586879">
                  <a:extLst>
                    <a:ext uri="{9D8B030D-6E8A-4147-A177-3AD203B41FA5}">
                      <a16:colId xmlns:a16="http://schemas.microsoft.com/office/drawing/2014/main" val="339903963"/>
                    </a:ext>
                  </a:extLst>
                </a:gridCol>
                <a:gridCol w="874518">
                  <a:extLst>
                    <a:ext uri="{9D8B030D-6E8A-4147-A177-3AD203B41FA5}">
                      <a16:colId xmlns:a16="http://schemas.microsoft.com/office/drawing/2014/main" val="2095983457"/>
                    </a:ext>
                  </a:extLst>
                </a:gridCol>
                <a:gridCol w="874518">
                  <a:extLst>
                    <a:ext uri="{9D8B030D-6E8A-4147-A177-3AD203B41FA5}">
                      <a16:colId xmlns:a16="http://schemas.microsoft.com/office/drawing/2014/main" val="497121249"/>
                    </a:ext>
                  </a:extLst>
                </a:gridCol>
                <a:gridCol w="874518">
                  <a:extLst>
                    <a:ext uri="{9D8B030D-6E8A-4147-A177-3AD203B41FA5}">
                      <a16:colId xmlns:a16="http://schemas.microsoft.com/office/drawing/2014/main" val="2487249238"/>
                    </a:ext>
                  </a:extLst>
                </a:gridCol>
                <a:gridCol w="874518">
                  <a:extLst>
                    <a:ext uri="{9D8B030D-6E8A-4147-A177-3AD203B41FA5}">
                      <a16:colId xmlns:a16="http://schemas.microsoft.com/office/drawing/2014/main" val="2943580173"/>
                    </a:ext>
                  </a:extLst>
                </a:gridCol>
              </a:tblGrid>
              <a:tr h="292210">
                <a:tc gridSpan="3">
                  <a:txBody>
                    <a:bodyPr/>
                    <a:lstStyle/>
                    <a:p>
                      <a:pPr algn="l" fontAlgn="ctr"/>
                      <a:r>
                        <a:rPr lang="en-GB" sz="1200" b="1" i="0" u="none" strike="noStrike" dirty="0">
                          <a:solidFill>
                            <a:srgbClr val="13426B"/>
                          </a:solidFill>
                          <a:effectLst/>
                          <a:latin typeface="Arial" panose="020B0604020202020204" pitchFamily="34" charset="0"/>
                          <a:cs typeface="Arial" panose="020B0604020202020204" pitchFamily="34" charset="0"/>
                        </a:rPr>
                        <a:t>Offering</a:t>
                      </a:r>
                    </a:p>
                  </a:txBody>
                  <a:tcPr marL="108000" marR="36000" marT="7200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pPr algn="l" fontAlgn="ctr"/>
                      <a:r>
                        <a:rPr lang="en-GB" sz="600" b="1"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600" b="1"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600" b="1"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631798143"/>
                  </a:ext>
                </a:extLst>
              </a:tr>
              <a:tr h="91462">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108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extLst>
                  <a:ext uri="{0D108BD9-81ED-4DB2-BD59-A6C34878D82A}">
                    <a16:rowId xmlns:a16="http://schemas.microsoft.com/office/drawing/2014/main" val="1534353311"/>
                  </a:ext>
                </a:extLst>
              </a:tr>
              <a:tr h="104832">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108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33432978"/>
                  </a:ext>
                </a:extLst>
              </a:tr>
              <a:tr h="104832">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108000" marR="36000" marT="0" marB="0" anchor="b">
                    <a:lnL>
                      <a:noFill/>
                    </a:lnL>
                    <a:lnR>
                      <a:noFill/>
                    </a:lnR>
                    <a:lnT>
                      <a:noFill/>
                    </a:lnT>
                    <a:lnB>
                      <a:noFill/>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cs typeface="Arial" panose="020B0604020202020204" pitchFamily="34" charset="0"/>
                        </a:rPr>
                        <a:t> </a:t>
                      </a:r>
                    </a:p>
                  </a:txBody>
                  <a:tcPr marL="36000" marR="36000" marT="0" marB="0" anchor="b">
                    <a:lnL>
                      <a:noFill/>
                    </a:lnL>
                    <a:lnR>
                      <a:noFill/>
                    </a:lnR>
                    <a:lnT>
                      <a:noFill/>
                    </a:lnT>
                    <a:lnB>
                      <a:noFill/>
                    </a:lnB>
                    <a:solidFill>
                      <a:srgbClr val="FFFFFF"/>
                    </a:solidFill>
                  </a:tcPr>
                </a:tc>
                <a:extLst>
                  <a:ext uri="{0D108BD9-81ED-4DB2-BD59-A6C34878D82A}">
                    <a16:rowId xmlns:a16="http://schemas.microsoft.com/office/drawing/2014/main" val="3339456783"/>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00681677"/>
                  </a:ext>
                </a:extLst>
              </a:tr>
              <a:tr h="193471">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717561390"/>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65879175"/>
                  </a:ext>
                </a:extLst>
              </a:tr>
              <a:tr h="193471">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1650750168"/>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89115923"/>
                  </a:ext>
                </a:extLst>
              </a:tr>
              <a:tr h="193471">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1562892592"/>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661434345"/>
                  </a:ext>
                </a:extLst>
              </a:tr>
              <a:tr h="193471">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088915502"/>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1552285168"/>
                  </a:ext>
                </a:extLst>
              </a:tr>
              <a:tr h="193471">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900" b="0" i="0" u="none" strike="noStrike" dirty="0">
                          <a:solidFill>
                            <a:srgbClr val="13426B"/>
                          </a:solidFill>
                          <a:effectLst/>
                          <a:latin typeface="Arial" panose="020B0604020202020204" pitchFamily="34" charset="0"/>
                          <a:cs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2520446950"/>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4025664008"/>
                  </a:ext>
                </a:extLst>
              </a:tr>
              <a:tr h="193471">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ctr"/>
                      <a:endParaRPr lang="en-GB" sz="900" b="0" i="0" u="none" strike="noStrike" dirty="0">
                        <a:solidFill>
                          <a:srgbClr val="13426B"/>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2642679759"/>
                  </a:ext>
                </a:extLst>
              </a:tr>
            </a:tbl>
          </a:graphicData>
        </a:graphic>
      </p:graphicFrame>
      <p:sp>
        <p:nvSpPr>
          <p:cNvPr id="73" name="Rectangle 72">
            <a:extLst>
              <a:ext uri="{FF2B5EF4-FFF2-40B4-BE49-F238E27FC236}">
                <a16:creationId xmlns:a16="http://schemas.microsoft.com/office/drawing/2014/main" id="{06969B95-489E-4B90-9781-527489C90214}"/>
              </a:ext>
            </a:extLst>
          </p:cNvPr>
          <p:cNvSpPr/>
          <p:nvPr/>
        </p:nvSpPr>
        <p:spPr>
          <a:xfrm>
            <a:off x="766031" y="1101115"/>
            <a:ext cx="7817300" cy="360000"/>
          </a:xfrm>
          <a:prstGeom prst="rect">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99AE89E0-9886-4753-81E0-2ED58941343B}"/>
              </a:ext>
            </a:extLst>
          </p:cNvPr>
          <p:cNvSpPr/>
          <p:nvPr/>
        </p:nvSpPr>
        <p:spPr>
          <a:xfrm>
            <a:off x="766031" y="1461115"/>
            <a:ext cx="7817300" cy="54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483B7421-20A4-4150-8647-7270FBD3A92B}"/>
              </a:ext>
            </a:extLst>
          </p:cNvPr>
          <p:cNvSpPr/>
          <p:nvPr/>
        </p:nvSpPr>
        <p:spPr>
          <a:xfrm rot="5400000">
            <a:off x="5606677" y="3335222"/>
            <a:ext cx="4139132" cy="1641682"/>
          </a:xfrm>
          <a:prstGeom prst="rect">
            <a:avLst/>
          </a:prstGeom>
          <a:solidFill>
            <a:schemeClr val="bg1"/>
          </a:solidFill>
          <a:ln w="6350" cap="flat" cmpd="sng" algn="ctr">
            <a:no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000" kern="0" dirty="0">
                <a:solidFill>
                  <a:prstClr val="white"/>
                </a:solidFill>
                <a:latin typeface="Arial" panose="020B0604020202020204" pitchFamily="34" charset="0"/>
                <a:ea typeface="DengXian" panose="02010600030101010101" pitchFamily="2" charset="-122"/>
                <a:cs typeface="Arial" panose="020B0604020202020204" pitchFamily="34" charset="0"/>
              </a:rPr>
              <a:t> </a:t>
            </a:r>
            <a:endParaRPr lang="en-GB" sz="1000" kern="0" dirty="0">
              <a:solidFill>
                <a:prstClr val="white"/>
              </a:solidFill>
              <a:latin typeface="Arial" panose="020B0604020202020204" pitchFamily="34" charset="0"/>
              <a:ea typeface="DengXian" panose="02010600030101010101" pitchFamily="2" charset="-122"/>
              <a:cs typeface="Arial" panose="020B0604020202020204" pitchFamily="34" charset="0"/>
            </a:endParaRPr>
          </a:p>
        </p:txBody>
      </p:sp>
      <p:sp>
        <p:nvSpPr>
          <p:cNvPr id="97" name="TextBox 96">
            <a:extLst>
              <a:ext uri="{FF2B5EF4-FFF2-40B4-BE49-F238E27FC236}">
                <a16:creationId xmlns:a16="http://schemas.microsoft.com/office/drawing/2014/main" id="{DB84D1AE-662C-45D1-B999-A693A1C8AA5A}"/>
              </a:ext>
            </a:extLst>
          </p:cNvPr>
          <p:cNvSpPr txBox="1"/>
          <p:nvPr/>
        </p:nvSpPr>
        <p:spPr>
          <a:xfrm>
            <a:off x="1469615" y="1541320"/>
            <a:ext cx="3112566" cy="425758"/>
          </a:xfrm>
          <a:prstGeom prst="rect">
            <a:avLst/>
          </a:prstGeom>
          <a:noFill/>
        </p:spPr>
        <p:txBody>
          <a:bodyPr wrap="square" lIns="72000" rIns="72000" rtlCol="0">
            <a:spAutoFit/>
          </a:bodyPr>
          <a:lstStyle/>
          <a:p>
            <a:pPr>
              <a:spcAft>
                <a:spcPts val="200"/>
              </a:spcAft>
            </a:pPr>
            <a:r>
              <a:rPr lang="en-US" sz="1000" b="1" dirty="0">
                <a:solidFill>
                  <a:srgbClr val="13426B"/>
                </a:solidFill>
                <a:latin typeface="Arial" panose="020B0604020202020204" pitchFamily="34" charset="0"/>
                <a:cs typeface="Arial" panose="020B0604020202020204" pitchFamily="34" charset="0"/>
              </a:rPr>
              <a:t>BABA</a:t>
            </a:r>
          </a:p>
          <a:p>
            <a:pPr>
              <a:spcAft>
                <a:spcPts val="200"/>
              </a:spcAft>
            </a:pPr>
            <a:r>
              <a:rPr lang="en-US" sz="900" b="1" dirty="0">
                <a:solidFill>
                  <a:srgbClr val="13426B"/>
                </a:solidFill>
                <a:latin typeface="Arial" panose="020B0604020202020204" pitchFamily="34" charset="0"/>
                <a:cs typeface="Arial" panose="020B0604020202020204" pitchFamily="34" charset="0"/>
              </a:rPr>
              <a:t>(09988)</a:t>
            </a:r>
            <a:endParaRPr lang="en-GB" sz="900" b="1" dirty="0">
              <a:solidFill>
                <a:srgbClr val="13426B"/>
              </a:solidFill>
              <a:latin typeface="Arial" panose="020B0604020202020204" pitchFamily="34" charset="0"/>
              <a:cs typeface="Arial" panose="020B0604020202020204" pitchFamily="34" charset="0"/>
            </a:endParaRPr>
          </a:p>
        </p:txBody>
      </p:sp>
      <p:graphicFrame>
        <p:nvGraphicFramePr>
          <p:cNvPr id="99" name="Table 98">
            <a:extLst>
              <a:ext uri="{FF2B5EF4-FFF2-40B4-BE49-F238E27FC236}">
                <a16:creationId xmlns:a16="http://schemas.microsoft.com/office/drawing/2014/main" id="{B985F290-23D3-43F5-9072-62C26E764FC6}"/>
              </a:ext>
            </a:extLst>
          </p:cNvPr>
          <p:cNvGraphicFramePr>
            <a:graphicFrameLocks noGrp="1"/>
          </p:cNvGraphicFramePr>
          <p:nvPr>
            <p:extLst>
              <p:ext uri="{D42A27DB-BD31-4B8C-83A1-F6EECF244321}">
                <p14:modId xmlns:p14="http://schemas.microsoft.com/office/powerpoint/2010/main" val="4050796264"/>
              </p:ext>
            </p:extLst>
          </p:nvPr>
        </p:nvGraphicFramePr>
        <p:xfrm>
          <a:off x="2367656" y="1518005"/>
          <a:ext cx="4631604" cy="448800"/>
        </p:xfrm>
        <a:graphic>
          <a:graphicData uri="http://schemas.openxmlformats.org/drawingml/2006/table">
            <a:tbl>
              <a:tblPr firstRow="1" bandRow="1">
                <a:tableStyleId>{2D5ABB26-0587-4C30-8999-92F81FD0307C}</a:tableStyleId>
              </a:tblPr>
              <a:tblGrid>
                <a:gridCol w="1543868">
                  <a:extLst>
                    <a:ext uri="{9D8B030D-6E8A-4147-A177-3AD203B41FA5}">
                      <a16:colId xmlns:a16="http://schemas.microsoft.com/office/drawing/2014/main" val="1840978734"/>
                    </a:ext>
                  </a:extLst>
                </a:gridCol>
                <a:gridCol w="1543868">
                  <a:extLst>
                    <a:ext uri="{9D8B030D-6E8A-4147-A177-3AD203B41FA5}">
                      <a16:colId xmlns:a16="http://schemas.microsoft.com/office/drawing/2014/main" val="1828733306"/>
                    </a:ext>
                  </a:extLst>
                </a:gridCol>
                <a:gridCol w="1543868">
                  <a:extLst>
                    <a:ext uri="{9D8B030D-6E8A-4147-A177-3AD203B41FA5}">
                      <a16:colId xmlns:a16="http://schemas.microsoft.com/office/drawing/2014/main" val="2792176417"/>
                    </a:ext>
                  </a:extLst>
                </a:gridCol>
              </a:tblGrid>
              <a:tr h="0">
                <a:tc>
                  <a:txBody>
                    <a:bodyPr/>
                    <a:lstStyle/>
                    <a:p>
                      <a:r>
                        <a:rPr lang="en-US" sz="1000" dirty="0">
                          <a:solidFill>
                            <a:srgbClr val="426788"/>
                          </a:solidFill>
                        </a:rPr>
                        <a:t>Status</a:t>
                      </a:r>
                    </a:p>
                  </a:txBody>
                  <a:tcPr marL="36000" marR="36000" marT="36000" marB="36000"/>
                </a:tc>
                <a:tc>
                  <a:txBody>
                    <a:bodyPr/>
                    <a:lstStyle/>
                    <a:p>
                      <a:r>
                        <a:rPr lang="en-US" sz="1000" dirty="0">
                          <a:solidFill>
                            <a:srgbClr val="426788"/>
                          </a:solidFill>
                        </a:rPr>
                        <a:t>Expected</a:t>
                      </a:r>
                      <a:r>
                        <a:rPr lang="en-US" sz="1000" baseline="0" dirty="0">
                          <a:solidFill>
                            <a:srgbClr val="426788"/>
                          </a:solidFill>
                        </a:rPr>
                        <a:t> listing date</a:t>
                      </a:r>
                      <a:endParaRPr lang="en-GB" sz="1000" dirty="0">
                        <a:solidFill>
                          <a:srgbClr val="426788"/>
                        </a:solidFill>
                      </a:endParaRPr>
                    </a:p>
                  </a:txBody>
                  <a:tcPr marL="36000" marR="36000" marT="36000" marB="36000"/>
                </a:tc>
                <a:tc>
                  <a:txBody>
                    <a:bodyPr/>
                    <a:lstStyle/>
                    <a:p>
                      <a:r>
                        <a:rPr lang="en-US" sz="1000" dirty="0">
                          <a:solidFill>
                            <a:srgbClr val="426788"/>
                          </a:solidFill>
                        </a:rPr>
                        <a:t>Price range</a:t>
                      </a:r>
                      <a:endParaRPr lang="en-GB" sz="1000" dirty="0">
                        <a:solidFill>
                          <a:srgbClr val="426788"/>
                        </a:solidFill>
                      </a:endParaRPr>
                    </a:p>
                  </a:txBody>
                  <a:tcPr marL="36000" marR="36000" marT="36000" marB="36000"/>
                </a:tc>
                <a:extLst>
                  <a:ext uri="{0D108BD9-81ED-4DB2-BD59-A6C34878D82A}">
                    <a16:rowId xmlns:a16="http://schemas.microsoft.com/office/drawing/2014/main" val="126609424"/>
                  </a:ext>
                </a:extLst>
              </a:tr>
              <a:tr h="0">
                <a:tc>
                  <a:txBody>
                    <a:bodyPr/>
                    <a:lstStyle/>
                    <a:p>
                      <a:endParaRPr lang="en-GB" sz="1000" dirty="0">
                        <a:solidFill>
                          <a:srgbClr val="426788"/>
                        </a:solidFill>
                      </a:endParaRPr>
                    </a:p>
                  </a:txBody>
                  <a:tcPr marL="36000" marR="36000" marT="36000" marB="36000"/>
                </a:tc>
                <a:tc>
                  <a:txBody>
                    <a:bodyPr/>
                    <a:lstStyle/>
                    <a:p>
                      <a:r>
                        <a:rPr lang="en-US" sz="1000" b="1" dirty="0">
                          <a:solidFill>
                            <a:srgbClr val="13426B"/>
                          </a:solidFill>
                        </a:rPr>
                        <a:t>26</a:t>
                      </a:r>
                      <a:r>
                        <a:rPr lang="en-US" sz="1000" b="1" baseline="0" dirty="0">
                          <a:solidFill>
                            <a:srgbClr val="13426B"/>
                          </a:solidFill>
                        </a:rPr>
                        <a:t> November 2019</a:t>
                      </a:r>
                      <a:endParaRPr lang="en-GB" sz="1000" b="1" dirty="0">
                        <a:solidFill>
                          <a:srgbClr val="13426B"/>
                        </a:solidFill>
                      </a:endParaRPr>
                    </a:p>
                  </a:txBody>
                  <a:tcPr marL="36000" marR="36000" marT="36000" marB="36000"/>
                </a:tc>
                <a:tc>
                  <a:txBody>
                    <a:bodyPr/>
                    <a:lstStyle/>
                    <a:p>
                      <a:r>
                        <a:rPr lang="en-US" sz="1000" b="1" dirty="0">
                          <a:solidFill>
                            <a:srgbClr val="13426B"/>
                          </a:solidFill>
                        </a:rPr>
                        <a:t>HK$176.00 – 188.00</a:t>
                      </a:r>
                      <a:endParaRPr lang="en-GB" sz="1000" b="1" dirty="0">
                        <a:solidFill>
                          <a:srgbClr val="13426B"/>
                        </a:solidFill>
                      </a:endParaRPr>
                    </a:p>
                  </a:txBody>
                  <a:tcPr marL="36000" marR="36000" marT="36000" marB="36000"/>
                </a:tc>
                <a:extLst>
                  <a:ext uri="{0D108BD9-81ED-4DB2-BD59-A6C34878D82A}">
                    <a16:rowId xmlns:a16="http://schemas.microsoft.com/office/drawing/2014/main" val="2648454567"/>
                  </a:ext>
                </a:extLst>
              </a:tr>
            </a:tbl>
          </a:graphicData>
        </a:graphic>
      </p:graphicFrame>
      <p:sp>
        <p:nvSpPr>
          <p:cNvPr id="101" name="Rounded Rectangle 228">
            <a:extLst>
              <a:ext uri="{FF2B5EF4-FFF2-40B4-BE49-F238E27FC236}">
                <a16:creationId xmlns:a16="http://schemas.microsoft.com/office/drawing/2014/main" id="{CE5EBA5D-B997-4996-9CDA-D4632D22585C}"/>
              </a:ext>
            </a:extLst>
          </p:cNvPr>
          <p:cNvSpPr/>
          <p:nvPr/>
        </p:nvSpPr>
        <p:spPr>
          <a:xfrm>
            <a:off x="2390442" y="1742067"/>
            <a:ext cx="1208033" cy="194912"/>
          </a:xfrm>
          <a:prstGeom prst="roundRect">
            <a:avLst>
              <a:gd name="adj" fmla="val 41581"/>
            </a:avLst>
          </a:prstGeom>
          <a:solidFill>
            <a:srgbClr val="AFFF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rgbClr val="00B050"/>
                </a:solidFill>
                <a:latin typeface="Arial" panose="020B0604020202020204" pitchFamily="34" charset="0"/>
                <a:cs typeface="Arial" panose="020B0604020202020204" pitchFamily="34" charset="0"/>
              </a:rPr>
              <a:t>Active (EIPO)</a:t>
            </a:r>
            <a:endParaRPr lang="en-GB" sz="1000" b="1" dirty="0">
              <a:solidFill>
                <a:srgbClr val="00B050"/>
              </a:solidFill>
              <a:latin typeface="Arial" panose="020B0604020202020204" pitchFamily="34" charset="0"/>
              <a:cs typeface="Arial" panose="020B0604020202020204" pitchFamily="34" charset="0"/>
            </a:endParaRPr>
          </a:p>
        </p:txBody>
      </p:sp>
      <p:graphicFrame>
        <p:nvGraphicFramePr>
          <p:cNvPr id="103" name="Table 102">
            <a:extLst>
              <a:ext uri="{FF2B5EF4-FFF2-40B4-BE49-F238E27FC236}">
                <a16:creationId xmlns:a16="http://schemas.microsoft.com/office/drawing/2014/main" id="{A4CB35BB-9726-423C-AC9B-F0C02614D434}"/>
              </a:ext>
            </a:extLst>
          </p:cNvPr>
          <p:cNvGraphicFramePr>
            <a:graphicFrameLocks noGrp="1"/>
          </p:cNvGraphicFramePr>
          <p:nvPr>
            <p:extLst>
              <p:ext uri="{D42A27DB-BD31-4B8C-83A1-F6EECF244321}">
                <p14:modId xmlns:p14="http://schemas.microsoft.com/office/powerpoint/2010/main" val="483407617"/>
              </p:ext>
            </p:extLst>
          </p:nvPr>
        </p:nvGraphicFramePr>
        <p:xfrm>
          <a:off x="954712" y="3002113"/>
          <a:ext cx="5688136" cy="2379540"/>
        </p:xfrm>
        <a:graphic>
          <a:graphicData uri="http://schemas.openxmlformats.org/drawingml/2006/table">
            <a:tbl>
              <a:tblPr firstRow="1" bandRow="1">
                <a:tableStyleId>{2D5ABB26-0587-4C30-8999-92F81FD0307C}</a:tableStyleId>
              </a:tblPr>
              <a:tblGrid>
                <a:gridCol w="1390340">
                  <a:extLst>
                    <a:ext uri="{9D8B030D-6E8A-4147-A177-3AD203B41FA5}">
                      <a16:colId xmlns:a16="http://schemas.microsoft.com/office/drawing/2014/main" val="1840978734"/>
                    </a:ext>
                  </a:extLst>
                </a:gridCol>
                <a:gridCol w="1519634">
                  <a:extLst>
                    <a:ext uri="{9D8B030D-6E8A-4147-A177-3AD203B41FA5}">
                      <a16:colId xmlns:a16="http://schemas.microsoft.com/office/drawing/2014/main" val="1828733306"/>
                    </a:ext>
                  </a:extLst>
                </a:gridCol>
                <a:gridCol w="1331639">
                  <a:extLst>
                    <a:ext uri="{9D8B030D-6E8A-4147-A177-3AD203B41FA5}">
                      <a16:colId xmlns:a16="http://schemas.microsoft.com/office/drawing/2014/main" val="2792176417"/>
                    </a:ext>
                  </a:extLst>
                </a:gridCol>
                <a:gridCol w="1446523">
                  <a:extLst>
                    <a:ext uri="{9D8B030D-6E8A-4147-A177-3AD203B41FA5}">
                      <a16:colId xmlns:a16="http://schemas.microsoft.com/office/drawing/2014/main" val="121522661"/>
                    </a:ext>
                  </a:extLst>
                </a:gridCol>
              </a:tblGrid>
              <a:tr h="215956">
                <a:tc>
                  <a:txBody>
                    <a:bodyPr/>
                    <a:lstStyle/>
                    <a:p>
                      <a:r>
                        <a:rPr lang="en-US" sz="1000" dirty="0">
                          <a:solidFill>
                            <a:srgbClr val="13426B"/>
                          </a:solidFill>
                        </a:rPr>
                        <a:t>Offering type</a:t>
                      </a: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Global Offer</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Trading currency</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HK$</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6609424"/>
                  </a:ext>
                </a:extLst>
              </a:tr>
              <a:tr h="351540">
                <a:tc>
                  <a:txBody>
                    <a:bodyPr/>
                    <a:lstStyle/>
                    <a:p>
                      <a:r>
                        <a:rPr lang="en-US" sz="1000" dirty="0">
                          <a:solidFill>
                            <a:srgbClr val="13426B"/>
                          </a:solidFill>
                        </a:rPr>
                        <a:t>Trading board lot</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100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Number of pre-IPO shares</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20,886,784,264</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48454567"/>
                  </a:ext>
                </a:extLst>
              </a:tr>
              <a:tr h="215956">
                <a:tc>
                  <a:txBody>
                    <a:bodyPr/>
                    <a:lstStyle/>
                    <a:p>
                      <a:r>
                        <a:rPr lang="en-US" sz="1000" dirty="0">
                          <a:solidFill>
                            <a:srgbClr val="13426B"/>
                          </a:solidFill>
                        </a:rPr>
                        <a:t>Offer price</a:t>
                      </a:r>
                      <a:r>
                        <a:rPr lang="en-US" sz="1000" baseline="0" dirty="0">
                          <a:solidFill>
                            <a:srgbClr val="13426B"/>
                          </a:solidFill>
                        </a:rPr>
                        <a:t> (min.)</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0.00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Offer price (max.)</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188.00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10358035"/>
                  </a:ext>
                </a:extLst>
              </a:tr>
              <a:tr h="351540">
                <a:tc>
                  <a:txBody>
                    <a:bodyPr/>
                    <a:lstStyle/>
                    <a:p>
                      <a:r>
                        <a:rPr lang="en-US" sz="1000" dirty="0">
                          <a:solidFill>
                            <a:srgbClr val="13426B"/>
                          </a:solidFill>
                        </a:rPr>
                        <a:t>Clawback threshold</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0-10, 10-15, 15-20, &gt;20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Public offer allocation</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2.5%, 5%, 7.5%, 10%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3142988"/>
                  </a:ext>
                </a:extLst>
              </a:tr>
              <a:tr h="351540">
                <a:tc>
                  <a:txBody>
                    <a:bodyPr/>
                    <a:lstStyle/>
                    <a:p>
                      <a:r>
                        <a:rPr lang="en-US" sz="1000" dirty="0">
                          <a:solidFill>
                            <a:srgbClr val="13426B"/>
                          </a:solidFill>
                        </a:rPr>
                        <a:t>Public offer </a:t>
                      </a:r>
                    </a:p>
                    <a:p>
                      <a:r>
                        <a:rPr lang="en-US" sz="1000" dirty="0">
                          <a:solidFill>
                            <a:srgbClr val="13426B"/>
                          </a:solidFill>
                        </a:rPr>
                        <a:t>re-allocation cap</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20%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Price flexibility</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0.00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09984747"/>
                  </a:ext>
                </a:extLst>
              </a:tr>
              <a:tr h="351540">
                <a:tc>
                  <a:txBody>
                    <a:bodyPr/>
                    <a:lstStyle/>
                    <a:p>
                      <a:r>
                        <a:rPr lang="en-US" sz="1000" dirty="0">
                          <a:solidFill>
                            <a:srgbClr val="13426B"/>
                          </a:solidFill>
                        </a:rPr>
                        <a:t>Over-allotment</a:t>
                      </a:r>
                      <a:r>
                        <a:rPr lang="en-US" sz="1000" baseline="0" dirty="0">
                          <a:solidFill>
                            <a:srgbClr val="13426B"/>
                          </a:solidFill>
                        </a:rPr>
                        <a:t> option</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15%</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Upsize</a:t>
                      </a:r>
                      <a:r>
                        <a:rPr lang="en-US" sz="1000" baseline="0" dirty="0">
                          <a:solidFill>
                            <a:srgbClr val="13426B"/>
                          </a:solidFill>
                        </a:rPr>
                        <a:t> option</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7749658"/>
                  </a:ext>
                </a:extLst>
              </a:tr>
              <a:tr h="215956">
                <a:tc>
                  <a:txBody>
                    <a:bodyPr/>
                    <a:lstStyle/>
                    <a:p>
                      <a:r>
                        <a:rPr lang="en-US" sz="1000" dirty="0">
                          <a:solidFill>
                            <a:srgbClr val="13426B"/>
                          </a:solidFill>
                        </a:rPr>
                        <a:t>Offer</a:t>
                      </a:r>
                      <a:r>
                        <a:rPr lang="en-US" sz="1000" baseline="0" dirty="0">
                          <a:solidFill>
                            <a:srgbClr val="13426B"/>
                          </a:solidFill>
                        </a:rPr>
                        <a:t> shares</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500,000,000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000" dirty="0">
                          <a:solidFill>
                            <a:srgbClr val="13426B"/>
                          </a:solidFill>
                        </a:rPr>
                        <a:t>Public</a:t>
                      </a:r>
                      <a:r>
                        <a:rPr lang="en-US" sz="1000" baseline="0" dirty="0">
                          <a:solidFill>
                            <a:srgbClr val="13426B"/>
                          </a:solidFill>
                        </a:rPr>
                        <a:t> offer shares</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12,500,000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9745310"/>
                  </a:ext>
                </a:extLst>
              </a:tr>
              <a:tr h="215956">
                <a:tc>
                  <a:txBody>
                    <a:bodyPr/>
                    <a:lstStyle/>
                    <a:p>
                      <a:r>
                        <a:rPr lang="en-US" sz="1000" dirty="0">
                          <a:solidFill>
                            <a:srgbClr val="13426B"/>
                          </a:solidFill>
                        </a:rPr>
                        <a:t>Placing shares</a:t>
                      </a:r>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r>
                        <a:rPr lang="en-US" sz="1000" dirty="0">
                          <a:solidFill>
                            <a:schemeClr val="bg1">
                              <a:lumMod val="50000"/>
                            </a:schemeClr>
                          </a:solidFill>
                        </a:rPr>
                        <a:t>487,500,000</a:t>
                      </a:r>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GB" sz="1000" dirty="0">
                        <a:solidFill>
                          <a:srgbClr val="13426B"/>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2F6F9"/>
                    </a:solidFill>
                  </a:tcPr>
                </a:tc>
                <a:tc>
                  <a:txBody>
                    <a:bodyPr/>
                    <a:lstStyle/>
                    <a:p>
                      <a:endParaRPr lang="en-GB" sz="1000" dirty="0">
                        <a:solidFill>
                          <a:schemeClr val="bg1">
                            <a:lumMod val="50000"/>
                          </a:schemeClr>
                        </a:solidFill>
                      </a:endParaRPr>
                    </a:p>
                  </a:txBody>
                  <a:tcPr marL="72000" marR="72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0086916"/>
                  </a:ext>
                </a:extLst>
              </a:tr>
            </a:tbl>
          </a:graphicData>
        </a:graphic>
      </p:graphicFrame>
      <p:graphicFrame>
        <p:nvGraphicFramePr>
          <p:cNvPr id="104" name="Table 103">
            <a:extLst>
              <a:ext uri="{FF2B5EF4-FFF2-40B4-BE49-F238E27FC236}">
                <a16:creationId xmlns:a16="http://schemas.microsoft.com/office/drawing/2014/main" id="{D4AB4119-234A-42E8-B087-FBF0A2ADE4FF}"/>
              </a:ext>
            </a:extLst>
          </p:cNvPr>
          <p:cNvGraphicFramePr>
            <a:graphicFrameLocks noGrp="1"/>
          </p:cNvGraphicFramePr>
          <p:nvPr>
            <p:extLst>
              <p:ext uri="{D42A27DB-BD31-4B8C-83A1-F6EECF244321}">
                <p14:modId xmlns:p14="http://schemas.microsoft.com/office/powerpoint/2010/main" val="2759723543"/>
              </p:ext>
            </p:extLst>
          </p:nvPr>
        </p:nvGraphicFramePr>
        <p:xfrm>
          <a:off x="847717" y="5502193"/>
          <a:ext cx="5921435" cy="723433"/>
        </p:xfrm>
        <a:graphic>
          <a:graphicData uri="http://schemas.openxmlformats.org/drawingml/2006/table">
            <a:tbl>
              <a:tblPr/>
              <a:tblGrid>
                <a:gridCol w="1835839">
                  <a:extLst>
                    <a:ext uri="{9D8B030D-6E8A-4147-A177-3AD203B41FA5}">
                      <a16:colId xmlns:a16="http://schemas.microsoft.com/office/drawing/2014/main" val="2592734085"/>
                    </a:ext>
                  </a:extLst>
                </a:gridCol>
                <a:gridCol w="586972">
                  <a:extLst>
                    <a:ext uri="{9D8B030D-6E8A-4147-A177-3AD203B41FA5}">
                      <a16:colId xmlns:a16="http://schemas.microsoft.com/office/drawing/2014/main" val="339903963"/>
                    </a:ext>
                  </a:extLst>
                </a:gridCol>
                <a:gridCol w="874656">
                  <a:extLst>
                    <a:ext uri="{9D8B030D-6E8A-4147-A177-3AD203B41FA5}">
                      <a16:colId xmlns:a16="http://schemas.microsoft.com/office/drawing/2014/main" val="2095983457"/>
                    </a:ext>
                  </a:extLst>
                </a:gridCol>
                <a:gridCol w="874656">
                  <a:extLst>
                    <a:ext uri="{9D8B030D-6E8A-4147-A177-3AD203B41FA5}">
                      <a16:colId xmlns:a16="http://schemas.microsoft.com/office/drawing/2014/main" val="497121249"/>
                    </a:ext>
                  </a:extLst>
                </a:gridCol>
                <a:gridCol w="874656">
                  <a:extLst>
                    <a:ext uri="{9D8B030D-6E8A-4147-A177-3AD203B41FA5}">
                      <a16:colId xmlns:a16="http://schemas.microsoft.com/office/drawing/2014/main" val="2487249238"/>
                    </a:ext>
                  </a:extLst>
                </a:gridCol>
                <a:gridCol w="874656">
                  <a:extLst>
                    <a:ext uri="{9D8B030D-6E8A-4147-A177-3AD203B41FA5}">
                      <a16:colId xmlns:a16="http://schemas.microsoft.com/office/drawing/2014/main" val="2943580173"/>
                    </a:ext>
                  </a:extLst>
                </a:gridCol>
              </a:tblGrid>
              <a:tr h="262002">
                <a:tc gridSpan="3">
                  <a:txBody>
                    <a:bodyPr/>
                    <a:lstStyle/>
                    <a:p>
                      <a:pPr algn="l" fontAlgn="ctr"/>
                      <a:r>
                        <a:rPr lang="en-GB" sz="1200" b="1" i="0" u="none" strike="noStrike" dirty="0">
                          <a:solidFill>
                            <a:srgbClr val="13426B"/>
                          </a:solidFill>
                          <a:effectLst/>
                          <a:latin typeface="Arial" panose="020B0604020202020204" pitchFamily="34" charset="0"/>
                        </a:rPr>
                        <a:t>Advisers</a:t>
                      </a:r>
                    </a:p>
                  </a:txBody>
                  <a:tcPr marL="108000" marR="36000" marT="7200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pPr algn="l" fontAlgn="ctr"/>
                      <a:r>
                        <a:rPr lang="en-GB" sz="600" b="1"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600" b="1"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tc>
                  <a:txBody>
                    <a:bodyPr/>
                    <a:lstStyle/>
                    <a:p>
                      <a:pPr algn="l" fontAlgn="ctr"/>
                      <a:r>
                        <a:rPr lang="en-GB" sz="600" b="1" i="0" u="none" strike="noStrike" dirty="0">
                          <a:solidFill>
                            <a:srgbClr val="13426B"/>
                          </a:solidFill>
                          <a:effectLst/>
                          <a:latin typeface="Arial" panose="020B0604020202020204" pitchFamily="34" charset="0"/>
                        </a:rPr>
                        <a:t> </a:t>
                      </a:r>
                    </a:p>
                  </a:txBody>
                  <a:tcPr marL="36000" marR="36000" marT="0" marB="0" anchor="ctr">
                    <a:lnL>
                      <a:noFill/>
                    </a:lnL>
                    <a:lnR>
                      <a:noFill/>
                    </a:lnR>
                    <a:lnT>
                      <a:noFill/>
                    </a:lnT>
                    <a:lnB>
                      <a:noFill/>
                    </a:lnB>
                    <a:solidFill>
                      <a:srgbClr val="FFFFFF"/>
                    </a:solidFill>
                  </a:tcPr>
                </a:tc>
                <a:extLst>
                  <a:ext uri="{0D108BD9-81ED-4DB2-BD59-A6C34878D82A}">
                    <a16:rowId xmlns:a16="http://schemas.microsoft.com/office/drawing/2014/main" val="3631798143"/>
                  </a:ext>
                </a:extLst>
              </a:tr>
              <a:tr h="93995">
                <a:tc>
                  <a:txBody>
                    <a:bodyPr/>
                    <a:lstStyle/>
                    <a:p>
                      <a:pPr algn="l" fontAlgn="b"/>
                      <a:r>
                        <a:rPr lang="en-GB" sz="600" b="0" i="0" u="none" strike="noStrike" dirty="0">
                          <a:solidFill>
                            <a:srgbClr val="000000"/>
                          </a:solidFill>
                          <a:effectLst/>
                          <a:latin typeface="Arial" panose="020B0604020202020204" pitchFamily="34" charset="0"/>
                        </a:rPr>
                        <a:t> </a:t>
                      </a:r>
                    </a:p>
                  </a:txBody>
                  <a:tcPr marL="108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w="6350" cap="flat" cmpd="sng" algn="ctr">
                      <a:solidFill>
                        <a:srgbClr val="D1DDE6"/>
                      </a:solidFill>
                      <a:prstDash val="solid"/>
                      <a:round/>
                      <a:headEnd type="none" w="med" len="med"/>
                      <a:tailEnd type="none" w="med" len="med"/>
                    </a:lnB>
                    <a:solidFill>
                      <a:srgbClr val="FFFFFF"/>
                    </a:solidFill>
                  </a:tcPr>
                </a:tc>
                <a:extLst>
                  <a:ext uri="{0D108BD9-81ED-4DB2-BD59-A6C34878D82A}">
                    <a16:rowId xmlns:a16="http://schemas.microsoft.com/office/drawing/2014/main" val="1534353311"/>
                  </a:ext>
                </a:extLst>
              </a:tr>
              <a:tr h="93995">
                <a:tc>
                  <a:txBody>
                    <a:bodyPr/>
                    <a:lstStyle/>
                    <a:p>
                      <a:pPr algn="l" fontAlgn="b"/>
                      <a:r>
                        <a:rPr lang="en-GB" sz="600" b="0" i="0" u="none" strike="noStrike" dirty="0">
                          <a:solidFill>
                            <a:srgbClr val="000000"/>
                          </a:solidFill>
                          <a:effectLst/>
                          <a:latin typeface="Arial" panose="020B0604020202020204" pitchFamily="34" charset="0"/>
                        </a:rPr>
                        <a:t> </a:t>
                      </a:r>
                    </a:p>
                  </a:txBody>
                  <a:tcPr marL="108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w="6350" cap="flat" cmpd="sng" algn="ctr">
                      <a:solidFill>
                        <a:srgbClr val="D1DD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33432978"/>
                  </a:ext>
                </a:extLst>
              </a:tr>
              <a:tr h="93995">
                <a:tc>
                  <a:txBody>
                    <a:bodyPr/>
                    <a:lstStyle/>
                    <a:p>
                      <a:pPr algn="l" fontAlgn="b"/>
                      <a:r>
                        <a:rPr lang="en-GB" sz="600" b="0" i="0" u="none" strike="noStrike" dirty="0">
                          <a:solidFill>
                            <a:srgbClr val="000000"/>
                          </a:solidFill>
                          <a:effectLst/>
                          <a:latin typeface="Arial" panose="020B0604020202020204" pitchFamily="34" charset="0"/>
                        </a:rPr>
                        <a:t> </a:t>
                      </a:r>
                    </a:p>
                  </a:txBody>
                  <a:tcPr marL="108000" marR="36000" marT="0" marB="0" anchor="b">
                    <a:lnL>
                      <a:noFill/>
                    </a:lnL>
                    <a:lnR>
                      <a:noFill/>
                    </a:lnR>
                    <a:lnT>
                      <a:noFill/>
                    </a:lnT>
                    <a:lnB>
                      <a:noFill/>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36000" marR="36000" marT="0" marB="0" anchor="b">
                    <a:lnL>
                      <a:noFill/>
                    </a:lnL>
                    <a:lnR>
                      <a:noFill/>
                    </a:lnR>
                    <a:lnT>
                      <a:noFill/>
                    </a:lnT>
                    <a:lnB>
                      <a:noFill/>
                    </a:lnB>
                    <a:solidFill>
                      <a:srgbClr val="FFFFFF"/>
                    </a:solidFill>
                  </a:tcPr>
                </a:tc>
                <a:extLst>
                  <a:ext uri="{0D108BD9-81ED-4DB2-BD59-A6C34878D82A}">
                    <a16:rowId xmlns:a16="http://schemas.microsoft.com/office/drawing/2014/main" val="3339456783"/>
                  </a:ext>
                </a:extLst>
              </a:tr>
              <a:tr h="179446">
                <a:tc>
                  <a:txBody>
                    <a:bodyPr/>
                    <a:lstStyle/>
                    <a:p>
                      <a:pPr algn="l" fontAlgn="ctr"/>
                      <a:endParaRPr lang="en-GB" sz="900" b="0" i="0" u="none" strike="noStrike" dirty="0">
                        <a:solidFill>
                          <a:srgbClr val="13426B"/>
                        </a:solidFill>
                        <a:effectLst/>
                        <a:latin typeface="Arial" panose="020B0604020202020204" pitchFamily="34" charset="0"/>
                      </a:endParaRPr>
                    </a:p>
                  </a:txBody>
                  <a:tcPr marL="108000" marR="36000" marT="0" marB="0" anchor="ctr">
                    <a:lnL>
                      <a:noFill/>
                    </a:lnL>
                    <a:lnR>
                      <a:noFill/>
                    </a:lnR>
                    <a:lnT>
                      <a:noFill/>
                    </a:lnT>
                    <a:lnB>
                      <a:noFill/>
                    </a:lnB>
                    <a:solidFill>
                      <a:srgbClr val="FFFFFF"/>
                    </a:solidFill>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solidFill>
                      <a:srgbClr val="FFFFFF"/>
                    </a:solidFill>
                  </a:tcPr>
                </a:tc>
                <a:tc gridSpan="4">
                  <a:txBody>
                    <a:bodyPr/>
                    <a:lstStyle/>
                    <a:p>
                      <a:pPr algn="l" fontAlgn="ctr"/>
                      <a:endParaRPr lang="en-GB" sz="900" b="0" i="0" u="none" strike="noStrike" dirty="0">
                        <a:solidFill>
                          <a:srgbClr val="13426B"/>
                        </a:solidFill>
                        <a:effectLst/>
                        <a:latin typeface="Arial" panose="020B0604020202020204" pitchFamily="34" charset="0"/>
                      </a:endParaRPr>
                    </a:p>
                  </a:txBody>
                  <a:tcPr marL="36000" marR="36000" marT="0" marB="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00681677"/>
                  </a:ext>
                </a:extLst>
              </a:tr>
            </a:tbl>
          </a:graphicData>
        </a:graphic>
      </p:graphicFrame>
      <p:sp>
        <p:nvSpPr>
          <p:cNvPr id="111" name="TextBox 110">
            <a:extLst>
              <a:ext uri="{FF2B5EF4-FFF2-40B4-BE49-F238E27FC236}">
                <a16:creationId xmlns:a16="http://schemas.microsoft.com/office/drawing/2014/main" id="{70DDB24D-BE95-41BC-B7CF-3950936A1F55}"/>
              </a:ext>
            </a:extLst>
          </p:cNvPr>
          <p:cNvSpPr txBox="1"/>
          <p:nvPr/>
        </p:nvSpPr>
        <p:spPr>
          <a:xfrm>
            <a:off x="1355822" y="2166203"/>
            <a:ext cx="683705"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Home</a:t>
            </a:r>
            <a:endParaRPr lang="en-GB" sz="1000" dirty="0">
              <a:solidFill>
                <a:srgbClr val="13426B"/>
              </a:solidFill>
              <a:latin typeface="Arial" panose="020B0604020202020204" pitchFamily="34" charset="0"/>
              <a:cs typeface="Arial" panose="020B0604020202020204" pitchFamily="34" charset="0"/>
            </a:endParaRPr>
          </a:p>
        </p:txBody>
      </p:sp>
      <p:sp>
        <p:nvSpPr>
          <p:cNvPr id="112" name="Rounded Rectangle 184">
            <a:extLst>
              <a:ext uri="{FF2B5EF4-FFF2-40B4-BE49-F238E27FC236}">
                <a16:creationId xmlns:a16="http://schemas.microsoft.com/office/drawing/2014/main" id="{7C8E81C6-E3D7-4E23-A230-F86A03B9E4C1}"/>
              </a:ext>
            </a:extLst>
          </p:cNvPr>
          <p:cNvSpPr/>
          <p:nvPr/>
        </p:nvSpPr>
        <p:spPr>
          <a:xfrm>
            <a:off x="2531085" y="2068214"/>
            <a:ext cx="2021700" cy="440487"/>
          </a:xfrm>
          <a:prstGeom prst="roundRect">
            <a:avLst>
              <a:gd name="adj" fmla="val 813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87762006-BD3A-4729-A92E-9ECF75CDDEDE}"/>
              </a:ext>
            </a:extLst>
          </p:cNvPr>
          <p:cNvSpPr/>
          <p:nvPr/>
        </p:nvSpPr>
        <p:spPr>
          <a:xfrm rot="5400000">
            <a:off x="3587280" y="-663622"/>
            <a:ext cx="444070" cy="5919677"/>
          </a:xfrm>
          <a:prstGeom prst="rect">
            <a:avLst/>
          </a:prstGeom>
          <a:noFill/>
          <a:ln w="9525" cap="flat" cmpd="sng" algn="ctr">
            <a:solidFill>
              <a:srgbClr val="A0B3C3"/>
            </a:solidFill>
            <a:prstDash val="solid"/>
            <a:miter lim="800000"/>
          </a:ln>
          <a:effectLst/>
        </p:spPr>
        <p:txBody>
          <a:bodyPr rot="0" spcFirstLastPara="0" vert="horz" wrap="square" lIns="0" tIns="0" rIns="0" bIns="0" numCol="1" spcCol="0" rtlCol="0" fromWordArt="0" anchor="b" anchorCtr="0" forceAA="0" compatLnSpc="1">
            <a:prstTxWarp prst="textNoShape">
              <a:avLst/>
            </a:prstTxWarp>
            <a:noAutofit/>
          </a:bodyPr>
          <a:lstStyle/>
          <a:p>
            <a:pPr algn="ctr" defTabSz="914361">
              <a:lnSpc>
                <a:spcPct val="107000"/>
              </a:lnSpc>
              <a:spcAft>
                <a:spcPts val="800"/>
              </a:spcAft>
            </a:pPr>
            <a:r>
              <a:rPr lang="en-US" sz="1000" kern="0" dirty="0">
                <a:solidFill>
                  <a:prstClr val="white"/>
                </a:solidFill>
                <a:latin typeface="Arial" panose="020B0604020202020204" pitchFamily="34" charset="0"/>
                <a:ea typeface="DengXian" panose="02010600030101010101" pitchFamily="2" charset="-122"/>
                <a:cs typeface="Arial" panose="020B0604020202020204" pitchFamily="34" charset="0"/>
              </a:rPr>
              <a:t> </a:t>
            </a:r>
            <a:endParaRPr lang="en-GB" sz="1000" kern="0" dirty="0">
              <a:solidFill>
                <a:prstClr val="white"/>
              </a:solidFill>
              <a:latin typeface="Arial" panose="020B0604020202020204" pitchFamily="34" charset="0"/>
              <a:ea typeface="DengXian" panose="02010600030101010101" pitchFamily="2" charset="-122"/>
              <a:cs typeface="Arial" panose="020B0604020202020204" pitchFamily="34" charset="0"/>
            </a:endParaRPr>
          </a:p>
        </p:txBody>
      </p:sp>
      <p:sp>
        <p:nvSpPr>
          <p:cNvPr id="114" name="TextBox 113">
            <a:extLst>
              <a:ext uri="{FF2B5EF4-FFF2-40B4-BE49-F238E27FC236}">
                <a16:creationId xmlns:a16="http://schemas.microsoft.com/office/drawing/2014/main" id="{5CD53570-6C1B-4FFC-878A-CDA35C3D92A8}"/>
              </a:ext>
            </a:extLst>
          </p:cNvPr>
          <p:cNvSpPr txBox="1"/>
          <p:nvPr/>
        </p:nvSpPr>
        <p:spPr>
          <a:xfrm>
            <a:off x="2886388" y="2159362"/>
            <a:ext cx="1362741" cy="246221"/>
          </a:xfrm>
          <a:prstGeom prst="rect">
            <a:avLst/>
          </a:prstGeom>
          <a:noFill/>
        </p:spPr>
        <p:txBody>
          <a:bodyPr wrap="square" lIns="72000" rIns="72000" rtlCol="0">
            <a:spAutoFit/>
          </a:bodyPr>
          <a:lstStyle/>
          <a:p>
            <a:r>
              <a:rPr lang="en-US" sz="1000" b="1" dirty="0">
                <a:solidFill>
                  <a:srgbClr val="13426B"/>
                </a:solidFill>
                <a:latin typeface="Arial" panose="020B0604020202020204" pitchFamily="34" charset="0"/>
                <a:cs typeface="Arial" panose="020B0604020202020204" pitchFamily="34" charset="0"/>
              </a:rPr>
              <a:t>IPO Reference Data</a:t>
            </a:r>
            <a:endParaRPr lang="en-GB" sz="1000" b="1" dirty="0">
              <a:solidFill>
                <a:srgbClr val="13426B"/>
              </a:solidFill>
              <a:latin typeface="Arial" panose="020B0604020202020204" pitchFamily="34" charset="0"/>
              <a:cs typeface="Arial" panose="020B0604020202020204" pitchFamily="34" charset="0"/>
            </a:endParaRPr>
          </a:p>
        </p:txBody>
      </p:sp>
      <p:cxnSp>
        <p:nvCxnSpPr>
          <p:cNvPr id="115" name="Straight Connector 114">
            <a:extLst>
              <a:ext uri="{FF2B5EF4-FFF2-40B4-BE49-F238E27FC236}">
                <a16:creationId xmlns:a16="http://schemas.microsoft.com/office/drawing/2014/main" id="{BE9E8A50-B586-4B32-94EC-C91B4927F10B}"/>
              </a:ext>
            </a:extLst>
          </p:cNvPr>
          <p:cNvCxnSpPr>
            <a:cxnSpLocks/>
          </p:cNvCxnSpPr>
          <p:nvPr/>
        </p:nvCxnSpPr>
        <p:spPr>
          <a:xfrm flipV="1">
            <a:off x="2529167" y="2146673"/>
            <a:ext cx="0" cy="295106"/>
          </a:xfrm>
          <a:prstGeom prst="line">
            <a:avLst/>
          </a:prstGeom>
          <a:ln w="25400" cap="rnd">
            <a:solidFill>
              <a:srgbClr val="26CAD3"/>
            </a:solidFill>
          </a:ln>
          <a:effectLst/>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CC5E4F2E-3199-47AC-81E8-03C5601B1676}"/>
              </a:ext>
            </a:extLst>
          </p:cNvPr>
          <p:cNvSpPr txBox="1"/>
          <p:nvPr/>
        </p:nvSpPr>
        <p:spPr>
          <a:xfrm>
            <a:off x="5049489" y="2172616"/>
            <a:ext cx="926896" cy="246221"/>
          </a:xfrm>
          <a:prstGeom prst="rect">
            <a:avLst/>
          </a:prstGeom>
          <a:noFill/>
        </p:spPr>
        <p:txBody>
          <a:bodyPr wrap="square" lIns="72000" rIns="72000" rtlCol="0">
            <a:spAutoFit/>
          </a:bodyPr>
          <a:lstStyle/>
          <a:p>
            <a:r>
              <a:rPr lang="en-US" sz="1000" dirty="0">
                <a:solidFill>
                  <a:srgbClr val="13426B"/>
                </a:solidFill>
                <a:latin typeface="Arial" panose="020B0604020202020204" pitchFamily="34" charset="0"/>
                <a:cs typeface="Arial" panose="020B0604020202020204" pitchFamily="34" charset="0"/>
              </a:rPr>
              <a:t>Notifications</a:t>
            </a:r>
            <a:endParaRPr lang="en-GB" sz="1000" dirty="0">
              <a:solidFill>
                <a:srgbClr val="13426B"/>
              </a:solidFill>
              <a:latin typeface="Arial" panose="020B0604020202020204" pitchFamily="34" charset="0"/>
              <a:cs typeface="Arial" panose="020B0604020202020204" pitchFamily="34" charset="0"/>
            </a:endParaRPr>
          </a:p>
        </p:txBody>
      </p:sp>
      <p:graphicFrame>
        <p:nvGraphicFramePr>
          <p:cNvPr id="128" name="Table 127">
            <a:extLst>
              <a:ext uri="{FF2B5EF4-FFF2-40B4-BE49-F238E27FC236}">
                <a16:creationId xmlns:a16="http://schemas.microsoft.com/office/drawing/2014/main" id="{9602B7F5-D2EE-412D-A6C0-F07CD5494EF2}"/>
              </a:ext>
            </a:extLst>
          </p:cNvPr>
          <p:cNvGraphicFramePr>
            <a:graphicFrameLocks noGrp="1"/>
          </p:cNvGraphicFramePr>
          <p:nvPr>
            <p:extLst>
              <p:ext uri="{D42A27DB-BD31-4B8C-83A1-F6EECF244321}">
                <p14:modId xmlns:p14="http://schemas.microsoft.com/office/powerpoint/2010/main" val="4149410631"/>
              </p:ext>
            </p:extLst>
          </p:nvPr>
        </p:nvGraphicFramePr>
        <p:xfrm>
          <a:off x="954711" y="5918786"/>
          <a:ext cx="5441110" cy="237941"/>
        </p:xfrm>
        <a:graphic>
          <a:graphicData uri="http://schemas.openxmlformats.org/drawingml/2006/table">
            <a:tbl>
              <a:tblPr firstRow="1" bandRow="1">
                <a:tableStyleId>{2D5ABB26-0587-4C30-8999-92F81FD0307C}</a:tableStyleId>
              </a:tblPr>
              <a:tblGrid>
                <a:gridCol w="1303600">
                  <a:extLst>
                    <a:ext uri="{9D8B030D-6E8A-4147-A177-3AD203B41FA5}">
                      <a16:colId xmlns:a16="http://schemas.microsoft.com/office/drawing/2014/main" val="1840978734"/>
                    </a:ext>
                  </a:extLst>
                </a:gridCol>
                <a:gridCol w="1416955">
                  <a:extLst>
                    <a:ext uri="{9D8B030D-6E8A-4147-A177-3AD203B41FA5}">
                      <a16:colId xmlns:a16="http://schemas.microsoft.com/office/drawing/2014/main" val="1828733306"/>
                    </a:ext>
                  </a:extLst>
                </a:gridCol>
                <a:gridCol w="1303600">
                  <a:extLst>
                    <a:ext uri="{9D8B030D-6E8A-4147-A177-3AD203B41FA5}">
                      <a16:colId xmlns:a16="http://schemas.microsoft.com/office/drawing/2014/main" val="2792176417"/>
                    </a:ext>
                  </a:extLst>
                </a:gridCol>
                <a:gridCol w="1416955">
                  <a:extLst>
                    <a:ext uri="{9D8B030D-6E8A-4147-A177-3AD203B41FA5}">
                      <a16:colId xmlns:a16="http://schemas.microsoft.com/office/drawing/2014/main" val="121522661"/>
                    </a:ext>
                  </a:extLst>
                </a:gridCol>
              </a:tblGrid>
              <a:tr h="237941">
                <a:tc>
                  <a:txBody>
                    <a:bodyPr/>
                    <a:lstStyle/>
                    <a:p>
                      <a:r>
                        <a:rPr lang="en-US" sz="1000" dirty="0"/>
                        <a:t>Adviser type</a:t>
                      </a:r>
                      <a:endParaRPr lang="en-US" sz="1000" dirty="0">
                        <a:solidFill>
                          <a:srgbClr val="13426B"/>
                        </a:solidFill>
                      </a:endParaRPr>
                    </a:p>
                  </a:txBody>
                  <a:tcPr marL="72000" marR="72000" marT="36000" marB="36000" anchor="ctr">
                    <a:solidFill>
                      <a:srgbClr val="FCFCFF"/>
                    </a:solidFill>
                  </a:tcPr>
                </a:tc>
                <a:tc>
                  <a:txBody>
                    <a:bodyPr/>
                    <a:lstStyle/>
                    <a:p>
                      <a:r>
                        <a:rPr lang="en-US" sz="1000" dirty="0"/>
                        <a:t>Adviser name</a:t>
                      </a:r>
                      <a:endParaRPr lang="en-GB" sz="1000" dirty="0">
                        <a:solidFill>
                          <a:schemeClr val="bg1">
                            <a:lumMod val="50000"/>
                          </a:schemeClr>
                        </a:solidFill>
                      </a:endParaRPr>
                    </a:p>
                  </a:txBody>
                  <a:tcPr marL="72000" marR="72000" marT="36000" marB="36000" anchor="ctr">
                    <a:solidFill>
                      <a:srgbClr val="FCFCFF"/>
                    </a:solidFill>
                  </a:tcPr>
                </a:tc>
                <a:tc>
                  <a:txBody>
                    <a:bodyPr/>
                    <a:lstStyle/>
                    <a:p>
                      <a:r>
                        <a:rPr lang="en-US" sz="1000" dirty="0"/>
                        <a:t>User name</a:t>
                      </a:r>
                      <a:endParaRPr lang="en-GB" sz="1000" dirty="0">
                        <a:solidFill>
                          <a:srgbClr val="13426B"/>
                        </a:solidFill>
                      </a:endParaRPr>
                    </a:p>
                  </a:txBody>
                  <a:tcPr marL="72000" marR="72000" marT="36000" marB="36000" anchor="ctr">
                    <a:solidFill>
                      <a:srgbClr val="FCFCFF"/>
                    </a:solidFill>
                  </a:tcPr>
                </a:tc>
                <a:tc>
                  <a:txBody>
                    <a:bodyPr/>
                    <a:lstStyle/>
                    <a:p>
                      <a:r>
                        <a:rPr lang="en-US" sz="1000" dirty="0"/>
                        <a:t>Remark</a:t>
                      </a:r>
                      <a:endParaRPr lang="en-GB" sz="1000" dirty="0">
                        <a:solidFill>
                          <a:schemeClr val="bg1">
                            <a:lumMod val="50000"/>
                          </a:schemeClr>
                        </a:solidFill>
                      </a:endParaRPr>
                    </a:p>
                  </a:txBody>
                  <a:tcPr marL="72000" marR="72000" marT="36000" marB="36000" anchor="ctr">
                    <a:solidFill>
                      <a:srgbClr val="FCFCFF"/>
                    </a:solidFill>
                  </a:tcPr>
                </a:tc>
                <a:extLst>
                  <a:ext uri="{0D108BD9-81ED-4DB2-BD59-A6C34878D82A}">
                    <a16:rowId xmlns:a16="http://schemas.microsoft.com/office/drawing/2014/main" val="126609424"/>
                  </a:ext>
                </a:extLst>
              </a:tr>
            </a:tbl>
          </a:graphicData>
        </a:graphic>
      </p:graphicFrame>
      <p:sp>
        <p:nvSpPr>
          <p:cNvPr id="131" name="TextBox 130">
            <a:extLst>
              <a:ext uri="{FF2B5EF4-FFF2-40B4-BE49-F238E27FC236}">
                <a16:creationId xmlns:a16="http://schemas.microsoft.com/office/drawing/2014/main" id="{2C6742BE-7EEE-4479-92DF-A81D0D578418}"/>
              </a:ext>
            </a:extLst>
          </p:cNvPr>
          <p:cNvSpPr txBox="1"/>
          <p:nvPr/>
        </p:nvSpPr>
        <p:spPr>
          <a:xfrm>
            <a:off x="1750912" y="1138362"/>
            <a:ext cx="974813" cy="276999"/>
          </a:xfrm>
          <a:prstGeom prst="rect">
            <a:avLst/>
          </a:prstGeom>
          <a:noFill/>
        </p:spPr>
        <p:txBody>
          <a:bodyPr wrap="square" rtlCol="0">
            <a:spAutoFit/>
          </a:bodyPr>
          <a:lstStyle/>
          <a:p>
            <a:r>
              <a:rPr lang="zh-CN" altLang="en-US" sz="1200" b="1" dirty="0">
                <a:solidFill>
                  <a:schemeClr val="bg1"/>
                </a:solidFill>
                <a:latin typeface="Microsoft JhengHei" panose="020B0604030504040204" pitchFamily="34" charset="-120"/>
                <a:ea typeface="Microsoft JhengHei" panose="020B0604030504040204" pitchFamily="34" charset="-120"/>
              </a:rPr>
              <a:t>香港交易所</a:t>
            </a:r>
            <a:endParaRPr lang="en-GB" b="1" dirty="0">
              <a:solidFill>
                <a:schemeClr val="bg1"/>
              </a:solidFill>
              <a:latin typeface="Microsoft JhengHei" panose="020B0604030504040204" pitchFamily="34" charset="-120"/>
              <a:ea typeface="Microsoft JhengHei" panose="020B0604030504040204" pitchFamily="34" charset="-120"/>
            </a:endParaRPr>
          </a:p>
        </p:txBody>
      </p:sp>
      <p:pic>
        <p:nvPicPr>
          <p:cNvPr id="132" name="Picture 131">
            <a:extLst>
              <a:ext uri="{FF2B5EF4-FFF2-40B4-BE49-F238E27FC236}">
                <a16:creationId xmlns:a16="http://schemas.microsoft.com/office/drawing/2014/main" id="{6C902E6E-8FB2-45BB-8166-E650FA6BE922}"/>
              </a:ext>
            </a:extLst>
          </p:cNvPr>
          <p:cNvPicPr>
            <a:picLocks noChangeAspect="1"/>
          </p:cNvPicPr>
          <p:nvPr/>
        </p:nvPicPr>
        <p:blipFill rotWithShape="1">
          <a:blip r:embed="rId2">
            <a:extLst>
              <a:ext uri="{28A0092B-C50C-407E-A947-70E740481C1C}">
                <a14:useLocalDpi xmlns:a14="http://schemas.microsoft.com/office/drawing/2010/main" val="0"/>
              </a:ext>
            </a:extLst>
          </a:blip>
          <a:srcRect l="14960" t="16176" r="14561" b="41581"/>
          <a:stretch/>
        </p:blipFill>
        <p:spPr>
          <a:xfrm>
            <a:off x="839655" y="1149174"/>
            <a:ext cx="865106" cy="251479"/>
          </a:xfrm>
          <a:prstGeom prst="rect">
            <a:avLst/>
          </a:prstGeom>
        </p:spPr>
      </p:pic>
      <p:grpSp>
        <p:nvGrpSpPr>
          <p:cNvPr id="133" name="Group 132">
            <a:extLst>
              <a:ext uri="{FF2B5EF4-FFF2-40B4-BE49-F238E27FC236}">
                <a16:creationId xmlns:a16="http://schemas.microsoft.com/office/drawing/2014/main" id="{F65F7308-4CFC-47A1-908F-4247A617FFD2}"/>
              </a:ext>
            </a:extLst>
          </p:cNvPr>
          <p:cNvGrpSpPr/>
          <p:nvPr/>
        </p:nvGrpSpPr>
        <p:grpSpPr>
          <a:xfrm>
            <a:off x="7452949" y="1617555"/>
            <a:ext cx="1190206" cy="400110"/>
            <a:chOff x="9131671" y="1034942"/>
            <a:chExt cx="641549" cy="391745"/>
          </a:xfrm>
        </p:grpSpPr>
        <p:sp>
          <p:nvSpPr>
            <p:cNvPr id="134" name="Arc 133">
              <a:extLst>
                <a:ext uri="{FF2B5EF4-FFF2-40B4-BE49-F238E27FC236}">
                  <a16:creationId xmlns:a16="http://schemas.microsoft.com/office/drawing/2014/main" id="{60305FD4-41D0-441E-A4FB-E93C1909023F}"/>
                </a:ext>
              </a:extLst>
            </p:cNvPr>
            <p:cNvSpPr/>
            <p:nvPr/>
          </p:nvSpPr>
          <p:spPr>
            <a:xfrm>
              <a:off x="9131671" y="1104415"/>
              <a:ext cx="360000" cy="62397"/>
            </a:xfrm>
            <a:prstGeom prst="arc">
              <a:avLst>
                <a:gd name="adj1" fmla="val 16200000"/>
                <a:gd name="adj2" fmla="val 246057"/>
              </a:avLst>
            </a:prstGeom>
            <a:ln w="15875" cap="rnd">
              <a:solidFill>
                <a:srgbClr val="A0B3C3"/>
              </a:solidFill>
              <a:headEnd type="arrow" w="sm" len="sm"/>
              <a:tailEnd w="sm"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000"/>
            </a:p>
          </p:txBody>
        </p:sp>
        <p:sp>
          <p:nvSpPr>
            <p:cNvPr id="135" name="TextBox 134">
              <a:extLst>
                <a:ext uri="{FF2B5EF4-FFF2-40B4-BE49-F238E27FC236}">
                  <a16:creationId xmlns:a16="http://schemas.microsoft.com/office/drawing/2014/main" id="{9CA7EA9B-A3DE-4096-931A-88BC6E751996}"/>
                </a:ext>
              </a:extLst>
            </p:cNvPr>
            <p:cNvSpPr txBox="1"/>
            <p:nvPr/>
          </p:nvSpPr>
          <p:spPr>
            <a:xfrm>
              <a:off x="9491671" y="1034942"/>
              <a:ext cx="281549" cy="391745"/>
            </a:xfrm>
            <a:prstGeom prst="rect">
              <a:avLst/>
            </a:prstGeom>
            <a:noFill/>
          </p:spPr>
          <p:txBody>
            <a:bodyPr wrap="square" lIns="36000" rIns="36000" rtlCol="0">
              <a:spAutoFit/>
            </a:bodyPr>
            <a:lstStyle/>
            <a:p>
              <a:r>
                <a:rPr lang="en-US" sz="1000" dirty="0">
                  <a:solidFill>
                    <a:srgbClr val="A0B3C3"/>
                  </a:solidFill>
                </a:rPr>
                <a:t>Back</a:t>
              </a:r>
              <a:endParaRPr lang="en-GB" sz="1000" dirty="0">
                <a:solidFill>
                  <a:srgbClr val="A0B3C3"/>
                </a:solidFill>
              </a:endParaRPr>
            </a:p>
          </p:txBody>
        </p:sp>
      </p:grpSp>
      <p:pic>
        <p:nvPicPr>
          <p:cNvPr id="136" name="Picture 135">
            <a:extLst>
              <a:ext uri="{FF2B5EF4-FFF2-40B4-BE49-F238E27FC236}">
                <a16:creationId xmlns:a16="http://schemas.microsoft.com/office/drawing/2014/main" id="{1BB5FAC4-A3A7-458C-9506-1920AC99A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65" y="1498021"/>
            <a:ext cx="568472" cy="469216"/>
          </a:xfrm>
          <a:prstGeom prst="rect">
            <a:avLst/>
          </a:prstGeom>
        </p:spPr>
      </p:pic>
      <p:sp>
        <p:nvSpPr>
          <p:cNvPr id="137" name="Oval 136">
            <a:extLst>
              <a:ext uri="{FF2B5EF4-FFF2-40B4-BE49-F238E27FC236}">
                <a16:creationId xmlns:a16="http://schemas.microsoft.com/office/drawing/2014/main" id="{CAE98C06-8E52-4B52-89F7-D79C8124BA6D}"/>
              </a:ext>
            </a:extLst>
          </p:cNvPr>
          <p:cNvSpPr/>
          <p:nvPr/>
        </p:nvSpPr>
        <p:spPr>
          <a:xfrm>
            <a:off x="2443393" y="1788099"/>
            <a:ext cx="106797" cy="106797"/>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a:p>
        </p:txBody>
      </p:sp>
      <p:grpSp>
        <p:nvGrpSpPr>
          <p:cNvPr id="138" name="Group 137">
            <a:extLst>
              <a:ext uri="{FF2B5EF4-FFF2-40B4-BE49-F238E27FC236}">
                <a16:creationId xmlns:a16="http://schemas.microsoft.com/office/drawing/2014/main" id="{B98F4697-6A34-47EF-9ECE-9FA3C04F37DE}"/>
              </a:ext>
            </a:extLst>
          </p:cNvPr>
          <p:cNvGrpSpPr/>
          <p:nvPr/>
        </p:nvGrpSpPr>
        <p:grpSpPr>
          <a:xfrm>
            <a:off x="1006108" y="2153778"/>
            <a:ext cx="288000" cy="296047"/>
            <a:chOff x="5223899" y="1662037"/>
            <a:chExt cx="252000" cy="296884"/>
          </a:xfrm>
        </p:grpSpPr>
        <p:grpSp>
          <p:nvGrpSpPr>
            <p:cNvPr id="139" name="Group 138">
              <a:extLst>
                <a:ext uri="{FF2B5EF4-FFF2-40B4-BE49-F238E27FC236}">
                  <a16:creationId xmlns:a16="http://schemas.microsoft.com/office/drawing/2014/main" id="{FC5049E9-53BC-4FCA-9B07-155960582479}"/>
                </a:ext>
              </a:extLst>
            </p:cNvPr>
            <p:cNvGrpSpPr/>
            <p:nvPr/>
          </p:nvGrpSpPr>
          <p:grpSpPr>
            <a:xfrm>
              <a:off x="5223899" y="1662037"/>
              <a:ext cx="252000" cy="255425"/>
              <a:chOff x="5223899" y="1647825"/>
              <a:chExt cx="252000" cy="255425"/>
            </a:xfrm>
            <a:solidFill>
              <a:srgbClr val="A0B3C3"/>
            </a:solidFill>
            <a:effectLst/>
          </p:grpSpPr>
          <p:sp>
            <p:nvSpPr>
              <p:cNvPr id="142" name="Isosceles Triangle 141">
                <a:extLst>
                  <a:ext uri="{FF2B5EF4-FFF2-40B4-BE49-F238E27FC236}">
                    <a16:creationId xmlns:a16="http://schemas.microsoft.com/office/drawing/2014/main" id="{EEB32F69-8650-43FE-A478-CF927484AB96}"/>
                  </a:ext>
                </a:extLst>
              </p:cNvPr>
              <p:cNvSpPr/>
              <p:nvPr/>
            </p:nvSpPr>
            <p:spPr>
              <a:xfrm>
                <a:off x="5223899" y="1647825"/>
                <a:ext cx="252000" cy="111425"/>
              </a:xfrm>
              <a:prstGeom prst="triangle">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3" name="Rectangle 142">
                <a:extLst>
                  <a:ext uri="{FF2B5EF4-FFF2-40B4-BE49-F238E27FC236}">
                    <a16:creationId xmlns:a16="http://schemas.microsoft.com/office/drawing/2014/main" id="{AC035487-2465-4980-9220-AA33A9EBED55}"/>
                  </a:ext>
                </a:extLst>
              </p:cNvPr>
              <p:cNvSpPr/>
              <p:nvPr/>
            </p:nvSpPr>
            <p:spPr>
              <a:xfrm>
                <a:off x="5277899" y="1759250"/>
                <a:ext cx="144000" cy="144000"/>
              </a:xfrm>
              <a:prstGeom prst="rect">
                <a:avLst/>
              </a:prstGeom>
              <a:grp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40" name="Rounded Rectangle 240">
              <a:extLst>
                <a:ext uri="{FF2B5EF4-FFF2-40B4-BE49-F238E27FC236}">
                  <a16:creationId xmlns:a16="http://schemas.microsoft.com/office/drawing/2014/main" id="{31D94A60-A2E7-491B-A47D-473FF872D361}"/>
                </a:ext>
              </a:extLst>
            </p:cNvPr>
            <p:cNvSpPr/>
            <p:nvPr/>
          </p:nvSpPr>
          <p:spPr>
            <a:xfrm rot="16200000">
              <a:off x="5291317" y="1873341"/>
              <a:ext cx="117161" cy="53999"/>
            </a:xfrm>
            <a:prstGeom prst="roundRect">
              <a:avLst/>
            </a:prstGeom>
            <a:solidFill>
              <a:srgbClr val="F0F5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1" name="Rectangle 140">
              <a:extLst>
                <a:ext uri="{FF2B5EF4-FFF2-40B4-BE49-F238E27FC236}">
                  <a16:creationId xmlns:a16="http://schemas.microsoft.com/office/drawing/2014/main" id="{B512E2E5-8645-4EBB-8F51-0B4E51A68663}"/>
                </a:ext>
              </a:extLst>
            </p:cNvPr>
            <p:cNvSpPr/>
            <p:nvPr/>
          </p:nvSpPr>
          <p:spPr>
            <a:xfrm>
              <a:off x="5403899" y="1662037"/>
              <a:ext cx="25200" cy="108000"/>
            </a:xfrm>
            <a:prstGeom prst="rect">
              <a:avLst/>
            </a:prstGeom>
            <a:solidFill>
              <a:srgbClr val="A0B3C3"/>
            </a:solidFill>
            <a:ln w="19050">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44" name="Group 143">
            <a:extLst>
              <a:ext uri="{FF2B5EF4-FFF2-40B4-BE49-F238E27FC236}">
                <a16:creationId xmlns:a16="http://schemas.microsoft.com/office/drawing/2014/main" id="{DC858F75-2011-4B13-9F9F-3293114635A1}"/>
              </a:ext>
            </a:extLst>
          </p:cNvPr>
          <p:cNvGrpSpPr/>
          <p:nvPr/>
        </p:nvGrpSpPr>
        <p:grpSpPr>
          <a:xfrm>
            <a:off x="2611143" y="2157589"/>
            <a:ext cx="288000" cy="296047"/>
            <a:chOff x="2086228" y="1706705"/>
            <a:chExt cx="200636" cy="193208"/>
          </a:xfrm>
        </p:grpSpPr>
        <p:sp>
          <p:nvSpPr>
            <p:cNvPr id="145" name="Rounded Rectangle 249">
              <a:extLst>
                <a:ext uri="{FF2B5EF4-FFF2-40B4-BE49-F238E27FC236}">
                  <a16:creationId xmlns:a16="http://schemas.microsoft.com/office/drawing/2014/main" id="{43B1680C-90F6-4B50-9889-2F8FC546D344}"/>
                </a:ext>
              </a:extLst>
            </p:cNvPr>
            <p:cNvSpPr/>
            <p:nvPr/>
          </p:nvSpPr>
          <p:spPr>
            <a:xfrm>
              <a:off x="2086228" y="1706705"/>
              <a:ext cx="140278" cy="157359"/>
            </a:xfrm>
            <a:prstGeom prst="roundRect">
              <a:avLst>
                <a:gd name="adj" fmla="val 0"/>
              </a:avLst>
            </a:prstGeom>
            <a:noFill/>
            <a:ln w="254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46" name="Group 145">
              <a:extLst>
                <a:ext uri="{FF2B5EF4-FFF2-40B4-BE49-F238E27FC236}">
                  <a16:creationId xmlns:a16="http://schemas.microsoft.com/office/drawing/2014/main" id="{01549CA8-5E3A-483A-A1D5-2E4770ED405B}"/>
                </a:ext>
              </a:extLst>
            </p:cNvPr>
            <p:cNvGrpSpPr/>
            <p:nvPr/>
          </p:nvGrpSpPr>
          <p:grpSpPr>
            <a:xfrm>
              <a:off x="2142769" y="1748590"/>
              <a:ext cx="144095" cy="151323"/>
              <a:chOff x="6152378" y="1773448"/>
              <a:chExt cx="144095" cy="151323"/>
            </a:xfrm>
          </p:grpSpPr>
          <p:sp>
            <p:nvSpPr>
              <p:cNvPr id="147" name="Oval 146">
                <a:extLst>
                  <a:ext uri="{FF2B5EF4-FFF2-40B4-BE49-F238E27FC236}">
                    <a16:creationId xmlns:a16="http://schemas.microsoft.com/office/drawing/2014/main" id="{8E67AAA9-9D77-4CC5-A685-21B51FA9B6FE}"/>
                  </a:ext>
                </a:extLst>
              </p:cNvPr>
              <p:cNvSpPr/>
              <p:nvPr/>
            </p:nvSpPr>
            <p:spPr>
              <a:xfrm>
                <a:off x="6152378" y="1773448"/>
                <a:ext cx="144000" cy="144000"/>
              </a:xfrm>
              <a:prstGeom prst="ellipse">
                <a:avLst/>
              </a:prstGeom>
              <a:solidFill>
                <a:schemeClr val="bg1"/>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71363BC2-AFA6-4DEE-8B0C-17CCE4F1A03D}"/>
                  </a:ext>
                </a:extLst>
              </p:cNvPr>
              <p:cNvSpPr/>
              <p:nvPr/>
            </p:nvSpPr>
            <p:spPr>
              <a:xfrm>
                <a:off x="6170378" y="1791448"/>
                <a:ext cx="108000" cy="108000"/>
              </a:xfrm>
              <a:prstGeom prst="ellipse">
                <a:avLst/>
              </a:prstGeom>
              <a:noFill/>
              <a:ln w="25400">
                <a:solidFill>
                  <a:srgbClr val="26CA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49" name="Straight Connector 148">
                <a:extLst>
                  <a:ext uri="{FF2B5EF4-FFF2-40B4-BE49-F238E27FC236}">
                    <a16:creationId xmlns:a16="http://schemas.microsoft.com/office/drawing/2014/main" id="{C5DF08C2-9A64-4D4A-B7AD-4D7348EEBF05}"/>
                  </a:ext>
                </a:extLst>
              </p:cNvPr>
              <p:cNvCxnSpPr/>
              <p:nvPr/>
            </p:nvCxnSpPr>
            <p:spPr>
              <a:xfrm>
                <a:off x="6260578" y="1888876"/>
                <a:ext cx="35895" cy="35895"/>
              </a:xfrm>
              <a:prstGeom prst="line">
                <a:avLst/>
              </a:prstGeom>
              <a:ln w="25400" cap="rnd">
                <a:solidFill>
                  <a:srgbClr val="26CAD3"/>
                </a:solidFill>
              </a:ln>
              <a:effectLst/>
            </p:spPr>
            <p:style>
              <a:lnRef idx="2">
                <a:schemeClr val="accent1"/>
              </a:lnRef>
              <a:fillRef idx="0">
                <a:schemeClr val="accent1"/>
              </a:fillRef>
              <a:effectRef idx="1">
                <a:schemeClr val="accent1"/>
              </a:effectRef>
              <a:fontRef idx="minor">
                <a:schemeClr val="tx1"/>
              </a:fontRef>
            </p:style>
          </p:cxnSp>
        </p:grpSp>
      </p:grpSp>
      <p:grpSp>
        <p:nvGrpSpPr>
          <p:cNvPr id="150" name="Group 149">
            <a:extLst>
              <a:ext uri="{FF2B5EF4-FFF2-40B4-BE49-F238E27FC236}">
                <a16:creationId xmlns:a16="http://schemas.microsoft.com/office/drawing/2014/main" id="{B5C01FDB-AC22-47CE-A915-09679247F3C5}"/>
              </a:ext>
            </a:extLst>
          </p:cNvPr>
          <p:cNvGrpSpPr/>
          <p:nvPr/>
        </p:nvGrpSpPr>
        <p:grpSpPr>
          <a:xfrm>
            <a:off x="4723425" y="2146673"/>
            <a:ext cx="288000" cy="296047"/>
            <a:chOff x="3305613" y="1712590"/>
            <a:chExt cx="180000" cy="168078"/>
          </a:xfrm>
        </p:grpSpPr>
        <p:grpSp>
          <p:nvGrpSpPr>
            <p:cNvPr id="151" name="Group 150">
              <a:extLst>
                <a:ext uri="{FF2B5EF4-FFF2-40B4-BE49-F238E27FC236}">
                  <a16:creationId xmlns:a16="http://schemas.microsoft.com/office/drawing/2014/main" id="{63677100-CA12-41A6-B8B2-25095ADAF27B}"/>
                </a:ext>
              </a:extLst>
            </p:cNvPr>
            <p:cNvGrpSpPr/>
            <p:nvPr/>
          </p:nvGrpSpPr>
          <p:grpSpPr>
            <a:xfrm>
              <a:off x="3305613" y="1737448"/>
              <a:ext cx="180000" cy="143220"/>
              <a:chOff x="8031203" y="1842751"/>
              <a:chExt cx="180000" cy="100148"/>
            </a:xfrm>
          </p:grpSpPr>
          <p:sp>
            <p:nvSpPr>
              <p:cNvPr id="153" name="Flowchart: Delay 152">
                <a:extLst>
                  <a:ext uri="{FF2B5EF4-FFF2-40B4-BE49-F238E27FC236}">
                    <a16:creationId xmlns:a16="http://schemas.microsoft.com/office/drawing/2014/main" id="{B45999F5-2355-4334-B873-415C4A5CD6FF}"/>
                  </a:ext>
                </a:extLst>
              </p:cNvPr>
              <p:cNvSpPr/>
              <p:nvPr/>
            </p:nvSpPr>
            <p:spPr>
              <a:xfrm rot="16200000">
                <a:off x="8084512" y="1822282"/>
                <a:ext cx="75520" cy="116458"/>
              </a:xfrm>
              <a:prstGeom prst="flowChartDelay">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4" name="Trapezoid 153">
                <a:extLst>
                  <a:ext uri="{FF2B5EF4-FFF2-40B4-BE49-F238E27FC236}">
                    <a16:creationId xmlns:a16="http://schemas.microsoft.com/office/drawing/2014/main" id="{F9A053F5-BB65-4382-BC7A-4D24CF56E24F}"/>
                  </a:ext>
                </a:extLst>
              </p:cNvPr>
              <p:cNvSpPr/>
              <p:nvPr/>
            </p:nvSpPr>
            <p:spPr>
              <a:xfrm>
                <a:off x="8031203" y="1918381"/>
                <a:ext cx="180000" cy="24518"/>
              </a:xfrm>
              <a:prstGeom prst="trapezoid">
                <a:avLst>
                  <a:gd name="adj" fmla="val 74516"/>
                </a:avLst>
              </a:prstGeom>
              <a:solidFill>
                <a:srgbClr val="A0B3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52" name="Oval 151">
              <a:extLst>
                <a:ext uri="{FF2B5EF4-FFF2-40B4-BE49-F238E27FC236}">
                  <a16:creationId xmlns:a16="http://schemas.microsoft.com/office/drawing/2014/main" id="{71074F03-69EA-4D8C-9191-8BDAF01FB379}"/>
                </a:ext>
              </a:extLst>
            </p:cNvPr>
            <p:cNvSpPr/>
            <p:nvPr/>
          </p:nvSpPr>
          <p:spPr>
            <a:xfrm>
              <a:off x="3377613" y="1712590"/>
              <a:ext cx="36000" cy="36000"/>
            </a:xfrm>
            <a:prstGeom prst="ellipse">
              <a:avLst/>
            </a:prstGeom>
            <a:solidFill>
              <a:srgbClr val="A0B3C3"/>
            </a:solidFill>
            <a:ln>
              <a:solidFill>
                <a:srgbClr val="A0B3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523A4FDA-ED92-4882-BC2F-BC13EF8DF550}"/>
              </a:ext>
            </a:extLst>
          </p:cNvPr>
          <p:cNvGrpSpPr/>
          <p:nvPr/>
        </p:nvGrpSpPr>
        <p:grpSpPr>
          <a:xfrm>
            <a:off x="6928975" y="2222902"/>
            <a:ext cx="1691541" cy="2314680"/>
            <a:chOff x="6934655" y="2200182"/>
            <a:chExt cx="1691541" cy="2314680"/>
          </a:xfrm>
        </p:grpSpPr>
        <p:grpSp>
          <p:nvGrpSpPr>
            <p:cNvPr id="80" name="Group 79">
              <a:extLst>
                <a:ext uri="{FF2B5EF4-FFF2-40B4-BE49-F238E27FC236}">
                  <a16:creationId xmlns:a16="http://schemas.microsoft.com/office/drawing/2014/main" id="{E7479754-5ACE-48AE-928C-B849417DF859}"/>
                </a:ext>
              </a:extLst>
            </p:cNvPr>
            <p:cNvGrpSpPr/>
            <p:nvPr/>
          </p:nvGrpSpPr>
          <p:grpSpPr>
            <a:xfrm>
              <a:off x="6979929" y="2200182"/>
              <a:ext cx="1646267" cy="2314680"/>
              <a:chOff x="5183355" y="1795222"/>
              <a:chExt cx="1369845" cy="2251764"/>
            </a:xfrm>
          </p:grpSpPr>
          <p:sp>
            <p:nvSpPr>
              <p:cNvPr id="81" name="Rectangle 80">
                <a:extLst>
                  <a:ext uri="{FF2B5EF4-FFF2-40B4-BE49-F238E27FC236}">
                    <a16:creationId xmlns:a16="http://schemas.microsoft.com/office/drawing/2014/main" id="{30C422E7-B220-4302-A4B1-8E237B5E1BA1}"/>
                  </a:ext>
                </a:extLst>
              </p:cNvPr>
              <p:cNvSpPr/>
              <p:nvPr/>
            </p:nvSpPr>
            <p:spPr>
              <a:xfrm>
                <a:off x="5183355" y="1795222"/>
                <a:ext cx="16084" cy="2251764"/>
              </a:xfrm>
              <a:prstGeom prst="rect">
                <a:avLst/>
              </a:prstGeom>
              <a:noFill/>
              <a:ln w="9525">
                <a:solidFill>
                  <a:srgbClr val="D1DDE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0DDAA999-B348-4230-9152-B6258D6EB104}"/>
                  </a:ext>
                </a:extLst>
              </p:cNvPr>
              <p:cNvGrpSpPr/>
              <p:nvPr/>
            </p:nvGrpSpPr>
            <p:grpSpPr>
              <a:xfrm>
                <a:off x="5260674" y="1818082"/>
                <a:ext cx="1292526" cy="2200630"/>
                <a:chOff x="5260674" y="1818082"/>
                <a:chExt cx="1292526" cy="2200630"/>
              </a:xfrm>
            </p:grpSpPr>
            <p:sp>
              <p:nvSpPr>
                <p:cNvPr id="84" name="TextBox 83">
                  <a:extLst>
                    <a:ext uri="{FF2B5EF4-FFF2-40B4-BE49-F238E27FC236}">
                      <a16:creationId xmlns:a16="http://schemas.microsoft.com/office/drawing/2014/main" id="{57260C3F-3115-4C83-85EF-DDA784CD2D5D}"/>
                    </a:ext>
                  </a:extLst>
                </p:cNvPr>
                <p:cNvSpPr txBox="1"/>
                <p:nvPr/>
              </p:nvSpPr>
              <p:spPr>
                <a:xfrm>
                  <a:off x="5260674" y="1818082"/>
                  <a:ext cx="1292526" cy="246221"/>
                </a:xfrm>
                <a:prstGeom prst="rect">
                  <a:avLst/>
                </a:prstGeom>
                <a:noFill/>
              </p:spPr>
              <p:txBody>
                <a:bodyPr wrap="square" lIns="36000" rIns="36000" rtlCol="0">
                  <a:spAutoFit/>
                </a:bodyPr>
                <a:lstStyle/>
                <a:p>
                  <a:r>
                    <a:rPr lang="en-US" sz="1000" dirty="0">
                      <a:solidFill>
                        <a:srgbClr val="13426B"/>
                      </a:solidFill>
                      <a:latin typeface="Arial" panose="020B0604020202020204" pitchFamily="34" charset="0"/>
                      <a:cs typeface="Arial" panose="020B0604020202020204" pitchFamily="34" charset="0"/>
                    </a:rPr>
                    <a:t>IPO initiation</a:t>
                  </a:r>
                  <a:endParaRPr lang="en-GB" sz="1000" dirty="0">
                    <a:solidFill>
                      <a:srgbClr val="13426B"/>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F75202B3-762C-435C-BDFC-2297C1411B89}"/>
                    </a:ext>
                  </a:extLst>
                </p:cNvPr>
                <p:cNvSpPr txBox="1"/>
                <p:nvPr/>
              </p:nvSpPr>
              <p:spPr>
                <a:xfrm>
                  <a:off x="5260674" y="2143817"/>
                  <a:ext cx="1292526" cy="246221"/>
                </a:xfrm>
                <a:prstGeom prst="rect">
                  <a:avLst/>
                </a:prstGeom>
                <a:noFill/>
              </p:spPr>
              <p:txBody>
                <a:bodyPr wrap="square" lIns="36000" rIns="36000" rtlCol="0">
                  <a:spAutoFit/>
                </a:bodyPr>
                <a:lstStyle/>
                <a:p>
                  <a:r>
                    <a:rPr lang="en-US" sz="1000" dirty="0">
                      <a:solidFill>
                        <a:srgbClr val="13426B"/>
                      </a:solidFill>
                      <a:latin typeface="Arial" panose="020B0604020202020204" pitchFamily="34" charset="0"/>
                      <a:cs typeface="Arial" panose="020B0604020202020204" pitchFamily="34" charset="0"/>
                    </a:rPr>
                    <a:t>Company information</a:t>
                  </a:r>
                  <a:endParaRPr lang="en-GB" sz="1000" dirty="0">
                    <a:solidFill>
                      <a:srgbClr val="13426B"/>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50C3B1AC-9E30-44F7-A095-E58603B1AF94}"/>
                    </a:ext>
                  </a:extLst>
                </p:cNvPr>
                <p:cNvSpPr txBox="1"/>
                <p:nvPr/>
              </p:nvSpPr>
              <p:spPr>
                <a:xfrm>
                  <a:off x="5260674" y="2469552"/>
                  <a:ext cx="1292526" cy="246221"/>
                </a:xfrm>
                <a:prstGeom prst="rect">
                  <a:avLst/>
                </a:prstGeom>
                <a:noFill/>
              </p:spPr>
              <p:txBody>
                <a:bodyPr wrap="square" lIns="36000" rIns="36000" rtlCol="0">
                  <a:spAutoFit/>
                </a:bodyPr>
                <a:lstStyle/>
                <a:p>
                  <a:r>
                    <a:rPr lang="en-US" sz="1000" dirty="0">
                      <a:solidFill>
                        <a:srgbClr val="13426B"/>
                      </a:solidFill>
                      <a:latin typeface="Arial" panose="020B0604020202020204" pitchFamily="34" charset="0"/>
                      <a:cs typeface="Arial" panose="020B0604020202020204" pitchFamily="34" charset="0"/>
                    </a:rPr>
                    <a:t>Type of listing</a:t>
                  </a:r>
                  <a:endParaRPr lang="en-GB" sz="1000" dirty="0">
                    <a:solidFill>
                      <a:srgbClr val="13426B"/>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07BBA7DD-3F3A-4D08-B7A9-6D9B6405E2EF}"/>
                    </a:ext>
                  </a:extLst>
                </p:cNvPr>
                <p:cNvSpPr txBox="1"/>
                <p:nvPr/>
              </p:nvSpPr>
              <p:spPr>
                <a:xfrm>
                  <a:off x="5260674" y="2795287"/>
                  <a:ext cx="1292526" cy="246221"/>
                </a:xfrm>
                <a:prstGeom prst="rect">
                  <a:avLst/>
                </a:prstGeom>
                <a:noFill/>
              </p:spPr>
              <p:txBody>
                <a:bodyPr wrap="square" lIns="36000" rIns="36000" rtlCol="0">
                  <a:spAutoFit/>
                </a:bodyPr>
                <a:lstStyle/>
                <a:p>
                  <a:r>
                    <a:rPr lang="en-US" sz="1000" b="1" dirty="0">
                      <a:solidFill>
                        <a:srgbClr val="13426B"/>
                      </a:solidFill>
                      <a:latin typeface="Arial" panose="020B0604020202020204" pitchFamily="34" charset="0"/>
                      <a:cs typeface="Arial" panose="020B0604020202020204" pitchFamily="34" charset="0"/>
                    </a:rPr>
                    <a:t>Offering</a:t>
                  </a:r>
                  <a:endParaRPr lang="en-GB" sz="1000" b="1" dirty="0">
                    <a:solidFill>
                      <a:srgbClr val="13426B"/>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D3C05992-A968-43D9-804A-FB65CBF3BBA2}"/>
                    </a:ext>
                  </a:extLst>
                </p:cNvPr>
                <p:cNvSpPr txBox="1"/>
                <p:nvPr/>
              </p:nvSpPr>
              <p:spPr>
                <a:xfrm>
                  <a:off x="5260674" y="3121022"/>
                  <a:ext cx="1292526" cy="246221"/>
                </a:xfrm>
                <a:prstGeom prst="rect">
                  <a:avLst/>
                </a:prstGeom>
                <a:noFill/>
              </p:spPr>
              <p:txBody>
                <a:bodyPr wrap="square" lIns="36000" rIns="36000" rtlCol="0">
                  <a:spAutoFit/>
                </a:bodyPr>
                <a:lstStyle/>
                <a:p>
                  <a:r>
                    <a:rPr lang="en-US" sz="1000" dirty="0">
                      <a:solidFill>
                        <a:srgbClr val="13426B"/>
                      </a:solidFill>
                      <a:latin typeface="Arial" panose="020B0604020202020204" pitchFamily="34" charset="0"/>
                      <a:cs typeface="Arial" panose="020B0604020202020204" pitchFamily="34" charset="0"/>
                    </a:rPr>
                    <a:t>Advisers</a:t>
                  </a:r>
                  <a:endParaRPr lang="en-GB" sz="1000" dirty="0">
                    <a:solidFill>
                      <a:srgbClr val="13426B"/>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601F2A04-EF49-4B26-9D00-8786605FC786}"/>
                    </a:ext>
                  </a:extLst>
                </p:cNvPr>
                <p:cNvSpPr txBox="1"/>
                <p:nvPr/>
              </p:nvSpPr>
              <p:spPr>
                <a:xfrm>
                  <a:off x="5260674" y="3446757"/>
                  <a:ext cx="1292526" cy="246221"/>
                </a:xfrm>
                <a:prstGeom prst="rect">
                  <a:avLst/>
                </a:prstGeom>
                <a:noFill/>
              </p:spPr>
              <p:txBody>
                <a:bodyPr wrap="square" lIns="36000" rIns="36000" rtlCol="0">
                  <a:spAutoFit/>
                </a:bodyPr>
                <a:lstStyle/>
                <a:p>
                  <a:r>
                    <a:rPr lang="en-US" sz="1000" dirty="0">
                      <a:solidFill>
                        <a:srgbClr val="13426B"/>
                      </a:solidFill>
                      <a:latin typeface="Arial" panose="020B0604020202020204" pitchFamily="34" charset="0"/>
                      <a:cs typeface="Arial" panose="020B0604020202020204" pitchFamily="34" charset="0"/>
                    </a:rPr>
                    <a:t>Timetable</a:t>
                  </a:r>
                  <a:endParaRPr lang="en-GB" sz="1000" dirty="0">
                    <a:solidFill>
                      <a:srgbClr val="13426B"/>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1B18B73B-8F7C-4418-AFBD-66BB540123A6}"/>
                    </a:ext>
                  </a:extLst>
                </p:cNvPr>
                <p:cNvSpPr txBox="1"/>
                <p:nvPr/>
              </p:nvSpPr>
              <p:spPr>
                <a:xfrm>
                  <a:off x="5260674" y="3772491"/>
                  <a:ext cx="1292526" cy="246221"/>
                </a:xfrm>
                <a:prstGeom prst="rect">
                  <a:avLst/>
                </a:prstGeom>
                <a:noFill/>
              </p:spPr>
              <p:txBody>
                <a:bodyPr wrap="square" lIns="36000" rIns="36000" rtlCol="0">
                  <a:spAutoFit/>
                </a:bodyPr>
                <a:lstStyle/>
                <a:p>
                  <a:r>
                    <a:rPr lang="en-US" sz="1000" dirty="0">
                      <a:solidFill>
                        <a:srgbClr val="13426B"/>
                      </a:solidFill>
                      <a:latin typeface="Arial" panose="020B0604020202020204" pitchFamily="34" charset="0"/>
                      <a:cs typeface="Arial" panose="020B0604020202020204" pitchFamily="34" charset="0"/>
                    </a:rPr>
                    <a:t>Documents</a:t>
                  </a:r>
                  <a:endParaRPr lang="en-GB" sz="1000" dirty="0">
                    <a:solidFill>
                      <a:srgbClr val="13426B"/>
                    </a:solidFill>
                    <a:latin typeface="Arial" panose="020B0604020202020204" pitchFamily="34" charset="0"/>
                    <a:cs typeface="Arial" panose="020B0604020202020204" pitchFamily="34" charset="0"/>
                  </a:endParaRPr>
                </a:p>
              </p:txBody>
            </p:sp>
          </p:grpSp>
        </p:grpSp>
        <p:sp>
          <p:nvSpPr>
            <p:cNvPr id="155" name="Oval 154">
              <a:extLst>
                <a:ext uri="{FF2B5EF4-FFF2-40B4-BE49-F238E27FC236}">
                  <a16:creationId xmlns:a16="http://schemas.microsoft.com/office/drawing/2014/main" id="{BAFC912B-32FE-4798-B4FF-D6F89E5311A6}"/>
                </a:ext>
              </a:extLst>
            </p:cNvPr>
            <p:cNvSpPr/>
            <p:nvPr/>
          </p:nvSpPr>
          <p:spPr>
            <a:xfrm>
              <a:off x="6934655" y="3294954"/>
              <a:ext cx="108555" cy="108555"/>
            </a:xfrm>
            <a:prstGeom prst="ellipse">
              <a:avLst/>
            </a:prstGeom>
            <a:solidFill>
              <a:srgbClr val="1342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a:p>
          </p:txBody>
        </p:sp>
      </p:grpSp>
    </p:spTree>
    <p:extLst>
      <p:ext uri="{BB962C8B-B14F-4D97-AF65-F5344CB8AC3E}">
        <p14:creationId xmlns:p14="http://schemas.microsoft.com/office/powerpoint/2010/main" val="3544434066"/>
      </p:ext>
    </p:extLst>
  </p:cSld>
  <p:clrMapOvr>
    <a:masterClrMapping/>
  </p:clrMapOvr>
</p:sld>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3426B"/>
      </a:dk2>
      <a:lt2>
        <a:srgbClr val="D1DDE6"/>
      </a:lt2>
      <a:accent1>
        <a:srgbClr val="13426B"/>
      </a:accent1>
      <a:accent2>
        <a:srgbClr val="F4364C"/>
      </a:accent2>
      <a:accent3>
        <a:srgbClr val="26CAD3"/>
      </a:accent3>
      <a:accent4>
        <a:srgbClr val="5E366E"/>
      </a:accent4>
      <a:accent5>
        <a:srgbClr val="D25B73"/>
      </a:accent5>
      <a:accent6>
        <a:srgbClr val="FFB81C"/>
      </a:accent6>
      <a:hlink>
        <a:srgbClr val="41748D"/>
      </a:hlink>
      <a:folHlink>
        <a:srgbClr val="FEDD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7">
    <a:dk1>
      <a:sysClr val="windowText" lastClr="000000"/>
    </a:dk1>
    <a:lt1>
      <a:sysClr val="window" lastClr="FFFFFF"/>
    </a:lt1>
    <a:dk2>
      <a:srgbClr val="13426B"/>
    </a:dk2>
    <a:lt2>
      <a:srgbClr val="D1DDE6"/>
    </a:lt2>
    <a:accent1>
      <a:srgbClr val="F4364C"/>
    </a:accent1>
    <a:accent2>
      <a:srgbClr val="26CAD3"/>
    </a:accent2>
    <a:accent3>
      <a:srgbClr val="5E366E"/>
    </a:accent3>
    <a:accent4>
      <a:srgbClr val="D25B73"/>
    </a:accent4>
    <a:accent5>
      <a:srgbClr val="FFB81C"/>
    </a:accent5>
    <a:accent6>
      <a:srgbClr val="B5E1D8"/>
    </a:accent6>
    <a:hlink>
      <a:srgbClr val="41748D"/>
    </a:hlink>
    <a:folHlink>
      <a:srgbClr val="FEDD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7">
    <a:dk1>
      <a:sysClr val="windowText" lastClr="000000"/>
    </a:dk1>
    <a:lt1>
      <a:sysClr val="window" lastClr="FFFFFF"/>
    </a:lt1>
    <a:dk2>
      <a:srgbClr val="13426B"/>
    </a:dk2>
    <a:lt2>
      <a:srgbClr val="D1DDE6"/>
    </a:lt2>
    <a:accent1>
      <a:srgbClr val="F4364C"/>
    </a:accent1>
    <a:accent2>
      <a:srgbClr val="26CAD3"/>
    </a:accent2>
    <a:accent3>
      <a:srgbClr val="5E366E"/>
    </a:accent3>
    <a:accent4>
      <a:srgbClr val="D25B73"/>
    </a:accent4>
    <a:accent5>
      <a:srgbClr val="FFB81C"/>
    </a:accent5>
    <a:accent6>
      <a:srgbClr val="B5E1D8"/>
    </a:accent6>
    <a:hlink>
      <a:srgbClr val="41748D"/>
    </a:hlink>
    <a:folHlink>
      <a:srgbClr val="FEDD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17">
    <a:dk1>
      <a:sysClr val="windowText" lastClr="000000"/>
    </a:dk1>
    <a:lt1>
      <a:sysClr val="window" lastClr="FFFFFF"/>
    </a:lt1>
    <a:dk2>
      <a:srgbClr val="13426B"/>
    </a:dk2>
    <a:lt2>
      <a:srgbClr val="D1DDE6"/>
    </a:lt2>
    <a:accent1>
      <a:srgbClr val="F4364C"/>
    </a:accent1>
    <a:accent2>
      <a:srgbClr val="26CAD3"/>
    </a:accent2>
    <a:accent3>
      <a:srgbClr val="5E366E"/>
    </a:accent3>
    <a:accent4>
      <a:srgbClr val="D25B73"/>
    </a:accent4>
    <a:accent5>
      <a:srgbClr val="FFB81C"/>
    </a:accent5>
    <a:accent6>
      <a:srgbClr val="B5E1D8"/>
    </a:accent6>
    <a:hlink>
      <a:srgbClr val="41748D"/>
    </a:hlink>
    <a:folHlink>
      <a:srgbClr val="FEDD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Content Page" ma:contentTypeID="0x01010901008F8C07B999CAA248A725B0C8BC6F8E1D" ma:contentTypeVersion="6" ma:contentTypeDescription="Create a new Content Page." ma:contentTypeScope="" ma:versionID="8f2b621dd1058c4a2a7315f9f138954f">
  <xsd:schema xmlns:xsd="http://www.w3.org/2001/XMLSchema" xmlns:xs="http://www.w3.org/2001/XMLSchema" xmlns:p="http://schemas.microsoft.com/office/2006/metadata/properties" xmlns:ns2="0a922257-2113-4642-8ee3-e676026e3f1e" xmlns:ns3="1ec09d76-aa99-462a-b8f8-405a448fee76" xmlns:ns4="2498116e-b2a2-4611-8a15-b9944301ac49" targetNamespace="http://schemas.microsoft.com/office/2006/metadata/properties" ma:root="true" ma:fieldsID="6d4cc9147b2c7f5b0e8baf9fefdaaa3a" ns2:_="" ns3:_="" ns4:_="">
    <xsd:import namespace="0a922257-2113-4642-8ee3-e676026e3f1e"/>
    <xsd:import namespace="1ec09d76-aa99-462a-b8f8-405a448fee76"/>
    <xsd:import namespace="2498116e-b2a2-4611-8a15-b9944301ac49"/>
    <xsd:element name="properties">
      <xsd:complexType>
        <xsd:sequence>
          <xsd:element name="documentManagement">
            <xsd:complexType>
              <xsd:all>
                <xsd:element ref="ns2:m4dab6f727da481182147be2e5eb544f" minOccurs="0"/>
                <xsd:element ref="ns3:TaxCatchAll" minOccurs="0"/>
                <xsd:element ref="ns3:TaxCatchAllLabel" minOccurs="0"/>
                <xsd:element ref="ns4:LastUpdated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922257-2113-4642-8ee3-e676026e3f1e" elementFormDefault="qualified">
    <xsd:import namespace="http://schemas.microsoft.com/office/2006/documentManagement/types"/>
    <xsd:import namespace="http://schemas.microsoft.com/office/infopath/2007/PartnerControls"/>
    <xsd:element name="m4dab6f727da481182147be2e5eb544f" ma:index="8" nillable="true" ma:taxonomy="true" ma:internalName="m4dab6f727da481182147be2e5eb544f" ma:taxonomyFieldName="Keyword0" ma:displayName="Keyword" ma:readOnly="false" ma:default="" ma:fieldId="{64dab6f7-27da-4811-8214-7be2e5eb544f}" ma:taxonomyMulti="true" ma:sspId="0332fe15-b9b2-4211-ba88-59dfac104c1c" ma:termSetId="1a335553-77da-4f9d-89d6-009e0511bdd3" ma:anchorId="00000000-0000-0000-0000-000000000000" ma:open="false" ma:isKeyword="false">
      <xsd:complexType>
        <xsd:sequence>
          <xsd:element ref="pc:Terms" minOccurs="0" maxOccurs="1"/>
        </xsd:sequence>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ec09d76-aa99-462a-b8f8-405a448fee76"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997fb96f-eda1-4b3e-be67-edde81064035}" ma:internalName="TaxCatchAll" ma:showField="CatchAllData" ma:web="1ec09d76-aa99-462a-b8f8-405a448fee76">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997fb96f-eda1-4b3e-be67-edde81064035}" ma:internalName="TaxCatchAllLabel" ma:readOnly="true" ma:showField="CatchAllDataLabel" ma:web="1ec09d76-aa99-462a-b8f8-405a448fee7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8116e-b2a2-4611-8a15-b9944301ac49" elementFormDefault="qualified">
    <xsd:import namespace="http://schemas.microsoft.com/office/2006/documentManagement/types"/>
    <xsd:import namespace="http://schemas.microsoft.com/office/infopath/2007/PartnerControls"/>
    <xsd:element name="LastUpdatedDate" ma:index="12" nillable="true" ma:displayName="Last modified" ma:format="DateOnly" ma:internalName="LastUpdated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1ec09d76-aa99-462a-b8f8-405a448fee76"/>
    <LastUpdatedDate xmlns="2498116e-b2a2-4611-8a15-b9944301ac49" xsi:nil="true"/>
    <m4dab6f727da481182147be2e5eb544f xmlns="0a922257-2113-4642-8ee3-e676026e3f1e">
      <Terms xmlns="http://schemas.microsoft.com/office/infopath/2007/PartnerControls"/>
    </m4dab6f727da481182147be2e5eb544f>
    <_dlc_DocId xmlns="0a922257-2113-4642-8ee3-e676026e3f1e">2Z5ZTZM4TKC2-140-129</_dlc_DocId>
    <_dlc_DocIdUrl xmlns="0a922257-2113-4642-8ee3-e676026e3f1e">
      <Url>https://iexchange.hkex/sites/hkex/HKExCCD/External%20Communications/_layouts/15/DocIdRedir.aspx?ID=2Z5ZTZM4TKC2-140-129</Url>
      <Description>2Z5ZTZM4TKC2-140-129</Description>
    </_dlc_DocIdUrl>
  </documentManagement>
</p:properties>
</file>

<file path=customXml/itemProps1.xml><?xml version="1.0" encoding="utf-8"?>
<ds:datastoreItem xmlns:ds="http://schemas.openxmlformats.org/officeDocument/2006/customXml" ds:itemID="{FAE00857-59E9-4FAD-8A0E-B512BCEBD561}">
  <ds:schemaRefs>
    <ds:schemaRef ds:uri="http://schemas.microsoft.com/sharepoint/events"/>
  </ds:schemaRefs>
</ds:datastoreItem>
</file>

<file path=customXml/itemProps2.xml><?xml version="1.0" encoding="utf-8"?>
<ds:datastoreItem xmlns:ds="http://schemas.openxmlformats.org/officeDocument/2006/customXml" ds:itemID="{B985B692-05B5-492A-B078-4847EF43A3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922257-2113-4642-8ee3-e676026e3f1e"/>
    <ds:schemaRef ds:uri="1ec09d76-aa99-462a-b8f8-405a448fee76"/>
    <ds:schemaRef ds:uri="2498116e-b2a2-4611-8a15-b9944301ac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93013E-655F-4719-B914-D543D9A745F2}">
  <ds:schemaRefs>
    <ds:schemaRef ds:uri="http://schemas.microsoft.com/sharepoint/v3/contenttype/forms"/>
  </ds:schemaRefs>
</ds:datastoreItem>
</file>

<file path=customXml/itemProps4.xml><?xml version="1.0" encoding="utf-8"?>
<ds:datastoreItem xmlns:ds="http://schemas.openxmlformats.org/officeDocument/2006/customXml" ds:itemID="{5D2E7BDA-2EF2-4DF4-8A26-E7DA2EA824F8}">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ec09d76-aa99-462a-b8f8-405a448fee76"/>
    <ds:schemaRef ds:uri="0a922257-2113-4642-8ee3-e676026e3f1e"/>
    <ds:schemaRef ds:uri="http://purl.org/dc/terms/"/>
    <ds:schemaRef ds:uri="2498116e-b2a2-4611-8a15-b9944301ac4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640</Words>
  <Application>Microsoft Office PowerPoint</Application>
  <PresentationFormat>On-screen Show (4:3)</PresentationFormat>
  <Paragraphs>476</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 (Body)</vt:lpstr>
      <vt:lpstr>DengXian</vt:lpstr>
      <vt:lpstr>Microsoft JhengHei</vt:lpstr>
      <vt:lpstr>Microsoft JhengHei</vt:lpstr>
      <vt:lpstr>Microsoft YaHei</vt:lpstr>
      <vt:lpstr>Arial</vt:lpstr>
      <vt:lpstr>Arial Black</vt:lpstr>
      <vt:lpstr>Bahnschrift</vt:lpstr>
      <vt:lpstr>Bahnschrift SemiBold</vt:lpstr>
      <vt:lpstr>Calibri</vt:lpstr>
      <vt:lpstr>Tahoma</vt:lpstr>
      <vt:lpstr>Times New Roman</vt:lpstr>
      <vt:lpstr>Office Theme</vt:lpstr>
      <vt:lpstr>IPO HOME PAGE           (P.12)</vt:lpstr>
      <vt:lpstr>IPO DASHBOARD           (P.13)</vt:lpstr>
      <vt:lpstr>PowerPoint Presentation</vt:lpstr>
      <vt:lpstr>FIGURE 4: EXTRACT OF IPO INITIATION E-FORM  ON          (P.14)</vt:lpstr>
      <vt:lpstr>FIGURE 5: PLACEE MANAGEMENT ON          (P.16)</vt:lpstr>
      <vt:lpstr>FIGURE 6: EXTRACT OF IPO REFERENCE DATA (p.17)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2018-06-06T06:13:01Z</dcterms:created>
  <dcterms:modified xsi:type="dcterms:W3CDTF">2020-09-04T03:32:42Z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0x01010901008F8C07B999CAA248A725B0C8BC6F8E1D</vt:lpwstr>
  </property>
  <property fmtid="{D5CDD505-2E9C-101B-9397-08002B2CF9AE}" pid="3" name="_dlc_DocIdItemGuid">
    <vt:lpwstr>208ec714-8c85-49e7-8d67-9e35195f0a21</vt:lpwstr>
  </property>
  <property fmtid="{D5CDD505-2E9C-101B-9397-08002B2CF9AE}" pid="4" name="Keyword0">
    <vt:lpwstr/>
  </property>
</Properties>
</file>