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53"/>
  </p:notesMasterIdLst>
  <p:handoutMasterIdLst>
    <p:handoutMasterId r:id="rId54"/>
  </p:handoutMasterIdLst>
  <p:sldIdLst>
    <p:sldId id="265" r:id="rId3"/>
    <p:sldId id="256" r:id="rId4"/>
    <p:sldId id="267" r:id="rId5"/>
    <p:sldId id="268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9" r:id="rId16"/>
    <p:sldId id="277" r:id="rId17"/>
    <p:sldId id="278" r:id="rId18"/>
    <p:sldId id="302" r:id="rId19"/>
    <p:sldId id="303" r:id="rId20"/>
    <p:sldId id="304" r:id="rId21"/>
    <p:sldId id="305" r:id="rId22"/>
    <p:sldId id="281" r:id="rId23"/>
    <p:sldId id="280" r:id="rId24"/>
    <p:sldId id="307" r:id="rId25"/>
    <p:sldId id="308" r:id="rId26"/>
    <p:sldId id="306" r:id="rId27"/>
    <p:sldId id="310" r:id="rId28"/>
    <p:sldId id="309" r:id="rId29"/>
    <p:sldId id="311" r:id="rId30"/>
    <p:sldId id="312" r:id="rId31"/>
    <p:sldId id="313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00" r:id="rId50"/>
    <p:sldId id="301" r:id="rId51"/>
    <p:sldId id="264" r:id="rId52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87848" autoAdjust="0"/>
  </p:normalViewPr>
  <p:slideViewPr>
    <p:cSldViewPr snapToGrid="0" showGuides="1">
      <p:cViewPr varScale="1">
        <p:scale>
          <a:sx n="99" d="100"/>
          <a:sy n="99" d="100"/>
        </p:scale>
        <p:origin x="143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75" d="100"/>
          <a:sy n="75" d="100"/>
        </p:scale>
        <p:origin x="4104" y="2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465084A-E12C-481A-B355-BE040308F854}"/>
              </a:ext>
            </a:extLst>
          </p:cNvPr>
          <p:cNvSpPr/>
          <p:nvPr/>
        </p:nvSpPr>
        <p:spPr>
          <a:xfrm>
            <a:off x="-1" y="9761197"/>
            <a:ext cx="6797676" cy="1654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480" tIns="51740" rIns="103480" bIns="51740" spcCol="0" rtlCol="0" anchor="ctr"/>
          <a:lstStyle/>
          <a:p>
            <a:pPr algn="ctr"/>
            <a:endParaRPr lang="nl-NL"/>
          </a:p>
        </p:txBody>
      </p:sp>
      <p:sp>
        <p:nvSpPr>
          <p:cNvPr id="16" name="Tijdelijke aanduiding voor voettekst 1">
            <a:extLst>
              <a:ext uri="{FF2B5EF4-FFF2-40B4-BE49-F238E27FC236}">
                <a16:creationId xmlns:a16="http://schemas.microsoft.com/office/drawing/2014/main" id="{F4E4BB99-1663-4D4B-B4C5-A2D58C29F7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2484" y="9543827"/>
            <a:ext cx="3051087" cy="382814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r>
              <a:rPr lang="nl-NL" sz="1200">
                <a:latin typeface="Arial" panose="020B0604020202020204" pitchFamily="34" charset="0"/>
                <a:cs typeface="Arial" panose="020B0604020202020204" pitchFamily="34" charset="0"/>
              </a:rPr>
              <a:t>www.sioux.eu</a:t>
            </a:r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AB2EC0D0-43FA-41BE-B853-1FFE0DA3DF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91" y="271315"/>
            <a:ext cx="1225995" cy="42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3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2"/>
            <a:ext cx="2945659" cy="498056"/>
          </a:xfrm>
          <a:prstGeom prst="rect">
            <a:avLst/>
          </a:prstGeom>
        </p:spPr>
        <p:txBody>
          <a:bodyPr vert="horz" lIns="95532" tIns="47767" rIns="95532" bIns="47767" rtlCol="0"/>
          <a:lstStyle>
            <a:lvl1pPr algn="r">
              <a:defRPr sz="1300"/>
            </a:lvl1pPr>
          </a:lstStyle>
          <a:p>
            <a:fld id="{824CB664-1D7D-4928-9E51-F023012F9627}" type="datetimeFigureOut">
              <a:rPr lang="nl-NL" smtClean="0"/>
              <a:t>28-1-2024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32" tIns="47767" rIns="95532" bIns="4776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7"/>
            <a:ext cx="5438140" cy="3908613"/>
          </a:xfrm>
          <a:prstGeom prst="rect">
            <a:avLst/>
          </a:prstGeom>
        </p:spPr>
        <p:txBody>
          <a:bodyPr vert="horz" lIns="95532" tIns="47767" rIns="95532" bIns="477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7"/>
            <a:ext cx="2945659" cy="498055"/>
          </a:xfrm>
          <a:prstGeom prst="rect">
            <a:avLst/>
          </a:prstGeom>
        </p:spPr>
        <p:txBody>
          <a:bodyPr vert="horz" lIns="95532" tIns="47767" rIns="95532" bIns="47767" rtlCol="0" anchor="b"/>
          <a:lstStyle>
            <a:lvl1pPr algn="r">
              <a:defRPr sz="1300"/>
            </a:lvl1pPr>
          </a:lstStyle>
          <a:p>
            <a:fld id="{A2865B37-E7C2-4203-AAEB-E7CE60D906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072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60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Transform from in to Element, then conditionally apply transform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459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50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874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879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0856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Inserting and removing elements at some position X is not O(1) due to fact that all elements at position &gt;X have to be copied into new buckets.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019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93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125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18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62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865B37-E7C2-4203-AAEB-E7CE60D906CA}" type="slidenum">
              <a:rPr lang="nl-NL" smtClean="0"/>
              <a:t>47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330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4" y="552701"/>
            <a:ext cx="7766200" cy="1117073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1800000"/>
            <a:ext cx="12192000" cy="46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6010" y="6595180"/>
            <a:ext cx="2089799" cy="152349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0" bIns="0" anchor="ctr" anchorCtr="0">
            <a:sp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 </a:t>
            </a:r>
          </a:p>
        </p:txBody>
      </p:sp>
      <p:pic>
        <p:nvPicPr>
          <p:cNvPr id="10" name="Afbeelding 3">
            <a:extLst>
              <a:ext uri="{FF2B5EF4-FFF2-40B4-BE49-F238E27FC236}">
                <a16:creationId xmlns:a16="http://schemas.microsoft.com/office/drawing/2014/main" id="{45AA004F-18A9-44F1-B76A-BCF56F8DF7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0" y="568405"/>
            <a:ext cx="1908000" cy="662330"/>
          </a:xfrm>
          <a:prstGeom prst="rect">
            <a:avLst/>
          </a:prstGeo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1378" y="6595180"/>
            <a:ext cx="828000" cy="152349"/>
          </a:xfrm>
          <a:prstGeom prst="rect">
            <a:avLst/>
          </a:prstGeom>
          <a:solidFill>
            <a:schemeClr val="accent1"/>
          </a:solidFill>
        </p:spPr>
        <p:txBody>
          <a:bodyPr lIns="0" tIns="0" rIns="36000" bIns="0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6E156C-7639-4DB6-87AC-B6FE48C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06734" y="7188487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CBD1C53-902A-4BA5-8C2B-AC8D9063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263" y="7169219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772" y="6385039"/>
            <a:ext cx="1182238" cy="200055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GB" sz="1300" b="1" noProof="0" dirty="0">
                <a:solidFill>
                  <a:schemeClr val="bg1"/>
                </a:solidFill>
              </a:rPr>
              <a:t>www.sioux.eu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8842D1D-4A9B-4D37-A97F-9CF3858C57E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93D9CA-5735-4F52-AE56-13C9B285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294" y="7022196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9DEFF8-97F9-4950-903B-AB7F2558F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809369" y="7011473"/>
            <a:ext cx="281594" cy="180000"/>
          </a:xfrm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527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758889F-1D3C-4F27-926C-BC89D9804D78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7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770572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3" y="1584000"/>
            <a:ext cx="770572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616950" y="1"/>
            <a:ext cx="357505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6008C-9F0D-47FD-9B78-658753ADCDA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95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01" userDrawn="1">
          <p15:clr>
            <a:srgbClr val="FBAE40"/>
          </p15:clr>
        </p15:guide>
        <p15:guide id="2" pos="54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75389" y="1584000"/>
            <a:ext cx="5365750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600"/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200"/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CC4854-3259-4525-8BE1-B07D96F22C9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98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50864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275388" y="1584000"/>
            <a:ext cx="5365750" cy="45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A4902D0-5C5D-4168-827F-B9822A8A877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1"/>
            <a:ext cx="12192000" cy="64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32310" y="6589047"/>
            <a:ext cx="1834404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9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_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275388" y="5940645"/>
            <a:ext cx="5916612" cy="360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0" tIns="0" rIns="324000" bIns="0">
            <a:normAutofit/>
          </a:bodyPr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 sz="1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78FD86A-C7D2-43FA-BB87-F761A16AD45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1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0863" y="552701"/>
            <a:ext cx="11090275" cy="1116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3606" y="6589047"/>
            <a:ext cx="1783108" cy="169277"/>
          </a:xfrm>
          <a:prstGeom prst="rect">
            <a:avLst/>
          </a:prstGeom>
          <a:solidFill>
            <a:schemeClr val="accent1"/>
          </a:solidFill>
        </p:spPr>
        <p:txBody>
          <a:bodyPr wrap="none" lIns="36000" tIns="0" rIns="36000" bIns="0" anchor="ctr">
            <a:spAutoFit/>
          </a:bodyPr>
          <a:lstStyle>
            <a:lvl1pPr algn="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FFAD36-0EFB-4D53-9EF8-3D7BAEE3E0B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  <a:noFill/>
        </p:spPr>
        <p:txBody>
          <a:bodyPr lIns="0" tIns="0" rIns="36000" bIns="0"/>
          <a:lstStyle>
            <a:lvl1pPr algn="r">
              <a:defRPr sz="1100" b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22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52700"/>
            <a:ext cx="11101388" cy="4825415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6715D4-E606-4271-AC37-89BA0C957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34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000"/>
            <a:ext cx="12193057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pos="3727" userDrawn="1">
          <p15:clr>
            <a:srgbClr val="F26B43"/>
          </p15:clr>
        </p15:guide>
        <p15:guide id="7" pos="39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6464"/>
            <a:ext cx="12192000" cy="1621536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32C53E-C566-4D44-B8AB-E04CD5835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8263" y="6583686"/>
            <a:ext cx="281594" cy="180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fld id="{8E5DB763-12CC-464D-90CD-5DE35E23307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53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D0E049-0207-43AC-9E6E-31B9188B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5389" y="7011473"/>
            <a:ext cx="281594" cy="180000"/>
          </a:xfrm>
          <a:prstGeom prst="rect">
            <a:avLst/>
          </a:prstGeom>
        </p:spPr>
        <p:txBody>
          <a:bodyPr/>
          <a:lstStyle/>
          <a:p>
            <a:fld id="{8E5DB763-12CC-464D-90CD-5DE35E233077}" type="slidenum">
              <a:rPr lang="en-GB" noProof="0" smtClean="0"/>
              <a:pPr/>
              <a:t>1</a:t>
            </a:fld>
            <a:endParaRPr lang="en-GB" noProof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9945EBF2-D568-4E17-A764-4FA925C12305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4E07D3D7-133A-43D5-AB67-E3C4F04194F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CD4CFD5-3DC2-486B-B51B-EA6F4FCE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9994" y="7053568"/>
            <a:ext cx="1834404" cy="169277"/>
          </a:xfrm>
          <a:prstGeom prst="rect">
            <a:avLst/>
          </a:prstGeom>
          <a:noFill/>
        </p:spPr>
        <p:txBody>
          <a:bodyPr/>
          <a:lstStyle/>
          <a:p>
            <a:r>
              <a:rPr lang="en-GB" noProof="0">
                <a:solidFill>
                  <a:schemeClr val="bg2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9525EAC-A0A2-4275-9A20-EFA509862A4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827932" y="7039124"/>
            <a:ext cx="828000" cy="15234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2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CCE3-9C21-3BC2-7285-11720FA47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std::deque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75E1-42A1-4126-E01C-498D37B61D8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3219370"/>
            <a:ext cx="11090275" cy="2269084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Bucket size ?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Larger objects (e.g.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(T) ==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(Bucket)), std::deque turns into a convoluted std::list, which may perform worse if random access is not a requested feature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430A8-7DE5-BA3A-A69B-9CD529F5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153FFA-FA8B-60DC-19ED-1FEC868FD41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7CB14-7114-5566-6C52-FDC1FF28B4A5}"/>
              </a:ext>
            </a:extLst>
          </p:cNvPr>
          <p:cNvSpPr txBox="1"/>
          <p:nvPr/>
        </p:nvSpPr>
        <p:spPr>
          <a:xfrm>
            <a:off x="550862" y="1546099"/>
            <a:ext cx="6007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Allocator = std::allocator&lt;T&gt;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deque;</a:t>
            </a:r>
          </a:p>
        </p:txBody>
      </p:sp>
    </p:spTree>
    <p:extLst>
      <p:ext uri="{BB962C8B-B14F-4D97-AF65-F5344CB8AC3E}">
        <p14:creationId xmlns:p14="http://schemas.microsoft.com/office/powerpoint/2010/main" val="44177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4123-A20E-90E4-4154-B5ACCC6BC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6B10E-2683-298E-CD61-4D0D777B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B58852-7235-2680-3F13-267FFB86CBA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C41B7-E115-4A68-D33A-46A1E86E0E35}"/>
              </a:ext>
            </a:extLst>
          </p:cNvPr>
          <p:cNvSpPr txBox="1"/>
          <p:nvPr/>
        </p:nvSpPr>
        <p:spPr>
          <a:xfrm>
            <a:off x="550864" y="2075425"/>
            <a:ext cx="82588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#ifndef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_GLIBCXX_DEQUE_BUF_SIZE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_GLIBCXX_DEQUE_BUF_SIZE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512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#endif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_GLIBCXX_CONSTEXPR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size_t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__deque_buf_size(size_t __size)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(__size &lt; _GLIBCXX_DEQUE_BUF_SIZE ? size_t(_GLIBCXX_DEQUE_BUF_SIZE / __size) : size_t(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24506-E47F-C3B7-CA2D-CC9BC9BA0A84}"/>
              </a:ext>
            </a:extLst>
          </p:cNvPr>
          <p:cNvSpPr/>
          <p:nvPr/>
        </p:nvSpPr>
        <p:spPr>
          <a:xfrm>
            <a:off x="5903856" y="4336026"/>
            <a:ext cx="1283525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D6DD2-2455-23A7-C844-3C35D8469A99}"/>
              </a:ext>
            </a:extLst>
          </p:cNvPr>
          <p:cNvSpPr/>
          <p:nvPr/>
        </p:nvSpPr>
        <p:spPr>
          <a:xfrm>
            <a:off x="1494088" y="2384323"/>
            <a:ext cx="3589189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156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86C1-31B3-DC2B-1B5D-AD6A9BD4D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std::set / std::map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C962-D3B2-B311-634D-CE97B94EB45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std::set is an std::map where the value is also used as key/comparator implementation</a:t>
            </a:r>
            <a:br>
              <a:rPr lang="en-GB" dirty="0"/>
            </a:b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log(n) across the board -&gt;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tree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Not contiguous in memory at all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90157-D8C5-BC14-8E78-5BBA7B4E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0CD5C1-1F32-E42A-11E9-136DD8897B7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5FD3F-3116-E4AC-CEAB-B6B74A13E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2" y="2951741"/>
            <a:ext cx="1069806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A9F6-1C1D-CE40-36D3-868CB5A25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Red-black trees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A4C8B30C-9D38-EC3A-D984-B316419AA9E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712" y="4145918"/>
            <a:ext cx="3295870" cy="22973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F697E-C43F-6C4B-4191-1ECD4CDF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596DDE-613B-E43B-E2D5-D8A1DC4752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E42C329-5F77-2795-F345-6B447A5C1C90}"/>
              </a:ext>
            </a:extLst>
          </p:cNvPr>
          <p:cNvSpPr txBox="1">
            <a:spLocks/>
          </p:cNvSpPr>
          <p:nvPr/>
        </p:nvSpPr>
        <p:spPr>
          <a:xfrm>
            <a:off x="627988" y="1300080"/>
            <a:ext cx="11090275" cy="45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Left child node is smaller than parent node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Right child node is larger than parent node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Self-balancing on insert/erase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Finding an element -&gt; half of the tree can be ignored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log(n) search property.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Rebalancing the tree is log(n)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6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C9BD-BE43-FAD6-87ED-E09B34727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F674-6304-641E-0F63-D625AC652DC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O(1) achieved by hashing. Hashing can be expensive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you need to store unique elements and care about order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std::set.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Store unique elements and do not care about order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set::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F3DD1-3432-3B2F-D147-C7F32A0F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3F6C23-E8A4-F5B1-67F3-A896F86BB2F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23D11-5B1A-D3C0-1075-01B3B0EA7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2" y="2623825"/>
            <a:ext cx="1088859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91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E766-676E-4127-0FF8-201337371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Unordered set/unordered map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CD82-0126-0E86-5B59-C62BB64FC6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6439" y="1042160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Hashing algorithm allows O(1) lookup speed.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6F518-1DAF-A231-CE3D-6A25B1D6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0CD6C5-87CF-4186-C470-E85BA1BDD56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399D6-B3E7-25D8-AC74-394C7A2FEC49}"/>
              </a:ext>
            </a:extLst>
          </p:cNvPr>
          <p:cNvSpPr txBox="1"/>
          <p:nvPr/>
        </p:nvSpPr>
        <p:spPr>
          <a:xfrm>
            <a:off x="625286" y="203385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Key,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Hash = std::hash&lt;Key&gt;,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KeyEqual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&lt;Key&gt;,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Allocator = std::allocator&lt;Key&gt;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unordered_set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Key,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Compare = std::less&lt;Key&gt;,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Allocator = std::allocator&lt;Key&gt;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FE0695-986F-5D92-FCCD-DC55BF043369}"/>
              </a:ext>
            </a:extLst>
          </p:cNvPr>
          <p:cNvSpPr/>
          <p:nvPr/>
        </p:nvSpPr>
        <p:spPr>
          <a:xfrm>
            <a:off x="962525" y="4555156"/>
            <a:ext cx="4457977" cy="25879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54F33-9A48-8F2F-07E7-6E5A2B8318A1}"/>
              </a:ext>
            </a:extLst>
          </p:cNvPr>
          <p:cNvSpPr txBox="1"/>
          <p:nvPr/>
        </p:nvSpPr>
        <p:spPr>
          <a:xfrm>
            <a:off x="6021576" y="2579571"/>
            <a:ext cx="435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400" dirty="0"/>
              <a:t>Find bucket</a:t>
            </a:r>
            <a:endParaRPr lang="en-BE" sz="14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2EAA51-AF9C-ACD6-EF3C-4CFD8BFCAAD6}"/>
              </a:ext>
            </a:extLst>
          </p:cNvPr>
          <p:cNvSpPr txBox="1"/>
          <p:nvPr/>
        </p:nvSpPr>
        <p:spPr>
          <a:xfrm>
            <a:off x="6021576" y="2887348"/>
            <a:ext cx="4350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15D03"/>
              </a:buClr>
            </a:pPr>
            <a:r>
              <a:rPr lang="en-US" sz="1400" dirty="0"/>
              <a:t>Find element in bucket</a:t>
            </a:r>
            <a:endParaRPr lang="en-BE" sz="1400" dirty="0" err="1"/>
          </a:p>
        </p:txBody>
      </p:sp>
    </p:spTree>
    <p:extLst>
      <p:ext uri="{BB962C8B-B14F-4D97-AF65-F5344CB8AC3E}">
        <p14:creationId xmlns:p14="http://schemas.microsoft.com/office/powerpoint/2010/main" val="362446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E45B-4580-847B-349C-0FA280777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Space complexity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2873B-5ADF-A2D7-E6C2-7A98C90E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122BA0-5438-B2DB-AC4A-63498BD9064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8471A14-EA14-F78D-F793-88F4A319A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38703"/>
              </p:ext>
            </p:extLst>
          </p:nvPr>
        </p:nvGraphicFramePr>
        <p:xfrm>
          <a:off x="2833498" y="2833808"/>
          <a:ext cx="74655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459">
                  <a:extLst>
                    <a:ext uri="{9D8B030D-6E8A-4147-A177-3AD203B41FA5}">
                      <a16:colId xmlns:a16="http://schemas.microsoft.com/office/drawing/2014/main" val="2696037902"/>
                    </a:ext>
                  </a:extLst>
                </a:gridCol>
                <a:gridCol w="2573033">
                  <a:extLst>
                    <a:ext uri="{9D8B030D-6E8A-4147-A177-3AD203B41FA5}">
                      <a16:colId xmlns:a16="http://schemas.microsoft.com/office/drawing/2014/main" val="3351330705"/>
                    </a:ext>
                  </a:extLst>
                </a:gridCol>
                <a:gridCol w="2174042">
                  <a:extLst>
                    <a:ext uri="{9D8B030D-6E8A-4147-A177-3AD203B41FA5}">
                      <a16:colId xmlns:a16="http://schemas.microsoft.com/office/drawing/2014/main" val="254018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Container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Storage(in bytes)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Contiguous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5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std::vector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std::deque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 of block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18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std::list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2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std::set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+ 3* 8 + 8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22596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2AC2FA-B255-4C8A-2B9A-E94B33385A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6439" y="1110701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 table below shows the memory allocated when storing a 64-bit element.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78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B153-A423-54C6-6F66-FE8EB8A4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D7AC07-466E-58BC-474D-5E0CA23B1A7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BC46C-88E7-69E1-56FD-9FAF7CF29049}"/>
              </a:ext>
            </a:extLst>
          </p:cNvPr>
          <p:cNvSpPr txBox="1"/>
          <p:nvPr/>
        </p:nvSpPr>
        <p:spPr>
          <a:xfrm>
            <a:off x="411480" y="94314"/>
            <a:ext cx="117067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T* allocate(std::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"Allocating: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n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bytes"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&lt;T*&gt;(::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deallocate(T* p,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::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std::set&lt;uint64_t, std::less&lt;uint64_t&gt;,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&lt;uint64_t&gt;&gt;;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mySet.insert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13CC965-A082-3D16-456F-DAC06CBF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712" y="438704"/>
            <a:ext cx="3320715" cy="55399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returned: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Allocating: 40 bytes</a:t>
            </a:r>
            <a:endParaRPr kumimoji="0" lang="en-BE" altLang="en-B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05DE2-A6A2-14FF-677C-D2869A03C476}"/>
              </a:ext>
            </a:extLst>
          </p:cNvPr>
          <p:cNvSpPr txBox="1"/>
          <p:nvPr/>
        </p:nvSpPr>
        <p:spPr>
          <a:xfrm>
            <a:off x="411479" y="5736543"/>
            <a:ext cx="11071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https://gcc.gnu.org/onlinedocs/libstdc++/libstdc++-html-USERS-4.1/structstd_1_1___rb__tree__node.html</a:t>
            </a:r>
          </a:p>
        </p:txBody>
      </p:sp>
    </p:spTree>
    <p:extLst>
      <p:ext uri="{BB962C8B-B14F-4D97-AF65-F5344CB8AC3E}">
        <p14:creationId xmlns:p14="http://schemas.microsoft.com/office/powerpoint/2010/main" val="68547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1A1C1-B366-1673-3D32-DE3A4A82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625558-9B0B-2001-A7BA-DB9DE842492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48789-A80B-D00B-BC0C-4028E5AF4F3C}"/>
              </a:ext>
            </a:extLst>
          </p:cNvPr>
          <p:cNvSpPr txBox="1"/>
          <p:nvPr/>
        </p:nvSpPr>
        <p:spPr>
          <a:xfrm>
            <a:off x="536068" y="295958"/>
            <a:ext cx="1872113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&lt;U&gt;&amp;)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T* allocate(std::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"Allocating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name="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(T).name() 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   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n="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n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T="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&lt;T*&gt;(std::malloc(n *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(T))))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bad_alloc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deallocate(T* p,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"Deallocating"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std::free(p);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2814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A4401-B13D-C80F-A411-3D7DB5CA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19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CA0B7-F8AA-2E11-C8BB-6E5C65865FF0}"/>
              </a:ext>
            </a:extLst>
          </p:cNvPr>
          <p:cNvSpPr txBox="1"/>
          <p:nvPr/>
        </p:nvSpPr>
        <p:spPr>
          <a:xfrm>
            <a:off x="284345" y="164475"/>
            <a:ext cx="122457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= std::string;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unordered_set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&lt;T, std::hash&lt;T&gt;,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&lt;T&gt;&gt;;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std::hash&lt;T&gt;(),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equal_to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myAllocator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"created bucket"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mySet.insert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"inserted element"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element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&lt;&lt;element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hash="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std::hash&lt;T&gt;()(element)&lt;&lt;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8C6DE3-D2B9-42D5-F831-6F647BF5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71" y="3559410"/>
            <a:ext cx="11620489" cy="129266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Allocating 0x7ffc3ef5dc8f name=PNSt8__detail15_Hash_node_baseE n=2 T=8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created bucket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Allocating 0x7ffc3ef5de50 name=NSt8__detail10_Hash_nodeINSt7__cxx1112basic_stringIcSt11char_traitsIcESaIcEEELb1EEE n=1 T=48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inserted element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value=a hash=4993892634952068459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Deallocating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Deallocating</a:t>
            </a:r>
            <a:endParaRPr kumimoji="0" lang="en-BE" altLang="en-B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77B45-564A-5238-294A-3202E1D9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5" y="4852072"/>
            <a:ext cx="268642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0863" y="552701"/>
            <a:ext cx="9594163" cy="1117073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C++ training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Containers and algorithms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" b="71"/>
          <a:stretch>
            <a:fillRect/>
          </a:stretch>
        </p:blipFill>
        <p:spPr/>
      </p:pic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3A322539-BF2F-443B-995C-D63DB627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0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4485-62A6-6C5A-B42D-C282AA2B196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ex1.cpp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Simple pool allocator implementation. Reduce number of heap allocations.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DD9B-548D-8702-5F55-B4320007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9F9A43-B772-CEC5-A3FD-6E801348B6E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72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3EC2-DA42-5F8D-316D-DA021FB0E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locality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86E5-857B-4F7F-CEBE-0DD35940DEA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1333744"/>
            <a:ext cx="11090275" cy="4500000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Decrease time complexity, increase space complexity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Increased space complexity could reduce performance due to decreased data locality.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an important use-case of a container is to iterate over all elements of a container, an std::vector will be more interesting than an std::set due to increased data locality and access is typically cache 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5FDC-3446-D5E5-4ECB-52B733FF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4632F6-1370-5459-D57F-DD731EC969F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273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908F-BF08-C3EB-5A3B-124078775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locality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B331A-6163-A107-9830-5D3F62F1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4BB7E5-D5D9-1898-B37F-5FB151CC46A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 descr="Memory Hierarchy-Click here for Image-2">
            <a:extLst>
              <a:ext uri="{FF2B5EF4-FFF2-40B4-BE49-F238E27FC236}">
                <a16:creationId xmlns:a16="http://schemas.microsoft.com/office/drawing/2014/main" id="{C0B921C0-31D9-11F0-44EB-FDB842EBD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14" y="1458311"/>
            <a:ext cx="6825013" cy="41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24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5B7EB-E97D-05E2-53E5-8C614FF8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33B7C8-FE8F-3D18-81E0-3D798C79A74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 descr="Why software developers should care about CPU caches | by EventHelix |  Software Design | Medium">
            <a:extLst>
              <a:ext uri="{FF2B5EF4-FFF2-40B4-BE49-F238E27FC236}">
                <a16:creationId xmlns:a16="http://schemas.microsoft.com/office/drawing/2014/main" id="{9A9B97BE-5AEC-8D05-9E01-436937965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94" y="683595"/>
            <a:ext cx="512445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F32D2-5370-18AA-C106-874ECDD9D29C}"/>
              </a:ext>
            </a:extLst>
          </p:cNvPr>
          <p:cNvSpPr txBox="1"/>
          <p:nvPr/>
        </p:nvSpPr>
        <p:spPr>
          <a:xfrm>
            <a:off x="1297004" y="4167020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https://medium.com/software-design/why-software-developers-should-care-about-cpu-caches-8da04355bb8a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B4A217-D2B2-AA5D-116C-454151AC624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7988" y="4865298"/>
            <a:ext cx="11090275" cy="4500000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Pointer chasing kills the performance since the data is probably not in cache.</a:t>
            </a:r>
          </a:p>
        </p:txBody>
      </p:sp>
    </p:spTree>
    <p:extLst>
      <p:ext uri="{BB962C8B-B14F-4D97-AF65-F5344CB8AC3E}">
        <p14:creationId xmlns:p14="http://schemas.microsoft.com/office/powerpoint/2010/main" val="244194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E35CE-954E-E302-B972-494990A9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3E849F-F89E-68AA-D26C-DD9312DC86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230BC-FE84-5A4D-ED16-6C7317E96635}"/>
              </a:ext>
            </a:extLst>
          </p:cNvPr>
          <p:cNvSpPr txBox="1"/>
          <p:nvPr/>
        </p:nvSpPr>
        <p:spPr>
          <a:xfrm>
            <a:off x="550862" y="2704717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 err="1"/>
              <a:t>william@vbox</a:t>
            </a:r>
            <a:r>
              <a:rPr lang="en-BE" dirty="0"/>
              <a:t>:~$ </a:t>
            </a:r>
            <a:r>
              <a:rPr lang="en-BE" dirty="0" err="1"/>
              <a:t>getconf</a:t>
            </a:r>
            <a:r>
              <a:rPr lang="en-BE" dirty="0"/>
              <a:t> LEVEL1_DCACHE_LINESIZE</a:t>
            </a:r>
          </a:p>
          <a:p>
            <a:endParaRPr lang="en-BE" dirty="0"/>
          </a:p>
          <a:p>
            <a:r>
              <a:rPr lang="en-BE" dirty="0"/>
              <a:t>64</a:t>
            </a:r>
          </a:p>
          <a:p>
            <a:endParaRPr lang="en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384F89-D1E1-041B-6F05-4988AEAD2C2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380843"/>
            <a:ext cx="11090275" cy="5798575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 is transferred from memory to cache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cache line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Cache lines are invalidated on data write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L1 cache lines are not shared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 sharing</a:t>
            </a:r>
          </a:p>
        </p:txBody>
      </p:sp>
    </p:spTree>
    <p:extLst>
      <p:ext uri="{BB962C8B-B14F-4D97-AF65-F5344CB8AC3E}">
        <p14:creationId xmlns:p14="http://schemas.microsoft.com/office/powerpoint/2010/main" val="3511913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D9357-D36F-A718-601F-8D0415F5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2F9895-E380-789C-F30A-E838680BF9C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7FF4C0-FD7F-5E88-C68D-0CF3D235E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68" y="813303"/>
            <a:ext cx="3858163" cy="45726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6759CD5-5B9D-C983-9C7C-EF3B24E61A4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6068" y="1603251"/>
            <a:ext cx="11090275" cy="5798575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CORE-0 writes to uint64_t #1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CORE-1 writes to uint64_t #7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Cache line constantly invalidated, constantly reshared between cores,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CPU does not know which byte in cache line is invalidated, it only knows that block of bytes needs to be synced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95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C81B-82A4-065B-EF65-C419339D5A6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611849"/>
            <a:ext cx="11090275" cy="1861844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Avoid false sharing by allocating on cache line boundary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Aligning memory can be done by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alignas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41609-4BE5-B4DB-4903-74FDBC16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DBEFD9-2CA4-5528-03F6-C744D726E43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EFA1B71-9E9F-2F9E-DC79-859521E4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606" y="3208033"/>
            <a:ext cx="1912703" cy="73866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0x7ffc876e9c40</a:t>
            </a:r>
            <a:endParaRPr kumimoji="0" lang="en-BE" altLang="en-BE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0x7ffc876e9c00</a:t>
            </a:r>
            <a:endParaRPr kumimoji="0" lang="en-BE" altLang="en-BE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kumimoji="0" lang="en-BE" altLang="en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4C19B-BDCE-301D-C32A-8A956CC48324}"/>
              </a:ext>
            </a:extLst>
          </p:cNvPr>
          <p:cNvSpPr txBox="1"/>
          <p:nvPr/>
        </p:nvSpPr>
        <p:spPr>
          <a:xfrm>
            <a:off x="476606" y="272508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(uint64_t)*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uint64_t a;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alignas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(uint64_t)*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uint64_t c;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&amp;a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&amp;c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(&amp;a - &amp;c)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140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5F6ED-602D-0BE3-65AE-670E71D0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D7E6CC-5D80-0A0C-57FC-4300719CAE8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D1FB77-732B-D2E7-98AA-74A9D53115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6439" y="266478"/>
            <a:ext cx="11090275" cy="45000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ex2.cpp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sharing example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A43DE-99C8-336C-13C0-6ABD89A7CBD6}"/>
              </a:ext>
            </a:extLst>
          </p:cNvPr>
          <p:cNvSpPr txBox="1"/>
          <p:nvPr/>
        </p:nvSpPr>
        <p:spPr>
          <a:xfrm>
            <a:off x="476439" y="1860792"/>
            <a:ext cx="151711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duration: 605 microseconds</a:t>
            </a:r>
          </a:p>
          <a:p>
            <a:r>
              <a:rPr lang="en-BE" dirty="0"/>
              <a:t>0x55ac861ea180</a:t>
            </a:r>
          </a:p>
          <a:p>
            <a:r>
              <a:rPr lang="en-BE" dirty="0"/>
              <a:t>0x55ac861ea1c0</a:t>
            </a:r>
          </a:p>
          <a:p>
            <a:r>
              <a:rPr lang="en-BE" dirty="0"/>
              <a:t>duration: 597 microseconds</a:t>
            </a:r>
          </a:p>
          <a:p>
            <a:r>
              <a:rPr lang="en-BE" dirty="0"/>
              <a:t>0x56160a67c180</a:t>
            </a:r>
          </a:p>
          <a:p>
            <a:r>
              <a:rPr lang="en-BE" dirty="0"/>
              <a:t>0x56160a67c1c0</a:t>
            </a:r>
          </a:p>
          <a:p>
            <a:endParaRPr lang="en-BE" dirty="0"/>
          </a:p>
          <a:p>
            <a:r>
              <a:rPr lang="en-BE" dirty="0" err="1"/>
              <a:t>william@vbox</a:t>
            </a:r>
            <a:r>
              <a:rPr lang="en-BE" dirty="0"/>
              <a:t>:~/shared/</a:t>
            </a:r>
            <a:r>
              <a:rPr lang="en-BE" dirty="0" err="1"/>
              <a:t>cpptraining-medior</a:t>
            </a:r>
            <a:r>
              <a:rPr lang="en-BE" dirty="0"/>
              <a:t>/exercises/containers$ g++ --std=</a:t>
            </a:r>
            <a:r>
              <a:rPr lang="en-BE" dirty="0" err="1"/>
              <a:t>c++</a:t>
            </a:r>
            <a:r>
              <a:rPr lang="en-BE" dirty="0"/>
              <a:t>20 ex10.cpp</a:t>
            </a:r>
          </a:p>
          <a:p>
            <a:r>
              <a:rPr lang="en-BE" dirty="0" err="1"/>
              <a:t>william@vbox</a:t>
            </a:r>
            <a:r>
              <a:rPr lang="en-BE" dirty="0"/>
              <a:t>:~/shared/</a:t>
            </a:r>
            <a:r>
              <a:rPr lang="en-BE" dirty="0" err="1"/>
              <a:t>cpptraining-medior</a:t>
            </a:r>
            <a:r>
              <a:rPr lang="en-BE" dirty="0"/>
              <a:t>/exercises/containers$ while true; do ./</a:t>
            </a:r>
            <a:r>
              <a:rPr lang="en-BE" dirty="0" err="1"/>
              <a:t>a.out</a:t>
            </a:r>
            <a:r>
              <a:rPr lang="en-BE" dirty="0"/>
              <a:t>; done</a:t>
            </a:r>
          </a:p>
          <a:p>
            <a:endParaRPr lang="en-BE" dirty="0"/>
          </a:p>
          <a:p>
            <a:r>
              <a:rPr lang="en-BE" dirty="0"/>
              <a:t>Thread 1 duration: 1980 microseconds</a:t>
            </a:r>
          </a:p>
          <a:p>
            <a:r>
              <a:rPr lang="en-BE" dirty="0"/>
              <a:t>0x562f5cd54154</a:t>
            </a:r>
          </a:p>
          <a:p>
            <a:r>
              <a:rPr lang="en-BE" dirty="0"/>
              <a:t>0x562f5cd54158</a:t>
            </a:r>
          </a:p>
          <a:p>
            <a:endParaRPr lang="en-US" dirty="0"/>
          </a:p>
          <a:p>
            <a:r>
              <a:rPr lang="en-US" dirty="0"/>
              <a:t>64 = 0x40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28449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DA47-3376-B02E-2047-7CFDED974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of structures vs structure of arrays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2F58-CEDA-0D0B-E32D-214947732E3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3" y="1584000"/>
            <a:ext cx="11090275" cy="48649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False sharing is an issue</a:t>
            </a:r>
          </a:p>
          <a:p>
            <a:r>
              <a:rPr lang="en-US" dirty="0"/>
              <a:t>Consider a set of Layer 2 network packets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source port to some other value </a:t>
            </a:r>
            <a:r>
              <a:rPr lang="en-US" dirty="0" err="1"/>
              <a:t>eg</a:t>
            </a:r>
            <a:r>
              <a:rPr lang="en-US" dirty="0"/>
              <a:t> NAT</a:t>
            </a:r>
          </a:p>
          <a:p>
            <a:r>
              <a:rPr lang="en-US" dirty="0"/>
              <a:t>SIMD vectorization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1398C-BCBC-3FDA-E6A1-18E6A6B7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5E3BFF-3B93-ACC0-E41C-D3B8B24BC57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AB744-7EBD-B03E-81AD-75D3A0D67070}"/>
              </a:ext>
            </a:extLst>
          </p:cNvPr>
          <p:cNvSpPr txBox="1"/>
          <p:nvPr/>
        </p:nvSpPr>
        <p:spPr>
          <a:xfrm>
            <a:off x="550862" y="3099076"/>
            <a:ext cx="6097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L2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uint16_t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uint16_t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destinationPort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uint64_t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sourceMacAddress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uint64_t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destinationMacAddress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47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E2ADB-5975-F397-F4B3-56FBAE04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29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FE9B6E-05BB-9FA2-988D-6D167BBBE29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6DFD0-E35F-A5DF-DBE0-B7C072E6AB4E}"/>
              </a:ext>
            </a:extLst>
          </p:cNvPr>
          <p:cNvSpPr txBox="1"/>
          <p:nvPr/>
        </p:nvSpPr>
        <p:spPr>
          <a:xfrm>
            <a:off x="517358" y="262861"/>
            <a:ext cx="1113857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L2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uint16_t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uint16_t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destinationPort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uint64_t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sourceMacAddress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uint64_t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destinationMacAddress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packetCount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std::array&lt;L2,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packetCount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stream;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packetCount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(stream[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stream[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23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65D4-B5FA-25C0-1E4D-4A3FAF1F6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Scaling complexity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EF1EA-E891-4B01-3A03-E560F00F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9DD5A5-0411-117B-B0D8-C51ABDC59D4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Big o Cheatsheet - Data structures and Algorithms with thier ...">
            <a:extLst>
              <a:ext uri="{FF2B5EF4-FFF2-40B4-BE49-F238E27FC236}">
                <a16:creationId xmlns:a16="http://schemas.microsoft.com/office/drawing/2014/main" id="{05265950-F21D-D3A0-FA65-07D835AFC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384" y="1125049"/>
            <a:ext cx="9181448" cy="532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0F1584-26FA-9C88-06B9-D81A70C52C53}"/>
              </a:ext>
            </a:extLst>
          </p:cNvPr>
          <p:cNvSpPr/>
          <p:nvPr/>
        </p:nvSpPr>
        <p:spPr>
          <a:xfrm>
            <a:off x="9700353" y="2959511"/>
            <a:ext cx="1203621" cy="95372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9223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D21B1-75CB-F036-EED9-FF4D6C2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F10E4A-BEEA-787D-84B9-63CFE1DAD55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F1418-9E81-ECF0-5D18-AD2B2764E458}"/>
              </a:ext>
            </a:extLst>
          </p:cNvPr>
          <p:cNvSpPr txBox="1"/>
          <p:nvPr/>
        </p:nvSpPr>
        <p:spPr>
          <a:xfrm>
            <a:off x="786490" y="355369"/>
            <a:ext cx="1045544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Stream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std::vector&lt;uint16_t&gt;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std::vector&lt;uint16_t&gt;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destinationPort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std::vector&lt;uint64_t&gt;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sourceMacAddress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std::vector&lt;uint64_t&gt;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destinationMacAddress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packetCount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Stream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packetCount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stream.sourcePort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22FF6-59ED-3F09-9145-8A1403DFA049}"/>
              </a:ext>
            </a:extLst>
          </p:cNvPr>
          <p:cNvSpPr txBox="1"/>
          <p:nvPr/>
        </p:nvSpPr>
        <p:spPr>
          <a:xfrm>
            <a:off x="6868362" y="314495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Only source port is in cache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C4787-8D1E-E23C-9CED-3CE99BBF1B6B}"/>
              </a:ext>
            </a:extLst>
          </p:cNvPr>
          <p:cNvSpPr txBox="1"/>
          <p:nvPr/>
        </p:nvSpPr>
        <p:spPr>
          <a:xfrm>
            <a:off x="4730328" y="35536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Don’t need destination port in cache line, only source port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8470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D73E-F04E-EE27-819E-FB543BF6A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C0AD-62F0-DCCE-6BAE-CEFA4A9456B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Profile your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Change layout of data members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Measure cache misses in hot path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cachegrind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Avoid allocating in hot path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Manage algorithmic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F6F0A-7083-5DBC-0262-22C06DC0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02A530-31CA-61D7-D6EB-24990AFD68A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314" name="Picture 2" descr="Caching: Cold Cache Vs. Warm Cache | Baeldung on Computer Science">
            <a:extLst>
              <a:ext uri="{FF2B5EF4-FFF2-40B4-BE49-F238E27FC236}">
                <a16:creationId xmlns:a16="http://schemas.microsoft.com/office/drawing/2014/main" id="{BE549B7F-6EB7-83E3-F02A-3FDA5712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012" y="552701"/>
            <a:ext cx="5715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17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F826-D3DB-43DF-6698-8BA1C7994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Algorithms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C93E-2052-1770-DFF7-04766BC34B0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Make code more expressive: raises the level of abstraction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Avoid common mistakes; empty containers, too complex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Rely on tested algorithms used by many developers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8E44B-532F-EB2F-B23D-0C05C012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6D79D3-ADCC-E04F-BD21-07CF302E847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840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A09E-71A4-A8E9-AE27-29D567149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Heaps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65058-0FCA-EC87-24F0-2F67F020655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Binary tree variant called a heap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 memory overhead, retrieval of the maximum or minimum(depending on heap configuration) element with O(1) complexity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Unlike RB-trees, not possible to find random elements using O(log n) complexity. Inserting an element is O(log n) complex.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1AAEF-484C-04BF-8C34-2AB9074C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241228-F171-D40B-C05D-052AB86EBB0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462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B7E4-7CA2-C5E8-033A-62E4BB923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Heap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D3E01-42FF-CE2C-7B52-6055A982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F240A1-C6A4-0956-AEA0-8F78388ECD7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CE0BA6-25D2-AC45-048E-C8B3A93D0B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43" b="5596"/>
          <a:stretch/>
        </p:blipFill>
        <p:spPr>
          <a:xfrm>
            <a:off x="5517384" y="1894996"/>
            <a:ext cx="4618536" cy="457535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EE1CE5-9BDC-726E-98C5-66B8E309796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5657" y="1401576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 main property of this tree is that child nodes are smaller than parent nodes.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7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31620-C4C9-6CDD-81B3-DCAA173F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BF224-A9FF-495F-2DF0-3223488D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BD5890C-62CE-5B30-A93F-DCE35D1B739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C08009-48F5-E794-9095-15D6E6F24AFF}"/>
              </a:ext>
            </a:extLst>
          </p:cNvPr>
          <p:cNvSpPr txBox="1"/>
          <p:nvPr/>
        </p:nvSpPr>
        <p:spPr>
          <a:xfrm>
            <a:off x="334296" y="233101"/>
            <a:ext cx="838691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 const&amp;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e:container)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e&lt;&lt;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	std::boolalpha&lt;&lt;std::is_heap(std::begin(container), 	std::end(container)) &lt;&lt;std::endl;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x = {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std::make_heap(std::begin(x), std::end(x));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x.push_back(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std::push_heap(std::begin(x), std::end(x));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7D19C-E075-E461-AE22-97BF6FB172A4}"/>
              </a:ext>
            </a:extLst>
          </p:cNvPr>
          <p:cNvSpPr/>
          <p:nvPr/>
        </p:nvSpPr>
        <p:spPr>
          <a:xfrm>
            <a:off x="938565" y="4085303"/>
            <a:ext cx="5712957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502F17-A743-BA1E-C74D-38A1052AE04F}"/>
              </a:ext>
            </a:extLst>
          </p:cNvPr>
          <p:cNvSpPr/>
          <p:nvPr/>
        </p:nvSpPr>
        <p:spPr>
          <a:xfrm>
            <a:off x="938565" y="5196349"/>
            <a:ext cx="5393409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911A5-A56F-07EB-11D8-7C2E7C0300BB}"/>
              </a:ext>
            </a:extLst>
          </p:cNvPr>
          <p:cNvSpPr/>
          <p:nvPr/>
        </p:nvSpPr>
        <p:spPr>
          <a:xfrm>
            <a:off x="938565" y="4640826"/>
            <a:ext cx="3589189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B26DE83-A69B-2CE9-95D5-02AA3C414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82" y="3429000"/>
            <a:ext cx="2113399" cy="14311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4 7 -1 5 4 3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7 5 3 4 4 -1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7 5 3 4 4 -1 100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100 5 7 4 4 -1 3 true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80601-B275-79C7-9BFB-6675BE2AFC3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5657" y="775478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Use-case of a heaps is to make measurements, store the measurements and get O(1) access to largest/smallest measurement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07A0C-A51E-F62D-853D-9FB485A4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5F18CE-D7F0-DE9C-A138-C2C0A2830FA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333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A8B8-4DE4-0CFE-E459-7CA2A56AD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Sorting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5C5E-CFCA-621B-6DB9-B15F1DB43D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 standard requires std::sort to do max O(n log(n)) comparisons at most.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provides this worst-case performance complexity and is used by for example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98AB4-FF32-6BE4-3D97-E029912C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37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98FD-D0E8-DC4D-338A-7AE33967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CCEF66-0336-8D64-7C07-EC9FE15D688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916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89D20-58BB-AC76-7633-8EEC21DA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48778A7-D8E0-92C6-8EAA-01AEA3AB60A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3D751-A9C0-B4AD-014B-F0CBDC735956}"/>
              </a:ext>
            </a:extLst>
          </p:cNvPr>
          <p:cNvSpPr txBox="1"/>
          <p:nvPr/>
        </p:nvSpPr>
        <p:spPr>
          <a:xfrm>
            <a:off x="91439" y="204877"/>
            <a:ext cx="1183640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e:container)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e&lt;&lt;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std::boolalpha&lt;&lt;std::is_sorted(std::begin(container), std::end(container)) &lt;&lt;std::endl;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x = {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std::sort(std::begin(x), std::end(x));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"Has element: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(std::find(std::begin(x), std::end(x),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std::end(x))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"Has element: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std::binary_search(std::begin(x), std::end(x),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DADC1-0CDA-2B9C-5E7D-973ADD66A82C}"/>
              </a:ext>
            </a:extLst>
          </p:cNvPr>
          <p:cNvSpPr/>
          <p:nvPr/>
        </p:nvSpPr>
        <p:spPr>
          <a:xfrm>
            <a:off x="2066489" y="1956619"/>
            <a:ext cx="9500225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C717F-716C-C9A4-5B76-67AFAEB85E61}"/>
              </a:ext>
            </a:extLst>
          </p:cNvPr>
          <p:cNvSpPr/>
          <p:nvPr/>
        </p:nvSpPr>
        <p:spPr>
          <a:xfrm>
            <a:off x="567069" y="3850929"/>
            <a:ext cx="4929163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8D7AB-07BC-7E08-797D-CE42F27AF807}"/>
              </a:ext>
            </a:extLst>
          </p:cNvPr>
          <p:cNvSpPr txBox="1"/>
          <p:nvPr/>
        </p:nvSpPr>
        <p:spPr>
          <a:xfrm>
            <a:off x="5622263" y="20487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4 7 -1 5 4 3 false</a:t>
            </a:r>
          </a:p>
          <a:p>
            <a:r>
              <a:rPr lang="en-BE" dirty="0"/>
              <a:t>-1 3 4 4 5 7 true</a:t>
            </a:r>
          </a:p>
          <a:p>
            <a:r>
              <a:rPr lang="en-BE" dirty="0"/>
              <a:t>Has element: true</a:t>
            </a:r>
          </a:p>
          <a:p>
            <a:r>
              <a:rPr lang="en-BE" dirty="0"/>
              <a:t>Has element: 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D4A32C-1740-BD17-56D8-F28E896DE840}"/>
              </a:ext>
            </a:extLst>
          </p:cNvPr>
          <p:cNvSpPr/>
          <p:nvPr/>
        </p:nvSpPr>
        <p:spPr>
          <a:xfrm>
            <a:off x="4691701" y="4360091"/>
            <a:ext cx="1168325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DA911-4542-DA68-7BFE-FF8599CB9480}"/>
              </a:ext>
            </a:extLst>
          </p:cNvPr>
          <p:cNvSpPr/>
          <p:nvPr/>
        </p:nvSpPr>
        <p:spPr>
          <a:xfrm>
            <a:off x="4593380" y="4956071"/>
            <a:ext cx="2240040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6359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71DA-B1AB-D33E-FE75-DFB75104549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5657" y="534846"/>
            <a:ext cx="11090275" cy="4500000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It is possible to find an element using std::find: O(n)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and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O(log(n)) -&gt; requires sorted range. Undefined behaviour if range is unsorted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BD4E5-7333-B858-D06A-2569A90C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39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B96F31-453D-D7E9-AF9F-117931DC5E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00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5C4F-6B2A-4FFC-E994-560B2F140BA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O(1). “Regardless of #elements, operation takes constant time”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O(n). Loop over each item and do an operation, print all items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O(log(n)+c). Base 2. Binary search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Size 7. Worst case search complexity log(7) -&gt; 3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6634A-4E7F-33EF-EC4A-0AE2919ED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Time complexity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B8A-694D-294F-78A4-7C7BBC01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0A01B5-BCF0-727A-8F18-5C639F09C14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0010A172-4BE7-D3E4-0214-5DE4EE34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7789" y="4013734"/>
            <a:ext cx="2028285" cy="220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073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A4B8-206D-A7F0-75ED-37629DAA34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Partitioning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A8F0-293C-8E7B-E1C4-5B83BE416D9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std::partition partitions a range in 2 parts based on some predicate.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stable_partition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makes sure that internal position of elements in both parts is maintained.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4570B-8537-B317-83EC-AE8D6AAD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40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944614-FA1D-FE8B-0F2C-3D91A523FC8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020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A2809-16A4-AAF1-1430-49AD8A5B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41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CECF23-B5D0-1CE6-35D7-2AFB7957349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D6642-A323-891F-B027-65824D7CA0C0}"/>
              </a:ext>
            </a:extLst>
          </p:cNvPr>
          <p:cNvSpPr txBox="1"/>
          <p:nvPr/>
        </p:nvSpPr>
        <p:spPr>
          <a:xfrm>
            <a:off x="0" y="751344"/>
            <a:ext cx="123058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e:container)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e&lt;&lt;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std::boolalpha&lt;&lt;std::is_sorted(std::begin(container), std::end(container)) &lt;&lt;std::endl;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x = {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backup_x = x;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std::partition(std::begin(x), std::end(x),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e){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&gt;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std::stable_partition(std::begin(backup_x), std::end(backup_x),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e){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 &gt;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print(backup_x);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75969-960C-0754-AEA7-5BC7DE2E96C2}"/>
              </a:ext>
            </a:extLst>
          </p:cNvPr>
          <p:cNvSpPr/>
          <p:nvPr/>
        </p:nvSpPr>
        <p:spPr>
          <a:xfrm>
            <a:off x="471533" y="4623420"/>
            <a:ext cx="1883294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7B1C29-8F99-76C1-9CC1-40A1511225D6}"/>
              </a:ext>
            </a:extLst>
          </p:cNvPr>
          <p:cNvSpPr/>
          <p:nvPr/>
        </p:nvSpPr>
        <p:spPr>
          <a:xfrm>
            <a:off x="471533" y="5248379"/>
            <a:ext cx="2738699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9E056A2-395E-E5A0-832E-128D7DA1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432" y="596264"/>
            <a:ext cx="1709442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4 7 -1 5 4 3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5 7 -1 4 4 3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7 5 4 -1 4 3 false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D83A79-230F-0551-0302-B17135A3E32F}"/>
              </a:ext>
            </a:extLst>
          </p:cNvPr>
          <p:cNvSpPr/>
          <p:nvPr/>
        </p:nvSpPr>
        <p:spPr>
          <a:xfrm>
            <a:off x="6823172" y="1186626"/>
            <a:ext cx="315048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28191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8AFC-C053-87ED-2B57-B05681AAB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Transform/reduce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38B8-908F-9CD7-5910-68742F517D5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std::transform is used to type convert while looping over a collection.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std::reduce/std::accumulate collapses a range into 1 element by applying a functor.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DB82-5811-17F2-05F1-426D1525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42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41269A-66BF-1DF8-7124-1C18D1E3C09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223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01CB5-C369-3CF8-49CD-B3A3751E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43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20079A-9543-AECB-1CA1-81A84443279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93606-764B-31E7-3D9A-B80617B42E42}"/>
              </a:ext>
            </a:extLst>
          </p:cNvPr>
          <p:cNvSpPr txBox="1"/>
          <p:nvPr/>
        </p:nvSpPr>
        <p:spPr>
          <a:xfrm>
            <a:off x="214803" y="245807"/>
            <a:ext cx="1167239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Equity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name;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std::vector&lt;Equity&gt; equities = {{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"goog"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"aapl"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values(std::size(equities));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std::transform(std::begin(equities), std::end(equities), std::back_inserter(values),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e){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e.value;});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total_value = std::reduce(std::begin(values), std::end(values));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 equity value: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total_value &lt;&lt; std::endl;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total_value_2 = std::transform_reduce(std::begin(equities), std::end(equities),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std::plus&lt;&gt;(),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e){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e.value;});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"Total equity value: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total_value_2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9ADE47-C1B4-9E97-22E1-F78EB86AEB43}"/>
              </a:ext>
            </a:extLst>
          </p:cNvPr>
          <p:cNvSpPr/>
          <p:nvPr/>
        </p:nvSpPr>
        <p:spPr>
          <a:xfrm>
            <a:off x="3263894" y="4731575"/>
            <a:ext cx="2664958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B9A95F-AA2E-DCCE-6044-AEC121A22730}"/>
              </a:ext>
            </a:extLst>
          </p:cNvPr>
          <p:cNvSpPr/>
          <p:nvPr/>
        </p:nvSpPr>
        <p:spPr>
          <a:xfrm>
            <a:off x="786165" y="3057894"/>
            <a:ext cx="1883294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0CD900-AA51-8A4C-3A24-ED9BB796619B}"/>
              </a:ext>
            </a:extLst>
          </p:cNvPr>
          <p:cNvSpPr/>
          <p:nvPr/>
        </p:nvSpPr>
        <p:spPr>
          <a:xfrm>
            <a:off x="2782114" y="3574523"/>
            <a:ext cx="1883294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2C46A-AD8E-63E0-59C2-3AF8EE6135EE}"/>
              </a:ext>
            </a:extLst>
          </p:cNvPr>
          <p:cNvSpPr txBox="1"/>
          <p:nvPr/>
        </p:nvSpPr>
        <p:spPr>
          <a:xfrm>
            <a:off x="3991897" y="6853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Total equity value: 300</a:t>
            </a:r>
          </a:p>
          <a:p>
            <a:r>
              <a:rPr lang="en-BE" dirty="0"/>
              <a:t>Total equity value: 300</a:t>
            </a:r>
          </a:p>
        </p:txBody>
      </p:sp>
    </p:spTree>
    <p:extLst>
      <p:ext uri="{BB962C8B-B14F-4D97-AF65-F5344CB8AC3E}">
        <p14:creationId xmlns:p14="http://schemas.microsoft.com/office/powerpoint/2010/main" val="4214618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C4D0-5AAC-AE46-DC2D-7436E0C52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Generate, fill and copy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C990-BC85-DBE4-615C-E3E23C58F2A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std::generate, executes a functor for each element in the container and assigned its return value to that value.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std::fill assigns an identical value to each element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std::copy, copies element from one container to another.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4CC1F-2AF6-BEBD-9EE5-9747AA83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44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94049B-258E-6288-5987-127543C702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029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434E4-44A3-A9CC-FF87-0DAD6444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EC1E-4A19-2FE5-F26E-47BB5DE4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35CF9C-2783-460C-A2AC-FA3FD559114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5EDA1-75F2-BE74-8E1D-9A2B320300C2}"/>
              </a:ext>
            </a:extLst>
          </p:cNvPr>
          <p:cNvSpPr txBox="1"/>
          <p:nvPr/>
        </p:nvSpPr>
        <p:spPr>
          <a:xfrm>
            <a:off x="152399" y="224135"/>
            <a:ext cx="1231981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e:container)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std::cout &lt;&lt; e&lt;&lt;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generator = [i =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]()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i++;};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x(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std::fill(std::begin(x), std::end(x),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std::generate(std::begin(x), std::end(x), generator);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std::copy(std::begin(x), std::begin(x)+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std::begin(x)+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print(x);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EB767-DD75-8EF3-CEE4-AD3C5793DA4A}"/>
              </a:ext>
            </a:extLst>
          </p:cNvPr>
          <p:cNvSpPr/>
          <p:nvPr/>
        </p:nvSpPr>
        <p:spPr>
          <a:xfrm>
            <a:off x="707507" y="3807343"/>
            <a:ext cx="1150790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92D2D3-EFBB-38F1-FA6A-0623F2BEA670}"/>
              </a:ext>
            </a:extLst>
          </p:cNvPr>
          <p:cNvSpPr/>
          <p:nvPr/>
        </p:nvSpPr>
        <p:spPr>
          <a:xfrm>
            <a:off x="707507" y="4313531"/>
            <a:ext cx="1671899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7FDC2-1B8C-8371-E0D2-32303C261F7C}"/>
              </a:ext>
            </a:extLst>
          </p:cNvPr>
          <p:cNvSpPr/>
          <p:nvPr/>
        </p:nvSpPr>
        <p:spPr>
          <a:xfrm>
            <a:off x="707507" y="4942420"/>
            <a:ext cx="1150790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3AB430E-1CEC-6C4F-704C-83A68D22C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877" y="1844961"/>
            <a:ext cx="1883849" cy="877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1 1 1 1 1 1 1 1 1 1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0 1 2 3 4 5 6 7 8 9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0 1 0 1 4 5 6 7 8 9 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34D6E-61BE-86B7-C9D0-1EF56923A751}"/>
              </a:ext>
            </a:extLst>
          </p:cNvPr>
          <p:cNvSpPr/>
          <p:nvPr/>
        </p:nvSpPr>
        <p:spPr>
          <a:xfrm>
            <a:off x="3514617" y="2456367"/>
            <a:ext cx="1150790" cy="28513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3902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66E4-A33D-3584-3C2B-28469B0A3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There are issues though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C019-AD02-4D71-031A-CCFF35EEEB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STL algorithms often require pipelining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When transforming elements from one vector into another, you may not want to transform each element. e.g. some element is null.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You can create a custom iterator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algorithms are not lazy.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Ranges!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1765F-2537-B37B-0DAD-BFE6E59B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0CAFFC-C147-FBBB-42FA-753C2786B62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569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D83D5-7D77-4FD1-3E77-00110F5D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5D5CD6A-63D1-74B4-8735-5D63EA74C54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8AB1B-1BB2-4FE7-C1BB-983722EA575A}"/>
              </a:ext>
            </a:extLst>
          </p:cNvPr>
          <p:cNvSpPr txBox="1"/>
          <p:nvPr/>
        </p:nvSpPr>
        <p:spPr>
          <a:xfrm>
            <a:off x="374315" y="23379"/>
            <a:ext cx="1514167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C,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F&gt;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conditional_back_insert_iterator {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C* container;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  f;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container_type = C;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iterator_category =std::output_iterator_tag;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value_type=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difference_type=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pointer=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reference=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conditional_back_insert_iterator( C&amp; __x, F __f ) :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container( &amp;__x ), f(std::move(__f)) {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conditional_back_insert_iterator&amp;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C::value_type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v)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(f(v)){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container-&gt;push_back(v);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92FAC-192F-E31B-3284-7027287C690A}"/>
              </a:ext>
            </a:extLst>
          </p:cNvPr>
          <p:cNvSpPr/>
          <p:nvPr/>
        </p:nvSpPr>
        <p:spPr>
          <a:xfrm>
            <a:off x="919200" y="4790646"/>
            <a:ext cx="4125750" cy="91545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1319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994A8-752D-2132-ABCE-7B122FB2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F3F6B9-8369-19F9-39B2-162C0171B48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A5849-1257-FDFC-53DC-199EF8BDAC54}"/>
              </a:ext>
            </a:extLst>
          </p:cNvPr>
          <p:cNvSpPr txBox="1"/>
          <p:nvPr/>
        </p:nvSpPr>
        <p:spPr>
          <a:xfrm>
            <a:off x="51345" y="113010"/>
            <a:ext cx="1230031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filter =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i) {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&lt;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transform =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i) -&gt; Element {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Element{i}; };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std::vector&lt;Element&gt; filtered_elements;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container = {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std::transform(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std::begin(container),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std::end(container), 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conditional_back_insert_iterator(filtered_elements,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[](Element e){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e.x &lt;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;}), [](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x){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Element{x};});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print(std::begin(filtered_elements), std::end(filtered_elements));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std::endl;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lazy_evaluation = container | std::views::filter(filter) | std::views::transform(transform);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print(std::begin(lazy_evaluation), std::end(lazy_evaluation));</a:t>
            </a: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D8B68D-9651-23D0-0178-FD58DA7DAEC6}"/>
              </a:ext>
            </a:extLst>
          </p:cNvPr>
          <p:cNvSpPr/>
          <p:nvPr/>
        </p:nvSpPr>
        <p:spPr>
          <a:xfrm>
            <a:off x="1093983" y="3119518"/>
            <a:ext cx="4125750" cy="2840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16B69F-0C63-89B1-24BA-9122A714B48C}"/>
              </a:ext>
            </a:extLst>
          </p:cNvPr>
          <p:cNvSpPr/>
          <p:nvPr/>
        </p:nvSpPr>
        <p:spPr>
          <a:xfrm>
            <a:off x="932478" y="2421978"/>
            <a:ext cx="1738151" cy="2840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78C67-9515-4B14-0110-77170786EF2A}"/>
              </a:ext>
            </a:extLst>
          </p:cNvPr>
          <p:cNvSpPr/>
          <p:nvPr/>
        </p:nvSpPr>
        <p:spPr>
          <a:xfrm>
            <a:off x="51345" y="4325257"/>
            <a:ext cx="8870075" cy="54779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01563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42F8F-A1AD-DAC5-0AB7-78E1E0FC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49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E6CF11-7743-48DA-73A4-324ACC3F48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D1E22-AA59-A802-2657-006553064273}"/>
              </a:ext>
            </a:extLst>
          </p:cNvPr>
          <p:cNvSpPr txBox="1"/>
          <p:nvPr/>
        </p:nvSpPr>
        <p:spPr>
          <a:xfrm>
            <a:off x="714374" y="722263"/>
            <a:ext cx="67341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print(T begin, T end)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 = begin; it !=end; it++)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Element </a:t>
            </a:r>
            <a:r>
              <a:rPr lang="en-GB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 = *it;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e.x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2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D605-9CCA-B70C-F691-4141F3147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STL containers – Time complexity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D3C99-E9AE-AEBE-CC3B-2EC04493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F9CB80-5FC2-CF5F-CEC1-77406759F1B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C342F8-14C6-0B2B-2D08-558BFB0C5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1571471"/>
            <a:ext cx="11237389" cy="37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69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Source </a:t>
            </a:r>
            <a:r>
              <a:rPr lang="en-GB" dirty="0"/>
              <a:t>of </a:t>
            </a:r>
            <a:br>
              <a:rPr lang="en-GB" dirty="0"/>
            </a:br>
            <a:r>
              <a:rPr lang="en-GB" dirty="0"/>
              <a:t>your technology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ADE057-B1DF-4C93-9CD4-7FF6597C186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036C4C5-7B60-4868-822B-D3313D89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© Sioux 2020 |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5BBF1-3278-0835-3230-25476C7D8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 vs std::vector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5A37-8246-BF95-FA83-1DBF219E361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std::array. Fixed size memory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 = heap. Dynamic Size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Back insert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slow if std::vector out of capacity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Binary search complexity (when sorted)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88D18-0CC5-8E17-4C2D-2AA8C33C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3E4C9F-817C-023B-CA8D-390B97BC332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C04CD-3426-64AF-8EC0-B02DF3AA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4740526"/>
            <a:ext cx="1096480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1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0F1B6-6400-AEF6-61CE-7F0493AD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E32C13-221C-7CE3-7DB0-212899E32A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37AD6-6A02-F79D-5BA5-4A38338B051D}"/>
              </a:ext>
            </a:extLst>
          </p:cNvPr>
          <p:cNvSpPr txBox="1"/>
          <p:nvPr/>
        </p:nvSpPr>
        <p:spPr>
          <a:xfrm>
            <a:off x="521110" y="322030"/>
            <a:ext cx="116708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x)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std::cout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"capacity: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x.capacity() &lt;&lt;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&amp;x[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]&lt;&lt;std::endl;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v;</a:t>
            </a:r>
          </a:p>
          <a:p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v.push_back(i);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print(v);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A059FD-263D-7F42-E0E2-AB1016A41D70}"/>
              </a:ext>
            </a:extLst>
          </p:cNvPr>
          <p:cNvSpPr/>
          <p:nvPr/>
        </p:nvSpPr>
        <p:spPr>
          <a:xfrm>
            <a:off x="4584705" y="1663792"/>
            <a:ext cx="3543699" cy="43261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A31C5-E9DD-4048-894E-FD5190AD842C}"/>
              </a:ext>
            </a:extLst>
          </p:cNvPr>
          <p:cNvSpPr txBox="1"/>
          <p:nvPr/>
        </p:nvSpPr>
        <p:spPr>
          <a:xfrm>
            <a:off x="5903857" y="266491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Program </a:t>
            </a:r>
            <a:r>
              <a:rPr kumimoji="0" lang="en-BE" altLang="en-BE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stdout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1 0xa53eb0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2 0xa54ee0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4 0xa53eb0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4 0xa53eb0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8 0xa54f00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8 0xa54f00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8 0xa54f00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8 0xa54f00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16 0xa54f30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capacity: 16 0xa54f30</a:t>
            </a:r>
            <a:endParaRPr kumimoji="0" lang="en-BE" altLang="en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2E9A0E-6AB4-E2DB-45ED-9E112D7CF08C}"/>
              </a:ext>
            </a:extLst>
          </p:cNvPr>
          <p:cNvSpPr/>
          <p:nvPr/>
        </p:nvSpPr>
        <p:spPr>
          <a:xfrm>
            <a:off x="5903857" y="2984459"/>
            <a:ext cx="3543699" cy="30934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8883FE-7048-8271-E1A8-DE268D5924CE}"/>
              </a:ext>
            </a:extLst>
          </p:cNvPr>
          <p:cNvSpPr/>
          <p:nvPr/>
        </p:nvSpPr>
        <p:spPr>
          <a:xfrm>
            <a:off x="5903856" y="4053697"/>
            <a:ext cx="3543699" cy="109349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566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A3FE-4FB7-CA81-94BC-28FEE9F8A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std::list / std::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forward_list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F201-8407-E69E-69B9-B4DCF331A8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0862" y="1232860"/>
            <a:ext cx="11090275" cy="5072439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Double linked list (forward and backwards traversable)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Search is linear in complexity even when sorted.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Useful for stacks, list priorities etc.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 random access (linear when not using iterator)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3103E-30B2-BBDB-EABB-2E0FFA17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E40B45-48E9-46C3-6604-84F70A704FE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7C1350-B59D-6C0F-FBD3-731DBB86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1" y="2144887"/>
            <a:ext cx="10936226" cy="9335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476D09-784D-A45A-32FD-58EF7CE6F02F}"/>
              </a:ext>
            </a:extLst>
          </p:cNvPr>
          <p:cNvSpPr/>
          <p:nvPr/>
        </p:nvSpPr>
        <p:spPr>
          <a:xfrm>
            <a:off x="2345199" y="2580728"/>
            <a:ext cx="5393408" cy="27139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2219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DD45-9F99-139A-7626-9C902B8465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std::deque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675C-6B54-8E36-E704-626DF62542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Hybrid between std::vector and std::list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Linked list like structure, each node(bucket) of the list has the capacity to store more than 1 element.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 O(1) access complexity of std::deque is paid for by increasing space complexity.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60222-0E19-0682-E5D9-C31475AB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DB763-12CC-464D-90CD-5DE35E233077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2B140B7-736E-D29D-ADCE-17243A0D49C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477E14-060D-1C0D-901D-15338AFB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5225537"/>
            <a:ext cx="10917174" cy="5906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B54C9A-61A1-E0AB-302F-993977B11C54}"/>
              </a:ext>
            </a:extLst>
          </p:cNvPr>
          <p:cNvSpPr/>
          <p:nvPr/>
        </p:nvSpPr>
        <p:spPr>
          <a:xfrm>
            <a:off x="4238738" y="5225537"/>
            <a:ext cx="1691149" cy="4982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347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oux styl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F15D03"/>
      </a:accent1>
      <a:accent2>
        <a:srgbClr val="AE2230"/>
      </a:accent2>
      <a:accent3>
        <a:srgbClr val="6E3695"/>
      </a:accent3>
      <a:accent4>
        <a:srgbClr val="00AEEF"/>
      </a:accent4>
      <a:accent5>
        <a:srgbClr val="6CBAC7"/>
      </a:accent5>
      <a:accent6>
        <a:srgbClr val="70BF43"/>
      </a:accent6>
      <a:hlink>
        <a:srgbClr val="F15D03"/>
      </a:hlink>
      <a:folHlink>
        <a:srgbClr val="6CBAC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Clr>
            <a:srgbClr val="F15D03"/>
          </a:buClr>
          <a:buFont typeface="Wingdings" panose="05000000000000000000" pitchFamily="2" charset="2"/>
          <a:buChar char="§"/>
          <a:defRPr sz="26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Sioux_presentation_16x9.potx" id="{A4D03578-764C-42D2-A1FC-7C7293C2C9BC}" vid="{567566E4-BF1D-4183-8F1D-0B55C74BD853}"/>
    </a:ext>
  </a:extLst>
</a:theme>
</file>

<file path=ppt/theme/theme2.xml><?xml version="1.0" encoding="utf-8"?>
<a:theme xmlns:a="http://schemas.openxmlformats.org/drawingml/2006/main" name="Custom Design">
  <a:themeElements>
    <a:clrScheme name="Sioux">
      <a:dk1>
        <a:sysClr val="windowText" lastClr="000000"/>
      </a:dk1>
      <a:lt1>
        <a:srgbClr val="FFFFFF"/>
      </a:lt1>
      <a:dk2>
        <a:srgbClr val="324D5A"/>
      </a:dk2>
      <a:lt2>
        <a:srgbClr val="CCD2D6"/>
      </a:lt2>
      <a:accent1>
        <a:srgbClr val="F15D03"/>
      </a:accent1>
      <a:accent2>
        <a:srgbClr val="70BF43"/>
      </a:accent2>
      <a:accent3>
        <a:srgbClr val="00AEEF"/>
      </a:accent3>
      <a:accent4>
        <a:srgbClr val="CCD2D6"/>
      </a:accent4>
      <a:accent5>
        <a:srgbClr val="AE2230"/>
      </a:accent5>
      <a:accent6>
        <a:srgbClr val="324D5A"/>
      </a:accent6>
      <a:hlink>
        <a:srgbClr val="AE2230"/>
      </a:hlink>
      <a:folHlink>
        <a:srgbClr val="5D6A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oux_presentation_16x9.potx" id="{A4D03578-764C-42D2-A1FC-7C7293C2C9BC}" vid="{8A9A55D6-460C-4F21-886A-EB3CFEACE74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Sioux_16x9</Template>
  <TotalTime>0</TotalTime>
  <Words>3948</Words>
  <Application>Microsoft Office PowerPoint</Application>
  <PresentationFormat>Widescreen</PresentationFormat>
  <Paragraphs>529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Open Sans</vt:lpstr>
      <vt:lpstr>SFMono-Regular</vt:lpstr>
      <vt:lpstr>Wingdings</vt:lpstr>
      <vt:lpstr>Office Theme</vt:lpstr>
      <vt:lpstr>Custom Design</vt:lpstr>
      <vt:lpstr>PowerPoint Presentation</vt:lpstr>
      <vt:lpstr>C++ training Containers and algorithms</vt:lpstr>
      <vt:lpstr>Scaling complexity</vt:lpstr>
      <vt:lpstr>Time complexity</vt:lpstr>
      <vt:lpstr>STL containers – Time complexity</vt:lpstr>
      <vt:lpstr>std::array vs std::vector</vt:lpstr>
      <vt:lpstr>PowerPoint Presentation</vt:lpstr>
      <vt:lpstr>std::list / std::forward_list</vt:lpstr>
      <vt:lpstr>std::deque</vt:lpstr>
      <vt:lpstr>std::deque</vt:lpstr>
      <vt:lpstr>GCC</vt:lpstr>
      <vt:lpstr>std::set / std::map</vt:lpstr>
      <vt:lpstr>Red-black trees</vt:lpstr>
      <vt:lpstr>std::unordered_map</vt:lpstr>
      <vt:lpstr>Unordered set/unordered map</vt:lpstr>
      <vt:lpstr>Space complexity</vt:lpstr>
      <vt:lpstr>PowerPoint Presentation</vt:lpstr>
      <vt:lpstr>PowerPoint Presentation</vt:lpstr>
      <vt:lpstr>PowerPoint Presentation</vt:lpstr>
      <vt:lpstr>PowerPoint Presentation</vt:lpstr>
      <vt:lpstr>Data locality</vt:lpstr>
      <vt:lpstr>Data locality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 of structures vs structure of arrays</vt:lpstr>
      <vt:lpstr>PowerPoint Presentation</vt:lpstr>
      <vt:lpstr>PowerPoint Presentation</vt:lpstr>
      <vt:lpstr>Performance</vt:lpstr>
      <vt:lpstr>Algorithms</vt:lpstr>
      <vt:lpstr>Heaps</vt:lpstr>
      <vt:lpstr>Heap</vt:lpstr>
      <vt:lpstr>PowerPoint Presentation</vt:lpstr>
      <vt:lpstr>PowerPoint Presentation</vt:lpstr>
      <vt:lpstr>Sorting</vt:lpstr>
      <vt:lpstr>PowerPoint Presentation</vt:lpstr>
      <vt:lpstr>PowerPoint Presentation</vt:lpstr>
      <vt:lpstr>Partitioning</vt:lpstr>
      <vt:lpstr>PowerPoint Presentation</vt:lpstr>
      <vt:lpstr>Transform/reduce</vt:lpstr>
      <vt:lpstr>PowerPoint Presentation</vt:lpstr>
      <vt:lpstr>Generate, fill and copy</vt:lpstr>
      <vt:lpstr>PowerPoint Presentation</vt:lpstr>
      <vt:lpstr>There are issues though</vt:lpstr>
      <vt:lpstr>PowerPoint Presentation</vt:lpstr>
      <vt:lpstr>PowerPoint Presentation</vt:lpstr>
      <vt:lpstr>PowerPoint Presentation</vt:lpstr>
      <vt:lpstr>Source of  your technology</vt:lpstr>
    </vt:vector>
  </TitlesOfParts>
  <Company>Sioux Group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 Mertens</dc:creator>
  <cp:lastModifiedBy>William nagels</cp:lastModifiedBy>
  <cp:revision>137</cp:revision>
  <cp:lastPrinted>2019-05-28T07:15:45Z</cp:lastPrinted>
  <dcterms:created xsi:type="dcterms:W3CDTF">2020-11-01T15:37:42Z</dcterms:created>
  <dcterms:modified xsi:type="dcterms:W3CDTF">2024-01-28T19:52:59Z</dcterms:modified>
</cp:coreProperties>
</file>