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87"/>
  </p:notesMasterIdLst>
  <p:handoutMasterIdLst>
    <p:handoutMasterId r:id="rId88"/>
  </p:handoutMasterIdLst>
  <p:sldIdLst>
    <p:sldId id="265" r:id="rId3"/>
    <p:sldId id="256" r:id="rId4"/>
    <p:sldId id="351" r:id="rId5"/>
    <p:sldId id="347" r:id="rId6"/>
    <p:sldId id="348" r:id="rId7"/>
    <p:sldId id="349" r:id="rId8"/>
    <p:sldId id="350" r:id="rId9"/>
    <p:sldId id="352" r:id="rId10"/>
    <p:sldId id="353" r:id="rId11"/>
    <p:sldId id="267" r:id="rId12"/>
    <p:sldId id="324" r:id="rId13"/>
    <p:sldId id="325" r:id="rId14"/>
    <p:sldId id="326" r:id="rId15"/>
    <p:sldId id="272" r:id="rId16"/>
    <p:sldId id="327" r:id="rId17"/>
    <p:sldId id="328" r:id="rId18"/>
    <p:sldId id="329" r:id="rId19"/>
    <p:sldId id="330" r:id="rId20"/>
    <p:sldId id="277" r:id="rId21"/>
    <p:sldId id="342" r:id="rId22"/>
    <p:sldId id="356" r:id="rId23"/>
    <p:sldId id="355" r:id="rId24"/>
    <p:sldId id="278" r:id="rId25"/>
    <p:sldId id="279" r:id="rId26"/>
    <p:sldId id="280" r:id="rId27"/>
    <p:sldId id="357" r:id="rId28"/>
    <p:sldId id="361" r:id="rId29"/>
    <p:sldId id="362" r:id="rId30"/>
    <p:sldId id="343" r:id="rId31"/>
    <p:sldId id="281" r:id="rId32"/>
    <p:sldId id="282" r:id="rId33"/>
    <p:sldId id="344" r:id="rId34"/>
    <p:sldId id="284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8" r:id="rId43"/>
    <p:sldId id="299" r:id="rId44"/>
    <p:sldId id="300" r:id="rId45"/>
    <p:sldId id="301" r:id="rId46"/>
    <p:sldId id="302" r:id="rId47"/>
    <p:sldId id="297" r:id="rId48"/>
    <p:sldId id="305" r:id="rId49"/>
    <p:sldId id="303" r:id="rId50"/>
    <p:sldId id="306" r:id="rId51"/>
    <p:sldId id="304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45" r:id="rId61"/>
    <p:sldId id="346" r:id="rId62"/>
    <p:sldId id="315" r:id="rId63"/>
    <p:sldId id="317" r:id="rId64"/>
    <p:sldId id="316" r:id="rId65"/>
    <p:sldId id="318" r:id="rId66"/>
    <p:sldId id="319" r:id="rId67"/>
    <p:sldId id="321" r:id="rId68"/>
    <p:sldId id="320" r:id="rId69"/>
    <p:sldId id="322" r:id="rId70"/>
    <p:sldId id="358" r:id="rId71"/>
    <p:sldId id="359" r:id="rId72"/>
    <p:sldId id="360" r:id="rId73"/>
    <p:sldId id="331" r:id="rId74"/>
    <p:sldId id="339" r:id="rId75"/>
    <p:sldId id="338" r:id="rId76"/>
    <p:sldId id="340" r:id="rId77"/>
    <p:sldId id="323" r:id="rId78"/>
    <p:sldId id="332" r:id="rId79"/>
    <p:sldId id="333" r:id="rId80"/>
    <p:sldId id="334" r:id="rId81"/>
    <p:sldId id="335" r:id="rId82"/>
    <p:sldId id="336" r:id="rId83"/>
    <p:sldId id="337" r:id="rId84"/>
    <p:sldId id="363" r:id="rId85"/>
    <p:sldId id="264" r:id="rId8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87848" autoAdjust="0"/>
  </p:normalViewPr>
  <p:slideViewPr>
    <p:cSldViewPr snapToGrid="0" showGuides="1">
      <p:cViewPr varScale="1">
        <p:scale>
          <a:sx n="106" d="100"/>
          <a:sy n="106" d="100"/>
        </p:scale>
        <p:origin x="2304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27:00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7,'298'18,"-127"-3,731 30,-724-38,56 7,208 3,-277-16,141-3,-185-15,-38 4,232-20,-281 29,0-1,0-1,-1-2,35-13,-38 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36:29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30,'40'0,"0"1,0-2,69-11,-83 9,1 1,0 1,-1 2,51 6,8 1,527-4,-333-6,-176 3,-4 0,141-15,-59-4,-180 18,-12 0,-17 0,5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36:31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1,'1486'0,"-1472"0,1 0,-1 2,0 0,1 0,-1 2,0 0,-1 0,1 1,16 9,-19-10,1 0,0 0,0-1,0-1,1 0,-1-1,0 0,1 0,12-3,-7 2,0 0,0 1,19 4,-16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45:07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1 246,'610'-24,"-54"-26,-381 37,108-15,301-21,19-4,-458 35,0 8,215 10,-141 3,-107-4,-31-2,1 4,120 18,-69-3,1-5,199-11,-168-1,-51-2,137 6,-248-3,1 0,0 0,1 1,-1-1,0 2,-1-1,1 1,0-1,-1 0,1 1,0 1,-1-2,7 6,4 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45:09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1 156,'1109'0,"-1028"-6,0-3,0-4,139-38,-112 23,123-16,-193 40,3 4,-3 0,3 2,-2 2,73 14,0-1,3-6,-3-6,146-9,-76 1,-121-1,55 4,-108 0,1 2,-2-2,2 2,-1 0,1 1,-2-1,1 2,1-1,-2 1,12 7,3 2,0-2,0 0,0-2,2-1,-2-1,2 1,0-3,0-1,2-1,27 1,-7 2,70 14,-42 0,-26-9,2 2,-2 4,0-1,-2 5,55 28,-97-45,1 0,1 1,-3-1,3 0,-2 1,-1-1,1 1,0 1,5 9,6 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46:10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0,'865'0,"-787"1,0 4,148 28,-158-13,-50-13,0-2,0 0,35 4,210-6,-163-5,-71 1,0-2,29-7,-26 4,41-2,10 6,-49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46:13.7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0,'628'17,"39"-6,-533-24,-89 7,0 2,1 1,52 5,166 34,-136-17,-62-6,-44-8,0-1,37 2,-3-6,-31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5:46:3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5:46:3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5:46:3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53:03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55,'165'2,"185"-5,-192-10,42-2,-15 2,-125 6,0 3,0 3,80 8,33 8,253-10,-233-7,409 2,-584 1,0 1,0 1,21 5,-18-3,41 4,156-7,-120-3,-74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27:06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0 127,'1014'-57,"-607"38,-103 10,593-11,-881 18,0 1,-1-1,20-6,5 0,-19 8,-4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53:07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1,'1055'0,"-824"14,-34 0,14-14,60 1,-133 14,-80-7,66 0,-89-6,57 9,20 3,223-13,-175-2,-114-1,-1-2,1-2,-1-3,47-14,-48 15,0 2,0 2,0 2,74 5,-22-1,29-1,-106-1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55:52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85,'872'0,"-840"2,0 1,48 11,-55-8,-1-2,1 0,-1-2,1-1,34-2,49-11,-1-6,130-38,-208 47,1 2,0 1,1 1,-1 1,1 2,0 1,59 6,848 33,-765-40,267 5,-334 5,-77-8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56:03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28:16.42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47,'1102'0,"-1068"-2,63-11,-61 7,48-2,-57 7,-1 0,41-9,-42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3:06:29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1,'90'3,"167"27,364 31,-465-51,-133-8,91 6,118 23,-168-20,108 5,64-14,-205-3,-3 0,1-3,35-7,6-1,-60 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3:06:29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1 117,'586'0,"-533"-3,-1-2,95-23,6-1,168 7,-235 19,34-10,-78 7,53-2,-38 8,1 3,-1 1,99 23,-125-19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3:06:29.2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0 235,'25'-3,"0"0,-1-1,0-2,0 0,29-12,-1 1,31-4,0 5,156-11,-35 6,-23-1,146-24,-263 36,107-4,65 14,-100 2,380-2,-341 14,-33 0,-89-9,-1 2,56 15,7 2,5-6,-44-9,0 5,-1 2,78 28,-149-42,0-1,-1 1,1 0,-1-1,1 2,-1-1,4 4,-6-5,0 0,0 0,0 0,0 0,-1 0,1 0,0 1,-1-1,1 0,-1 0,1 1,-1-1,0 0,0 1,1-1,-1 1,0-1,0 0,0 1,0-1,-1 0,1 1,-1 1,-6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3:06:29.2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5,'702'-4,"770"10,-1114 16,636 104,-892-113,105 3,-123-12,1 2,108 23,-51-1,-12-2,190 57,-255-62,-11-7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34:18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1 510,'12'-1,"1"-1,0 0,0 0,-1-1,13-6,11-1,106-27,205-80,-52 9,-146 53,6-1,-124 47,-1 1,1 2,40-3,254 6,-23 1,67-27,-108 7,-177 12,-56 6,0 0,0 2,42 3,-51 2,0 1,0 2,0 0,24 11,13 5,-38-17,-1 2,0 0,30 17,-39-18,0 0,0 0,0 1,-1 0,0 1,0-1,-1 1,9 15,14 19,2-2,49 51,-3-4,-52-56,7 5,38 62,-64-87,10 15,0-1,1 0,22 23,-24-36,-15-12,1 0,-1 0,0-1,0 1,0 0,0 0,0 0,0 0,1 0,-1 0,0 0,0 0,0 0,0-1,0 1,0 0,0 0,0 0,0 0,1 0,-1 0,0-1,0 1,0 0,0 0,0 0,0 0,0 0,0-1,0 1,0 0,0 0,0 0,0 0,0 0,0-1,0 1,0 0,-1 0,1 0,0 0,0 0,0-1,0 1,0 0,0 0,0 0,0 0,0 0,-1 0,0-4,-1 0,0 0,-1 1,1-1,0 1,-6-6,-5-3,0 1,-1 0,0 1,-1 1,0 0,-1 1,1 1,-1 0,-1 1,-31-7,6 5,1 3,-1 2,-59 2,-216 1,-381 18,31-5,434-15,-20-12,150 5,-110 4,180 7,0 1,0 2,0 1,1 1,-1 2,2 1,-44 20,-15 17,-57 25,118-58,7-2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34:40.5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82,'1038'0,"-942"-4,-2-5,160-34,-172 24,-53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824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3F25C06-F6E0-BF67-F52A-F6A210CC0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45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629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404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208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7674E3-0D8D-4576-85AB-95C7A2A83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itself compiles and will work, but will probably not do what you want, pass everything to construct a B.</a:t>
            </a:r>
          </a:p>
          <a:p>
            <a:r>
              <a:rPr lang="en-US" dirty="0"/>
              <a:t>You will only notice this mistake if you want to pass a </a:t>
            </a:r>
            <a:r>
              <a:rPr lang="en-US" dirty="0" err="1"/>
              <a:t>lvalue</a:t>
            </a:r>
            <a:r>
              <a:rPr lang="en-US" dirty="0"/>
              <a:t> to the constructor.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2077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6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3261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A41BEDD-501B-45EE-BFD5-4874A8F0E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duplicate move if t is passed as an </a:t>
            </a:r>
            <a:r>
              <a:rPr lang="en-US" dirty="0" err="1"/>
              <a:t>rvalue</a:t>
            </a:r>
            <a:r>
              <a:rPr lang="en-US" dirty="0"/>
              <a:t>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00969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501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3492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702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35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does not actually move the object.</a:t>
            </a:r>
          </a:p>
          <a:p>
            <a:r>
              <a:rPr lang="en-US" dirty="0"/>
              <a:t>It just makes it possible that overload resolution select the move overload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53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4.png"/><Relationship Id="rId4" Type="http://schemas.openxmlformats.org/officeDocument/2006/relationships/customXml" Target="../ink/ink9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3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787726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semantics; moving ownership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81164-F3E7-6C86-5FDC-914E5FF3F6C1}"/>
              </a:ext>
            </a:extLst>
          </p:cNvPr>
          <p:cNvSpPr txBox="1"/>
          <p:nvPr/>
        </p:nvSpPr>
        <p:spPr>
          <a:xfrm>
            <a:off x="550863" y="1662868"/>
            <a:ext cx="130464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Blob(std::size_t size):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_buffer(size){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&amp;_buffer[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size: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_buffer.size()&lt;&lt;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std::vector&lt;std::byte&gt; _buffer;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72174C-C739-9B9F-3CB8-93754F57A5B3}"/>
                  </a:ext>
                </a:extLst>
              </p14:cNvPr>
              <p14:cNvContentPartPr/>
              <p14:nvPr/>
            </p14:nvContentPartPr>
            <p14:xfrm>
              <a:off x="5070820" y="3493021"/>
              <a:ext cx="1241280" cy="4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72174C-C739-9B9F-3CB8-93754F57A5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6836" y="3385021"/>
                <a:ext cx="1348889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75CD64-2365-C8D2-9DAB-5142EE51A46E}"/>
                  </a:ext>
                </a:extLst>
              </p14:cNvPr>
              <p14:cNvContentPartPr/>
              <p14:nvPr/>
            </p14:nvContentPartPr>
            <p14:xfrm>
              <a:off x="4062350" y="4587318"/>
              <a:ext cx="1001899" cy="4571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75CD64-2365-C8D2-9DAB-5142EE51A4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8349" y="4479320"/>
                <a:ext cx="1109541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68248E7-5D06-6E03-0141-6FE6D02615FC}"/>
                  </a:ext>
                </a:extLst>
              </p14:cNvPr>
              <p14:cNvContentPartPr/>
              <p14:nvPr/>
            </p14:nvContentPartPr>
            <p14:xfrm>
              <a:off x="3303665" y="3506701"/>
              <a:ext cx="540000" cy="1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68248E7-5D06-6E03-0141-6FE6D02615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9629" y="3398701"/>
                <a:ext cx="647712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86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3A024-7A5E-C7E0-B2C5-8A160F91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82D790-BACB-1FA2-110A-A1DF2EC9422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E7A9F-5E85-D90B-7B73-5A3013C4CBA0}"/>
              </a:ext>
            </a:extLst>
          </p:cNvPr>
          <p:cNvSpPr txBox="1"/>
          <p:nvPr/>
        </p:nvSpPr>
        <p:spPr>
          <a:xfrm>
            <a:off x="927389" y="938105"/>
            <a:ext cx="6094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 readBlobFromFile(std::string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path){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/*some big file size*/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std::multimap&lt;std::string, Blob&gt; storage;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path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/bin/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cp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 = readBlobFromFile(path);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storage.insert ( {path, b}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storage.find(path)-&gt;second.print();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DD9B01-996E-225A-D7C5-33BA385C0A49}"/>
                  </a:ext>
                </a:extLst>
              </p14:cNvPr>
              <p14:cNvContentPartPr/>
              <p14:nvPr/>
            </p14:nvContentPartPr>
            <p14:xfrm>
              <a:off x="1498433" y="3230701"/>
              <a:ext cx="791280" cy="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DD9B01-996E-225A-D7C5-33BA385C0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4433" y="3122701"/>
                <a:ext cx="8989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BB3BE2-7581-5ADA-ED12-347492E9ABA6}"/>
                  </a:ext>
                </a:extLst>
              </p14:cNvPr>
              <p14:cNvContentPartPr/>
              <p14:nvPr/>
            </p14:nvContentPartPr>
            <p14:xfrm>
              <a:off x="1531373" y="1414755"/>
              <a:ext cx="725400" cy="4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BB3BE2-7581-5ADA-ED12-347492E9AB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7373" y="1306755"/>
                <a:ext cx="833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F059AF-F181-9CD9-3ECE-736B6910D05A}"/>
                  </a:ext>
                </a:extLst>
              </p14:cNvPr>
              <p14:cNvContentPartPr/>
              <p14:nvPr/>
            </p14:nvContentPartPr>
            <p14:xfrm>
              <a:off x="1498433" y="1657965"/>
              <a:ext cx="1315440" cy="9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F059AF-F181-9CD9-3ECE-736B6910D0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448" y="1549965"/>
                <a:ext cx="1423051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D62E2A-CD40-DD6D-0091-7D215E46B983}"/>
                  </a:ext>
                </a:extLst>
              </p14:cNvPr>
              <p14:cNvContentPartPr/>
              <p14:nvPr/>
            </p14:nvContentPartPr>
            <p14:xfrm>
              <a:off x="4089274" y="3870776"/>
              <a:ext cx="1766995" cy="14222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D62E2A-CD40-DD6D-0091-7D215E46B9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5281" y="3762756"/>
                <a:ext cx="1874620" cy="35790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81BA39A-2741-6B7F-7BBF-7269C0A1C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65" y="4883802"/>
            <a:ext cx="3276933" cy="3077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0x7ffc7b89a7d8 0x560409ea42b0 size: 1000</a:t>
            </a:r>
            <a:endParaRPr kumimoji="0" lang="en-BE" altLang="en-BE" sz="1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0x560409ea5ae0 0x560409ea56b0 size: 1000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5122E-294E-8755-0F21-48742A1B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0A5E1D-04BC-F50E-7CA1-26B8D56D96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D046D88-B6DC-3B9A-2560-3BBC727B3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450"/>
            <a:ext cx="11090275" cy="111601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semantics: No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C65E4-29DA-DE9A-52DF-BF873B355C95}"/>
              </a:ext>
            </a:extLst>
          </p:cNvPr>
          <p:cNvSpPr txBox="1"/>
          <p:nvPr/>
        </p:nvSpPr>
        <p:spPr>
          <a:xfrm>
            <a:off x="865042" y="1668463"/>
            <a:ext cx="8867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Blob*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readBlobFromFile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(std::string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path){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Blob* b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Blob(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/*some big file size*/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b-&gt;print();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EB0C3D6-C7E2-8B68-87B5-E8638FAC6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82" y="3472617"/>
            <a:ext cx="2622962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0xfaaeb0 0xfaaed0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0xfaaeb0 0xfaaed0 size: 1000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BEAA1-FE26-3D30-606D-95E5825AD991}"/>
              </a:ext>
            </a:extLst>
          </p:cNvPr>
          <p:cNvSpPr txBox="1"/>
          <p:nvPr/>
        </p:nvSpPr>
        <p:spPr>
          <a:xfrm>
            <a:off x="437847" y="4292026"/>
            <a:ext cx="12901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print()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&amp;_buffer[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_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buffer.size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()&lt;&lt;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796737-6013-0783-4741-761050EF671C}"/>
                  </a:ext>
                </a:extLst>
              </p14:cNvPr>
              <p14:cNvContentPartPr/>
              <p14:nvPr/>
            </p14:nvContentPartPr>
            <p14:xfrm>
              <a:off x="4905494" y="4607351"/>
              <a:ext cx="1323000" cy="29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796737-6013-0783-4741-761050EF6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1494" y="4499484"/>
                <a:ext cx="1430640" cy="50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8F48FB-7A47-551E-E085-5D751770D039}"/>
                  </a:ext>
                </a:extLst>
              </p14:cNvPr>
              <p14:cNvContentPartPr/>
              <p14:nvPr/>
            </p14:nvContentPartPr>
            <p14:xfrm>
              <a:off x="955882" y="1840762"/>
              <a:ext cx="573840" cy="2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8F48FB-7A47-551E-E085-5D751770D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882" y="1733122"/>
                <a:ext cx="681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338CF7-26BD-104F-060A-8D4620F3C232}"/>
                  </a:ext>
                </a:extLst>
              </p14:cNvPr>
              <p14:cNvContentPartPr/>
              <p14:nvPr/>
            </p14:nvContentPartPr>
            <p14:xfrm>
              <a:off x="1905023" y="3621719"/>
              <a:ext cx="724680" cy="11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338CF7-26BD-104F-060A-8D4620F3C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1023" y="3513719"/>
                <a:ext cx="832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8C8644-8F8E-0966-286A-7BBCE82FA8B2}"/>
                  </a:ext>
                </a:extLst>
              </p14:cNvPr>
              <p14:cNvContentPartPr/>
              <p14:nvPr/>
            </p14:nvContentPartPr>
            <p14:xfrm>
              <a:off x="1949303" y="3817176"/>
              <a:ext cx="680400" cy="25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8C8644-8F8E-0966-286A-7BBCE82FA8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303" y="3707633"/>
                <a:ext cx="788040" cy="244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11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A964-0395-4279-8ED2-61C7D185A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semantics: Ok it really is a problem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C9AA-2839-0446-6325-D581B17502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2083686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Ownership – who frees the allocated memory?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Pointer becomes semantically meaningless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Memory fragmentation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D2A30-4921-8A2F-FE7D-F4F53418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B08333-D5D7-5CA4-F642-7D05BDAA09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13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91AF9D-9EB2-B59A-09D2-C86ECB2240FD}"/>
              </a:ext>
            </a:extLst>
          </p:cNvPr>
          <p:cNvSpPr txBox="1"/>
          <p:nvPr/>
        </p:nvSpPr>
        <p:spPr>
          <a:xfrm>
            <a:off x="550863" y="1726070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std::multimap&lt;std::string, Blob&gt; storage;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path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"jaimeloignon"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 = readBlobFromFile(path);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storage.insert ( {path, std::move(b)}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storage.find(path)-&gt;second.print();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85D4DB-A0D4-D3EE-DF6F-3E929B56F22D}"/>
                  </a:ext>
                </a:extLst>
              </p14:cNvPr>
              <p14:cNvContentPartPr/>
              <p14:nvPr/>
            </p14:nvContentPartPr>
            <p14:xfrm>
              <a:off x="3617992" y="3283726"/>
              <a:ext cx="1930053" cy="8889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85D4DB-A0D4-D3EE-DF6F-3E929B56F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989" y="3175758"/>
                <a:ext cx="2037698" cy="304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065130-2C8F-AF6C-4150-9C603E159735}"/>
                  </a:ext>
                </a:extLst>
              </p14:cNvPr>
              <p14:cNvContentPartPr/>
              <p14:nvPr/>
            </p14:nvContentPartPr>
            <p14:xfrm>
              <a:off x="4245022" y="2994276"/>
              <a:ext cx="1512900" cy="15255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065130-2C8F-AF6C-4150-9C603E1597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1016" y="2885571"/>
                <a:ext cx="1620553" cy="369599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1">
            <a:extLst>
              <a:ext uri="{FF2B5EF4-FFF2-40B4-BE49-F238E27FC236}">
                <a16:creationId xmlns:a16="http://schemas.microsoft.com/office/drawing/2014/main" id="{76093E68-CFEB-A406-FBAB-3A00CF29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4528167"/>
            <a:ext cx="3172792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0x7ffcf99442f0 0x886eb0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0x8882f0 0x886eb0 size: 1000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B679F9-7141-3E36-4437-EF069BD5222A}"/>
                  </a:ext>
                </a:extLst>
              </p14:cNvPr>
              <p14:cNvContentPartPr/>
              <p14:nvPr/>
            </p14:nvContentPartPr>
            <p14:xfrm>
              <a:off x="1871002" y="4649940"/>
              <a:ext cx="764640" cy="32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B679F9-7141-3E36-4437-EF069BD522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7002" y="4541940"/>
                <a:ext cx="8722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FE2973-8622-4BAB-FBA6-FFCAAF152853}"/>
                  </a:ext>
                </a:extLst>
              </p14:cNvPr>
              <p14:cNvContentPartPr/>
              <p14:nvPr/>
            </p14:nvContentPartPr>
            <p14:xfrm>
              <a:off x="1455922" y="4867292"/>
              <a:ext cx="830160" cy="31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FE2973-8622-4BAB-FBA6-FFCAAF1528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1922" y="4759292"/>
                <a:ext cx="937800" cy="2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10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2C43-6D82-4C76-36A1-CDEA979EA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39B6-0A38-05A6-1496-DAB87FC5D3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std::move does not actually move anything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std::move casts its argument to a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 a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lifetime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793A-D802-7C72-3B0E-D0C498E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BFCB06-1B49-AE9F-239A-63BA3A1528EC}"/>
              </a:ext>
            </a:extLst>
          </p:cNvPr>
          <p:cNvGrpSpPr/>
          <p:nvPr/>
        </p:nvGrpSpPr>
        <p:grpSpPr>
          <a:xfrm>
            <a:off x="2337922" y="935002"/>
            <a:ext cx="10440" cy="360"/>
            <a:chOff x="2337922" y="935002"/>
            <a:chExt cx="10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1DA6D4-5363-4169-3C5A-82A9AEA21355}"/>
                    </a:ext>
                  </a:extLst>
                </p14:cNvPr>
                <p14:cNvContentPartPr/>
                <p14:nvPr/>
              </p14:nvContentPartPr>
              <p14:xfrm>
                <a:off x="2348002" y="93500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1DA6D4-5363-4169-3C5A-82A9AEA213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39362" y="926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17C268-F41B-E977-91D1-AD33E3F291DD}"/>
                    </a:ext>
                  </a:extLst>
                </p14:cNvPr>
                <p14:cNvContentPartPr/>
                <p14:nvPr/>
              </p14:nvContentPartPr>
              <p14:xfrm>
                <a:off x="2337922" y="93500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17C268-F41B-E977-91D1-AD33E3F291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8922" y="926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E8CFBE-EBCF-5151-7705-CC141B20F923}"/>
                  </a:ext>
                </a:extLst>
              </p14:cNvPr>
              <p14:cNvContentPartPr/>
              <p14:nvPr/>
            </p14:nvContentPartPr>
            <p14:xfrm>
              <a:off x="1838962" y="83096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E8CFBE-EBCF-5151-7705-CC141B20F9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322" y="8219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37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9E559-E3F3-C8E1-550B-83578435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760976-30ED-39E8-3D51-603651E83C9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F17CF-E170-41CD-94F4-7C34F2BF7790}"/>
              </a:ext>
            </a:extLst>
          </p:cNvPr>
          <p:cNvSpPr txBox="1"/>
          <p:nvPr/>
        </p:nvSpPr>
        <p:spPr>
          <a:xfrm>
            <a:off x="750744" y="1633386"/>
            <a:ext cx="60942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std::multimap&lt;std::string, Blob&gt; storage;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path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"jaimeloignon"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 = readBlobFromFile(path);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storage.insert ( {path, std::move(b)}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storage.find(path)-&gt;second.print();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416044-3225-ED8C-3F40-8AAB49C24658}"/>
                  </a:ext>
                </a:extLst>
              </p14:cNvPr>
              <p14:cNvContentPartPr/>
              <p14:nvPr/>
            </p14:nvContentPartPr>
            <p14:xfrm>
              <a:off x="1350442" y="3429802"/>
              <a:ext cx="1184040" cy="20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416044-3225-ED8C-3F40-8AAB49C24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802" y="3322162"/>
                <a:ext cx="1291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9CA685-F2B5-11B7-C2A8-143602D20A1E}"/>
                  </a:ext>
                </a:extLst>
              </p14:cNvPr>
              <p14:cNvContentPartPr/>
              <p14:nvPr/>
            </p14:nvContentPartPr>
            <p14:xfrm>
              <a:off x="4395322" y="2940202"/>
              <a:ext cx="1378080" cy="3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9CA685-F2B5-11B7-C2A8-143602D20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1322" y="2832562"/>
                <a:ext cx="1485720" cy="247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">
            <a:extLst>
              <a:ext uri="{FF2B5EF4-FFF2-40B4-BE49-F238E27FC236}">
                <a16:creationId xmlns:a16="http://schemas.microsoft.com/office/drawing/2014/main" id="{F43AE728-C2EA-6BFA-0002-95B1B3A5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55" y="4662922"/>
            <a:ext cx="2934650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1</a:t>
            </a:r>
            <a:endParaRPr kumimoji="0" lang="en-BE" altLang="en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0x7ffd18158c80 0x23f2eb0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0x23f4eb0 0x23f2eb0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0x7ffd18158c80 0 size: 0</a:t>
            </a:r>
            <a:endParaRPr kumimoji="0" lang="en-BE" altLang="en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FB8AB6-C11B-D4C7-52F3-C74D9943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636472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Potentially stupid things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3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069-BB0A-87C8-921D-BC4BB060D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Definitely stupid tings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EA7C4-C90C-6623-840F-993F36EC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B67CEE-EDEF-B41B-281E-0BA7465849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93774-B5DF-AB49-3769-BEAE37833237}"/>
              </a:ext>
            </a:extLst>
          </p:cNvPr>
          <p:cNvSpPr txBox="1"/>
          <p:nvPr/>
        </p:nvSpPr>
        <p:spPr>
          <a:xfrm>
            <a:off x="550862" y="1459989"/>
            <a:ext cx="11447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print()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_buffer[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size: 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buffer.size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()&lt;&lt;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0366A5-1022-B0F2-ABD0-EEC9E9886E62}"/>
                  </a:ext>
                </a:extLst>
              </p14:cNvPr>
              <p14:cNvContentPartPr/>
              <p14:nvPr/>
            </p14:nvContentPartPr>
            <p14:xfrm>
              <a:off x="4998840" y="1874160"/>
              <a:ext cx="131004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0366A5-1022-B0F2-ABD0-EEC9E9886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4840" y="1766160"/>
                <a:ext cx="1417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1FC9EF-F706-201B-3AC0-F56D5C1F1E9C}"/>
                  </a:ext>
                </a:extLst>
              </p14:cNvPr>
              <p14:cNvContentPartPr/>
              <p14:nvPr/>
            </p14:nvContentPartPr>
            <p14:xfrm>
              <a:off x="-2377560" y="59590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1FC9EF-F706-201B-3AC0-F56D5C1F1E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431560" y="58510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">
            <a:extLst>
              <a:ext uri="{FF2B5EF4-FFF2-40B4-BE49-F238E27FC236}">
                <a16:creationId xmlns:a16="http://schemas.microsoft.com/office/drawing/2014/main" id="{889E4426-24F4-9B9A-6863-F6497CAE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772" y="2842441"/>
            <a:ext cx="2819618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139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0x7ffe8cc72b20 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0x8bdeb0 0 size: 1000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2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208D-3CCC-219E-D980-746E7BBDB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Temporary that has been moved from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6F3A-AA82-E63F-91FF-D350B2B9429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Valid destructible state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What is possible -&gt; implementation defined.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Worked on GCC, might crash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msvc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314D9-24F8-8971-8EC7-E5F19E97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333760-B7B9-252E-FE77-847163C59D3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20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316872"/>
            <a:ext cx="11090275" cy="4500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std::move unconditionally casts input to a movable reference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std::move does not actually do the move (only casts)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GCC implementation: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20280D-2EA3-426F-968D-9B7D54BD3CDE}"/>
              </a:ext>
            </a:extLst>
          </p:cNvPr>
          <p:cNvSpPr txBox="1">
            <a:spLocks/>
          </p:cNvSpPr>
          <p:nvPr/>
        </p:nvSpPr>
        <p:spPr>
          <a:xfrm>
            <a:off x="627988" y="4455787"/>
            <a:ext cx="11090275" cy="24022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remove_reference_t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&gt;&amp;&amp;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move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noexcept</a:t>
            </a:r>
            <a:br>
              <a:rPr lang="fr-FR" sz="1800" b="0" dirty="0">
                <a:solidFill>
                  <a:srgbClr val="8000FF"/>
                </a:solidFill>
                <a:highlight>
                  <a:srgbClr val="FFFFFF"/>
                </a:highlight>
              </a:rPr>
            </a:br>
            <a:r>
              <a:rPr lang="en-B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static_cast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remove_reference_t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&gt;&amp;&amp;&gt;(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B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864" y="552701"/>
            <a:ext cx="9649776" cy="111707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semantics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C394-4686-4802-F039-07AD9738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E9192A-7C38-5FB4-4E4A-CEF2398DFD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Value categories, and references to them - UWP applications | Microsoft  Learn">
            <a:extLst>
              <a:ext uri="{FF2B5EF4-FFF2-40B4-BE49-F238E27FC236}">
                <a16:creationId xmlns:a16="http://schemas.microsoft.com/office/drawing/2014/main" id="{2FB46129-8FF8-0B80-81A0-4AEC768C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81" y="723200"/>
            <a:ext cx="7848918" cy="508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42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D127-CE02-3CE0-5D28-B358CBCD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13FD16-7EA0-F857-CCAA-8D9CA0F349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2" descr="Value categories, and references to them - UWP applications | Microsoft  Learn">
            <a:extLst>
              <a:ext uri="{FF2B5EF4-FFF2-40B4-BE49-F238E27FC236}">
                <a16:creationId xmlns:a16="http://schemas.microsoft.com/office/drawing/2014/main" id="{7994710A-33E7-B782-6ED1-88A96A6E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29" y="1110701"/>
            <a:ext cx="7848918" cy="508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A09E6B-FE08-6618-9DBC-847CE3F82BDD}"/>
              </a:ext>
            </a:extLst>
          </p:cNvPr>
          <p:cNvCxnSpPr/>
          <p:nvPr/>
        </p:nvCxnSpPr>
        <p:spPr>
          <a:xfrm>
            <a:off x="5120640" y="2409713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4EC1C-B074-BA32-5362-7FD641ACA9B0}"/>
              </a:ext>
            </a:extLst>
          </p:cNvPr>
          <p:cNvSpPr txBox="1">
            <a:spLocks/>
          </p:cNvSpPr>
          <p:nvPr/>
        </p:nvSpPr>
        <p:spPr>
          <a:xfrm>
            <a:off x="5120640" y="2136419"/>
            <a:ext cx="811322" cy="16571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std::move</a:t>
            </a:r>
          </a:p>
        </p:txBody>
      </p:sp>
    </p:spTree>
    <p:extLst>
      <p:ext uri="{BB962C8B-B14F-4D97-AF65-F5344CB8AC3E}">
        <p14:creationId xmlns:p14="http://schemas.microsoft.com/office/powerpoint/2010/main" val="74824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FA61-A9C0-667B-96AC-546F4F7AD5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Thou shalt move only when it is unquestionably safe to do so.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8996-190D-8E6B-0E02-5EC05A66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B8C6FA-2390-58A5-77B9-89C8DDCA15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515D6-C90D-4C3E-0CAD-EE7E2575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31" y="2275256"/>
            <a:ext cx="3782929" cy="40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member functions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 constructor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 assignment operator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20280D-2EA3-426F-968D-9B7D54BD3CDE}"/>
              </a:ext>
            </a:extLst>
          </p:cNvPr>
          <p:cNvSpPr txBox="1">
            <a:spLocks/>
          </p:cNvSpPr>
          <p:nvPr/>
        </p:nvSpPr>
        <p:spPr>
          <a:xfrm>
            <a:off x="1050395" y="2356698"/>
            <a:ext cx="11090275" cy="3675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C460E-1C6A-4C73-BA0E-9A0E136147E0}"/>
              </a:ext>
            </a:extLst>
          </p:cNvPr>
          <p:cNvSpPr txBox="1">
            <a:spLocks/>
          </p:cNvSpPr>
          <p:nvPr/>
        </p:nvSpPr>
        <p:spPr>
          <a:xfrm>
            <a:off x="1050395" y="3755565"/>
            <a:ext cx="11090275" cy="3675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A&amp; operator==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32853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member functions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24</a:t>
            </a:fld>
            <a:endParaRPr lang="en-GB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2A01309-B526-4D00-A798-36B4F3D89061}"/>
              </a:ext>
            </a:extLst>
          </p:cNvPr>
          <p:cNvSpPr txBox="1">
            <a:spLocks/>
          </p:cNvSpPr>
          <p:nvPr/>
        </p:nvSpPr>
        <p:spPr>
          <a:xfrm>
            <a:off x="550862" y="3700985"/>
            <a:ext cx="11090275" cy="13285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32853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US" dirty="0"/>
              <a:t>Special member functions</a:t>
            </a: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25</a:t>
            </a:fld>
            <a:endParaRPr lang="en-GB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2A01309-B526-4D00-A798-36B4F3D89061}"/>
              </a:ext>
            </a:extLst>
          </p:cNvPr>
          <p:cNvSpPr txBox="1">
            <a:spLocks/>
          </p:cNvSpPr>
          <p:nvPr/>
        </p:nvSpPr>
        <p:spPr>
          <a:xfrm>
            <a:off x="550862" y="3700985"/>
            <a:ext cx="11090275" cy="13285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*this;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5B31-2F27-778D-CC58-8974928A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C8BA4C-AAE4-27B7-B42F-CC7A66B3FA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8C6E-2650-DC74-4F94-BF7F44B6ACFB}"/>
              </a:ext>
            </a:extLst>
          </p:cNvPr>
          <p:cNvSpPr txBox="1"/>
          <p:nvPr/>
        </p:nvSpPr>
        <p:spPr>
          <a:xfrm>
            <a:off x="529813" y="252453"/>
            <a:ext cx="111884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Blob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Blob(){}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Blob(Blob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lvalue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Blob(Blob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b2(b);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b3(std::move(b));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C1A9CB-561D-BC36-D573-D5D06AF7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919" y="2978781"/>
            <a:ext cx="2619426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kumimoji="0" lang="en-BE" altLang="en-BE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BE" altLang="en-BE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kumimoji="0" lang="en-BE" altLang="en-BE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BE" altLang="en-BE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9D32C0-F589-BC11-5BB5-D945B94DBD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8899" y="4508324"/>
            <a:ext cx="11090275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‘b’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Allowing compiler to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when creating b3.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2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2D7B-3C91-0E53-1071-C58A864F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FE28CB-22F7-1ACD-F236-2FF9481BDA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AACEC-6438-92DF-BCCC-E0041CE1FF5A}"/>
              </a:ext>
            </a:extLst>
          </p:cNvPr>
          <p:cNvSpPr txBox="1"/>
          <p:nvPr/>
        </p:nvSpPr>
        <p:spPr>
          <a:xfrm>
            <a:off x="350520" y="94314"/>
            <a:ext cx="118414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capacity){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container.reserve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(capacity);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X(X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_container  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other._container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X(X&amp;&amp; other) 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_container  = std::move(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other._container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"move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_container;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test(){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X{1};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test();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E516E-8831-4D68-DB6A-04BFE372627E}"/>
              </a:ext>
            </a:extLst>
          </p:cNvPr>
          <p:cNvSpPr txBox="1"/>
          <p:nvPr/>
        </p:nvSpPr>
        <p:spPr>
          <a:xfrm>
            <a:off x="7423743" y="720474"/>
            <a:ext cx="32972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ctor</a:t>
            </a:r>
            <a:endParaRPr lang="en-B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927F6-3057-926E-3E1F-12DF431CDC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23743" y="1179000"/>
            <a:ext cx="11090275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Mandatory since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AC54-8231-6899-BBA6-031EA815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680DE3-A652-09D6-1710-8317D8BBD96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FD8-10A6-3C37-83E2-02585749B3FE}"/>
              </a:ext>
            </a:extLst>
          </p:cNvPr>
          <p:cNvSpPr txBox="1"/>
          <p:nvPr/>
        </p:nvSpPr>
        <p:spPr>
          <a:xfrm>
            <a:off x="572845" y="419134"/>
            <a:ext cx="38915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v(test());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a(v);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b(std::move(v));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84ED0-CF40-DB38-341C-D16FDF0104EC}"/>
              </a:ext>
            </a:extLst>
          </p:cNvPr>
          <p:cNvSpPr txBox="1"/>
          <p:nvPr/>
        </p:nvSpPr>
        <p:spPr>
          <a:xfrm>
            <a:off x="572845" y="2467093"/>
            <a:ext cx="329724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FMono-Regular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tor</a:t>
            </a:r>
            <a:b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copy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ctor</a:t>
            </a:r>
            <a:b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move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ctor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4FF2C-C39D-6735-30F1-72BE73B710DB}"/>
              </a:ext>
            </a:extLst>
          </p:cNvPr>
          <p:cNvSpPr txBox="1"/>
          <p:nvPr/>
        </p:nvSpPr>
        <p:spPr>
          <a:xfrm>
            <a:off x="5511501" y="419134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v(X());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1D487-6A19-8191-CCA6-23B0F3DFECB0}"/>
              </a:ext>
            </a:extLst>
          </p:cNvPr>
          <p:cNvSpPr txBox="1"/>
          <p:nvPr/>
        </p:nvSpPr>
        <p:spPr>
          <a:xfrm>
            <a:off x="5587701" y="2467093"/>
            <a:ext cx="329724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FMono-Regular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tor</a:t>
            </a:r>
            <a:b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move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ctor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31247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C6A21-DD6F-8CC0-5109-6E5F18AC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447201-60FF-F659-3549-31D4BFB333F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23CE-3621-8536-D1B9-8CDBF186F661}"/>
              </a:ext>
            </a:extLst>
          </p:cNvPr>
          <p:cNvSpPr txBox="1"/>
          <p:nvPr/>
        </p:nvSpPr>
        <p:spPr>
          <a:xfrm>
            <a:off x="245672" y="471944"/>
            <a:ext cx="10403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{};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std::boolalpha;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std::is_lvalue_reference&lt;A&gt;::value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std::is_lvalue_reference&lt;A&amp;&gt;::value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std::is_lvalue_reference&lt;A&amp;&amp;&gt;::value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4D7F15E-8653-0D84-CFB6-92B371CE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910" y="2144858"/>
            <a:ext cx="619400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02A79C-4047-FC99-BFFF-DB1428C7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11" y="2144858"/>
            <a:ext cx="619400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true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400D-2685-5C69-516F-B47AB6285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0AC5-9F35-13F0-1004-B8D8871874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 </a:t>
            </a:r>
            <a:r>
              <a:rPr lang="en-US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management. Owner of a resource.</a:t>
            </a:r>
            <a:endParaRPr lang="en-US" b="0" i="0" dirty="0">
              <a:solidFill>
                <a:srgbClr val="37415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Responsible for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acquiring the resource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releasing the resource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4E994-78E3-3E79-C35A-7F099EF6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72AB43-0D22-D81F-4A7E-89DFBD8849F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7A48F-F17A-DD8D-3BBB-04012A9F3C29}"/>
              </a:ext>
            </a:extLst>
          </p:cNvPr>
          <p:cNvSpPr txBox="1"/>
          <p:nvPr/>
        </p:nvSpPr>
        <p:spPr>
          <a:xfrm>
            <a:off x="550862" y="4457192"/>
            <a:ext cx="1083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x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some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string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8264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member functions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default move assignment &amp; constructor are generated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 copy assignment, constructor or destructor is defined by user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=default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=delete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as user defined</a:t>
            </a:r>
            <a:endParaRPr lang="en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629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convention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FunctionParametersAdvanced">
            <a:extLst>
              <a:ext uri="{FF2B5EF4-FFF2-40B4-BE49-F238E27FC236}">
                <a16:creationId xmlns:a16="http://schemas.microsoft.com/office/drawing/2014/main" id="{E4649F4A-0FF5-0EFE-E0EC-4FCE18AC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70" y="1668701"/>
            <a:ext cx="9976859" cy="34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B5E1F8-B74B-7E9D-8A31-276CC8F9CDAD}"/>
              </a:ext>
            </a:extLst>
          </p:cNvPr>
          <p:cNvSpPr txBox="1"/>
          <p:nvPr/>
        </p:nvSpPr>
        <p:spPr>
          <a:xfrm>
            <a:off x="357027" y="565896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https://www.modernescpp.com/index.php/c-core-guidelines-how-to-pass-function-parameters/</a:t>
            </a:r>
          </a:p>
        </p:txBody>
      </p:sp>
    </p:spTree>
    <p:extLst>
      <p:ext uri="{BB962C8B-B14F-4D97-AF65-F5344CB8AC3E}">
        <p14:creationId xmlns:p14="http://schemas.microsoft.com/office/powerpoint/2010/main" val="415120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43DA-840A-5467-4B13-ABF7707A23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/ex1.cpp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/ex2.cpp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EB3B3-0B07-617D-83C5-9A59F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B2DB-7169-4D38-73B9-DADA7B01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FE9A17-27DB-36AE-2896-6912337652A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54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Forwarding references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5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???&gt;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(???)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(???));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9B9765-CE4B-4883-AEAE-D02654E129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3213063"/>
            <a:ext cx="11090275" cy="52139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What should we replace the ??? with?</a:t>
            </a:r>
            <a:endParaRPr lang="en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54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 &amp;&amp; arg)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580B1-91B2-4951-8B83-B714D8E54D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90541" y="3681541"/>
            <a:ext cx="4428066" cy="384922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problem,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an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</a:t>
            </a:r>
            <a:endParaRPr lang="en-BE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6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 &amp;&amp; arg)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&lt;Arg&gt;(arg)));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580B1-91B2-4951-8B83-B714D8E54D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43177" y="2220719"/>
            <a:ext cx="3161111" cy="328131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the template type</a:t>
            </a:r>
            <a:endParaRPr lang="en-BE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61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forwarding: std::forward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remove_reference_t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remove_reference_t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FF2BE4-7EE2-4806-9E64-3F4219527CAA}"/>
              </a:ext>
            </a:extLst>
          </p:cNvPr>
          <p:cNvSpPr txBox="1">
            <a:spLocks/>
          </p:cNvSpPr>
          <p:nvPr/>
        </p:nvSpPr>
        <p:spPr>
          <a:xfrm>
            <a:off x="550862" y="2968985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9584D3-8A6A-4C54-B3E5-E0C015A5D143}"/>
              </a:ext>
            </a:extLst>
          </p:cNvPr>
          <p:cNvSpPr txBox="1">
            <a:spLocks/>
          </p:cNvSpPr>
          <p:nvPr/>
        </p:nvSpPr>
        <p:spPr>
          <a:xfrm>
            <a:off x="550861" y="4604246"/>
            <a:ext cx="11090275" cy="10604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9C0D234-04B9-4D1D-BCD2-6261A62F4176}"/>
              </a:ext>
            </a:extLst>
          </p:cNvPr>
          <p:cNvSpPr/>
          <p:nvPr/>
        </p:nvSpPr>
        <p:spPr>
          <a:xfrm>
            <a:off x="2214033" y="2514600"/>
            <a:ext cx="211667" cy="38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2B21AD-45CF-4A7C-A228-22A5C4E9142A}"/>
              </a:ext>
            </a:extLst>
          </p:cNvPr>
          <p:cNvSpPr/>
          <p:nvPr/>
        </p:nvSpPr>
        <p:spPr>
          <a:xfrm>
            <a:off x="2214032" y="4040249"/>
            <a:ext cx="211667" cy="38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470917-4D0A-BCFF-B484-B80A59DB6D30}"/>
              </a:ext>
            </a:extLst>
          </p:cNvPr>
          <p:cNvSpPr txBox="1">
            <a:spLocks/>
          </p:cNvSpPr>
          <p:nvPr/>
        </p:nvSpPr>
        <p:spPr>
          <a:xfrm>
            <a:off x="5696794" y="152638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 &amp;&amp; arg)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&lt;Arg&gt;(arg)));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6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FF2BE4-7EE2-4806-9E64-3F4219527CAA}"/>
              </a:ext>
            </a:extLst>
          </p:cNvPr>
          <p:cNvSpPr txBox="1">
            <a:spLocks/>
          </p:cNvSpPr>
          <p:nvPr/>
        </p:nvSpPr>
        <p:spPr>
          <a:xfrm>
            <a:off x="550862" y="2968985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9584D3-8A6A-4C54-B3E5-E0C015A5D143}"/>
              </a:ext>
            </a:extLst>
          </p:cNvPr>
          <p:cNvSpPr txBox="1">
            <a:spLocks/>
          </p:cNvSpPr>
          <p:nvPr/>
        </p:nvSpPr>
        <p:spPr>
          <a:xfrm>
            <a:off x="550861" y="4604246"/>
            <a:ext cx="11090275" cy="10604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&amp;&amp;&gt;(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9C0D234-04B9-4D1D-BCD2-6261A62F4176}"/>
              </a:ext>
            </a:extLst>
          </p:cNvPr>
          <p:cNvSpPr/>
          <p:nvPr/>
        </p:nvSpPr>
        <p:spPr>
          <a:xfrm>
            <a:off x="2214034" y="2226224"/>
            <a:ext cx="211666" cy="673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2B21AD-45CF-4A7C-A228-22A5C4E9142A}"/>
              </a:ext>
            </a:extLst>
          </p:cNvPr>
          <p:cNvSpPr/>
          <p:nvPr/>
        </p:nvSpPr>
        <p:spPr>
          <a:xfrm>
            <a:off x="2214032" y="3836156"/>
            <a:ext cx="211668" cy="629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01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C2EE-B1F2-3A41-F62D-085DFD0B1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BEF3-0FD1-DEB4-ABE2-3D0B78DBD07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variable manages a heap allocation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When the string instance is destructed, the memory used to store the text data is released.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Owns the memory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Owns the lock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Owns the file handle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 the thread handle…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C4A73-1C41-607D-ACE4-4C953AFD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033E9-B4C6-7764-77E7-1EF8CCE6212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999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0601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// argument type is char[4]</a:t>
            </a:r>
          </a:p>
        </p:txBody>
      </p:sp>
    </p:spTree>
    <p:extLst>
      <p:ext uri="{BB962C8B-B14F-4D97-AF65-F5344CB8AC3E}">
        <p14:creationId xmlns:p14="http://schemas.microsoft.com/office/powerpoint/2010/main" val="3773750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4108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 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// because the argument is NOT const</a:t>
            </a:r>
          </a:p>
        </p:txBody>
      </p:sp>
    </p:spTree>
    <p:extLst>
      <p:ext uri="{BB962C8B-B14F-4D97-AF65-F5344CB8AC3E}">
        <p14:creationId xmlns:p14="http://schemas.microsoft.com/office/powerpoint/2010/main" val="1066400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EDFB5-2897-450E-BF3F-3AC1EBAD8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6" y="2320332"/>
            <a:ext cx="6922993" cy="409813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E1E9EC-2900-805D-F77C-2279DE85F121}"/>
              </a:ext>
            </a:extLst>
          </p:cNvPr>
          <p:cNvCxnSpPr/>
          <p:nvPr/>
        </p:nvCxnSpPr>
        <p:spPr>
          <a:xfrm>
            <a:off x="7659329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285DB-E1C0-5BC7-49C4-8014B9D56344}"/>
              </a:ext>
            </a:extLst>
          </p:cNvPr>
          <p:cNvCxnSpPr/>
          <p:nvPr/>
        </p:nvCxnSpPr>
        <p:spPr>
          <a:xfrm>
            <a:off x="9630697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AFE76C-3436-5D5E-882F-594312CB9845}"/>
              </a:ext>
            </a:extLst>
          </p:cNvPr>
          <p:cNvCxnSpPr/>
          <p:nvPr/>
        </p:nvCxnSpPr>
        <p:spPr>
          <a:xfrm>
            <a:off x="8657303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3DE85-7573-6B85-17E7-F02F59E5A84F}"/>
              </a:ext>
            </a:extLst>
          </p:cNvPr>
          <p:cNvCxnSpPr/>
          <p:nvPr/>
        </p:nvCxnSpPr>
        <p:spPr>
          <a:xfrm>
            <a:off x="10476271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712FF-E6B2-BDEA-1F60-D0C41196E6F3}"/>
              </a:ext>
            </a:extLst>
          </p:cNvPr>
          <p:cNvCxnSpPr/>
          <p:nvPr/>
        </p:nvCxnSpPr>
        <p:spPr>
          <a:xfrm>
            <a:off x="11312013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2FA00B-DC41-F183-6986-03AB79EE225F}"/>
              </a:ext>
            </a:extLst>
          </p:cNvPr>
          <p:cNvSpPr txBox="1"/>
          <p:nvPr/>
        </p:nvSpPr>
        <p:spPr>
          <a:xfrm>
            <a:off x="7450948" y="1176258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1</a:t>
            </a:r>
            <a:endParaRPr lang="en-BE" sz="26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D8E10-D1BA-3851-389E-C26FF43F036A}"/>
              </a:ext>
            </a:extLst>
          </p:cNvPr>
          <p:cNvSpPr txBox="1"/>
          <p:nvPr/>
        </p:nvSpPr>
        <p:spPr>
          <a:xfrm>
            <a:off x="8447416" y="1175138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2</a:t>
            </a:r>
            <a:endParaRPr lang="en-BE" sz="26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F166FD-6E2C-6EFC-666B-C91B7B24D139}"/>
              </a:ext>
            </a:extLst>
          </p:cNvPr>
          <p:cNvSpPr txBox="1"/>
          <p:nvPr/>
        </p:nvSpPr>
        <p:spPr>
          <a:xfrm>
            <a:off x="9443884" y="1182374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3</a:t>
            </a:r>
            <a:endParaRPr lang="en-BE" sz="26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C223-ADD6-312E-6C45-1536F046AAC0}"/>
              </a:ext>
            </a:extLst>
          </p:cNvPr>
          <p:cNvSpPr txBox="1"/>
          <p:nvPr/>
        </p:nvSpPr>
        <p:spPr>
          <a:xfrm>
            <a:off x="10273982" y="1175137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4</a:t>
            </a:r>
            <a:endParaRPr lang="en-BE" sz="26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7F2B7-2912-F251-FD7F-69397C6F4342}"/>
              </a:ext>
            </a:extLst>
          </p:cNvPr>
          <p:cNvSpPr txBox="1"/>
          <p:nvPr/>
        </p:nvSpPr>
        <p:spPr>
          <a:xfrm>
            <a:off x="11104080" y="1182373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5</a:t>
            </a:r>
            <a:endParaRPr lang="en-BE" sz="2600" dirty="0" err="1"/>
          </a:p>
        </p:txBody>
      </p:sp>
    </p:spTree>
    <p:extLst>
      <p:ext uri="{BB962C8B-B14F-4D97-AF65-F5344CB8AC3E}">
        <p14:creationId xmlns:p14="http://schemas.microsoft.com/office/powerpoint/2010/main" val="360375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// because the argument is NOT const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// and the default generated copy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accepts a “const A&amp;”</a:t>
            </a:r>
          </a:p>
        </p:txBody>
      </p:sp>
    </p:spTree>
    <p:extLst>
      <p:ext uri="{BB962C8B-B14F-4D97-AF65-F5344CB8AC3E}">
        <p14:creationId xmlns:p14="http://schemas.microsoft.com/office/powerpoint/2010/main" val="2968758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00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fr-F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9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er"/>
              </a:rPr>
              <a:t>Overloading</a:t>
            </a:r>
            <a:endParaRPr lang="en-BE" dirty="0">
              <a:latin typeface="Cou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57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D50C8-DC3F-73AC-4D15-A3606167963E}"/>
              </a:ext>
            </a:extLst>
          </p:cNvPr>
          <p:cNvSpPr txBox="1"/>
          <p:nvPr/>
        </p:nvSpPr>
        <p:spPr>
          <a:xfrm>
            <a:off x="2378069" y="4181840"/>
            <a:ext cx="12556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fun(T &amp;&amp; t) {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 (5):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std::is_const_v&lt;std::remove_reference_t&lt;T&gt;&gt;;   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E4A0F35-078D-5048-ADFC-9FD718C1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69" y="4971619"/>
            <a:ext cx="2095574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fun (5): 1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F812-BA3F-E59D-B335-DF40A3B74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470B-C7FB-CF0B-F2EA-2E8419C4F7B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1272028"/>
            <a:ext cx="11090275" cy="4500000"/>
          </a:xfrm>
        </p:spPr>
        <p:txBody>
          <a:bodyPr/>
          <a:lstStyle/>
          <a:p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esource </a:t>
            </a: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cquisition </a:t>
            </a: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nitialization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Acquire resource in constructor (initialization)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Release resource in destructor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Example: Execute around pointer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Proxy object owns a lock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6B099-2D43-890E-CDBE-66B23BD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8678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81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19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C++, Item26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Avoid overloading on universal references.</a:t>
            </a:r>
          </a:p>
        </p:txBody>
      </p:sp>
    </p:spTree>
    <p:extLst>
      <p:ext uri="{BB962C8B-B14F-4D97-AF65-F5344CB8AC3E}">
        <p14:creationId xmlns:p14="http://schemas.microsoft.com/office/powerpoint/2010/main" val="4158962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(Q1)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90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(Q1)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90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(Q2)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60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(Q2)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E5AD1-9AE6-4614-9F87-8A17AE1D9824}"/>
              </a:ext>
            </a:extLst>
          </p:cNvPr>
          <p:cNvSpPr txBox="1"/>
          <p:nvPr/>
        </p:nvSpPr>
        <p:spPr>
          <a:xfrm>
            <a:off x="2786108" y="1894899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dirty="0" err="1">
                <a:solidFill>
                  <a:srgbClr val="FF0000"/>
                </a:solidFill>
              </a:rPr>
              <a:t>Rvalue</a:t>
            </a:r>
            <a:r>
              <a:rPr lang="en-US" dirty="0">
                <a:solidFill>
                  <a:srgbClr val="FF0000"/>
                </a:solidFill>
              </a:rPr>
              <a:t> reference not a forwarding reference</a:t>
            </a:r>
            <a:endParaRPr lang="en-BE" dirty="0" err="1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E456A-7EA3-4A1B-87DF-ADFAFD1F2C70}"/>
              </a:ext>
            </a:extLst>
          </p:cNvPr>
          <p:cNvCxnSpPr>
            <a:cxnSpLocks/>
          </p:cNvCxnSpPr>
          <p:nvPr/>
        </p:nvCxnSpPr>
        <p:spPr>
          <a:xfrm flipH="1">
            <a:off x="1542081" y="2053525"/>
            <a:ext cx="1244027" cy="25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200F0-AAEE-4B54-B218-21E381DB28E6}"/>
              </a:ext>
            </a:extLst>
          </p:cNvPr>
          <p:cNvSpPr txBox="1"/>
          <p:nvPr/>
        </p:nvSpPr>
        <p:spPr>
          <a:xfrm>
            <a:off x="2620792" y="110109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 template</a:t>
            </a:r>
            <a:endParaRPr lang="en-BE" dirty="0" err="1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04816F-6323-4FAF-8523-17F51A66890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895960" y="1285762"/>
            <a:ext cx="724832" cy="320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31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(Q3)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5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(Q3)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39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50A3-E220-5839-CCF2-E8904BB94CA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/ex3.cpp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/ex4.cpp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/ex6.cpp</a:t>
            </a:r>
          </a:p>
          <a:p>
            <a:endParaRPr lang="en-GB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3BB2-BCD6-5D35-718E-91C1C41B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6118B0-D4FA-102F-903F-DFE6265C90C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31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DD63-BE94-E1FF-BDAC-E2AF8B7E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7F075-1C7A-69E8-B683-0AB43917D3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24741-0148-59B3-D7FC-C3EE7329AC25}"/>
              </a:ext>
            </a:extLst>
          </p:cNvPr>
          <p:cNvSpPr txBox="1"/>
          <p:nvPr/>
        </p:nvSpPr>
        <p:spPr>
          <a:xfrm>
            <a:off x="325120" y="99676"/>
            <a:ext cx="1083056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ThreadsafeVector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Proxy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Proxy (T* v) : vector (v) {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"Take lock"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&lt;&lt;std::endl;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T*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() {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"Returning T*"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std::endl;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vector; }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~Proxy () {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"Release lock"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&lt;&lt;std::endl;}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T* vector;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ThreadsafeVector (T *v) : vector(v) {}    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Proxy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Proxy (vector);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T* vector;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194667-B3BA-7765-47C2-3BA7A5350935}"/>
              </a:ext>
            </a:extLst>
          </p:cNvPr>
          <p:cNvSpPr/>
          <p:nvPr/>
        </p:nvSpPr>
        <p:spPr>
          <a:xfrm>
            <a:off x="889286" y="4740171"/>
            <a:ext cx="2917713" cy="33431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7619-DB41-683C-77BB-D2E98283044D}"/>
              </a:ext>
            </a:extLst>
          </p:cNvPr>
          <p:cNvSpPr/>
          <p:nvPr/>
        </p:nvSpPr>
        <p:spPr>
          <a:xfrm>
            <a:off x="1793411" y="2336344"/>
            <a:ext cx="2551953" cy="33431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1030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8675329" cy="111707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Library support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73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FEDF-716C-7A9C-9AFB-60C0A6C58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77C4-0482-7F11-8209-ECF86B4E37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2EE45-79EE-3A5D-FE66-5B127FC6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76B0F3-DA60-85A6-318A-C0207D7862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997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128E-3BC5-843F-85BD-67F9327E4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836F-99BC-A1AE-815F-E5F3D8885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Expresses single ownership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 the pointer or own the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RAII (memory allocation, sockets, files, …)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 only memory, can provide custom destructor to deal with other types.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2E909-60A4-63CA-CB18-B31CAD44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D568D4-2F80-855F-CC78-3A1708C702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604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4CC9-64EC-7525-F8D2-3637E36C6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B035-D0EB-973A-D728-8DE3A142B2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Shared ownership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B5CB-D6C6-7C3E-3EDF-2E1622C6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6B9FA9-2904-E8E7-66E2-8201E1D1C0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GitHub - SRombauts/shared_ptr: A minimal shared/unique_ptr implementation  to handle cases where boost/std::shared/unique_ptr are not available.">
            <a:extLst>
              <a:ext uri="{FF2B5EF4-FFF2-40B4-BE49-F238E27FC236}">
                <a16:creationId xmlns:a16="http://schemas.microsoft.com/office/drawing/2014/main" id="{DE918432-17F5-1A6B-D528-2A8B51C4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6" y="2293050"/>
            <a:ext cx="73723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50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49A0-921E-C8E1-D1BB-D9E574EBA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Strategy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pimpl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468F-2AAE-8AC5-C967-72A3017527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Swap implementation based on some constraint</a:t>
            </a:r>
          </a:p>
          <a:p>
            <a:r>
              <a:rPr lang="nl-B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Liskov substitution</a:t>
            </a:r>
          </a:p>
          <a:p>
            <a:endParaRPr lang="en-GB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8974-8BEB-F611-E9CC-16B82A14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9788CB-D386-3C34-A60B-C38A0579B4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43EB5E-6309-EB01-4C0B-6E529F15B14B}"/>
              </a:ext>
            </a:extLst>
          </p:cNvPr>
          <p:cNvSpPr txBox="1"/>
          <p:nvPr/>
        </p:nvSpPr>
        <p:spPr>
          <a:xfrm>
            <a:off x="550862" y="2948480"/>
            <a:ext cx="106019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sink.h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Sink defaultLogger(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defaultLogger.write(std::string(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a sussy log"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Sink secretLogger(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secretLogger.write(std::string(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can do my dance like a touchdown"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3B12E17A-E3DE-DA1B-EB0B-65EC6B29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02" y="2320555"/>
            <a:ext cx="2791470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Not a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sussy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nwodhcuot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a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ekil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ecnad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ym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od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nac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I</a:t>
            </a:r>
            <a:endParaRPr kumimoji="0" lang="en-BE" altLang="en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4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ECE7-52A0-1DE3-6AF7-E14B7A715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Sink.h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73201-14E8-0821-C71D-7E4C9FA5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9A92A4-2368-0D59-6D46-E830548D83B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C291D-2A79-8965-B1D5-78CAFF04C0C1}"/>
              </a:ext>
            </a:extLst>
          </p:cNvPr>
          <p:cNvSpPr txBox="1"/>
          <p:nvPr/>
        </p:nvSpPr>
        <p:spPr>
          <a:xfrm>
            <a:off x="645789" y="158234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Sink{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Sink(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~Sink();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write(std::string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Encryptor;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std::unique_ptr&lt;Encryptor&gt; pEncryptionImpl;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_write(std::string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C8B41B-4073-41A2-FCA6-1C128F0ED5E3}"/>
              </a:ext>
            </a:extLst>
          </p:cNvPr>
          <p:cNvCxnSpPr/>
          <p:nvPr/>
        </p:nvCxnSpPr>
        <p:spPr>
          <a:xfrm flipH="1">
            <a:off x="3823855" y="3429000"/>
            <a:ext cx="2272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81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A320-F166-73B5-DFDE-5F077389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C1B97A-F4B9-F71D-18BA-BCE5228C4E3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ABC26-7A3C-1B28-6497-B50D9CC3B095}"/>
              </a:ext>
            </a:extLst>
          </p:cNvPr>
          <p:cNvSpPr txBox="1"/>
          <p:nvPr/>
        </p:nvSpPr>
        <p:spPr>
          <a:xfrm>
            <a:off x="728930" y="650314"/>
            <a:ext cx="105130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sink.h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//can be stateful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Sink::Encryptor{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 encrypt(std::string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~Encryptor(){};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NullEncrypt: Sink::Encryptor{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encrypt(std::string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GigaEncrypt: Sink::Encryptor{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encrypt(std::string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std::string _v= in;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std::reverse(std::begin(_v), std::end(_v));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_v;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EB43BD-5BFA-7A19-CC53-DFDA67F71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947" y="266310"/>
            <a:ext cx="11090275" cy="1116000"/>
          </a:xfrm>
        </p:spPr>
        <p:txBody>
          <a:bodyPr/>
          <a:lstStyle/>
          <a:p>
            <a:r>
              <a:rPr lang="en-GB" dirty="0"/>
              <a:t>Sink.cpp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556581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B412E-5F55-7014-3DB9-B209A4B3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61ABB5-7157-B830-1A0F-5B164D7F46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72CC0-C534-BC7E-46FA-B78C438E3AF7}"/>
              </a:ext>
            </a:extLst>
          </p:cNvPr>
          <p:cNvSpPr txBox="1"/>
          <p:nvPr/>
        </p:nvSpPr>
        <p:spPr>
          <a:xfrm>
            <a:off x="831454" y="166773"/>
            <a:ext cx="833091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//needs to be defined in cpp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Sink::~Sink(){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Sink::Sink(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encryptionLevel){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//doesnt have to be invariant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(!encryptionLevel){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pEncryptionImpl = std::make_unique&lt;NullEncrypt&gt;();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pEncryptionImpl = std::make_unique&lt;GigaEncrypt&gt;();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Sink::write(std::string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encrypted = pEncryptionImpl-&gt;encrypt(in);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_write(encrypted);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Sink::_write(std::string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in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28D1AD2-5D31-6401-3033-64577CA87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6794" y="223917"/>
            <a:ext cx="11090275" cy="1116000"/>
          </a:xfrm>
        </p:spPr>
        <p:txBody>
          <a:bodyPr/>
          <a:lstStyle/>
          <a:p>
            <a:r>
              <a:rPr lang="en-GB" dirty="0"/>
              <a:t>Sink.cpp cont.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497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B0D7-8669-0248-F352-284A4CC39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responsibility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D26F-C0D2-AEFA-6412-0FBED3BFC6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Sink; it writes, it encrypts. Or does it?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we want to change the way things are encrypted we don’t have to change sink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we want to change how things are written to output, we NEED to change sink. Output strategy?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16A2C-ADDE-0294-9F4F-AA91527D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69A516-6440-0234-ACA1-54AAA3E191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705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DEC3-16E8-E4ED-95EE-73B7DC3B0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Taking ownership of C pointers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C4AD-29CD-9C0B-18AC-B2784BA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50E7DC-D339-5B99-2B13-8A7E577F9BD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F0BC8-0BD4-D81D-D452-1A9A76B3C7E3}"/>
              </a:ext>
            </a:extLst>
          </p:cNvPr>
          <p:cNvSpPr txBox="1"/>
          <p:nvPr/>
        </p:nvSpPr>
        <p:spPr>
          <a:xfrm>
            <a:off x="626633" y="1416936"/>
            <a:ext cx="121426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managedRpc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managedRpc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94D9-7A34-CAD7-0D04-E9DBD0E48A3D}"/>
              </a:ext>
            </a:extLst>
          </p:cNvPr>
          <p:cNvSpPr txBox="1"/>
          <p:nvPr/>
        </p:nvSpPr>
        <p:spPr>
          <a:xfrm>
            <a:off x="644562" y="4794733"/>
            <a:ext cx="6384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Program returned: 16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0907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1F7A-5B35-1C75-B595-6E520A7A57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465205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Impossible to access vector without lock.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Compiler must keep applying operator -&gt; until pointer-like type is encountered</a:t>
            </a:r>
          </a:p>
          <a:p>
            <a:pPr marL="0" indent="0">
              <a:buNone/>
            </a:pPr>
            <a:br>
              <a:rPr lang="en-GB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B407-6ABB-E1A9-A063-5FAD402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25218B-F77D-6C9A-66DF-EAA61BA9043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222DB-2CED-4EBF-8570-2DD71E3A0C60}"/>
              </a:ext>
            </a:extLst>
          </p:cNvPr>
          <p:cNvSpPr txBox="1"/>
          <p:nvPr/>
        </p:nvSpPr>
        <p:spPr>
          <a:xfrm>
            <a:off x="625286" y="25182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unsafeVector;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ThreadsafeVector safeVector(&amp;unsafeVector);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safeVector-&gt;push_back(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3732C3D-6B98-A7CE-DDFD-1FE87FB7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286" y="3128290"/>
            <a:ext cx="1838965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 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Returning T*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 lock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782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DEC3-16E8-E4ED-95EE-73B7DC3B0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Taking ownership of C pointers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C4AD-29CD-9C0B-18AC-B2784BA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50E7DC-D339-5B99-2B13-8A7E577F9BD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165E-085F-D2BC-0945-ECD9F21839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Size of pointer is increased: 16. 64 bit system, should be 8.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Cannot inherit from function pointer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 a struct with an operator that takes in pointer as parameter, aka lambda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70981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5F77E-2500-BBDD-F314-43D83FC1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3FF76E-1D78-2B2D-538B-4FA02BD840E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FC118-1A48-9FFA-9B71-0C708AD542A9}"/>
              </a:ext>
            </a:extLst>
          </p:cNvPr>
          <p:cNvSpPr txBox="1"/>
          <p:nvPr/>
        </p:nvSpPr>
        <p:spPr>
          <a:xfrm>
            <a:off x="196327" y="191999"/>
            <a:ext cx="163166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managedRpc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"function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size: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managedRpc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free_rpc_lambda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p){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p;};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free_rpc_lambda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managedRpc2(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"lambda. size: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(managedRpc2)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p){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(p);})&gt; managedRpc3(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"lambda. size: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(managedRpc3)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0D1A6-BC10-F01A-EA14-239954CE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66" y="957887"/>
            <a:ext cx="3246634" cy="7386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ptr. size: 16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lambda. size: 8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lambda. size: 8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29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5C75-C45A-8FE8-E347-339AA9E6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717E-A160-5C44-E58B-87044CFF6B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309875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semantics are about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Saving time and space by avoiding allocations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Expressing ownership – resource is being passed around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D597C-61FE-EC88-EEBA-A584F230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72</a:t>
            </a:fld>
            <a:endParaRPr lang="en-GB" noProof="0"/>
          </a:p>
        </p:txBody>
      </p:sp>
      <p:pic>
        <p:nvPicPr>
          <p:cNvPr id="1026" name="Picture 2" descr="Accelerating Pointer Chasing in 3D-Stacked Memory: Challenges, Mechanisms,  Evaluation - HackMD">
            <a:extLst>
              <a:ext uri="{FF2B5EF4-FFF2-40B4-BE49-F238E27FC236}">
                <a16:creationId xmlns:a16="http://schemas.microsoft.com/office/drawing/2014/main" id="{8A792DFD-2EBA-CE04-1185-0F2F63AC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86" y="3559875"/>
            <a:ext cx="72580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989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3C2A-0B00-4804-CE6F-5D895362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BC7E-F04F-E428-3C22-F83EABE0D7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 base optimization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 string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A092-8D32-CEE3-1219-1A4F16DD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1B7397-F605-1F16-41C9-84A72E2A5D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4582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9BEE-1479-F42F-23BE-79041FAF4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 base optimization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2706-299C-31FA-2FDF-899FEFD6CD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Hijack some member variable to instantiate a strategy/inject a policy.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 base class (no member vars) does not increase size of derived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3C9EC-C25B-94D0-02B8-B726836F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9D5524-B22F-76EB-5B2D-3334BCC0D6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D4137-343F-41C3-E206-A3A81B85B899}"/>
              </a:ext>
            </a:extLst>
          </p:cNvPr>
          <p:cNvSpPr txBox="1"/>
          <p:nvPr/>
        </p:nvSpPr>
        <p:spPr>
          <a:xfrm>
            <a:off x="719076" y="4258337"/>
            <a:ext cx="9408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_Alloc_hider : _Alloc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_Alloc_hider(_CharT* __dat,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_Alloc&amp; __a) _GLIBCXX_NOEXCEPT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: _Alloc(__a), _M_p(__dat) {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_CharT* _M_p; 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actual data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16118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1388-D043-42EE-2F9F-496BD017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6254D9-D351-E696-88C5-5894484E14F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8E289-CAFC-D66B-AE8E-33CE10DF0251}"/>
              </a:ext>
            </a:extLst>
          </p:cNvPr>
          <p:cNvSpPr txBox="1"/>
          <p:nvPr/>
        </p:nvSpPr>
        <p:spPr>
          <a:xfrm>
            <a:off x="550862" y="150214"/>
            <a:ext cx="10109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Allocator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allocate(){}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deallocate(){}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MyString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_M_p;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Allocator _M_a;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MyStringSmall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Hider : Allocator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_M_p;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Hider _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M_hider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"MyString: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(MyString)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"MyStringSmall: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(MyStringSmall)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53D79-A4E5-CA1B-3457-0EA55D8ED4DB}"/>
              </a:ext>
            </a:extLst>
          </p:cNvPr>
          <p:cNvSpPr txBox="1"/>
          <p:nvPr/>
        </p:nvSpPr>
        <p:spPr>
          <a:xfrm>
            <a:off x="4564062" y="33040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 err="1"/>
              <a:t>MyString</a:t>
            </a:r>
            <a:r>
              <a:rPr lang="en-BE" dirty="0"/>
              <a:t>: 16</a:t>
            </a:r>
          </a:p>
          <a:p>
            <a:r>
              <a:rPr lang="en-BE" dirty="0" err="1"/>
              <a:t>MyStringSmall</a:t>
            </a:r>
            <a:r>
              <a:rPr lang="en-BE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26994758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2E121-19CB-786D-32FE-EE866A98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B16293-C465-12BB-10A2-8479E8EE498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9EB3986-9C76-3E40-6B0C-625CBD44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Small buffer optimization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36057-A57C-6CD1-B658-5A8087D13B88}"/>
              </a:ext>
            </a:extLst>
          </p:cNvPr>
          <p:cNvSpPr txBox="1"/>
          <p:nvPr/>
        </p:nvSpPr>
        <p:spPr>
          <a:xfrm>
            <a:off x="468640" y="1316275"/>
            <a:ext cx="115312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CustomAllocator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T* allocate(std::size_t n)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 = std::malloc(n *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"allocate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&lt;&lt; std::hex&lt;&lt; ptr&lt;&lt;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&lt;T*&gt;(ptr);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deallocate(T* ptr, std::size_t n)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"deallocate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std::hex&lt;&lt; 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*)ptr&lt;&lt;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std::free(ptr);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MyString = std::basic_string&lt;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std::char_traits&lt;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CustomAllocator&lt;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84E3F-7D44-D3D1-EEA1-8C532BD37EC8}"/>
              </a:ext>
            </a:extLst>
          </p:cNvPr>
          <p:cNvSpPr/>
          <p:nvPr/>
        </p:nvSpPr>
        <p:spPr>
          <a:xfrm>
            <a:off x="8636000" y="5425440"/>
            <a:ext cx="2712720" cy="41515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05895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75E6-5806-0D63-B14E-2BE2D8AF2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Small buffer allocation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E1E22-CE96-BB8C-5A5A-58E0AED8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B0DB19-B0F8-989F-6106-2E88059B960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E9A7-47E4-4034-80CE-6C8EA1AB8A58}"/>
              </a:ext>
            </a:extLst>
          </p:cNvPr>
          <p:cNvSpPr txBox="1"/>
          <p:nvPr/>
        </p:nvSpPr>
        <p:spPr>
          <a:xfrm>
            <a:off x="550862" y="1245926"/>
            <a:ext cx="84398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the tale of captain 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),b(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"jack sparrow"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b &lt;&lt;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81EFBFB-F3BD-EA68-FDE7-1B2932CB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41" y="3047123"/>
            <a:ext cx="6400800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allocate 0x1967eb0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this is the tale of captain jack sparrow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deallocate 0x1967eb0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A4471-6BFF-D3F5-DEBD-167E91D6F948}"/>
              </a:ext>
            </a:extLst>
          </p:cNvPr>
          <p:cNvSpPr/>
          <p:nvPr/>
        </p:nvSpPr>
        <p:spPr>
          <a:xfrm>
            <a:off x="1097280" y="1777015"/>
            <a:ext cx="5334000" cy="37690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F20DAD-CE01-0C7F-8194-0D98A5BCBD1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4478284"/>
            <a:ext cx="11090275" cy="1605716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 allocation b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25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5A941-7D5E-9891-EB89-0B94E544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A525D-687B-1A0B-5B33-678BFA8C71F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9059C-2015-00F9-AB5E-7F8E0D0CC19B}"/>
              </a:ext>
            </a:extLst>
          </p:cNvPr>
          <p:cNvSpPr txBox="1"/>
          <p:nvPr/>
        </p:nvSpPr>
        <p:spPr>
          <a:xfrm>
            <a:off x="233680" y="393576"/>
            <a:ext cx="119583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_CharT,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_Traits,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_Alloc&gt;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_InIterator&gt;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basic_string&lt;_CharT, _Traits, _Alloc&gt;::_M_construct(_InIterator __beg, _InIterator __end, std::forward_iterator_tag)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NB: Not required, but considered best practice.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(__gnu_cxx::__is_null_pointer(__beg) &amp;&amp; __beg != __end)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std::__throw_logic_error(__N(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"basic_string::_M_construct null not valid"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size_type __dnew =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&lt;size_type&gt;(std::distance(__beg, __end));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(__dnew &gt; size_type(_S_local_capacity))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_M_data(_M_create(__dnew, size_type(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_M_capacity(__dnew);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_M_set_length(__dnew);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D82F9-ED8A-B31B-39D3-3381D5B9F06D}"/>
              </a:ext>
            </a:extLst>
          </p:cNvPr>
          <p:cNvSpPr/>
          <p:nvPr/>
        </p:nvSpPr>
        <p:spPr>
          <a:xfrm>
            <a:off x="650240" y="3429000"/>
            <a:ext cx="5994400" cy="146812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3EF1-D464-BCC7-7D7E-D10CB4F68AFD}"/>
              </a:ext>
            </a:extLst>
          </p:cNvPr>
          <p:cNvSpPr/>
          <p:nvPr/>
        </p:nvSpPr>
        <p:spPr>
          <a:xfrm>
            <a:off x="5864660" y="889000"/>
            <a:ext cx="1531820" cy="482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7FAFF-D756-9BB4-7F09-2D407A7B020A}"/>
              </a:ext>
            </a:extLst>
          </p:cNvPr>
          <p:cNvSpPr/>
          <p:nvPr/>
        </p:nvSpPr>
        <p:spPr>
          <a:xfrm>
            <a:off x="881298" y="1005659"/>
            <a:ext cx="1606263" cy="25287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5414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99B0-538F-2CD4-C87A-950314AD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42F291-15DF-A435-6ECD-A93834B13A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72A6F-093F-81DB-6C4F-53E9DE78E2D0}"/>
              </a:ext>
            </a:extLst>
          </p:cNvPr>
          <p:cNvSpPr txBox="1"/>
          <p:nvPr/>
        </p:nvSpPr>
        <p:spPr>
          <a:xfrm>
            <a:off x="528320" y="739339"/>
            <a:ext cx="8607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M_local_buf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S_local_capacity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M_allocated_capacity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190FD-936D-753A-9722-6BCBD7E7C985}"/>
              </a:ext>
            </a:extLst>
          </p:cNvPr>
          <p:cNvSpPr/>
          <p:nvPr/>
        </p:nvSpPr>
        <p:spPr>
          <a:xfrm>
            <a:off x="636769" y="1515861"/>
            <a:ext cx="7345680" cy="39998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A0B207-6E02-9E24-82BB-0F08455923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2940418"/>
            <a:ext cx="11090275" cy="2424062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M_local_buf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overlaps with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M_allocated_capacity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storage, no allocation, less fragmentation.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Std::function, std::vector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6637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B3A2-B954-1098-19CD-BCD6A18A3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Ownership transfer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86203-99A1-CE3F-9D78-795AB92E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BE4F2F-B15F-5BC3-A7CA-46BF7C3A5E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1E02F-526F-AF60-B341-DEDDC7EEFC69}"/>
              </a:ext>
            </a:extLst>
          </p:cNvPr>
          <p:cNvSpPr txBox="1"/>
          <p:nvPr/>
        </p:nvSpPr>
        <p:spPr>
          <a:xfrm>
            <a:off x="550862" y="1377232"/>
            <a:ext cx="108305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“12345678910111213141516171819202122232425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s2;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 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"s2.data()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*)s2.c_str()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"s2.data()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*)s2.c_str()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 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"s2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s2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1F5404-6B0B-BDF5-44F5-00F6A71B3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221" y="4162012"/>
            <a:ext cx="5220571" cy="19389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s.data</a:t>
            </a: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0xbfd2b0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s2.data() 0x7fffb187f540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s.data</a:t>
            </a: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0x7fffb187f560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s2.data() 0xbfd2b0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123456789… (truncated)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402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9508-5781-6347-F742-7D8AE8019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Which constructor do I write?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AE8F-95BB-C5C1-3217-E40B66D71E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/ copy constructor, most optimal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Often I only do copy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definitely in case of strings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EF24A-1EF2-8A16-9DC2-AEA1783D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12BE54-65ED-D4B7-9D8E-EF8D0A317FE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960F0-799C-79A6-C69B-DC5F7F69DFFE}"/>
              </a:ext>
            </a:extLst>
          </p:cNvPr>
          <p:cNvSpPr txBox="1"/>
          <p:nvPr/>
        </p:nvSpPr>
        <p:spPr>
          <a:xfrm>
            <a:off x="625286" y="3441680"/>
            <a:ext cx="10941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mystring.h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s):_s(s){}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_s;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the tale of tony 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montana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x2(std::move(b));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6E821E9-9311-9B6A-7610-4292729E4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105" y="3834000"/>
            <a:ext cx="2249205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allocate 0x1b8eeb0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allocate 0x1b8fef0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deallocate 0x1b8fef0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deallocate 0x1b8eeb0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937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8C62-80A6-90C1-CDCC-07C7ED6D01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988" y="525762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Take a copy, allocate less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A4203-0979-3E9D-DD5C-3AEBA458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13ACD-23D9-7DD3-FCB5-657FF6D93D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DFBC4-C85E-6BD6-73D9-BAAAF18250CE}"/>
              </a:ext>
            </a:extLst>
          </p:cNvPr>
          <p:cNvSpPr txBox="1"/>
          <p:nvPr/>
        </p:nvSpPr>
        <p:spPr>
          <a:xfrm>
            <a:off x="627988" y="1424176"/>
            <a:ext cx="8209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mystring.h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s):_s(std::move(s)){}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_s;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the tale of tony 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montana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x2(std::move(b));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17F7C6-8DC9-F3E5-0E38-A26F9B3216B9}"/>
              </a:ext>
            </a:extLst>
          </p:cNvPr>
          <p:cNvSpPr/>
          <p:nvPr/>
        </p:nvSpPr>
        <p:spPr>
          <a:xfrm>
            <a:off x="1061985" y="4215329"/>
            <a:ext cx="4066390" cy="39998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D8FD2AE-6C1A-F337-CEB1-F4FB18FE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614" y="2074848"/>
            <a:ext cx="2245999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allocate 0x2034eb0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deallocate 0x2034eb0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904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F4AA-F85A-C32D-6616-2140F3DE0C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916180"/>
            <a:ext cx="11090275" cy="45000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 then move if L-value (you have to copy anyway)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then Move if R-value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L&amp;R value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No extra move in both cases.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Justifiable, but you will get into discussion. At least I do.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Maybe I am the problem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 value: temporary lifetime extension makes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 work but at the cost of an extra copy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3347D-B6D8-EA67-6BF4-0018F4A2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9DC94D-BE87-F93E-BEF5-9F49C5D2D8D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307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2097-1C7B-C3EA-9F44-C583CBFC68D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792890"/>
            <a:ext cx="11090275" cy="4500000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/ex5.cpp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58538-AA38-C46E-1D25-C04762D9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56BC39-DAA7-F0C3-536A-FE6EEE3101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089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28A8-D84F-42AA-D2C5-BC53DC6B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22B040-724B-1915-AE63-3010A9D2EEB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EC25E-5C23-5CE1-7AB5-8FF603455CC5}"/>
              </a:ext>
            </a:extLst>
          </p:cNvPr>
          <p:cNvSpPr txBox="1"/>
          <p:nvPr/>
        </p:nvSpPr>
        <p:spPr>
          <a:xfrm>
            <a:off x="565657" y="527140"/>
            <a:ext cx="10830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PDF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PDF(std::string title);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PDF(std::string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title);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PDF(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B09D35-F7D0-B1A5-DB55-C5C668D2242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2691473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How to indicate that the PDF class takes ownership of title’s data?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Convention is not compiler enforced.</a:t>
            </a:r>
            <a:br>
              <a:rPr lang="en-GB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4312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6099</Words>
  <Application>Microsoft Office PowerPoint</Application>
  <PresentationFormat>Widescreen</PresentationFormat>
  <Paragraphs>714</Paragraphs>
  <Slides>84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-apple-system</vt:lpstr>
      <vt:lpstr>Arial</vt:lpstr>
      <vt:lpstr>Calibri</vt:lpstr>
      <vt:lpstr>Consolas</vt:lpstr>
      <vt:lpstr>Couer</vt:lpstr>
      <vt:lpstr>Courier New</vt:lpstr>
      <vt:lpstr>Open Sans</vt:lpstr>
      <vt:lpstr>SFMono-Regular</vt:lpstr>
      <vt:lpstr>Wingdings</vt:lpstr>
      <vt:lpstr>Office Theme</vt:lpstr>
      <vt:lpstr>Custom Design</vt:lpstr>
      <vt:lpstr>PowerPoint Presentation</vt:lpstr>
      <vt:lpstr>C++ Training Reference semantics</vt:lpstr>
      <vt:lpstr>Ownership</vt:lpstr>
      <vt:lpstr>std::string</vt:lpstr>
      <vt:lpstr>RAII</vt:lpstr>
      <vt:lpstr>PowerPoint Presentation</vt:lpstr>
      <vt:lpstr>PowerPoint Presentation</vt:lpstr>
      <vt:lpstr>Ownership transfer &lt; c++ 11</vt:lpstr>
      <vt:lpstr>PowerPoint Presentation</vt:lpstr>
      <vt:lpstr>Move semantics; moving ownership</vt:lpstr>
      <vt:lpstr>PowerPoint Presentation</vt:lpstr>
      <vt:lpstr>Move semantics: No No problem</vt:lpstr>
      <vt:lpstr>Move semantics: Ok it really is a problem</vt:lpstr>
      <vt:lpstr>std::move</vt:lpstr>
      <vt:lpstr>std::move</vt:lpstr>
      <vt:lpstr>Potentially stupid things</vt:lpstr>
      <vt:lpstr>Definitely stupid tings</vt:lpstr>
      <vt:lpstr>Temporary that has been moved from</vt:lpstr>
      <vt:lpstr>std::move</vt:lpstr>
      <vt:lpstr>PowerPoint Presentation</vt:lpstr>
      <vt:lpstr>PowerPoint Presentation</vt:lpstr>
      <vt:lpstr>PowerPoint Presentation</vt:lpstr>
      <vt:lpstr>Special member functions</vt:lpstr>
      <vt:lpstr>Special member functions</vt:lpstr>
      <vt:lpstr>Special member functions</vt:lpstr>
      <vt:lpstr>PowerPoint Presentation</vt:lpstr>
      <vt:lpstr>PowerPoint Presentation</vt:lpstr>
      <vt:lpstr>PowerPoint Presentation</vt:lpstr>
      <vt:lpstr>PowerPoint Presentation</vt:lpstr>
      <vt:lpstr>Special member functions</vt:lpstr>
      <vt:lpstr>Parameter convention</vt:lpstr>
      <vt:lpstr>PowerPoint Presentation</vt:lpstr>
      <vt:lpstr>C++ training Forwarding references</vt:lpstr>
      <vt:lpstr>Perfect forwarding</vt:lpstr>
      <vt:lpstr>Perfect forwarding</vt:lpstr>
      <vt:lpstr>Perfect forwarding</vt:lpstr>
      <vt:lpstr>Perfect forwarding: std::forward</vt:lpstr>
      <vt:lpstr>Perfect forwarding</vt:lpstr>
      <vt:lpstr>Perfect forwarding</vt:lpstr>
      <vt:lpstr>When things go wrong</vt:lpstr>
      <vt:lpstr>When things go wrong</vt:lpstr>
      <vt:lpstr>When things go wrong</vt:lpstr>
      <vt:lpstr>When things go wrong</vt:lpstr>
      <vt:lpstr>When things go wrong</vt:lpstr>
      <vt:lpstr>When things go wrong</vt:lpstr>
      <vt:lpstr>Overloading</vt:lpstr>
      <vt:lpstr>Overloading</vt:lpstr>
      <vt:lpstr>Overloading</vt:lpstr>
      <vt:lpstr>Overloading</vt:lpstr>
      <vt:lpstr>Overloading</vt:lpstr>
      <vt:lpstr>Overloading</vt:lpstr>
      <vt:lpstr>Overloading</vt:lpstr>
      <vt:lpstr>Exam (Q1)</vt:lpstr>
      <vt:lpstr>Exam (Q1)</vt:lpstr>
      <vt:lpstr>Exam (Q2)</vt:lpstr>
      <vt:lpstr>Exam (Q2)</vt:lpstr>
      <vt:lpstr>Exam (Q3)</vt:lpstr>
      <vt:lpstr>Exam (Q3)</vt:lpstr>
      <vt:lpstr>PowerPoint Presentation</vt:lpstr>
      <vt:lpstr>C++ training Library support</vt:lpstr>
      <vt:lpstr>Ownership</vt:lpstr>
      <vt:lpstr>unique_ptr</vt:lpstr>
      <vt:lpstr>shared_ptr, weak_ptr</vt:lpstr>
      <vt:lpstr>Strategy - pimpl</vt:lpstr>
      <vt:lpstr>Sink.h</vt:lpstr>
      <vt:lpstr>Sink.cpp</vt:lpstr>
      <vt:lpstr>Sink.cpp cont.</vt:lpstr>
      <vt:lpstr>Single responsibility</vt:lpstr>
      <vt:lpstr>Taking ownership of C pointers</vt:lpstr>
      <vt:lpstr>Taking ownership of C pointers</vt:lpstr>
      <vt:lpstr>PowerPoint Presentation</vt:lpstr>
      <vt:lpstr>Move</vt:lpstr>
      <vt:lpstr>GCC</vt:lpstr>
      <vt:lpstr>Empty base optimization</vt:lpstr>
      <vt:lpstr>PowerPoint Presentation</vt:lpstr>
      <vt:lpstr>Small buffer optimization</vt:lpstr>
      <vt:lpstr>Small buffer allocation</vt:lpstr>
      <vt:lpstr>PowerPoint Presentation</vt:lpstr>
      <vt:lpstr>PowerPoint Presentation</vt:lpstr>
      <vt:lpstr>Which constructor do I write?</vt:lpstr>
      <vt:lpstr>PowerPoint Presentation</vt:lpstr>
      <vt:lpstr>PowerPoint Presentation</vt:lpstr>
      <vt:lpstr>PowerPoint Presentation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William nagels</cp:lastModifiedBy>
  <cp:revision>166</cp:revision>
  <cp:lastPrinted>2019-05-28T07:15:45Z</cp:lastPrinted>
  <dcterms:created xsi:type="dcterms:W3CDTF">2020-11-01T15:37:42Z</dcterms:created>
  <dcterms:modified xsi:type="dcterms:W3CDTF">2024-01-24T23:03:37Z</dcterms:modified>
</cp:coreProperties>
</file>