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6858000" cy="9144000"/>
  <p:embeddedFontLst>
    <p:embeddedFont>
      <p:font typeface="Century Gothic"/>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E7E115A-B49A-4C39-8167-BBB98A932736}">
  <a:tblStyle styleId="{FE7E115A-B49A-4C39-8167-BBB98A932736}"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enturyGothic-regular.fntdata"/><Relationship Id="rId11" Type="http://schemas.openxmlformats.org/officeDocument/2006/relationships/slide" Target="slides/slide5.xml"/><Relationship Id="rId22" Type="http://schemas.openxmlformats.org/officeDocument/2006/relationships/font" Target="fonts/CenturyGothic-italic.fntdata"/><Relationship Id="rId10" Type="http://schemas.openxmlformats.org/officeDocument/2006/relationships/slide" Target="slides/slide4.xml"/><Relationship Id="rId21" Type="http://schemas.openxmlformats.org/officeDocument/2006/relationships/font" Target="fonts/CenturyGothic-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CenturyGothic-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C0-HD-BTM.png" id="13" name="Google Shape;13;p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4" name="Google Shape;14;p2"/>
          <p:cNvSpPr txBox="1"/>
          <p:nvPr>
            <p:ph type="ctrTitle"/>
          </p:nvPr>
        </p:nvSpPr>
        <p:spPr>
          <a:xfrm>
            <a:off x="1371600" y="1803405"/>
            <a:ext cx="9448800" cy="182509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 type="subTitle"/>
          </p:nvPr>
        </p:nvSpPr>
        <p:spPr>
          <a:xfrm>
            <a:off x="1371600" y="3632201"/>
            <a:ext cx="9448800" cy="685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6" name="Google Shape;16;p2"/>
          <p:cNvSpPr txBox="1"/>
          <p:nvPr>
            <p:ph idx="10" type="dt"/>
          </p:nvPr>
        </p:nvSpPr>
        <p:spPr>
          <a:xfrm>
            <a:off x="7909561" y="4314328"/>
            <a:ext cx="2910840" cy="37464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1371600" y="4323845"/>
            <a:ext cx="640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8077200" y="1430866"/>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sp>
        <p:nvSpPr>
          <p:cNvPr id="72" name="Google Shape;72;p11"/>
          <p:cNvSpPr txBox="1"/>
          <p:nvPr>
            <p:ph type="title"/>
          </p:nvPr>
        </p:nvSpPr>
        <p:spPr>
          <a:xfrm>
            <a:off x="685777" y="4697360"/>
            <a:ext cx="10822034"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p:nvPr>
            <p:ph idx="2" type="pic"/>
          </p:nvPr>
        </p:nvSpPr>
        <p:spPr>
          <a:xfrm>
            <a:off x="681727" y="941439"/>
            <a:ext cx="10821840" cy="3478161"/>
          </a:xfrm>
          <a:prstGeom prst="rect">
            <a:avLst/>
          </a:prstGeom>
          <a:noFill/>
          <a:ln>
            <a:noFill/>
          </a:ln>
        </p:spPr>
      </p:sp>
      <p:sp>
        <p:nvSpPr>
          <p:cNvPr id="74" name="Google Shape;74;p11"/>
          <p:cNvSpPr txBox="1"/>
          <p:nvPr>
            <p:ph idx="1" type="body"/>
          </p:nvPr>
        </p:nvSpPr>
        <p:spPr>
          <a:xfrm>
            <a:off x="685800" y="5516715"/>
            <a:ext cx="10820400" cy="7019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5" name="Google Shape;75;p1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78" name="Shape 78"/>
        <p:cNvGrpSpPr/>
        <p:nvPr/>
      </p:nvGrpSpPr>
      <p:grpSpPr>
        <a:xfrm>
          <a:off x="0" y="0"/>
          <a:ext cx="0" cy="0"/>
          <a:chOff x="0" y="0"/>
          <a:chExt cx="0" cy="0"/>
        </a:xfrm>
      </p:grpSpPr>
      <p:pic>
        <p:nvPicPr>
          <p:cNvPr descr="C0-HD-BTM.png" id="79" name="Google Shape;79;p1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0" name="Google Shape;80;p12"/>
          <p:cNvSpPr txBox="1"/>
          <p:nvPr>
            <p:ph type="title"/>
          </p:nvPr>
        </p:nvSpPr>
        <p:spPr>
          <a:xfrm>
            <a:off x="685800" y="753532"/>
            <a:ext cx="10820400" cy="28024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 type="body"/>
          </p:nvPr>
        </p:nvSpPr>
        <p:spPr>
          <a:xfrm>
            <a:off x="1024467" y="3649133"/>
            <a:ext cx="10130516" cy="99906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2" name="Google Shape;82;p12"/>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2"/>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85" name="Shape 85"/>
        <p:cNvGrpSpPr/>
        <p:nvPr/>
      </p:nvGrpSpPr>
      <p:grpSpPr>
        <a:xfrm>
          <a:off x="0" y="0"/>
          <a:ext cx="0" cy="0"/>
          <a:chOff x="0" y="0"/>
          <a:chExt cx="0" cy="0"/>
        </a:xfrm>
      </p:grpSpPr>
      <p:pic>
        <p:nvPicPr>
          <p:cNvPr descr="C0-HD-BTM.png" id="86" name="Google Shape;86;p13"/>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7" name="Google Shape;87;p13"/>
          <p:cNvSpPr txBox="1"/>
          <p:nvPr>
            <p:ph type="title"/>
          </p:nvPr>
        </p:nvSpPr>
        <p:spPr>
          <a:xfrm>
            <a:off x="1024467" y="753533"/>
            <a:ext cx="10151533" cy="260449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3"/>
          <p:cNvSpPr txBox="1"/>
          <p:nvPr>
            <p:ph idx="1" type="body"/>
          </p:nvPr>
        </p:nvSpPr>
        <p:spPr>
          <a:xfrm>
            <a:off x="1303865" y="3365556"/>
            <a:ext cx="9592736" cy="4444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13"/>
          <p:cNvSpPr txBox="1"/>
          <p:nvPr>
            <p:ph idx="2" type="body"/>
          </p:nvPr>
        </p:nvSpPr>
        <p:spPr>
          <a:xfrm>
            <a:off x="1024467" y="3959862"/>
            <a:ext cx="10151533" cy="67987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0" name="Google Shape;90;p13"/>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3"/>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3"/>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13"/>
          <p:cNvSpPr txBox="1"/>
          <p:nvPr/>
        </p:nvSpPr>
        <p:spPr>
          <a:xfrm>
            <a:off x="476250" y="933450"/>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94" name="Google Shape;94;p13"/>
          <p:cNvSpPr txBox="1"/>
          <p:nvPr/>
        </p:nvSpPr>
        <p:spPr>
          <a:xfrm>
            <a:off x="10984230" y="2701290"/>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95" name="Shape 95"/>
        <p:cNvGrpSpPr/>
        <p:nvPr/>
      </p:nvGrpSpPr>
      <p:grpSpPr>
        <a:xfrm>
          <a:off x="0" y="0"/>
          <a:ext cx="0" cy="0"/>
          <a:chOff x="0" y="0"/>
          <a:chExt cx="0" cy="0"/>
        </a:xfrm>
      </p:grpSpPr>
      <p:pic>
        <p:nvPicPr>
          <p:cNvPr descr="C0-HD-BTM.png" id="96" name="Google Shape;96;p14"/>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97" name="Google Shape;97;p14"/>
          <p:cNvSpPr txBox="1"/>
          <p:nvPr>
            <p:ph type="title"/>
          </p:nvPr>
        </p:nvSpPr>
        <p:spPr>
          <a:xfrm>
            <a:off x="1024495" y="1124701"/>
            <a:ext cx="10146186"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4"/>
          <p:cNvSpPr txBox="1"/>
          <p:nvPr>
            <p:ph idx="1" type="body"/>
          </p:nvPr>
        </p:nvSpPr>
        <p:spPr>
          <a:xfrm>
            <a:off x="1024467" y="3648315"/>
            <a:ext cx="10144654" cy="9998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9" name="Google Shape;99;p14"/>
          <p:cNvSpPr txBox="1"/>
          <p:nvPr>
            <p:ph idx="10" type="dt"/>
          </p:nvPr>
        </p:nvSpPr>
        <p:spPr>
          <a:xfrm>
            <a:off x="7814452" y="378883"/>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4"/>
          <p:cNvSpPr txBox="1"/>
          <p:nvPr>
            <p:ph idx="11" type="ftr"/>
          </p:nvPr>
        </p:nvSpPr>
        <p:spPr>
          <a:xfrm>
            <a:off x="685800" y="378883"/>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4"/>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15"/>
          <p:cNvSpPr txBox="1"/>
          <p:nvPr>
            <p:ph type="title"/>
          </p:nvPr>
        </p:nvSpPr>
        <p:spPr>
          <a:xfrm>
            <a:off x="2895600" y="761999"/>
            <a:ext cx="8610599" cy="1303867"/>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5"/>
          <p:cNvSpPr txBox="1"/>
          <p:nvPr>
            <p:ph idx="1" type="body"/>
          </p:nvPr>
        </p:nvSpPr>
        <p:spPr>
          <a:xfrm>
            <a:off x="685800" y="2202080"/>
            <a:ext cx="3456432" cy="6173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5" name="Google Shape;105;p15"/>
          <p:cNvSpPr txBox="1"/>
          <p:nvPr>
            <p:ph idx="2" type="body"/>
          </p:nvPr>
        </p:nvSpPr>
        <p:spPr>
          <a:xfrm>
            <a:off x="685799"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6" name="Google Shape;106;p15"/>
          <p:cNvSpPr txBox="1"/>
          <p:nvPr>
            <p:ph idx="3" type="body"/>
          </p:nvPr>
        </p:nvSpPr>
        <p:spPr>
          <a:xfrm>
            <a:off x="4368800" y="2201333"/>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7" name="Google Shape;107;p15"/>
          <p:cNvSpPr txBox="1"/>
          <p:nvPr>
            <p:ph idx="4" type="body"/>
          </p:nvPr>
        </p:nvSpPr>
        <p:spPr>
          <a:xfrm>
            <a:off x="4366858" y="2904067"/>
            <a:ext cx="3456432" cy="331461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8" name="Google Shape;108;p15"/>
          <p:cNvSpPr txBox="1"/>
          <p:nvPr>
            <p:ph idx="5" type="body"/>
          </p:nvPr>
        </p:nvSpPr>
        <p:spPr>
          <a:xfrm>
            <a:off x="8051800" y="2192866"/>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9" name="Google Shape;109;p15"/>
          <p:cNvSpPr txBox="1"/>
          <p:nvPr>
            <p:ph idx="6" type="body"/>
          </p:nvPr>
        </p:nvSpPr>
        <p:spPr>
          <a:xfrm>
            <a:off x="8051801"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0" name="Google Shape;110;p1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3" name="Shape 113"/>
        <p:cNvGrpSpPr/>
        <p:nvPr/>
      </p:nvGrpSpPr>
      <p:grpSpPr>
        <a:xfrm>
          <a:off x="0" y="0"/>
          <a:ext cx="0" cy="0"/>
          <a:chOff x="0" y="0"/>
          <a:chExt cx="0" cy="0"/>
        </a:xfrm>
      </p:grpSpPr>
      <p:sp>
        <p:nvSpPr>
          <p:cNvPr id="114" name="Google Shape;114;p16"/>
          <p:cNvSpPr txBox="1"/>
          <p:nvPr>
            <p:ph type="title"/>
          </p:nvPr>
        </p:nvSpPr>
        <p:spPr>
          <a:xfrm>
            <a:off x="2895600" y="762000"/>
            <a:ext cx="8610599"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16"/>
          <p:cNvSpPr txBox="1"/>
          <p:nvPr>
            <p:ph idx="1" type="body"/>
          </p:nvPr>
        </p:nvSpPr>
        <p:spPr>
          <a:xfrm>
            <a:off x="688618" y="4191000"/>
            <a:ext cx="3451582"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6" name="Google Shape;116;p16"/>
          <p:cNvSpPr/>
          <p:nvPr>
            <p:ph idx="2" type="pic"/>
          </p:nvPr>
        </p:nvSpPr>
        <p:spPr>
          <a:xfrm>
            <a:off x="688618" y="2362200"/>
            <a:ext cx="3451582"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17" name="Google Shape;117;p16"/>
          <p:cNvSpPr txBox="1"/>
          <p:nvPr>
            <p:ph idx="3" type="body"/>
          </p:nvPr>
        </p:nvSpPr>
        <p:spPr>
          <a:xfrm>
            <a:off x="688618" y="4873764"/>
            <a:ext cx="3451582"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8" name="Google Shape;118;p16"/>
          <p:cNvSpPr txBox="1"/>
          <p:nvPr>
            <p:ph idx="4" type="body"/>
          </p:nvPr>
        </p:nvSpPr>
        <p:spPr>
          <a:xfrm>
            <a:off x="4374263" y="4191000"/>
            <a:ext cx="3448935"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9" name="Google Shape;119;p16"/>
          <p:cNvSpPr/>
          <p:nvPr>
            <p:ph idx="5" type="pic"/>
          </p:nvPr>
        </p:nvSpPr>
        <p:spPr>
          <a:xfrm>
            <a:off x="4374263" y="2362200"/>
            <a:ext cx="3448936"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0" name="Google Shape;120;p16"/>
          <p:cNvSpPr txBox="1"/>
          <p:nvPr>
            <p:ph idx="6" type="body"/>
          </p:nvPr>
        </p:nvSpPr>
        <p:spPr>
          <a:xfrm>
            <a:off x="4374264" y="4873763"/>
            <a:ext cx="344893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1" name="Google Shape;121;p16"/>
          <p:cNvSpPr txBox="1"/>
          <p:nvPr>
            <p:ph idx="7" type="body"/>
          </p:nvPr>
        </p:nvSpPr>
        <p:spPr>
          <a:xfrm>
            <a:off x="8049731" y="4191000"/>
            <a:ext cx="3456469"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2" name="Google Shape;122;p16"/>
          <p:cNvSpPr/>
          <p:nvPr>
            <p:ph idx="8" type="pic"/>
          </p:nvPr>
        </p:nvSpPr>
        <p:spPr>
          <a:xfrm>
            <a:off x="8049855" y="2362200"/>
            <a:ext cx="3447878"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3" name="Google Shape;123;p16"/>
          <p:cNvSpPr txBox="1"/>
          <p:nvPr>
            <p:ph idx="9" type="body"/>
          </p:nvPr>
        </p:nvSpPr>
        <p:spPr>
          <a:xfrm>
            <a:off x="8049731" y="4873761"/>
            <a:ext cx="345244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4" name="Google Shape;124;p1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7"/>
          <p:cNvSpPr txBox="1"/>
          <p:nvPr>
            <p:ph idx="1" type="body"/>
          </p:nvPr>
        </p:nvSpPr>
        <p:spPr>
          <a:xfrm rot="5400000">
            <a:off x="4083937" y="-1203579"/>
            <a:ext cx="4024125" cy="10820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1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3" name="Shape 133"/>
        <p:cNvGrpSpPr/>
        <p:nvPr/>
      </p:nvGrpSpPr>
      <p:grpSpPr>
        <a:xfrm>
          <a:off x="0" y="0"/>
          <a:ext cx="0" cy="0"/>
          <a:chOff x="0" y="0"/>
          <a:chExt cx="0" cy="0"/>
        </a:xfrm>
      </p:grpSpPr>
      <p:pic>
        <p:nvPicPr>
          <p:cNvPr descr="C0-HD-BTM.png" id="134" name="Google Shape;134;p18"/>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35" name="Google Shape;135;p18"/>
          <p:cNvSpPr txBox="1"/>
          <p:nvPr>
            <p:ph type="title"/>
          </p:nvPr>
        </p:nvSpPr>
        <p:spPr>
          <a:xfrm rot="5400000">
            <a:off x="8525933" y="1667933"/>
            <a:ext cx="3903133" cy="2057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8"/>
          <p:cNvSpPr txBox="1"/>
          <p:nvPr>
            <p:ph idx="1" type="body"/>
          </p:nvPr>
        </p:nvSpPr>
        <p:spPr>
          <a:xfrm rot="5400000">
            <a:off x="3175000" y="-1405467"/>
            <a:ext cx="3903133" cy="82042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7" name="Google Shape;137;p18"/>
          <p:cNvSpPr txBox="1"/>
          <p:nvPr>
            <p:ph idx="10" type="dt"/>
          </p:nvPr>
        </p:nvSpPr>
        <p:spPr>
          <a:xfrm>
            <a:off x="7814452" y="379941"/>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18"/>
          <p:cNvSpPr txBox="1"/>
          <p:nvPr>
            <p:ph idx="11" type="ftr"/>
          </p:nvPr>
        </p:nvSpPr>
        <p:spPr>
          <a:xfrm>
            <a:off x="685800" y="381000"/>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 name="Google Shape;22;p3"/>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5" name="Shape 25"/>
        <p:cNvGrpSpPr/>
        <p:nvPr/>
      </p:nvGrpSpPr>
      <p:grpSpPr>
        <a:xfrm>
          <a:off x="0" y="0"/>
          <a:ext cx="0" cy="0"/>
          <a:chOff x="0" y="0"/>
          <a:chExt cx="0" cy="0"/>
        </a:xfrm>
      </p:grpSpPr>
      <p:pic>
        <p:nvPicPr>
          <p:cNvPr descr="C0-HD-BTM.png" id="26" name="Google Shape;26;p4"/>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27" name="Google Shape;27;p4"/>
          <p:cNvSpPr txBox="1"/>
          <p:nvPr>
            <p:ph type="title"/>
          </p:nvPr>
        </p:nvSpPr>
        <p:spPr>
          <a:xfrm>
            <a:off x="685800" y="753533"/>
            <a:ext cx="10820399" cy="2801935"/>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 type="body"/>
          </p:nvPr>
        </p:nvSpPr>
        <p:spPr>
          <a:xfrm>
            <a:off x="1024467" y="3641725"/>
            <a:ext cx="10490200" cy="95567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200"/>
              <a:buNone/>
              <a:defRPr sz="22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9" name="Google Shape;29;p4"/>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685800" y="381001"/>
            <a:ext cx="6991492" cy="36406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 type="body"/>
          </p:nvPr>
        </p:nvSpPr>
        <p:spPr>
          <a:xfrm>
            <a:off x="6858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5" name="Google Shape;35;p5"/>
          <p:cNvSpPr txBox="1"/>
          <p:nvPr>
            <p:ph idx="2" type="body"/>
          </p:nvPr>
        </p:nvSpPr>
        <p:spPr>
          <a:xfrm>
            <a:off x="61722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6"/>
          <p:cNvSpPr txBox="1"/>
          <p:nvPr>
            <p:ph type="title"/>
          </p:nvPr>
        </p:nvSpPr>
        <p:spPr>
          <a:xfrm>
            <a:off x="2895600" y="762000"/>
            <a:ext cx="8610600"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 type="body"/>
          </p:nvPr>
        </p:nvSpPr>
        <p:spPr>
          <a:xfrm>
            <a:off x="914409" y="2183802"/>
            <a:ext cx="50799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2" name="Google Shape;42;p6"/>
          <p:cNvSpPr txBox="1"/>
          <p:nvPr>
            <p:ph idx="2" type="body"/>
          </p:nvPr>
        </p:nvSpPr>
        <p:spPr>
          <a:xfrm>
            <a:off x="685800" y="3132666"/>
            <a:ext cx="5311775"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3" name="Google Shape;43;p6"/>
          <p:cNvSpPr txBox="1"/>
          <p:nvPr>
            <p:ph idx="3" type="body"/>
          </p:nvPr>
        </p:nvSpPr>
        <p:spPr>
          <a:xfrm>
            <a:off x="6400800" y="2183802"/>
            <a:ext cx="510540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4" name="Google Shape;44;p6"/>
          <p:cNvSpPr txBox="1"/>
          <p:nvPr>
            <p:ph idx="4" type="body"/>
          </p:nvPr>
        </p:nvSpPr>
        <p:spPr>
          <a:xfrm>
            <a:off x="6172200" y="3132666"/>
            <a:ext cx="5334000"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685800" y="1524000"/>
            <a:ext cx="41148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 type="body"/>
          </p:nvPr>
        </p:nvSpPr>
        <p:spPr>
          <a:xfrm>
            <a:off x="4995582" y="746759"/>
            <a:ext cx="6510618" cy="5471925"/>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0" name="Google Shape;60;p9"/>
          <p:cNvSpPr txBox="1"/>
          <p:nvPr>
            <p:ph idx="2" type="body"/>
          </p:nvPr>
        </p:nvSpPr>
        <p:spPr>
          <a:xfrm>
            <a:off x="685800" y="3124199"/>
            <a:ext cx="411480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1" name="Google Shape;61;p9"/>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685800" y="1524000"/>
            <a:ext cx="687324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p:nvPr>
            <p:ph idx="2" type="pic"/>
          </p:nvPr>
        </p:nvSpPr>
        <p:spPr>
          <a:xfrm>
            <a:off x="7861238" y="751241"/>
            <a:ext cx="3644962" cy="5467443"/>
          </a:xfrm>
          <a:prstGeom prst="rect">
            <a:avLst/>
          </a:prstGeom>
          <a:noFill/>
          <a:ln>
            <a:noFill/>
          </a:ln>
        </p:spPr>
      </p:sp>
      <p:sp>
        <p:nvSpPr>
          <p:cNvPr id="67" name="Google Shape;67;p10"/>
          <p:cNvSpPr txBox="1"/>
          <p:nvPr>
            <p:ph idx="1" type="body"/>
          </p:nvPr>
        </p:nvSpPr>
        <p:spPr>
          <a:xfrm>
            <a:off x="685800" y="3124199"/>
            <a:ext cx="687324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8" name="Google Shape;68;p10"/>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pic>
        <p:nvPicPr>
          <p:cNvPr descr="C0-HD-TOP.png" id="6" name="Google Shape;6;p1"/>
          <p:cNvPicPr preferRelativeResize="0"/>
          <p:nvPr/>
        </p:nvPicPr>
        <p:blipFill rotWithShape="1">
          <a:blip r:embed="rId1">
            <a:alphaModFix/>
          </a:blip>
          <a:srcRect b="0" l="0" r="0" t="0"/>
          <a:stretch/>
        </p:blipFill>
        <p:spPr>
          <a:xfrm>
            <a:off x="0" y="0"/>
            <a:ext cx="12192000" cy="1441450"/>
          </a:xfrm>
          <a:prstGeom prst="rect">
            <a:avLst/>
          </a:prstGeom>
          <a:noFill/>
          <a:ln>
            <a:noFill/>
          </a:ln>
        </p:spPr>
      </p:pic>
      <p:sp>
        <p:nvSpPr>
          <p:cNvPr id="7" name="Google Shape;7;p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marR="0" rtl="0" algn="r">
              <a:lnSpc>
                <a:spcPct val="90000"/>
              </a:lnSpc>
              <a:spcBef>
                <a:spcPts val="0"/>
              </a:spcBef>
              <a:spcAft>
                <a:spcPts val="0"/>
              </a:spcAft>
              <a:buClr>
                <a:schemeClr val="lt1"/>
              </a:buClr>
              <a:buSzPts val="4000"/>
              <a:buFont typeface="Century Gothic"/>
              <a:buNone/>
              <a:defRPr b="0" i="0" sz="40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1000"/>
              </a:spcBef>
              <a:spcAft>
                <a:spcPts val="0"/>
              </a:spcAft>
              <a:buClr>
                <a:schemeClr val="lt1"/>
              </a:buClr>
              <a:buSzPts val="2200"/>
              <a:buFont typeface="Arial"/>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9" name="Google Shape;9;p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1" name="Google Shape;11;p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ctrTitle"/>
          </p:nvPr>
        </p:nvSpPr>
        <p:spPr>
          <a:xfrm>
            <a:off x="1371600" y="1790153"/>
            <a:ext cx="9448800" cy="182509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9"/>
          <p:cNvSpPr txBox="1"/>
          <p:nvPr>
            <p:ph idx="1" type="subTitle"/>
          </p:nvPr>
        </p:nvSpPr>
        <p:spPr>
          <a:xfrm>
            <a:off x="1371600" y="3632200"/>
            <a:ext cx="9448800" cy="1561592"/>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lt1"/>
              </a:buClr>
              <a:buSzPts val="1850"/>
              <a:buNone/>
            </a:pPr>
            <a:r>
              <a:rPr lang="en-US" sz="1850"/>
              <a:t>Security Policy Presentation</a:t>
            </a:r>
            <a:endParaRPr/>
          </a:p>
          <a:p>
            <a:pPr indent="0" lvl="0" marL="0" rtl="0" algn="l">
              <a:lnSpc>
                <a:spcPct val="70000"/>
              </a:lnSpc>
              <a:spcBef>
                <a:spcPts val="1000"/>
              </a:spcBef>
              <a:spcAft>
                <a:spcPts val="0"/>
              </a:spcAft>
              <a:buClr>
                <a:schemeClr val="lt1"/>
              </a:buClr>
              <a:buSzPts val="1850"/>
              <a:buNone/>
            </a:pPr>
            <a:r>
              <a:rPr lang="en-US" sz="1850"/>
              <a:t>Developer: </a:t>
            </a:r>
            <a:r>
              <a:rPr i="1" lang="en-US" sz="1850"/>
              <a:t>William West</a:t>
            </a:r>
            <a:endParaRPr i="1"/>
          </a:p>
        </p:txBody>
      </p:sp>
      <p:pic>
        <p:nvPicPr>
          <p:cNvPr descr="Green Pace logo" id="146" name="Google Shape;146;p19"/>
          <p:cNvPicPr preferRelativeResize="0"/>
          <p:nvPr/>
        </p:nvPicPr>
        <p:blipFill rotWithShape="1">
          <a:blip r:embed="rId3">
            <a:alphaModFix/>
          </a:blip>
          <a:srcRect b="0" l="0" r="0" t="0"/>
          <a:stretch/>
        </p:blipFill>
        <p:spPr>
          <a:xfrm>
            <a:off x="7440774" y="659854"/>
            <a:ext cx="2921424" cy="378677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28"/>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lnSpcReduction="20000"/>
          </a:bodyPr>
          <a:lstStyle/>
          <a:p>
            <a:pPr indent="-228600" lvl="1" marL="685800" rtl="0" algn="l">
              <a:lnSpc>
                <a:spcPct val="90000"/>
              </a:lnSpc>
              <a:spcBef>
                <a:spcPts val="0"/>
              </a:spcBef>
              <a:spcAft>
                <a:spcPts val="0"/>
              </a:spcAft>
              <a:buClr>
                <a:schemeClr val="lt1"/>
              </a:buClr>
              <a:buSzPts val="2000"/>
              <a:buChar char="•"/>
            </a:pPr>
            <a:r>
              <a:rPr lang="en-US"/>
              <a:t>The DevSecOps pipeline for our company exists as follows:</a:t>
            </a:r>
            <a:endParaRPr/>
          </a:p>
          <a:p>
            <a:pPr indent="-342900" lvl="2" marL="1371600" rtl="0" algn="l">
              <a:lnSpc>
                <a:spcPct val="90000"/>
              </a:lnSpc>
              <a:spcBef>
                <a:spcPts val="0"/>
              </a:spcBef>
              <a:spcAft>
                <a:spcPts val="0"/>
              </a:spcAft>
              <a:buSzPts val="1800"/>
              <a:buChar char="•"/>
            </a:pPr>
            <a:r>
              <a:rPr lang="en-US"/>
              <a:t>In the assessment and planning phase, the threat landscape is assessed and any regulatory changes that must be implemented are discussed and decided on. </a:t>
            </a:r>
            <a:r>
              <a:rPr lang="en-US"/>
              <a:t>Then, we enter the design phase where the system is designed with security best practices in mind. Next, the build phase is where the system is securely built and the design is brought to life. Next, we verify and test our build to ensure security and functionality are as expected. Then we enter the production cycle, with the first step being transition and health check. In this phase, we are ensuring everything smoothly transitioned to the production phase and security settings are implemented appropriately. In the monitor/detect phase, we are constantly monitoring the system for vulnerabilities and breaches by collecting logs, implementing automated testing procedures, and detecting intrusion. In the event of vulnerability detection, they will be handled during the Response phase. Here we are blocking attacks, turning off services, or rolling back the system to pre-breach states to protect data and the system overall. Beyond this step is the Maintenance and Stabilization phase, where we  are hopefully returning to baseline after the attack or vulnerability assessment. Then, the cycle starts all over again. </a:t>
            </a:r>
            <a:endParaRPr/>
          </a:p>
          <a:p>
            <a:pPr indent="-228600" lvl="1" marL="685800" rtl="0" algn="l">
              <a:lnSpc>
                <a:spcPct val="90000"/>
              </a:lnSpc>
              <a:spcBef>
                <a:spcPts val="500"/>
              </a:spcBef>
              <a:spcAft>
                <a:spcPts val="0"/>
              </a:spcAft>
              <a:buClr>
                <a:schemeClr val="lt1"/>
              </a:buClr>
              <a:buSzPts val="2000"/>
              <a:buChar char="•"/>
            </a:pPr>
            <a:r>
              <a:rPr lang="en-US"/>
              <a:t>Some external </a:t>
            </a:r>
            <a:r>
              <a:rPr lang="en-US"/>
              <a:t>tools utilized will be cppcheck, which checks the code for vulnerabilities before being compiled. </a:t>
            </a:r>
            <a:endParaRPr sz="1600"/>
          </a:p>
        </p:txBody>
      </p:sp>
      <p:pic>
        <p:nvPicPr>
          <p:cNvPr descr="Green Pace logo" id="211" name="Google Shape;211;p28"/>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9"/>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29"/>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n-US" sz="2000"/>
              <a:t>Act Now-This strategy will utilize more resources initially than the wait strategy but ultimately will provide the best security protection. </a:t>
            </a:r>
            <a:r>
              <a:rPr lang="en-US" sz="2000"/>
              <a:t>While</a:t>
            </a:r>
            <a:r>
              <a:rPr lang="en-US" sz="2000"/>
              <a:t> some vulnerabilities are low risk and low probability, they are still vulnerabilities that has the potential to lead to breach of the system at some point or another. There is no such thing as a completely secure system but you have to do everything you can </a:t>
            </a:r>
            <a:r>
              <a:rPr lang="en-US" sz="2000"/>
              <a:t>within</a:t>
            </a:r>
            <a:r>
              <a:rPr lang="en-US" sz="2000"/>
              <a:t> </a:t>
            </a:r>
            <a:r>
              <a:rPr lang="en-US" sz="2000"/>
              <a:t>reason</a:t>
            </a:r>
            <a:r>
              <a:rPr lang="en-US" sz="2000"/>
              <a:t> to ensure the most likely avenues of attack are covered. This strategy may cause you to expend more resources such as employee time and company funds but it will go a long way in securing the system. </a:t>
            </a:r>
            <a:endParaRPr sz="2000"/>
          </a:p>
          <a:p>
            <a:pPr indent="-228600" lvl="0" marL="228600" rtl="0" algn="l">
              <a:lnSpc>
                <a:spcPct val="90000"/>
              </a:lnSpc>
              <a:spcBef>
                <a:spcPts val="0"/>
              </a:spcBef>
              <a:spcAft>
                <a:spcPts val="0"/>
              </a:spcAft>
              <a:buSzPts val="2000"/>
              <a:buChar char="•"/>
            </a:pPr>
            <a:r>
              <a:rPr lang="en-US" sz="2000"/>
              <a:t>The alternative is waiting for something to happen to address a security concern, which leaves your and your clients’ data vulnerable. </a:t>
            </a:r>
            <a:endParaRPr sz="2000"/>
          </a:p>
        </p:txBody>
      </p:sp>
      <p:pic>
        <p:nvPicPr>
          <p:cNvPr descr="Green Pace logo" id="218" name="Google Shape;218;p29"/>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0"/>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30"/>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2" marL="1143000" rtl="0" algn="l">
              <a:lnSpc>
                <a:spcPct val="90000"/>
              </a:lnSpc>
              <a:spcBef>
                <a:spcPts val="0"/>
              </a:spcBef>
              <a:spcAft>
                <a:spcPts val="0"/>
              </a:spcAft>
              <a:buClr>
                <a:schemeClr val="lt1"/>
              </a:buClr>
              <a:buSzPts val="1800"/>
              <a:buChar char="•"/>
            </a:pPr>
            <a:r>
              <a:rPr lang="en-US"/>
              <a:t>To discover and handle gaps in the security policy, it is essential to continually monitor the system for new vulnerabilities as well as have specific countermeasures in place for when breaches happen. This may come in the form of:</a:t>
            </a:r>
            <a:endParaRPr/>
          </a:p>
          <a:p>
            <a:pPr indent="-342900" lvl="3" marL="1828800" rtl="0" algn="l">
              <a:lnSpc>
                <a:spcPct val="90000"/>
              </a:lnSpc>
              <a:spcBef>
                <a:spcPts val="0"/>
              </a:spcBef>
              <a:spcAft>
                <a:spcPts val="0"/>
              </a:spcAft>
              <a:buSzPts val="1800"/>
              <a:buChar char="•"/>
            </a:pPr>
            <a:r>
              <a:rPr lang="en-US"/>
              <a:t>rolling back the system to previous iterations if changes were made that exposes the system</a:t>
            </a:r>
            <a:endParaRPr/>
          </a:p>
          <a:p>
            <a:pPr indent="-342900" lvl="3" marL="1828800" rtl="0" algn="l">
              <a:lnSpc>
                <a:spcPct val="90000"/>
              </a:lnSpc>
              <a:spcBef>
                <a:spcPts val="0"/>
              </a:spcBef>
              <a:spcAft>
                <a:spcPts val="0"/>
              </a:spcAft>
              <a:buSzPts val="1800"/>
              <a:buChar char="•"/>
            </a:pPr>
            <a:r>
              <a:rPr lang="en-US"/>
              <a:t>shutting</a:t>
            </a:r>
            <a:r>
              <a:rPr lang="en-US"/>
              <a:t> down the system in the case of an attack to minimize data access or destruction</a:t>
            </a:r>
            <a:endParaRPr/>
          </a:p>
          <a:p>
            <a:pPr indent="-342900" lvl="3" marL="1828800" rtl="0" algn="l">
              <a:lnSpc>
                <a:spcPct val="90000"/>
              </a:lnSpc>
              <a:spcBef>
                <a:spcPts val="0"/>
              </a:spcBef>
              <a:spcAft>
                <a:spcPts val="0"/>
              </a:spcAft>
              <a:buSzPts val="1800"/>
              <a:buChar char="•"/>
            </a:pPr>
            <a:r>
              <a:rPr lang="en-US"/>
              <a:t>keeping multiple backups of the system to prevent ransomware demands</a:t>
            </a:r>
            <a:endParaRPr/>
          </a:p>
        </p:txBody>
      </p:sp>
      <p:pic>
        <p:nvPicPr>
          <p:cNvPr descr="Green Pace logo" id="225" name="Google Shape;225;p30"/>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31"/>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200"/>
              <a:buChar char="•"/>
            </a:pPr>
            <a:r>
              <a:rPr lang="en-US"/>
              <a:t>Heed Compiler Warnings</a:t>
            </a:r>
            <a:endParaRPr/>
          </a:p>
          <a:p>
            <a:pPr indent="-203200" lvl="0" marL="228600" rtl="0" algn="l">
              <a:lnSpc>
                <a:spcPct val="90000"/>
              </a:lnSpc>
              <a:spcBef>
                <a:spcPts val="0"/>
              </a:spcBef>
              <a:spcAft>
                <a:spcPts val="0"/>
              </a:spcAft>
              <a:buSzPts val="1800"/>
              <a:buChar char="•"/>
            </a:pPr>
            <a:r>
              <a:rPr lang="en-US"/>
              <a:t>Validate Input Data</a:t>
            </a:r>
            <a:endParaRPr/>
          </a:p>
          <a:p>
            <a:pPr indent="-203200" lvl="0" marL="228600" rtl="0" algn="l">
              <a:lnSpc>
                <a:spcPct val="90000"/>
              </a:lnSpc>
              <a:spcBef>
                <a:spcPts val="0"/>
              </a:spcBef>
              <a:spcAft>
                <a:spcPts val="0"/>
              </a:spcAft>
              <a:buSzPts val="1800"/>
              <a:buChar char="•"/>
            </a:pPr>
            <a:r>
              <a:rPr lang="en-US"/>
              <a:t>Adopt a Secure Coding Standard</a:t>
            </a:r>
            <a:endParaRPr/>
          </a:p>
          <a:p>
            <a:pPr indent="-88900" lvl="0" marL="228600" rtl="0" algn="l">
              <a:lnSpc>
                <a:spcPct val="90000"/>
              </a:lnSpc>
              <a:spcBef>
                <a:spcPts val="1000"/>
              </a:spcBef>
              <a:spcAft>
                <a:spcPts val="0"/>
              </a:spcAft>
              <a:buClr>
                <a:schemeClr val="lt1"/>
              </a:buClr>
              <a:buSzPts val="2200"/>
              <a:buNone/>
            </a:pPr>
            <a:r>
              <a:t/>
            </a:r>
            <a:endParaRPr/>
          </a:p>
        </p:txBody>
      </p:sp>
      <p:pic>
        <p:nvPicPr>
          <p:cNvPr descr="Green Pace logo" id="232" name="Google Shape;232;p31"/>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20"/>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685800" rtl="0" algn="l">
              <a:lnSpc>
                <a:spcPct val="90000"/>
              </a:lnSpc>
              <a:spcBef>
                <a:spcPts val="0"/>
              </a:spcBef>
              <a:spcAft>
                <a:spcPts val="0"/>
              </a:spcAft>
              <a:buSzPts val="1800"/>
              <a:buNone/>
            </a:pPr>
            <a:r>
              <a:rPr lang="en-US"/>
              <a:t>Our security policy will to be to follow current best practices </a:t>
            </a:r>
            <a:r>
              <a:rPr lang="en-US"/>
              <a:t>regarding</a:t>
            </a:r>
            <a:r>
              <a:rPr lang="en-US"/>
              <a:t> data sanitization, user authorization, and Defense in Depth. This policy is needed to protect the system in </a:t>
            </a:r>
            <a:r>
              <a:rPr lang="en-US"/>
              <a:t>unforeseen</a:t>
            </a:r>
            <a:r>
              <a:rPr lang="en-US"/>
              <a:t> circumstances and to prevent unauthorized data access and manipulation.</a:t>
            </a:r>
            <a:endParaRPr sz="1600"/>
          </a:p>
          <a:p>
            <a:pPr indent="0" lvl="0" marL="0" rtl="0" algn="l">
              <a:lnSpc>
                <a:spcPct val="90000"/>
              </a:lnSpc>
              <a:spcBef>
                <a:spcPts val="1000"/>
              </a:spcBef>
              <a:spcAft>
                <a:spcPts val="0"/>
              </a:spcAft>
              <a:buClr>
                <a:schemeClr val="lt1"/>
              </a:buClr>
              <a:buSzPts val="2200"/>
              <a:buNone/>
            </a:pPr>
            <a:r>
              <a:t/>
            </a:r>
            <a:endParaRPr/>
          </a:p>
        </p:txBody>
      </p:sp>
      <p:pic>
        <p:nvPicPr>
          <p:cNvPr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id="153" name="Google Shape;153;p20"/>
          <p:cNvPicPr preferRelativeResize="0"/>
          <p:nvPr/>
        </p:nvPicPr>
        <p:blipFill rotWithShape="1">
          <a:blip r:embed="rId3">
            <a:alphaModFix/>
          </a:blip>
          <a:srcRect b="0" l="0" r="0" t="0"/>
          <a:stretch/>
        </p:blipFill>
        <p:spPr>
          <a:xfrm>
            <a:off x="3160650" y="3587975"/>
            <a:ext cx="5181050" cy="3048625"/>
          </a:xfrm>
          <a:prstGeom prst="rect">
            <a:avLst/>
          </a:prstGeom>
          <a:noFill/>
          <a:ln>
            <a:noFill/>
          </a:ln>
        </p:spPr>
      </p:pic>
      <p:pic>
        <p:nvPicPr>
          <p:cNvPr descr="Green Pace logo" id="154" name="Google Shape;154;p20"/>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102475" y="153675"/>
            <a:ext cx="3714000" cy="852000"/>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lt1"/>
              </a:buClr>
              <a:buSzPct val="100000"/>
              <a:buFont typeface="Century Gothic"/>
              <a:buNone/>
            </a:pPr>
            <a:r>
              <a:rPr lang="en-US"/>
              <a:t>THREATS MATRIX</a:t>
            </a:r>
            <a:endParaRPr/>
          </a:p>
        </p:txBody>
      </p:sp>
      <p:sp>
        <p:nvSpPr>
          <p:cNvPr id="160" name="Google Shape;160;p21"/>
          <p:cNvSpPr txBox="1"/>
          <p:nvPr>
            <p:ph idx="1" type="body"/>
          </p:nvPr>
        </p:nvSpPr>
        <p:spPr>
          <a:xfrm>
            <a:off x="685800" y="2194550"/>
            <a:ext cx="2486100" cy="4024200"/>
          </a:xfrm>
          <a:prstGeom prst="rect">
            <a:avLst/>
          </a:prstGeom>
          <a:noFill/>
          <a:ln>
            <a:noFill/>
          </a:ln>
        </p:spPr>
        <p:txBody>
          <a:bodyPr anchorCtr="0" anchor="t" bIns="45700" lIns="91425" spcFirstLastPara="1" rIns="91425" wrap="square" tIns="45700">
            <a:normAutofit fontScale="77500"/>
          </a:bodyPr>
          <a:lstStyle/>
          <a:p>
            <a:pPr indent="0" lvl="0" marL="228600" rtl="0" algn="l">
              <a:lnSpc>
                <a:spcPct val="107916"/>
              </a:lnSpc>
              <a:spcBef>
                <a:spcPts val="0"/>
              </a:spcBef>
              <a:spcAft>
                <a:spcPts val="0"/>
              </a:spcAft>
              <a:buSzPct val="90000"/>
              <a:buNone/>
            </a:pPr>
            <a:r>
              <a:rPr lang="en-US" sz="2000">
                <a:solidFill>
                  <a:srgbClr val="FFFFFF"/>
                </a:solidFill>
              </a:rPr>
              <a:t>Many of the threats in our policy deal with data being sanitized before being used in </a:t>
            </a:r>
            <a:r>
              <a:rPr lang="en-US" sz="2000">
                <a:solidFill>
                  <a:srgbClr val="FFFFFF"/>
                </a:solidFill>
              </a:rPr>
              <a:t>computations</a:t>
            </a:r>
            <a:r>
              <a:rPr lang="en-US" sz="2000">
                <a:solidFill>
                  <a:srgbClr val="FFFFFF"/>
                </a:solidFill>
              </a:rPr>
              <a:t> or passed to other parts of the system. There are also some intrinsic standards to follow such as making good comments and setting up specific error handlers.</a:t>
            </a:r>
            <a:endParaRPr sz="2000"/>
          </a:p>
          <a:p>
            <a:pPr indent="-88900" lvl="0" marL="228600" rtl="0" algn="l">
              <a:lnSpc>
                <a:spcPct val="90000"/>
              </a:lnSpc>
              <a:spcBef>
                <a:spcPts val="1000"/>
              </a:spcBef>
              <a:spcAft>
                <a:spcPts val="0"/>
              </a:spcAft>
              <a:buClr>
                <a:schemeClr val="lt1"/>
              </a:buClr>
              <a:buSzPct val="100000"/>
              <a:buNone/>
            </a:pPr>
            <a:r>
              <a:t/>
            </a:r>
            <a:endParaRPr/>
          </a:p>
        </p:txBody>
      </p:sp>
      <p:graphicFrame>
        <p:nvGraphicFramePr>
          <p:cNvPr descr="Alt text required" id="161" name="Google Shape;161;p21"/>
          <p:cNvGraphicFramePr/>
          <p:nvPr/>
        </p:nvGraphicFramePr>
        <p:xfrm>
          <a:off x="3917725" y="801675"/>
          <a:ext cx="3000000" cy="3000000"/>
        </p:xfrm>
        <a:graphic>
          <a:graphicData uri="http://schemas.openxmlformats.org/drawingml/2006/table">
            <a:tbl>
              <a:tblPr firstCol="1" firstRow="1">
                <a:noFill/>
                <a:tableStyleId>{FE7E115A-B49A-4C39-8167-BBB98A932736}</a:tableStyleId>
              </a:tblPr>
              <a:tblGrid>
                <a:gridCol w="4030425"/>
                <a:gridCol w="3804800"/>
              </a:tblGrid>
              <a:tr h="1769325">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Likely</a:t>
                      </a:r>
                      <a:endParaRPr sz="1400" u="none" cap="none" strike="noStrike"/>
                    </a:p>
                    <a:p>
                      <a:pPr indent="0" lvl="0" marL="0" rtl="0" algn="ctr">
                        <a:spcBef>
                          <a:spcPts val="0"/>
                        </a:spcBef>
                        <a:spcAft>
                          <a:spcPts val="0"/>
                        </a:spcAft>
                        <a:buClr>
                          <a:schemeClr val="dk1"/>
                        </a:buClr>
                        <a:buSzPts val="3600"/>
                        <a:buFont typeface="Arial"/>
                        <a:buNone/>
                      </a:pPr>
                      <a:r>
                        <a:rPr lang="en-US" sz="3600">
                          <a:solidFill>
                            <a:srgbClr val="FFD966"/>
                          </a:solidFill>
                        </a:rPr>
                        <a:t>STR-050-CPP</a:t>
                      </a:r>
                      <a:endParaRPr sz="3600">
                        <a:solidFill>
                          <a:srgbClr val="FFD966"/>
                        </a:solidFill>
                      </a:endParaRPr>
                    </a:p>
                    <a:p>
                      <a:pPr indent="0" lvl="0" marL="0" rtl="0" algn="ctr">
                        <a:spcBef>
                          <a:spcPts val="0"/>
                        </a:spcBef>
                        <a:spcAft>
                          <a:spcPts val="0"/>
                        </a:spcAft>
                        <a:buClr>
                          <a:schemeClr val="dk1"/>
                        </a:buClr>
                        <a:buSzPts val="3600"/>
                        <a:buFont typeface="Arial"/>
                        <a:buNone/>
                      </a:pPr>
                      <a:r>
                        <a:rPr lang="en-US" sz="3600">
                          <a:solidFill>
                            <a:srgbClr val="FFD966"/>
                          </a:solidFill>
                        </a:rPr>
                        <a:t>MSC-015-C</a:t>
                      </a:r>
                      <a:endParaRPr sz="3600">
                        <a:solidFill>
                          <a:srgbClr val="FFD966"/>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Priority</a:t>
                      </a:r>
                      <a:endParaRPr sz="1400" u="none" cap="none" strike="noStrike"/>
                    </a:p>
                    <a:p>
                      <a:pPr indent="0" lvl="0" marL="0" marR="0" rtl="0" algn="ctr">
                        <a:lnSpc>
                          <a:spcPct val="100000"/>
                        </a:lnSpc>
                        <a:spcBef>
                          <a:spcPts val="0"/>
                        </a:spcBef>
                        <a:spcAft>
                          <a:spcPts val="0"/>
                        </a:spcAft>
                        <a:buClr>
                          <a:srgbClr val="000000"/>
                        </a:buClr>
                        <a:buSzPts val="3600"/>
                        <a:buFont typeface="Arial"/>
                        <a:buNone/>
                      </a:pPr>
                      <a:r>
                        <a:rPr lang="en-US" sz="3600">
                          <a:solidFill>
                            <a:srgbClr val="FFD966"/>
                          </a:solidFill>
                        </a:rPr>
                        <a:t>INT-031-C</a:t>
                      </a:r>
                      <a:endParaRPr sz="3600">
                        <a:solidFill>
                          <a:srgbClr val="FFD966"/>
                        </a:solidFill>
                      </a:endParaRPr>
                    </a:p>
                    <a:p>
                      <a:pPr indent="0" lvl="0" marL="0" marR="0" rtl="0" algn="ctr">
                        <a:lnSpc>
                          <a:spcPct val="100000"/>
                        </a:lnSpc>
                        <a:spcBef>
                          <a:spcPts val="0"/>
                        </a:spcBef>
                        <a:spcAft>
                          <a:spcPts val="0"/>
                        </a:spcAft>
                        <a:buClr>
                          <a:srgbClr val="000000"/>
                        </a:buClr>
                        <a:buSzPts val="3600"/>
                        <a:buFont typeface="Arial"/>
                        <a:buNone/>
                      </a:pPr>
                      <a:r>
                        <a:rPr lang="en-US" sz="3600">
                          <a:solidFill>
                            <a:srgbClr val="FFD966"/>
                          </a:solidFill>
                        </a:rPr>
                        <a:t>IDS-000-J</a:t>
                      </a:r>
                      <a:endParaRPr sz="3600">
                        <a:solidFill>
                          <a:srgbClr val="FFD966"/>
                        </a:solidFill>
                      </a:endParaRPr>
                    </a:p>
                    <a:p>
                      <a:pPr indent="0" lvl="0" marL="0" marR="0" rtl="0" algn="ctr">
                        <a:lnSpc>
                          <a:spcPct val="100000"/>
                        </a:lnSpc>
                        <a:spcBef>
                          <a:spcPts val="0"/>
                        </a:spcBef>
                        <a:spcAft>
                          <a:spcPts val="0"/>
                        </a:spcAft>
                        <a:buClr>
                          <a:srgbClr val="000000"/>
                        </a:buClr>
                        <a:buSzPts val="3600"/>
                        <a:buFont typeface="Arial"/>
                        <a:buNone/>
                      </a:pPr>
                      <a:r>
                        <a:t/>
                      </a:r>
                      <a:endParaRPr sz="3600">
                        <a:solidFill>
                          <a:srgbClr val="FFD966"/>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r h="1769325">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Low priority</a:t>
                      </a:r>
                      <a:endParaRPr sz="1400" u="none" cap="none" strike="noStrike"/>
                    </a:p>
                    <a:p>
                      <a:pPr indent="0" lvl="0" marL="0" marR="0" rtl="0" algn="ctr">
                        <a:lnSpc>
                          <a:spcPct val="100000"/>
                        </a:lnSpc>
                        <a:spcBef>
                          <a:spcPts val="0"/>
                        </a:spcBef>
                        <a:spcAft>
                          <a:spcPts val="0"/>
                        </a:spcAft>
                        <a:buClr>
                          <a:srgbClr val="000000"/>
                        </a:buClr>
                        <a:buSzPts val="3600"/>
                        <a:buFont typeface="Arial"/>
                        <a:buNone/>
                      </a:pPr>
                      <a:r>
                        <a:rPr lang="en-US" sz="3600">
                          <a:solidFill>
                            <a:srgbClr val="FFD966"/>
                          </a:solidFill>
                        </a:rPr>
                        <a:t>STR-010-C</a:t>
                      </a:r>
                      <a:endParaRPr sz="3600">
                        <a:solidFill>
                          <a:srgbClr val="FFD966"/>
                        </a:solidFill>
                      </a:endParaRPr>
                    </a:p>
                    <a:p>
                      <a:pPr indent="0" lvl="0" marL="0" marR="0" rtl="0" algn="ctr">
                        <a:lnSpc>
                          <a:spcPct val="100000"/>
                        </a:lnSpc>
                        <a:spcBef>
                          <a:spcPts val="0"/>
                        </a:spcBef>
                        <a:spcAft>
                          <a:spcPts val="0"/>
                        </a:spcAft>
                        <a:buClr>
                          <a:srgbClr val="000000"/>
                        </a:buClr>
                        <a:buSzPts val="3600"/>
                        <a:buFont typeface="Arial"/>
                        <a:buNone/>
                      </a:pPr>
                      <a:r>
                        <a:rPr lang="en-US" sz="3600">
                          <a:solidFill>
                            <a:srgbClr val="FFD966"/>
                          </a:solidFill>
                        </a:rPr>
                        <a:t>ERR-051-J</a:t>
                      </a:r>
                      <a:endParaRPr sz="3600">
                        <a:solidFill>
                          <a:srgbClr val="FFD966"/>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Unlikely</a:t>
                      </a:r>
                      <a:endParaRPr sz="1400" u="none" cap="none" strike="noStrike"/>
                    </a:p>
                    <a:p>
                      <a:pPr indent="0" lvl="0" marL="0" marR="0" rtl="0" algn="ctr">
                        <a:lnSpc>
                          <a:spcPct val="100000"/>
                        </a:lnSpc>
                        <a:spcBef>
                          <a:spcPts val="0"/>
                        </a:spcBef>
                        <a:spcAft>
                          <a:spcPts val="0"/>
                        </a:spcAft>
                        <a:buClr>
                          <a:srgbClr val="000000"/>
                        </a:buClr>
                        <a:buSzPts val="3600"/>
                        <a:buFont typeface="Arial"/>
                        <a:buNone/>
                      </a:pPr>
                      <a:r>
                        <a:rPr lang="en-US" sz="3600">
                          <a:solidFill>
                            <a:srgbClr val="FFD966"/>
                          </a:solidFill>
                        </a:rPr>
                        <a:t>DCL-012-C</a:t>
                      </a:r>
                      <a:endParaRPr sz="3600">
                        <a:solidFill>
                          <a:srgbClr val="FFD966"/>
                        </a:solidFill>
                      </a:endParaRPr>
                    </a:p>
                    <a:p>
                      <a:pPr indent="0" lvl="0" marL="0" marR="0" rtl="0" algn="ctr">
                        <a:lnSpc>
                          <a:spcPct val="100000"/>
                        </a:lnSpc>
                        <a:spcBef>
                          <a:spcPts val="0"/>
                        </a:spcBef>
                        <a:spcAft>
                          <a:spcPts val="0"/>
                        </a:spcAft>
                        <a:buClr>
                          <a:srgbClr val="000000"/>
                        </a:buClr>
                        <a:buSzPts val="3600"/>
                        <a:buFont typeface="Arial"/>
                        <a:buNone/>
                      </a:pPr>
                      <a:r>
                        <a:rPr lang="en-US" sz="3600">
                          <a:solidFill>
                            <a:srgbClr val="FFD966"/>
                          </a:solidFill>
                        </a:rPr>
                        <a:t>DCL-003-C</a:t>
                      </a:r>
                      <a:endParaRPr sz="3600">
                        <a:solidFill>
                          <a:srgbClr val="FFD966"/>
                        </a:solidFill>
                      </a:endParaRPr>
                    </a:p>
                    <a:p>
                      <a:pPr indent="0" lvl="0" marL="0" marR="0" rtl="0" algn="ctr">
                        <a:lnSpc>
                          <a:spcPct val="100000"/>
                        </a:lnSpc>
                        <a:spcBef>
                          <a:spcPts val="0"/>
                        </a:spcBef>
                        <a:spcAft>
                          <a:spcPts val="0"/>
                        </a:spcAft>
                        <a:buClr>
                          <a:srgbClr val="000000"/>
                        </a:buClr>
                        <a:buSzPts val="3600"/>
                        <a:buFont typeface="Arial"/>
                        <a:buNone/>
                      </a:pPr>
                      <a:r>
                        <a:rPr lang="en-US" sz="3600">
                          <a:solidFill>
                            <a:srgbClr val="FFD966"/>
                          </a:solidFill>
                        </a:rPr>
                        <a:t>IDS-050-J</a:t>
                      </a:r>
                      <a:endParaRPr sz="3600">
                        <a:solidFill>
                          <a:srgbClr val="FFD966"/>
                        </a:solidFill>
                      </a:endParaRPr>
                    </a:p>
                    <a:p>
                      <a:pPr indent="0" lvl="0" marL="0" marR="0" rtl="0" algn="ctr">
                        <a:lnSpc>
                          <a:spcPct val="100000"/>
                        </a:lnSpc>
                        <a:spcBef>
                          <a:spcPts val="0"/>
                        </a:spcBef>
                        <a:spcAft>
                          <a:spcPts val="0"/>
                        </a:spcAft>
                        <a:buClr>
                          <a:srgbClr val="000000"/>
                        </a:buClr>
                        <a:buSzPts val="3600"/>
                        <a:buFont typeface="Arial"/>
                        <a:buNone/>
                      </a:pPr>
                      <a:r>
                        <a:rPr lang="en-US" sz="3600">
                          <a:solidFill>
                            <a:srgbClr val="FFD966"/>
                          </a:solidFill>
                        </a:rPr>
                        <a:t>MSC-004-C</a:t>
                      </a:r>
                      <a:endParaRPr sz="3600">
                        <a:solidFill>
                          <a:srgbClr val="FFD966"/>
                        </a:solidFill>
                      </a:endParaRPr>
                    </a:p>
                    <a:p>
                      <a:pPr indent="0" lvl="0" marL="0" marR="0" rtl="0" algn="ctr">
                        <a:lnSpc>
                          <a:spcPct val="100000"/>
                        </a:lnSpc>
                        <a:spcBef>
                          <a:spcPts val="0"/>
                        </a:spcBef>
                        <a:spcAft>
                          <a:spcPts val="0"/>
                        </a:spcAft>
                        <a:buClr>
                          <a:srgbClr val="000000"/>
                        </a:buClr>
                        <a:buSzPts val="3600"/>
                        <a:buFont typeface="Arial"/>
                        <a:buNone/>
                      </a:pPr>
                      <a:r>
                        <a:t/>
                      </a:r>
                      <a:endParaRPr sz="3600">
                        <a:solidFill>
                          <a:srgbClr val="FFD966"/>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bl>
          </a:graphicData>
        </a:graphic>
      </p:graphicFrame>
      <p:pic>
        <p:nvPicPr>
          <p:cNvPr descr="Green Pace logo" id="162" name="Google Shape;162;p21"/>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22"/>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200"/>
              <a:buAutoNum type="arabicPeriod"/>
            </a:pPr>
            <a:r>
              <a:rPr lang="en-US"/>
              <a:t>Validate Input Data</a:t>
            </a:r>
            <a:endParaRPr/>
          </a:p>
          <a:p>
            <a:pPr indent="-203200" lvl="0" marL="228600" rtl="0" algn="l">
              <a:lnSpc>
                <a:spcPct val="90000"/>
              </a:lnSpc>
              <a:spcBef>
                <a:spcPts val="0"/>
              </a:spcBef>
              <a:spcAft>
                <a:spcPts val="0"/>
              </a:spcAft>
              <a:buSzPts val="1800"/>
              <a:buAutoNum type="arabicPeriod"/>
            </a:pPr>
            <a:r>
              <a:rPr lang="en-US"/>
              <a:t>Heed Compiler Warnings</a:t>
            </a:r>
            <a:endParaRPr/>
          </a:p>
          <a:p>
            <a:pPr indent="-203200" lvl="0" marL="228600" rtl="0" algn="l">
              <a:lnSpc>
                <a:spcPct val="90000"/>
              </a:lnSpc>
              <a:spcBef>
                <a:spcPts val="0"/>
              </a:spcBef>
              <a:spcAft>
                <a:spcPts val="0"/>
              </a:spcAft>
              <a:buSzPts val="1800"/>
              <a:buAutoNum type="arabicPeriod"/>
            </a:pPr>
            <a:r>
              <a:rPr lang="en-US"/>
              <a:t>Architect and Design for Security Policies</a:t>
            </a:r>
            <a:endParaRPr/>
          </a:p>
          <a:p>
            <a:pPr indent="-203200" lvl="0" marL="228600" rtl="0" algn="l">
              <a:lnSpc>
                <a:spcPct val="90000"/>
              </a:lnSpc>
              <a:spcBef>
                <a:spcPts val="0"/>
              </a:spcBef>
              <a:spcAft>
                <a:spcPts val="0"/>
              </a:spcAft>
              <a:buSzPts val="1800"/>
              <a:buAutoNum type="arabicPeriod"/>
            </a:pPr>
            <a:r>
              <a:rPr lang="en-US"/>
              <a:t>Keep it Simple</a:t>
            </a:r>
            <a:endParaRPr/>
          </a:p>
          <a:p>
            <a:pPr indent="-203200" lvl="0" marL="228600" rtl="0" algn="l">
              <a:lnSpc>
                <a:spcPct val="90000"/>
              </a:lnSpc>
              <a:spcBef>
                <a:spcPts val="0"/>
              </a:spcBef>
              <a:spcAft>
                <a:spcPts val="0"/>
              </a:spcAft>
              <a:buSzPts val="1800"/>
              <a:buAutoNum type="arabicPeriod"/>
            </a:pPr>
            <a:r>
              <a:rPr lang="en-US"/>
              <a:t>Default Deny</a:t>
            </a:r>
            <a:endParaRPr/>
          </a:p>
          <a:p>
            <a:pPr indent="-203200" lvl="0" marL="228600" rtl="0" algn="l">
              <a:lnSpc>
                <a:spcPct val="90000"/>
              </a:lnSpc>
              <a:spcBef>
                <a:spcPts val="0"/>
              </a:spcBef>
              <a:spcAft>
                <a:spcPts val="0"/>
              </a:spcAft>
              <a:buSzPts val="1800"/>
              <a:buAutoNum type="arabicPeriod"/>
            </a:pPr>
            <a:r>
              <a:rPr lang="en-US"/>
              <a:t>Adhere to the Principle of Least Privilege</a:t>
            </a:r>
            <a:endParaRPr/>
          </a:p>
          <a:p>
            <a:pPr indent="-203200" lvl="0" marL="228600" rtl="0" algn="l">
              <a:lnSpc>
                <a:spcPct val="90000"/>
              </a:lnSpc>
              <a:spcBef>
                <a:spcPts val="0"/>
              </a:spcBef>
              <a:spcAft>
                <a:spcPts val="0"/>
              </a:spcAft>
              <a:buSzPts val="1800"/>
              <a:buAutoNum type="arabicPeriod"/>
            </a:pPr>
            <a:r>
              <a:rPr lang="en-US"/>
              <a:t>Sanitize Data Sent to Other Systems</a:t>
            </a:r>
            <a:endParaRPr/>
          </a:p>
          <a:p>
            <a:pPr indent="-203200" lvl="0" marL="228600" rtl="0" algn="l">
              <a:lnSpc>
                <a:spcPct val="90000"/>
              </a:lnSpc>
              <a:spcBef>
                <a:spcPts val="0"/>
              </a:spcBef>
              <a:spcAft>
                <a:spcPts val="0"/>
              </a:spcAft>
              <a:buSzPts val="1800"/>
              <a:buAutoNum type="arabicPeriod"/>
            </a:pPr>
            <a:r>
              <a:rPr lang="en-US"/>
              <a:t>Practice Defense in Depth</a:t>
            </a:r>
            <a:endParaRPr/>
          </a:p>
          <a:p>
            <a:pPr indent="-203200" lvl="0" marL="228600" rtl="0" algn="l">
              <a:lnSpc>
                <a:spcPct val="90000"/>
              </a:lnSpc>
              <a:spcBef>
                <a:spcPts val="0"/>
              </a:spcBef>
              <a:spcAft>
                <a:spcPts val="0"/>
              </a:spcAft>
              <a:buSzPts val="1800"/>
              <a:buAutoNum type="arabicPeriod"/>
            </a:pPr>
            <a:r>
              <a:rPr lang="en-US"/>
              <a:t>Use Effective Quality Assurance Techniques</a:t>
            </a:r>
            <a:endParaRPr/>
          </a:p>
          <a:p>
            <a:pPr indent="-203200" lvl="0" marL="228600" rtl="0" algn="l">
              <a:lnSpc>
                <a:spcPct val="90000"/>
              </a:lnSpc>
              <a:spcBef>
                <a:spcPts val="0"/>
              </a:spcBef>
              <a:spcAft>
                <a:spcPts val="0"/>
              </a:spcAft>
              <a:buSzPts val="1800"/>
              <a:buAutoNum type="arabicPeriod"/>
            </a:pPr>
            <a:r>
              <a:rPr lang="en-US"/>
              <a:t>Adopt a Secure Coding Standard</a:t>
            </a:r>
            <a:endParaRPr/>
          </a:p>
        </p:txBody>
      </p:sp>
      <p:pic>
        <p:nvPicPr>
          <p:cNvPr descr="Green Pace logo" id="169" name="Google Shape;169;p22"/>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2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AutoNum type="arabicPeriod"/>
            </a:pPr>
            <a:r>
              <a:rPr lang="en-US"/>
              <a:t>Implement Abstract Data Types Using Opaque Types</a:t>
            </a:r>
            <a:endParaRPr/>
          </a:p>
          <a:p>
            <a:pPr indent="-228600" lvl="0" marL="228600" rtl="0" algn="l">
              <a:lnSpc>
                <a:spcPct val="90000"/>
              </a:lnSpc>
              <a:spcBef>
                <a:spcPts val="0"/>
              </a:spcBef>
              <a:spcAft>
                <a:spcPts val="0"/>
              </a:spcAft>
              <a:buClr>
                <a:schemeClr val="lt1"/>
              </a:buClr>
              <a:buSzPts val="2000"/>
              <a:buAutoNum type="arabicPeriod"/>
            </a:pPr>
            <a:r>
              <a:rPr lang="en-US"/>
              <a:t>Ensure that Integer Conversions Don’t Result in Lost/Misrepresented Data</a:t>
            </a:r>
            <a:endParaRPr/>
          </a:p>
          <a:p>
            <a:pPr indent="-228600" lvl="0" marL="228600" rtl="0" algn="l">
              <a:lnSpc>
                <a:spcPct val="90000"/>
              </a:lnSpc>
              <a:spcBef>
                <a:spcPts val="0"/>
              </a:spcBef>
              <a:spcAft>
                <a:spcPts val="0"/>
              </a:spcAft>
              <a:buSzPts val="2000"/>
              <a:buAutoNum type="arabicPeriod"/>
            </a:pPr>
            <a:r>
              <a:rPr lang="en-US"/>
              <a:t>Do Not Concatenate Different Types of String Literals</a:t>
            </a:r>
            <a:endParaRPr/>
          </a:p>
          <a:p>
            <a:pPr indent="-228600" lvl="0" marL="228600" rtl="0" algn="l">
              <a:lnSpc>
                <a:spcPct val="90000"/>
              </a:lnSpc>
              <a:spcBef>
                <a:spcPts val="0"/>
              </a:spcBef>
              <a:spcAft>
                <a:spcPts val="0"/>
              </a:spcAft>
              <a:buSzPts val="2000"/>
              <a:buAutoNum type="arabicPeriod"/>
            </a:pPr>
            <a:r>
              <a:rPr lang="en-US"/>
              <a:t>Prevent SQL Injection</a:t>
            </a:r>
            <a:endParaRPr/>
          </a:p>
          <a:p>
            <a:pPr indent="-228600" lvl="0" marL="228600" rtl="0" algn="l">
              <a:lnSpc>
                <a:spcPct val="90000"/>
              </a:lnSpc>
              <a:spcBef>
                <a:spcPts val="0"/>
              </a:spcBef>
              <a:spcAft>
                <a:spcPts val="0"/>
              </a:spcAft>
              <a:buSzPts val="2000"/>
              <a:buAutoNum type="arabicPeriod"/>
            </a:pPr>
            <a:r>
              <a:rPr lang="en-US"/>
              <a:t>Guarantee That Storage for Strings Has Sufficient Space for Character Data</a:t>
            </a:r>
            <a:endParaRPr/>
          </a:p>
          <a:p>
            <a:pPr indent="-215900" lvl="0" marL="228600" rtl="0" algn="l">
              <a:lnSpc>
                <a:spcPct val="90000"/>
              </a:lnSpc>
              <a:spcBef>
                <a:spcPts val="0"/>
              </a:spcBef>
              <a:spcAft>
                <a:spcPts val="0"/>
              </a:spcAft>
              <a:buSzPts val="1800"/>
              <a:buAutoNum type="arabicPeriod"/>
            </a:pPr>
            <a:r>
              <a:rPr lang="en-US"/>
              <a:t>Use a Static Assertion to Test the Value of a Constant Expression</a:t>
            </a:r>
            <a:endParaRPr/>
          </a:p>
          <a:p>
            <a:pPr indent="-215900" lvl="0" marL="228600" rtl="0" algn="l">
              <a:lnSpc>
                <a:spcPct val="90000"/>
              </a:lnSpc>
              <a:spcBef>
                <a:spcPts val="0"/>
              </a:spcBef>
              <a:spcAft>
                <a:spcPts val="0"/>
              </a:spcAft>
              <a:buSzPts val="1800"/>
              <a:buAutoNum type="arabicPeriod"/>
            </a:pPr>
            <a:r>
              <a:rPr lang="en-US"/>
              <a:t>Prefer User-Defined Exceptions Over More General Exception Types</a:t>
            </a:r>
            <a:endParaRPr/>
          </a:p>
          <a:p>
            <a:pPr indent="-215900" lvl="0" marL="228600" rtl="0" algn="l">
              <a:lnSpc>
                <a:spcPct val="90000"/>
              </a:lnSpc>
              <a:spcBef>
                <a:spcPts val="0"/>
              </a:spcBef>
              <a:spcAft>
                <a:spcPts val="0"/>
              </a:spcAft>
              <a:buSzPts val="1800"/>
              <a:buAutoNum type="arabicPeriod"/>
            </a:pPr>
            <a:r>
              <a:rPr lang="en-US"/>
              <a:t>Do Not Depend on Undefined Behavior</a:t>
            </a:r>
            <a:endParaRPr/>
          </a:p>
          <a:p>
            <a:pPr indent="-215900" lvl="0" marL="228600" rtl="0" algn="l">
              <a:lnSpc>
                <a:spcPct val="90000"/>
              </a:lnSpc>
              <a:spcBef>
                <a:spcPts val="0"/>
              </a:spcBef>
              <a:spcAft>
                <a:spcPts val="0"/>
              </a:spcAft>
              <a:buSzPts val="1800"/>
              <a:buAutoNum type="arabicPeriod"/>
            </a:pPr>
            <a:r>
              <a:rPr lang="en-US"/>
              <a:t>Use Conservative File naming Conventions</a:t>
            </a:r>
            <a:endParaRPr/>
          </a:p>
          <a:p>
            <a:pPr indent="-215900" lvl="0" marL="228600" rtl="0" algn="l">
              <a:lnSpc>
                <a:spcPct val="90000"/>
              </a:lnSpc>
              <a:spcBef>
                <a:spcPts val="0"/>
              </a:spcBef>
              <a:spcAft>
                <a:spcPts val="0"/>
              </a:spcAft>
              <a:buSzPts val="1800"/>
              <a:buAutoNum type="arabicPeriod"/>
            </a:pPr>
            <a:r>
              <a:rPr lang="en-US"/>
              <a:t>Use Comments Consistently and in a Readable Fashion</a:t>
            </a:r>
            <a:endParaRPr/>
          </a:p>
        </p:txBody>
      </p:sp>
      <p:pic>
        <p:nvPicPr>
          <p:cNvPr descr="Green Pace logo" id="176" name="Google Shape;176;p23"/>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24"/>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rmAutofit/>
          </a:bodyPr>
          <a:lstStyle/>
          <a:p>
            <a:pPr indent="-88900" lvl="0" marL="228600" rtl="0" algn="l">
              <a:lnSpc>
                <a:spcPct val="90000"/>
              </a:lnSpc>
              <a:spcBef>
                <a:spcPts val="1000"/>
              </a:spcBef>
              <a:spcAft>
                <a:spcPts val="0"/>
              </a:spcAft>
              <a:buClr>
                <a:schemeClr val="lt1"/>
              </a:buClr>
              <a:buSzPts val="2200"/>
              <a:buNone/>
            </a:pPr>
            <a:r>
              <a:rPr lang="en-US"/>
              <a:t>Encryption at Rest: All sensitive data must be encrypted on the server storage database. This will ensure that unauthorized users will not be able to read the data.</a:t>
            </a:r>
            <a:endParaRPr/>
          </a:p>
          <a:p>
            <a:pPr indent="-88900" lvl="0" marL="228600" rtl="0" algn="l">
              <a:lnSpc>
                <a:spcPct val="90000"/>
              </a:lnSpc>
              <a:spcBef>
                <a:spcPts val="1000"/>
              </a:spcBef>
              <a:spcAft>
                <a:spcPts val="0"/>
              </a:spcAft>
              <a:buClr>
                <a:schemeClr val="lt1"/>
              </a:buClr>
              <a:buSzPts val="2200"/>
              <a:buNone/>
            </a:pPr>
            <a:r>
              <a:rPr lang="en-US"/>
              <a:t>Encryption in Flight: All transmitted data must be encrypted using standard transfer protocols such as SSL/TLS or SSH. This will secure the data and keep it unreadable by unintended parties in the event of interception.</a:t>
            </a:r>
            <a:endParaRPr/>
          </a:p>
          <a:p>
            <a:pPr indent="-88900" lvl="0" marL="228600" rtl="0" algn="l">
              <a:lnSpc>
                <a:spcPct val="90000"/>
              </a:lnSpc>
              <a:spcBef>
                <a:spcPts val="1000"/>
              </a:spcBef>
              <a:spcAft>
                <a:spcPts val="0"/>
              </a:spcAft>
              <a:buClr>
                <a:schemeClr val="lt1"/>
              </a:buClr>
              <a:buSzPts val="2200"/>
              <a:buNone/>
            </a:pPr>
            <a:r>
              <a:rPr lang="en-US"/>
              <a:t>Encryption in Use: All data processed by the system must be secure to safeguard company, third-party, and client data. This will ensure no information is garnered by malicious parties.</a:t>
            </a:r>
            <a:endParaRPr/>
          </a:p>
          <a:p>
            <a:pPr indent="0" lvl="0" marL="139700" rtl="0" algn="l">
              <a:lnSpc>
                <a:spcPct val="90000"/>
              </a:lnSpc>
              <a:spcBef>
                <a:spcPts val="1000"/>
              </a:spcBef>
              <a:spcAft>
                <a:spcPts val="0"/>
              </a:spcAft>
              <a:buClr>
                <a:schemeClr val="lt1"/>
              </a:buClr>
              <a:buSzPts val="2200"/>
              <a:buNone/>
            </a:pPr>
            <a:r>
              <a:t/>
            </a:r>
            <a:endParaRPr/>
          </a:p>
        </p:txBody>
      </p:sp>
      <p:pic>
        <p:nvPicPr>
          <p:cNvPr descr="Green Pace logo" id="183" name="Google Shape;183;p24"/>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25"/>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n-US" sz="2400"/>
              <a:t>Authentication: All personnel must have a secure password and not share the password with anyone. This ensures only authorized individuals will have access to the appropriate data.</a:t>
            </a:r>
            <a:endParaRPr sz="2400"/>
          </a:p>
          <a:p>
            <a:pPr indent="-228600" lvl="0" marL="228600" rtl="0" algn="l">
              <a:lnSpc>
                <a:spcPct val="90000"/>
              </a:lnSpc>
              <a:spcBef>
                <a:spcPts val="0"/>
              </a:spcBef>
              <a:spcAft>
                <a:spcPts val="0"/>
              </a:spcAft>
              <a:buSzPts val="2400"/>
              <a:buChar char="•"/>
            </a:pPr>
            <a:r>
              <a:rPr lang="en-US" sz="2400"/>
              <a:t>Authorization: The system will utilize the principle of least privilege. This will ensure that users will only have access to data that is required for their duties and requirements.</a:t>
            </a:r>
            <a:endParaRPr sz="2400"/>
          </a:p>
          <a:p>
            <a:pPr indent="-228600" lvl="0" marL="228600" rtl="0" algn="l">
              <a:lnSpc>
                <a:spcPct val="90000"/>
              </a:lnSpc>
              <a:spcBef>
                <a:spcPts val="0"/>
              </a:spcBef>
              <a:spcAft>
                <a:spcPts val="0"/>
              </a:spcAft>
              <a:buSzPts val="2400"/>
              <a:buChar char="•"/>
            </a:pPr>
            <a:r>
              <a:rPr lang="en-US" sz="2400"/>
              <a:t>Accounting: All activity on the server must be tracked and logged. This will help with monitoring for security vulnerabilities and suspicious activity.</a:t>
            </a:r>
            <a:endParaRPr sz="2400"/>
          </a:p>
        </p:txBody>
      </p:sp>
      <p:pic>
        <p:nvPicPr>
          <p:cNvPr descr="Green Pace logo" id="190" name="Google Shape;190;p25"/>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Unit Testing</a:t>
            </a:r>
            <a:endParaRPr/>
          </a:p>
        </p:txBody>
      </p:sp>
      <p:sp>
        <p:nvSpPr>
          <p:cNvPr id="196" name="Google Shape;196;p26"/>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a:t>The coding vulnerability I chose to test are for SQL Injection attacks. </a:t>
            </a:r>
            <a:r>
              <a:rPr lang="en-US"/>
              <a:t>[Identify the coding vulnerability you chose to test. Include four to six mixed tests for positive and negative results. Include a slide for each test. Use the question for the test as the title. Show the results.]</a:t>
            </a:r>
            <a:endParaRPr/>
          </a:p>
        </p:txBody>
      </p:sp>
      <p:pic>
        <p:nvPicPr>
          <p:cNvPr descr="Green Pace logo" id="197" name="Google Shape;197;p26"/>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AUTOMATION SUMMARY</a:t>
            </a:r>
            <a:endParaRPr/>
          </a:p>
        </p:txBody>
      </p:sp>
      <p:pic>
        <p:nvPicPr>
          <p:cNvPr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id="203" name="Google Shape;203;p27"/>
          <p:cNvPicPr preferRelativeResize="0"/>
          <p:nvPr>
            <p:ph idx="1" type="body"/>
          </p:nvPr>
        </p:nvPicPr>
        <p:blipFill rotWithShape="1">
          <a:blip r:embed="rId3">
            <a:alphaModFix/>
          </a:blip>
          <a:srcRect b="0" l="0" r="0" t="0"/>
          <a:stretch/>
        </p:blipFill>
        <p:spPr>
          <a:xfrm>
            <a:off x="2127250" y="2199481"/>
            <a:ext cx="7937500" cy="4013200"/>
          </a:xfrm>
          <a:prstGeom prst="rect">
            <a:avLst/>
          </a:prstGeom>
          <a:noFill/>
          <a:ln>
            <a:noFill/>
          </a:ln>
        </p:spPr>
      </p:pic>
      <p:pic>
        <p:nvPicPr>
          <p:cNvPr descr="Green Pace logo" id="204" name="Google Shape;204;p27"/>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