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714" r:id="rId2"/>
    <p:sldMasterId id="2147483726" r:id="rId3"/>
  </p:sldMasterIdLst>
  <p:notesMasterIdLst>
    <p:notesMasterId r:id="rId17"/>
  </p:notesMasterIdLst>
  <p:handoutMasterIdLst>
    <p:handoutMasterId r:id="rId18"/>
  </p:handoutMasterIdLst>
  <p:sldIdLst>
    <p:sldId id="995" r:id="rId4"/>
    <p:sldId id="1044" r:id="rId5"/>
    <p:sldId id="1075" r:id="rId6"/>
    <p:sldId id="1070" r:id="rId7"/>
    <p:sldId id="1071" r:id="rId8"/>
    <p:sldId id="1072" r:id="rId9"/>
    <p:sldId id="1073" r:id="rId10"/>
    <p:sldId id="1074" r:id="rId11"/>
    <p:sldId id="1076" r:id="rId12"/>
    <p:sldId id="1077" r:id="rId13"/>
    <p:sldId id="1078" r:id="rId14"/>
    <p:sldId id="1068" r:id="rId15"/>
    <p:sldId id="1062" r:id="rId16"/>
  </p:sldIdLst>
  <p:sldSz cx="9144000" cy="6858000" type="screen4x3"/>
  <p:notesSz cx="9363075" cy="7077075"/>
  <p:custDataLst>
    <p:tags r:id="rId19"/>
  </p:custDataLst>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c Ruggiano" initials="" lastIdx="15" clrIdx="0"/>
  <p:cmAuthor id="1" name="Orkun Oguz" initials="" lastIdx="5" clrIdx="1"/>
</p:cmAuthorLst>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120957"/>
    <a:srgbClr val="17375E"/>
    <a:srgbClr val="2984E9"/>
    <a:srgbClr val="EE5804"/>
    <a:srgbClr val="F08D3C"/>
    <a:srgbClr val="EAC4AC"/>
    <a:srgbClr val="F8B8C1"/>
    <a:srgbClr val="4BACC6"/>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69693" autoAdjust="0"/>
  </p:normalViewPr>
  <p:slideViewPr>
    <p:cSldViewPr snapToObjects="1">
      <p:cViewPr>
        <p:scale>
          <a:sx n="80" d="100"/>
          <a:sy n="80" d="100"/>
        </p:scale>
        <p:origin x="-924" y="120"/>
      </p:cViewPr>
      <p:guideLst>
        <p:guide orient="horz" pos="4020"/>
        <p:guide orient="horz" pos="3884"/>
        <p:guide orient="horz" pos="845"/>
        <p:guide pos="249"/>
        <p:guide pos="5511"/>
      </p:guideLst>
    </p:cSldViewPr>
  </p:slideViewPr>
  <p:outlineViewPr>
    <p:cViewPr>
      <p:scale>
        <a:sx n="33" d="100"/>
        <a:sy n="33" d="100"/>
      </p:scale>
      <p:origin x="0" y="10728"/>
    </p:cViewPr>
  </p:outlineViewPr>
  <p:notesTextViewPr>
    <p:cViewPr>
      <p:scale>
        <a:sx n="100" d="100"/>
        <a:sy n="100" d="100"/>
      </p:scale>
      <p:origin x="0" y="0"/>
    </p:cViewPr>
  </p:notesTextViewPr>
  <p:sorterViewPr>
    <p:cViewPr>
      <p:scale>
        <a:sx n="80" d="100"/>
        <a:sy n="80" d="100"/>
      </p:scale>
      <p:origin x="0" y="0"/>
    </p:cViewPr>
  </p:sorterViewPr>
  <p:notesViewPr>
    <p:cSldViewPr snapToObjects="1">
      <p:cViewPr varScale="1">
        <p:scale>
          <a:sx n="69" d="100"/>
          <a:sy n="69" d="100"/>
        </p:scale>
        <p:origin x="-1974" y="-90"/>
      </p:cViewPr>
      <p:guideLst>
        <p:guide orient="horz" pos="2230"/>
        <p:guide pos="294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58034" cy="354107"/>
          </a:xfrm>
          <a:prstGeom prst="rect">
            <a:avLst/>
          </a:prstGeom>
        </p:spPr>
        <p:txBody>
          <a:bodyPr vert="horz" lIns="92181" tIns="46090" rIns="92181" bIns="4609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sz="quarter" idx="1"/>
          </p:nvPr>
        </p:nvSpPr>
        <p:spPr>
          <a:xfrm>
            <a:off x="5303540" y="1"/>
            <a:ext cx="4058034" cy="354107"/>
          </a:xfrm>
          <a:prstGeom prst="rect">
            <a:avLst/>
          </a:prstGeom>
        </p:spPr>
        <p:txBody>
          <a:bodyPr vert="horz" lIns="92181" tIns="46090" rIns="92181" bIns="46090" rtlCol="0"/>
          <a:lstStyle>
            <a:lvl1pPr algn="r" fontAlgn="auto">
              <a:spcBef>
                <a:spcPts val="0"/>
              </a:spcBef>
              <a:spcAft>
                <a:spcPts val="0"/>
              </a:spcAft>
              <a:defRPr sz="1200">
                <a:latin typeface="+mn-lt"/>
                <a:cs typeface="+mn-cs"/>
              </a:defRPr>
            </a:lvl1pPr>
          </a:lstStyle>
          <a:p>
            <a:pPr>
              <a:defRPr/>
            </a:pPr>
            <a:fld id="{6374CE36-3444-4E3B-9C47-2724CBDBCE1F}" type="datetimeFigureOut">
              <a:rPr lang="en-US"/>
              <a:pPr>
                <a:defRPr/>
              </a:pPr>
              <a:t>6/23/2015</a:t>
            </a:fld>
            <a:endParaRPr lang="en-US" dirty="0"/>
          </a:p>
        </p:txBody>
      </p:sp>
      <p:sp>
        <p:nvSpPr>
          <p:cNvPr id="4" name="Footer Placeholder 3"/>
          <p:cNvSpPr>
            <a:spLocks noGrp="1"/>
          </p:cNvSpPr>
          <p:nvPr>
            <p:ph type="ftr" sz="quarter" idx="2"/>
          </p:nvPr>
        </p:nvSpPr>
        <p:spPr>
          <a:xfrm>
            <a:off x="1" y="6721283"/>
            <a:ext cx="4058034" cy="354107"/>
          </a:xfrm>
          <a:prstGeom prst="rect">
            <a:avLst/>
          </a:prstGeom>
        </p:spPr>
        <p:txBody>
          <a:bodyPr vert="horz" lIns="92181" tIns="46090" rIns="92181" bIns="46090" rtlCol="0" anchor="b"/>
          <a:lstStyle>
            <a:lvl1pPr algn="l" fontAlgn="auto">
              <a:spcBef>
                <a:spcPts val="0"/>
              </a:spcBef>
              <a:spcAft>
                <a:spcPts val="0"/>
              </a:spcAft>
              <a:defRPr sz="1200">
                <a:latin typeface="+mn-lt"/>
                <a:cs typeface="+mn-cs"/>
              </a:defRPr>
            </a:lvl1pPr>
          </a:lstStyle>
          <a:p>
            <a:pPr>
              <a:defRPr/>
            </a:pPr>
            <a:endParaRPr lang="en-US" dirty="0"/>
          </a:p>
        </p:txBody>
      </p:sp>
      <p:sp>
        <p:nvSpPr>
          <p:cNvPr id="5" name="Slide Number Placeholder 4"/>
          <p:cNvSpPr>
            <a:spLocks noGrp="1"/>
          </p:cNvSpPr>
          <p:nvPr>
            <p:ph type="sldNum" sz="quarter" idx="3"/>
          </p:nvPr>
        </p:nvSpPr>
        <p:spPr>
          <a:xfrm>
            <a:off x="5303540" y="6721283"/>
            <a:ext cx="4058034" cy="354107"/>
          </a:xfrm>
          <a:prstGeom prst="rect">
            <a:avLst/>
          </a:prstGeom>
        </p:spPr>
        <p:txBody>
          <a:bodyPr vert="horz" lIns="92181" tIns="46090" rIns="92181" bIns="46090" rtlCol="0" anchor="b"/>
          <a:lstStyle>
            <a:lvl1pPr algn="r" fontAlgn="auto">
              <a:spcBef>
                <a:spcPts val="0"/>
              </a:spcBef>
              <a:spcAft>
                <a:spcPts val="0"/>
              </a:spcAft>
              <a:defRPr sz="1200">
                <a:latin typeface="+mn-lt"/>
                <a:cs typeface="+mn-cs"/>
              </a:defRPr>
            </a:lvl1pPr>
          </a:lstStyle>
          <a:p>
            <a:pPr>
              <a:defRPr/>
            </a:pPr>
            <a:fld id="{2325EFAF-DFDA-46CA-8BBA-01F7E06463E9}" type="slidenum">
              <a:rPr lang="en-US"/>
              <a:pPr>
                <a:defRPr/>
              </a:pPr>
              <a:t>‹#›</a:t>
            </a:fld>
            <a:endParaRPr lang="en-US" dirty="0"/>
          </a:p>
        </p:txBody>
      </p:sp>
    </p:spTree>
    <p:extLst>
      <p:ext uri="{BB962C8B-B14F-4D97-AF65-F5344CB8AC3E}">
        <p14:creationId xmlns:p14="http://schemas.microsoft.com/office/powerpoint/2010/main" val="268063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058034" cy="354107"/>
          </a:xfrm>
          <a:prstGeom prst="rect">
            <a:avLst/>
          </a:prstGeom>
        </p:spPr>
        <p:txBody>
          <a:bodyPr vert="horz" lIns="92181" tIns="46090" rIns="92181" bIns="46090" rtlCol="0"/>
          <a:lstStyle>
            <a:lvl1pPr algn="l" fontAlgn="auto">
              <a:spcBef>
                <a:spcPts val="0"/>
              </a:spcBef>
              <a:spcAft>
                <a:spcPts val="0"/>
              </a:spcAft>
              <a:defRPr sz="1200">
                <a:latin typeface="+mn-lt"/>
                <a:cs typeface="+mn-cs"/>
              </a:defRPr>
            </a:lvl1pPr>
          </a:lstStyle>
          <a:p>
            <a:pPr>
              <a:defRPr/>
            </a:pPr>
            <a:endParaRPr lang="tr-TR"/>
          </a:p>
        </p:txBody>
      </p:sp>
      <p:sp>
        <p:nvSpPr>
          <p:cNvPr id="3" name="Date Placeholder 2"/>
          <p:cNvSpPr>
            <a:spLocks noGrp="1"/>
          </p:cNvSpPr>
          <p:nvPr>
            <p:ph type="dt" idx="1"/>
          </p:nvPr>
        </p:nvSpPr>
        <p:spPr>
          <a:xfrm>
            <a:off x="5303540" y="1"/>
            <a:ext cx="4058034" cy="354107"/>
          </a:xfrm>
          <a:prstGeom prst="rect">
            <a:avLst/>
          </a:prstGeom>
        </p:spPr>
        <p:txBody>
          <a:bodyPr vert="horz" lIns="92181" tIns="46090" rIns="92181" bIns="46090" rtlCol="0"/>
          <a:lstStyle>
            <a:lvl1pPr algn="r" fontAlgn="auto">
              <a:spcBef>
                <a:spcPts val="0"/>
              </a:spcBef>
              <a:spcAft>
                <a:spcPts val="0"/>
              </a:spcAft>
              <a:defRPr sz="1200">
                <a:latin typeface="+mn-lt"/>
                <a:cs typeface="+mn-cs"/>
              </a:defRPr>
            </a:lvl1pPr>
          </a:lstStyle>
          <a:p>
            <a:pPr>
              <a:defRPr/>
            </a:pPr>
            <a:fld id="{A2CC26DD-A85C-4B50-ABBF-68FE2B8D0A57}" type="datetimeFigureOut">
              <a:rPr lang="tr-TR"/>
              <a:pPr>
                <a:defRPr/>
              </a:pPr>
              <a:t>23.06.2015</a:t>
            </a:fld>
            <a:endParaRPr lang="tr-TR"/>
          </a:p>
        </p:txBody>
      </p:sp>
      <p:sp>
        <p:nvSpPr>
          <p:cNvPr id="4" name="Slide Image Placeholder 3"/>
          <p:cNvSpPr>
            <a:spLocks noGrp="1" noRot="1" noChangeAspect="1"/>
          </p:cNvSpPr>
          <p:nvPr>
            <p:ph type="sldImg" idx="2"/>
          </p:nvPr>
        </p:nvSpPr>
        <p:spPr>
          <a:xfrm>
            <a:off x="2911475" y="530225"/>
            <a:ext cx="3540125" cy="2655888"/>
          </a:xfrm>
          <a:prstGeom prst="rect">
            <a:avLst/>
          </a:prstGeom>
          <a:noFill/>
          <a:ln w="12700">
            <a:solidFill>
              <a:prstClr val="black"/>
            </a:solidFill>
          </a:ln>
        </p:spPr>
        <p:txBody>
          <a:bodyPr vert="horz" lIns="92181" tIns="46090" rIns="92181" bIns="46090" rtlCol="0" anchor="ctr"/>
          <a:lstStyle/>
          <a:p>
            <a:pPr lvl="0"/>
            <a:endParaRPr lang="tr-TR" noProof="0"/>
          </a:p>
        </p:txBody>
      </p:sp>
      <p:sp>
        <p:nvSpPr>
          <p:cNvPr id="5" name="Notes Placeholder 4"/>
          <p:cNvSpPr>
            <a:spLocks noGrp="1"/>
          </p:cNvSpPr>
          <p:nvPr>
            <p:ph type="body" sz="quarter" idx="3"/>
          </p:nvPr>
        </p:nvSpPr>
        <p:spPr>
          <a:xfrm>
            <a:off x="936008" y="3362328"/>
            <a:ext cx="7491061" cy="3183587"/>
          </a:xfrm>
          <a:prstGeom prst="rect">
            <a:avLst/>
          </a:prstGeom>
        </p:spPr>
        <p:txBody>
          <a:bodyPr vert="horz" lIns="92181" tIns="46090" rIns="92181" bIns="4609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tr-TR" noProof="0"/>
          </a:p>
        </p:txBody>
      </p:sp>
      <p:sp>
        <p:nvSpPr>
          <p:cNvPr id="7" name="Slide Number Placeholder 6"/>
          <p:cNvSpPr>
            <a:spLocks noGrp="1"/>
          </p:cNvSpPr>
          <p:nvPr>
            <p:ph type="sldNum" sz="quarter" idx="5"/>
          </p:nvPr>
        </p:nvSpPr>
        <p:spPr>
          <a:xfrm>
            <a:off x="5303540" y="6721283"/>
            <a:ext cx="4058034" cy="354107"/>
          </a:xfrm>
          <a:prstGeom prst="rect">
            <a:avLst/>
          </a:prstGeom>
        </p:spPr>
        <p:txBody>
          <a:bodyPr vert="horz" lIns="92181" tIns="46090" rIns="92181" bIns="46090" rtlCol="0" anchor="b"/>
          <a:lstStyle>
            <a:lvl1pPr algn="r" fontAlgn="auto">
              <a:spcBef>
                <a:spcPts val="0"/>
              </a:spcBef>
              <a:spcAft>
                <a:spcPts val="0"/>
              </a:spcAft>
              <a:defRPr sz="1200">
                <a:latin typeface="+mn-lt"/>
                <a:cs typeface="+mn-cs"/>
              </a:defRPr>
            </a:lvl1pPr>
          </a:lstStyle>
          <a:p>
            <a:pPr>
              <a:defRPr/>
            </a:pPr>
            <a:fld id="{89A18E21-62E9-4CC7-BFC6-A6E60744A953}" type="slidenum">
              <a:rPr lang="tr-TR"/>
              <a:pPr>
                <a:defRPr/>
              </a:pPr>
              <a:t>‹#›</a:t>
            </a:fld>
            <a:endParaRPr lang="tr-TR"/>
          </a:p>
        </p:txBody>
      </p:sp>
      <p:sp>
        <p:nvSpPr>
          <p:cNvPr id="8" name="Footer Placeholder 7"/>
          <p:cNvSpPr>
            <a:spLocks noGrp="1"/>
          </p:cNvSpPr>
          <p:nvPr>
            <p:ph type="ftr" sz="quarter" idx="4"/>
          </p:nvPr>
        </p:nvSpPr>
        <p:spPr>
          <a:xfrm>
            <a:off x="1" y="6721283"/>
            <a:ext cx="4058034" cy="354107"/>
          </a:xfrm>
          <a:prstGeom prst="rect">
            <a:avLst/>
          </a:prstGeom>
        </p:spPr>
        <p:txBody>
          <a:bodyPr vert="horz" lIns="92181" tIns="46090" rIns="92181" bIns="46090" rtlCol="0" anchor="b"/>
          <a:lstStyle>
            <a:lvl1pPr algn="l">
              <a:defRPr sz="1200"/>
            </a:lvl1pPr>
          </a:lstStyle>
          <a:p>
            <a:endParaRPr lang="en-US" dirty="0"/>
          </a:p>
        </p:txBody>
      </p:sp>
    </p:spTree>
    <p:extLst>
      <p:ext uri="{BB962C8B-B14F-4D97-AF65-F5344CB8AC3E}">
        <p14:creationId xmlns:p14="http://schemas.microsoft.com/office/powerpoint/2010/main" val="14838344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9A18E21-62E9-4CC7-BFC6-A6E60744A953}" type="slidenum">
              <a:rPr lang="tr-TR" smtClean="0"/>
              <a:pPr>
                <a:defRPr/>
              </a:pPr>
              <a:t>1</a:t>
            </a:fld>
            <a:endParaRPr lang="tr-TR"/>
          </a:p>
        </p:txBody>
      </p:sp>
    </p:spTree>
    <p:extLst>
      <p:ext uri="{BB962C8B-B14F-4D97-AF65-F5344CB8AC3E}">
        <p14:creationId xmlns:p14="http://schemas.microsoft.com/office/powerpoint/2010/main" val="1056098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t>Scrummerfall</a:t>
            </a:r>
            <a:r>
              <a:rPr lang="en-US" sz="1200" dirty="0" smtClean="0"/>
              <a:t> and </a:t>
            </a:r>
            <a:r>
              <a:rPr lang="en-US" sz="1200" dirty="0" err="1" smtClean="0"/>
              <a:t>Waterations</a:t>
            </a:r>
            <a:r>
              <a:rPr lang="en-US" sz="1200" dirty="0" smtClean="0"/>
              <a:t> – When teams first transition to Agile there often still handoffs from BA –&gt; UI –&gt; </a:t>
            </a:r>
            <a:r>
              <a:rPr lang="en-US" sz="1200" dirty="0" err="1" smtClean="0"/>
              <a:t>Dev</a:t>
            </a:r>
            <a:r>
              <a:rPr lang="en-US" sz="1200" dirty="0" smtClean="0"/>
              <a:t> –&gt; QA. As you can see this is still waterfall only faster i.e. waterfall in two weeks. While this is an improvement the real wins in Agile come when work in parallel and blur role boundaries. Work in parallel includes Acceptance Test Driven Development, where the acceptance tests are written before the application code. Agile encourages the blurring of role boundaries with Generalizing Specialists, in this case we might see a BA who learns enough about QA to help write tests cases or a developer who learns enough about UI work to create the initial mockup before finding the UI specialist.</a:t>
            </a:r>
          </a:p>
          <a:p>
            <a:endParaRPr lang="en-US" dirty="0"/>
          </a:p>
        </p:txBody>
      </p:sp>
      <p:sp>
        <p:nvSpPr>
          <p:cNvPr id="4" name="Slide Number Placeholder 3"/>
          <p:cNvSpPr>
            <a:spLocks noGrp="1"/>
          </p:cNvSpPr>
          <p:nvPr>
            <p:ph type="sldNum" sz="quarter" idx="10"/>
          </p:nvPr>
        </p:nvSpPr>
        <p:spPr/>
        <p:txBody>
          <a:bodyPr/>
          <a:lstStyle/>
          <a:p>
            <a:pPr>
              <a:defRPr/>
            </a:pPr>
            <a:fld id="{89A18E21-62E9-4CC7-BFC6-A6E60744A953}" type="slidenum">
              <a:rPr lang="tr-TR" smtClean="0"/>
              <a:pPr>
                <a:defRPr/>
              </a:pPr>
              <a:t>7</a:t>
            </a:fld>
            <a:endParaRPr lang="tr-TR"/>
          </a:p>
        </p:txBody>
      </p:sp>
    </p:spTree>
    <p:extLst>
      <p:ext uri="{BB962C8B-B14F-4D97-AF65-F5344CB8AC3E}">
        <p14:creationId xmlns:p14="http://schemas.microsoft.com/office/powerpoint/2010/main" val="2687654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a:t>
            </a:r>
            <a:r>
              <a:rPr lang="en-US" baseline="0" dirty="0" smtClean="0"/>
              <a:t> some cases. E.g. a task which can be done in implementation, but QA doesn’t have the time to test all the test cases in this sprint. Let’s say customer wants this ticket. By observing the discussion we can observe what action team members response. Will someone raise his hand to be QA </a:t>
            </a:r>
            <a:r>
              <a:rPr lang="en-US" baseline="0" smtClean="0"/>
              <a:t>or </a:t>
            </a:r>
            <a:r>
              <a:rPr lang="en-US" baseline="0" smtClean="0"/>
              <a:t>other </a:t>
            </a:r>
            <a:r>
              <a:rPr lang="en-US" baseline="0" dirty="0" smtClean="0"/>
              <a:t>suggestions? We encourage people can fill in other roles. Through the project practice they can have multiple skills.</a:t>
            </a:r>
            <a:endParaRPr lang="en-US" dirty="0"/>
          </a:p>
        </p:txBody>
      </p:sp>
      <p:sp>
        <p:nvSpPr>
          <p:cNvPr id="4" name="Slide Number Placeholder 3"/>
          <p:cNvSpPr>
            <a:spLocks noGrp="1"/>
          </p:cNvSpPr>
          <p:nvPr>
            <p:ph type="sldNum" sz="quarter" idx="10"/>
          </p:nvPr>
        </p:nvSpPr>
        <p:spPr/>
        <p:txBody>
          <a:bodyPr/>
          <a:lstStyle/>
          <a:p>
            <a:pPr>
              <a:defRPr/>
            </a:pPr>
            <a:fld id="{89A18E21-62E9-4CC7-BFC6-A6E60744A953}" type="slidenum">
              <a:rPr lang="tr-TR" smtClean="0"/>
              <a:pPr>
                <a:defRPr/>
              </a:pPr>
              <a:t>9</a:t>
            </a:fld>
            <a:endParaRPr lang="tr-TR"/>
          </a:p>
        </p:txBody>
      </p:sp>
    </p:spTree>
    <p:extLst>
      <p:ext uri="{BB962C8B-B14F-4D97-AF65-F5344CB8AC3E}">
        <p14:creationId xmlns:p14="http://schemas.microsoft.com/office/powerpoint/2010/main" val="264091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F6E6D75-88B6-47C4-BD3C-7370AE8F416A}" type="slidenum">
              <a:rPr lang="en-US" altLang="zh-CN" smtClean="0"/>
              <a:pPr eaLnBrk="1" hangingPunct="1"/>
              <a:t>13</a:t>
            </a:fld>
            <a:endParaRPr lang="en-US" altLang="zh-CN" smtClean="0"/>
          </a:p>
        </p:txBody>
      </p:sp>
      <p:sp>
        <p:nvSpPr>
          <p:cNvPr id="24579" name="Rectangle 1031"/>
          <p:cNvSpPr txBox="1">
            <a:spLocks noGrp="1" noChangeArrowheads="1"/>
          </p:cNvSpPr>
          <p:nvPr/>
        </p:nvSpPr>
        <p:spPr bwMode="auto">
          <a:xfrm>
            <a:off x="5305425" y="6723063"/>
            <a:ext cx="4057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fld id="{74336B33-00EC-454B-ACB0-1138A67D7A14}" type="slidenum">
              <a:rPr lang="en-US" altLang="zh-CN" sz="1200">
                <a:latin typeface="Calibri" pitchFamily="34" charset="0"/>
              </a:rPr>
              <a:pPr algn="r"/>
              <a:t>13</a:t>
            </a:fld>
            <a:endParaRPr lang="en-US" altLang="zh-CN" sz="1200">
              <a:latin typeface="Calibri" pitchFamily="34" charset="0"/>
            </a:endParaRPr>
          </a:p>
        </p:txBody>
      </p:sp>
      <p:sp>
        <p:nvSpPr>
          <p:cNvPr id="2458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7" name="Content Placeholder 6"/>
          <p:cNvSpPr>
            <a:spLocks noGrp="1"/>
          </p:cNvSpPr>
          <p:nvPr>
            <p:ph sz="quarter" idx="11"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
        <p:nvSpPr>
          <p:cNvPr id="10" name="Text Placeholder 9"/>
          <p:cNvSpPr>
            <a:spLocks noGrp="1"/>
          </p:cNvSpPr>
          <p:nvPr>
            <p:ph type="body" sz="quarter" idx="12"/>
          </p:nvPr>
        </p:nvSpPr>
        <p:spPr>
          <a:xfrm>
            <a:off x="539750" y="1412875"/>
            <a:ext cx="7561263" cy="4248150"/>
          </a:xfrm>
          <a:prstGeom prst="rect">
            <a:avLst/>
          </a:prstGeom>
        </p:spPr>
        <p:txBody>
          <a:bodyPr/>
          <a:lstStyle>
            <a:lvl1pPr>
              <a:buClr>
                <a:schemeClr val="bg2">
                  <a:lumMod val="50000"/>
                </a:schemeClr>
              </a:buClr>
              <a:buSzPct val="70000"/>
              <a:buFontTx/>
              <a:buBlip>
                <a:blip r:embed="rId2"/>
              </a:buBlip>
              <a:defRPr/>
            </a:lvl1pPr>
            <a:lvl2pPr>
              <a:buClr>
                <a:schemeClr val="bg2">
                  <a:lumMod val="50000"/>
                </a:schemeClr>
              </a:buClr>
              <a:buSzPct val="70000"/>
              <a:buFontTx/>
              <a:buNone/>
              <a:defRPr/>
            </a:lvl2pPr>
            <a:lvl3pPr>
              <a:buClr>
                <a:schemeClr val="bg2">
                  <a:lumMod val="50000"/>
                </a:schemeClr>
              </a:buClr>
              <a:buSzPct val="70000"/>
              <a:buFontTx/>
              <a:buBlip>
                <a:blip r:embed="rId3"/>
              </a:buBlip>
              <a:defRPr/>
            </a:lvl3pPr>
            <a:lvl4pPr>
              <a:buClr>
                <a:schemeClr val="bg2">
                  <a:lumMod val="50000"/>
                </a:schemeClr>
              </a:buClr>
              <a:buSzPct val="70000"/>
              <a:buFontTx/>
              <a:buBlip>
                <a:blip r:embed="rId3"/>
              </a:buBlip>
              <a:defRPr/>
            </a:lvl4pPr>
            <a:lvl5pPr>
              <a:buClr>
                <a:schemeClr val="bg2">
                  <a:lumMod val="50000"/>
                </a:schemeClr>
              </a:buClr>
              <a:buSzPct val="70000"/>
              <a:buFontTx/>
              <a:buBlip>
                <a:blip r:embed="rId3"/>
              </a:buBlip>
              <a:defRPr/>
            </a:lvl5pPr>
            <a:lvl8pPr>
              <a:buNone/>
              <a:defRPr/>
            </a:lvl8pPr>
          </a:lstStyle>
          <a:p>
            <a:pPr lvl="0"/>
            <a:r>
              <a:rPr lang="en-US" smtClean="0"/>
              <a:t>Click to edit Master text styles</a:t>
            </a:r>
          </a:p>
        </p:txBody>
      </p:sp>
      <p:sp>
        <p:nvSpPr>
          <p:cNvPr id="11" name="Slide Number Placeholder 5"/>
          <p:cNvSpPr>
            <a:spLocks noGrp="1"/>
          </p:cNvSpPr>
          <p:nvPr>
            <p:ph type="sldNum" sz="quarter" idx="13"/>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pPr/>
              <a:t>‹#›</a:t>
            </a:fld>
            <a:endParaRPr lang="en-US" dirty="0"/>
          </a:p>
        </p:txBody>
      </p:sp>
      <p:sp>
        <p:nvSpPr>
          <p:cNvPr id="8" name="Content Placeholder 7"/>
          <p:cNvSpPr>
            <a:spLocks noGrp="1"/>
          </p:cNvSpPr>
          <p:nvPr>
            <p:ph sz="quarter" idx="1"/>
          </p:nvPr>
        </p:nvSpPr>
        <p:spPr>
          <a:xfrm>
            <a:off x="457200" y="1219200"/>
            <a:ext cx="8229600" cy="493776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9" name="Content Placeholder 2"/>
          <p:cNvSpPr>
            <a:spLocks noGrp="1"/>
          </p:cNvSpPr>
          <p:nvPr>
            <p:ph sz="quarter" idx="13" hasCustomPrompt="1"/>
          </p:nvPr>
        </p:nvSpPr>
        <p:spPr>
          <a:xfrm>
            <a:off x="251520" y="190029"/>
            <a:ext cx="6121400" cy="574675"/>
          </a:xfrm>
          <a:prstGeom prst="rect">
            <a:avLst/>
          </a:prstGeom>
        </p:spPr>
        <p:txBody>
          <a:bodyPr/>
          <a:lstStyle>
            <a:lvl1pPr>
              <a:defRPr sz="2400">
                <a:solidFill>
                  <a:schemeClr val="bg2">
                    <a:lumMod val="50000"/>
                  </a:schemeClr>
                </a:solidFill>
              </a:defRPr>
            </a:lvl1pPr>
          </a:lstStyle>
          <a:p>
            <a:pPr lvl="0"/>
            <a:r>
              <a:rPr lang="en-US" dirty="0" smtClean="0"/>
              <a:t>Click to edit Master Title</a:t>
            </a:r>
          </a:p>
        </p:txBody>
      </p:sp>
      <p:sp>
        <p:nvSpPr>
          <p:cNvPr id="10" name="Content Placeholder 6"/>
          <p:cNvSpPr>
            <a:spLocks noGrp="1"/>
          </p:cNvSpPr>
          <p:nvPr>
            <p:ph sz="quarter" idx="14" hasCustomPrompt="1"/>
          </p:nvPr>
        </p:nvSpPr>
        <p:spPr>
          <a:xfrm>
            <a:off x="251520" y="620688"/>
            <a:ext cx="5832475" cy="432048"/>
          </a:xfrm>
          <a:prstGeom prst="rect">
            <a:avLst/>
          </a:prstGeom>
        </p:spPr>
        <p:txBody>
          <a:bodyPr/>
          <a:lstStyle>
            <a:lvl1pPr>
              <a:defRPr sz="1800">
                <a:solidFill>
                  <a:schemeClr val="bg2">
                    <a:lumMod val="50000"/>
                  </a:schemeClr>
                </a:solidFill>
              </a:defRPr>
            </a:lvl1pPr>
          </a:lstStyle>
          <a:p>
            <a:pPr lvl="0"/>
            <a:r>
              <a:rPr lang="en-US" dirty="0" smtClean="0"/>
              <a:t>Click to edit Master Subtitle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3B2E4D2C-AE01-4772-8491-52A964E547F7}" type="slidenum">
              <a:rPr lang="en-US" altLang="zh-CN"/>
              <a:pPr>
                <a:defRPr/>
              </a:pPr>
              <a:t>‹#›</a:t>
            </a:fld>
            <a:endParaRPr lang="en-US" altLang="zh-CN"/>
          </a:p>
        </p:txBody>
      </p:sp>
    </p:spTree>
    <p:extLst>
      <p:ext uri="{BB962C8B-B14F-4D97-AF65-F5344CB8AC3E}">
        <p14:creationId xmlns:p14="http://schemas.microsoft.com/office/powerpoint/2010/main" val="621665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72008" y="2204865"/>
            <a:ext cx="7772400" cy="576064"/>
          </a:xfrm>
          <a:prstGeom prst="rect">
            <a:avLst/>
          </a:prstGeom>
        </p:spPr>
        <p:txBody>
          <a:bodyPr/>
          <a:lstStyle>
            <a:lvl1pPr algn="l">
              <a:defRPr sz="3200">
                <a:solidFill>
                  <a:schemeClr val="bg1"/>
                </a:solidFill>
                <a:latin typeface="Century Gothic"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75456" y="2780928"/>
            <a:ext cx="6400800" cy="576064"/>
          </a:xfrm>
          <a:prstGeom prst="rect">
            <a:avLst/>
          </a:prstGeom>
        </p:spPr>
        <p:txBody>
          <a:bodyPr/>
          <a:lstStyle>
            <a:lvl1pPr marL="0" indent="0" algn="l">
              <a:buNone/>
              <a:defRPr sz="1800">
                <a:solidFill>
                  <a:schemeClr val="bg1"/>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Content Placeholder 8"/>
          <p:cNvSpPr>
            <a:spLocks noGrp="1"/>
          </p:cNvSpPr>
          <p:nvPr>
            <p:ph sz="quarter" idx="13" hasCustomPrompt="1"/>
          </p:nvPr>
        </p:nvSpPr>
        <p:spPr>
          <a:xfrm>
            <a:off x="539750" y="3716338"/>
            <a:ext cx="4032250" cy="288925"/>
          </a:xfrm>
          <a:prstGeom prst="rect">
            <a:avLst/>
          </a:prstGeom>
        </p:spPr>
        <p:txBody>
          <a:bodyPr/>
          <a:lstStyle>
            <a:lvl1pPr>
              <a:buNone/>
              <a:defRPr sz="1600">
                <a:solidFill>
                  <a:schemeClr val="bg1"/>
                </a:solidFill>
                <a:latin typeface="Century Gothic" pitchFamily="34" charset="0"/>
              </a:defRPr>
            </a:lvl1pPr>
          </a:lstStyle>
          <a:p>
            <a:pPr lvl="0"/>
            <a:r>
              <a:rPr lang="en-US" sz="1600" dirty="0" smtClean="0">
                <a:solidFill>
                  <a:schemeClr val="bg1"/>
                </a:solidFill>
                <a:latin typeface="Century Gothic" pitchFamily="34" charset="0"/>
              </a:rPr>
              <a:t>Click to edit Master present name</a:t>
            </a:r>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 Id="rId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8.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2" cstate="print"/>
          <a:stretch>
            <a:fillRect/>
          </a:stretch>
        </a:blipFill>
        <a:effectLst/>
      </p:bgPr>
    </p:bg>
    <p:spTree>
      <p:nvGrpSpPr>
        <p:cNvPr id="1" name=""/>
        <p:cNvGrpSpPr/>
        <p:nvPr/>
      </p:nvGrpSpPr>
      <p:grpSpPr>
        <a:xfrm>
          <a:off x="0" y="0"/>
          <a:ext cx="0" cy="0"/>
          <a:chOff x="0" y="0"/>
          <a:chExt cx="0" cy="0"/>
        </a:xfrm>
      </p:grpSpPr>
      <p:pic>
        <p:nvPicPr>
          <p:cNvPr id="7" name="Picture 6" descr="BGLOGO.png"/>
          <p:cNvPicPr>
            <a:picLocks noChangeAspect="1"/>
          </p:cNvPicPr>
          <p:nvPr/>
        </p:nvPicPr>
        <p:blipFill>
          <a:blip r:embed="rId3" cstate="print"/>
          <a:stretch>
            <a:fillRect/>
          </a:stretch>
        </p:blipFill>
        <p:spPr>
          <a:xfrm>
            <a:off x="7392276" y="6350000"/>
            <a:ext cx="1751724" cy="508000"/>
          </a:xfrm>
          <a:prstGeom prst="rect">
            <a:avLst/>
          </a:prstGeom>
        </p:spPr>
      </p:pic>
      <p:sp>
        <p:nvSpPr>
          <p:cNvPr id="8" name="TextBox 7"/>
          <p:cNvSpPr txBox="1"/>
          <p:nvPr/>
        </p:nvSpPr>
        <p:spPr>
          <a:xfrm>
            <a:off x="251520" y="476672"/>
            <a:ext cx="2376264" cy="646331"/>
          </a:xfrm>
          <a:prstGeom prst="rect">
            <a:avLst/>
          </a:prstGeom>
          <a:noFill/>
        </p:spPr>
        <p:txBody>
          <a:bodyPr wrap="square" rtlCol="0">
            <a:spAutoFit/>
          </a:bodyPr>
          <a:lstStyle/>
          <a:p>
            <a:r>
              <a:rPr lang="en-US" sz="3600" dirty="0" smtClean="0">
                <a:solidFill>
                  <a:schemeClr val="bg1"/>
                </a:solidFill>
                <a:latin typeface="Century Gothic" pitchFamily="34" charset="0"/>
              </a:rPr>
              <a:t>Content</a:t>
            </a:r>
            <a:endParaRPr lang="en-US" sz="3600" dirty="0">
              <a:solidFill>
                <a:schemeClr val="bg1"/>
              </a:solidFill>
              <a:latin typeface="Century Gothic" pitchFamily="34" charset="0"/>
            </a:endParaRPr>
          </a:p>
        </p:txBody>
      </p:sp>
      <p:sp>
        <p:nvSpPr>
          <p:cNvPr id="9" name="TextBox 8"/>
          <p:cNvSpPr txBox="1"/>
          <p:nvPr/>
        </p:nvSpPr>
        <p:spPr>
          <a:xfrm>
            <a:off x="0" y="6525344"/>
            <a:ext cx="4536504" cy="46166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7F7F7F"/>
                </a:solidFill>
                <a:latin typeface="Century Gothic" pitchFamily="34" charset="0"/>
              </a:rPr>
              <a:t>CMMI Level 5 | ISO 27001  |  Copyright © 2013 Bleum Inc.</a:t>
            </a:r>
          </a:p>
          <a:p>
            <a:endParaRPr lang="en-US" sz="1200" dirty="0">
              <a:latin typeface="Century Gothic" pitchFamily="34" charset="0"/>
            </a:endParaRPr>
          </a:p>
        </p:txBody>
      </p:sp>
    </p:spTree>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ctr" defTabSz="457200" rtl="0" eaLnBrk="1" latinLnBrk="0" hangingPunct="1">
        <a:spcBef>
          <a:spcPct val="0"/>
        </a:spcBef>
        <a:buNone/>
        <a:defRPr sz="3600" kern="1200">
          <a:solidFill>
            <a:schemeClr val="bg1"/>
          </a:solidFill>
          <a:latin typeface="Century Gothic"/>
          <a:ea typeface="+mj-ea"/>
          <a:cs typeface="Century Gothic"/>
        </a:defRPr>
      </a:lvl1pPr>
    </p:titleStyle>
    <p:bodyStyle>
      <a:lvl1pPr marL="342900" indent="-342900" algn="l" defTabSz="457200" rtl="0" eaLnBrk="1" latinLnBrk="0" hangingPunct="1">
        <a:spcBef>
          <a:spcPct val="20000"/>
        </a:spcBef>
        <a:buSzPct val="60000"/>
        <a:buFontTx/>
        <a:buBlip>
          <a:blip r:embed="rId4"/>
        </a:buBlip>
        <a:defRPr sz="2400" kern="1200">
          <a:solidFill>
            <a:schemeClr val="tx1">
              <a:lumMod val="65000"/>
              <a:lumOff val="35000"/>
            </a:schemeClr>
          </a:solidFill>
          <a:latin typeface="Century Gothic"/>
          <a:ea typeface="+mn-ea"/>
          <a:cs typeface="Century Gothic"/>
        </a:defRPr>
      </a:lvl1pPr>
      <a:lvl2pPr marL="742950" indent="-285750" algn="l" defTabSz="457200" rtl="0" eaLnBrk="1" latinLnBrk="0" hangingPunct="1">
        <a:spcBef>
          <a:spcPct val="20000"/>
        </a:spcBef>
        <a:buSzPct val="60000"/>
        <a:buFontTx/>
        <a:buBlip>
          <a:blip r:embed="rId4"/>
        </a:buBlip>
        <a:defRPr sz="2800" kern="1200">
          <a:solidFill>
            <a:schemeClr val="tx1"/>
          </a:solidFill>
          <a:latin typeface="+mn-lt"/>
          <a:ea typeface="+mn-ea"/>
          <a:cs typeface="+mn-cs"/>
        </a:defRPr>
      </a:lvl2pPr>
      <a:lvl3pPr marL="1143000" indent="-228600" algn="l" defTabSz="457200" rtl="0" eaLnBrk="1" latinLnBrk="0" hangingPunct="1">
        <a:spcBef>
          <a:spcPct val="20000"/>
        </a:spcBef>
        <a:buSzPct val="60000"/>
        <a:buFontTx/>
        <a:buBlip>
          <a:blip r:embed="rId4"/>
        </a:buBlip>
        <a:defRPr sz="2400" kern="1200">
          <a:solidFill>
            <a:schemeClr val="tx1"/>
          </a:solidFill>
          <a:latin typeface="+mn-lt"/>
          <a:ea typeface="+mn-ea"/>
          <a:cs typeface="+mn-cs"/>
        </a:defRPr>
      </a:lvl3pPr>
      <a:lvl4pPr marL="16002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4pPr>
      <a:lvl5pPr marL="2057400" indent="-228600" algn="l" defTabSz="457200" rtl="0" eaLnBrk="1" latinLnBrk="0" hangingPunct="1">
        <a:spcBef>
          <a:spcPct val="20000"/>
        </a:spcBef>
        <a:buSzPct val="60000"/>
        <a:buFontTx/>
        <a:buBlip>
          <a:blip r:embed="rId4"/>
        </a:buBlip>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cstate="print"/>
          <a:srcRect/>
          <a:stretch>
            <a:fillRect/>
          </a:stretch>
        </a:blipFill>
        <a:effectLst/>
      </p:bgPr>
    </p:bg>
    <p:spTree>
      <p:nvGrpSpPr>
        <p:cNvPr id="1" name=""/>
        <p:cNvGrpSpPr/>
        <p:nvPr/>
      </p:nvGrpSpPr>
      <p:grpSpPr>
        <a:xfrm>
          <a:off x="0" y="0"/>
          <a:ext cx="0" cy="0"/>
          <a:chOff x="0" y="0"/>
          <a:chExt cx="0" cy="0"/>
        </a:xfrm>
      </p:grpSpPr>
      <p:pic>
        <p:nvPicPr>
          <p:cNvPr id="12" name="Picture 11" descr="BGLOGO.png"/>
          <p:cNvPicPr>
            <a:picLocks noChangeAspect="1"/>
          </p:cNvPicPr>
          <p:nvPr/>
        </p:nvPicPr>
        <p:blipFill>
          <a:blip r:embed="rId6" cstate="print"/>
          <a:stretch>
            <a:fillRect/>
          </a:stretch>
        </p:blipFill>
        <p:spPr>
          <a:xfrm>
            <a:off x="7620000" y="0"/>
            <a:ext cx="1524000" cy="441960"/>
          </a:xfrm>
          <a:prstGeom prst="rect">
            <a:avLst/>
          </a:prstGeom>
        </p:spPr>
      </p:pic>
      <p:cxnSp>
        <p:nvCxnSpPr>
          <p:cNvPr id="16" name="Straight Connector 15"/>
          <p:cNvCxnSpPr/>
          <p:nvPr/>
        </p:nvCxnSpPr>
        <p:spPr>
          <a:xfrm>
            <a:off x="381000" y="990600"/>
            <a:ext cx="8382000" cy="1588"/>
          </a:xfrm>
          <a:prstGeom prst="line">
            <a:avLst/>
          </a:prstGeom>
          <a:ln w="9525" cap="flat" cmpd="sng" algn="ctr">
            <a:solidFill>
              <a:schemeClr val="tx1">
                <a:lumMod val="75000"/>
                <a:lumOff val="25000"/>
              </a:schemeClr>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0" y="6553200"/>
            <a:ext cx="9144000" cy="461665"/>
          </a:xfrm>
          <a:prstGeom prst="rect">
            <a:avLst/>
          </a:prstGeom>
          <a:noFill/>
        </p:spPr>
        <p:txBody>
          <a:bodyPr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US" sz="1200" dirty="0" smtClean="0">
                <a:solidFill>
                  <a:schemeClr val="bg1"/>
                </a:solidFill>
                <a:latin typeface="Century Gothic"/>
                <a:cs typeface="Century Gothic"/>
              </a:rPr>
              <a:t>CMMI Level 5 | ISO 27001  |  Copyright © 2013 Bleum Inc.</a:t>
            </a:r>
          </a:p>
          <a:p>
            <a:endParaRPr lang="en-US" sz="1200" dirty="0">
              <a:latin typeface="Century Gothic"/>
              <a:cs typeface="Century Gothic"/>
            </a:endParaRPr>
          </a:p>
        </p:txBody>
      </p:sp>
      <p:sp>
        <p:nvSpPr>
          <p:cNvPr id="5" name="Slide Number Placeholder 5"/>
          <p:cNvSpPr>
            <a:spLocks noGrp="1"/>
          </p:cNvSpPr>
          <p:nvPr>
            <p:ph type="sldNum" sz="quarter" idx="4"/>
          </p:nvPr>
        </p:nvSpPr>
        <p:spPr>
          <a:xfrm>
            <a:off x="7162800" y="6562448"/>
            <a:ext cx="1981200" cy="365760"/>
          </a:xfrm>
          <a:prstGeom prst="rect">
            <a:avLst/>
          </a:prstGeom>
        </p:spPr>
        <p:txBody>
          <a:bodyPr/>
          <a:lstStyle>
            <a:lvl1pPr algn="r">
              <a:defRPr sz="1200">
                <a:solidFill>
                  <a:schemeClr val="bg1"/>
                </a:solidFill>
                <a:latin typeface="Century Gothic" pitchFamily="34" charset="0"/>
              </a:defRPr>
            </a:lvl1pPr>
          </a:lstStyle>
          <a:p>
            <a:fld id="{1E271111-F451-4F40-BCBE-9613D314890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28" r:id="rId3"/>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rtl="0" eaLnBrk="1" latinLnBrk="0" hangingPunct="1">
        <a:spcBef>
          <a:spcPct val="0"/>
        </a:spcBef>
        <a:buNone/>
        <a:defRPr kumimoji="0" sz="3200" kern="1200">
          <a:solidFill>
            <a:schemeClr val="bg2">
              <a:lumMod val="50000"/>
            </a:schemeClr>
          </a:solidFill>
          <a:latin typeface="Century Gothic"/>
          <a:ea typeface="+mj-ea"/>
          <a:cs typeface="Century Gothic"/>
        </a:defRPr>
      </a:lvl1pPr>
    </p:titleStyle>
    <p:bodyStyle>
      <a:lvl1pPr marL="274320" indent="-274320" algn="l" rtl="0" eaLnBrk="1" latinLnBrk="0" hangingPunct="1">
        <a:spcBef>
          <a:spcPts val="600"/>
        </a:spcBef>
        <a:buClr>
          <a:schemeClr val="accent1"/>
        </a:buClr>
        <a:buSzPct val="100000"/>
        <a:buFont typeface="Arial"/>
        <a:buNone/>
        <a:defRPr kumimoji="0" sz="2400" kern="1200">
          <a:solidFill>
            <a:schemeClr val="tx1">
              <a:lumMod val="65000"/>
              <a:lumOff val="35000"/>
            </a:schemeClr>
          </a:solidFill>
          <a:latin typeface="Century Gothic"/>
          <a:ea typeface="+mn-ea"/>
          <a:cs typeface="Century Gothic"/>
        </a:defRPr>
      </a:lvl1pPr>
      <a:lvl2pPr marL="548640" indent="-274320" algn="l" rtl="0" eaLnBrk="1" latinLnBrk="0" hangingPunct="1">
        <a:spcBef>
          <a:spcPts val="5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2pPr>
      <a:lvl3pPr marL="822960" indent="-228600" algn="l" rtl="0" eaLnBrk="1" latinLnBrk="0" hangingPunct="1">
        <a:spcBef>
          <a:spcPts val="500"/>
        </a:spcBef>
        <a:buClr>
          <a:schemeClr val="bg1">
            <a:shade val="50000"/>
          </a:schemeClr>
        </a:buClr>
        <a:buSzPct val="100000"/>
        <a:buFont typeface="Arial"/>
        <a:buNone/>
        <a:defRPr kumimoji="0" sz="2400" kern="1200">
          <a:solidFill>
            <a:schemeClr val="tx1">
              <a:lumMod val="65000"/>
              <a:lumOff val="35000"/>
            </a:schemeClr>
          </a:solidFill>
          <a:latin typeface="Century Gothic"/>
          <a:ea typeface="+mn-ea"/>
          <a:cs typeface="Century Gothic"/>
        </a:defRPr>
      </a:lvl3pPr>
      <a:lvl4pPr marL="1097280" indent="-228600" algn="l" rtl="0" eaLnBrk="1" latinLnBrk="0" hangingPunct="1">
        <a:spcBef>
          <a:spcPts val="400"/>
        </a:spcBef>
        <a:buClr>
          <a:schemeClr val="accent2">
            <a:shade val="75000"/>
          </a:schemeClr>
        </a:buClr>
        <a:buSzPct val="100000"/>
        <a:buFont typeface="Arial"/>
        <a:buNone/>
        <a:defRPr kumimoji="0" sz="2400" kern="1200">
          <a:solidFill>
            <a:schemeClr val="tx1">
              <a:lumMod val="65000"/>
              <a:lumOff val="35000"/>
            </a:schemeClr>
          </a:solidFill>
          <a:latin typeface="Century Gothic"/>
          <a:ea typeface="+mn-ea"/>
          <a:cs typeface="Century Gothic"/>
        </a:defRPr>
      </a:lvl4pPr>
      <a:lvl5pPr marL="1371600" indent="-228600" algn="l" rtl="0" eaLnBrk="1" latinLnBrk="0" hangingPunct="1">
        <a:spcBef>
          <a:spcPts val="300"/>
        </a:spcBef>
        <a:buClr>
          <a:schemeClr val="accent2"/>
        </a:buClr>
        <a:buSzPct val="100000"/>
        <a:buFont typeface="Arial"/>
        <a:buNone/>
        <a:defRPr kumimoji="0" sz="2400" kern="1200">
          <a:solidFill>
            <a:schemeClr val="tx1">
              <a:lumMod val="65000"/>
              <a:lumOff val="35000"/>
            </a:schemeClr>
          </a:solidFill>
          <a:latin typeface="Century Gothic"/>
          <a:ea typeface="+mn-ea"/>
          <a:cs typeface="Century Gothic"/>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srcRect/>
          <a:stretch>
            <a:fillRect/>
          </a:stretch>
        </a:blip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782" y="5162319"/>
            <a:ext cx="9145782" cy="1723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27" r:id="rId1"/>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72008" y="2204864"/>
            <a:ext cx="8564488" cy="936103"/>
          </a:xfrm>
        </p:spPr>
        <p:txBody>
          <a:bodyPr/>
          <a:lstStyle/>
          <a:p>
            <a:r>
              <a:rPr lang="en-US" altLang="zh-CN" sz="2400" dirty="0" smtClean="0">
                <a:ea typeface="SimHei" pitchFamily="49" charset="-122"/>
              </a:rPr>
              <a:t>ODC Agile Journey</a:t>
            </a:r>
            <a:endParaRPr lang="en-US" dirty="0"/>
          </a:p>
        </p:txBody>
      </p:sp>
      <p:sp>
        <p:nvSpPr>
          <p:cNvPr id="5" name="Content Placeholder 4"/>
          <p:cNvSpPr>
            <a:spLocks noGrp="1"/>
          </p:cNvSpPr>
          <p:nvPr>
            <p:ph sz="quarter" idx="13"/>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5"/>
          <p:cNvSpPr>
            <a:spLocks noGrp="1"/>
          </p:cNvSpPr>
          <p:nvPr>
            <p:ph type="body" sz="quarter" idx="12"/>
          </p:nvPr>
        </p:nvSpPr>
        <p:spPr bwMode="auto">
          <a:xfrm>
            <a:off x="683145" y="1484784"/>
            <a:ext cx="8209335" cy="49685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80000"/>
              </a:lnSpc>
              <a:buNone/>
            </a:pPr>
            <a:r>
              <a:rPr lang="en-US" altLang="zh-CN" sz="2000" dirty="0" smtClean="0"/>
              <a:t>Automation test is the key success to agile. Therefore, we have to focus on it if we want to have the real agile practice.</a:t>
            </a:r>
          </a:p>
          <a:p>
            <a:pPr marL="0" indent="0">
              <a:lnSpc>
                <a:spcPct val="80000"/>
              </a:lnSpc>
              <a:buNone/>
            </a:pPr>
            <a:endParaRPr lang="en-US" altLang="zh-CN" sz="2000" dirty="0" smtClean="0"/>
          </a:p>
          <a:p>
            <a:pPr marL="0" indent="0">
              <a:lnSpc>
                <a:spcPct val="80000"/>
              </a:lnSpc>
              <a:buNone/>
            </a:pPr>
            <a:r>
              <a:rPr lang="en-US" altLang="zh-CN" sz="2000" dirty="0" smtClean="0"/>
              <a:t>Solution:</a:t>
            </a:r>
          </a:p>
          <a:p>
            <a:pPr marL="0" indent="0">
              <a:lnSpc>
                <a:spcPct val="80000"/>
              </a:lnSpc>
              <a:buNone/>
            </a:pPr>
            <a:r>
              <a:rPr lang="en-US" altLang="zh-CN" sz="2000" dirty="0" smtClean="0"/>
              <a:t>Write the necessary UT test code firstly</a:t>
            </a:r>
          </a:p>
          <a:p>
            <a:pPr marL="0" indent="0">
              <a:lnSpc>
                <a:spcPct val="80000"/>
              </a:lnSpc>
              <a:buNone/>
            </a:pPr>
            <a:r>
              <a:rPr lang="en-US" altLang="zh-CN" sz="2000" dirty="0" smtClean="0"/>
              <a:t>Build Automation Regression Testing Scripts for OP</a:t>
            </a:r>
          </a:p>
          <a:p>
            <a:pPr marL="0" indent="0">
              <a:lnSpc>
                <a:spcPct val="80000"/>
              </a:lnSpc>
              <a:buNone/>
            </a:pPr>
            <a:r>
              <a:rPr lang="en-US" altLang="zh-CN" sz="2000" dirty="0" smtClean="0"/>
              <a:t>Provide the training to all team members </a:t>
            </a:r>
            <a:endParaRPr lang="en-US" altLang="zh-CN" sz="2000" dirty="0"/>
          </a:p>
        </p:txBody>
      </p:sp>
      <p:sp>
        <p:nvSpPr>
          <p:cNvPr id="2" name="Title 1"/>
          <p:cNvSpPr>
            <a:spLocks noGrp="1"/>
          </p:cNvSpPr>
          <p:nvPr>
            <p:ph type="title" idx="4294967295"/>
          </p:nvPr>
        </p:nvSpPr>
        <p:spPr>
          <a:xfrm>
            <a:off x="256658" y="476672"/>
            <a:ext cx="8491805" cy="432048"/>
          </a:xfrm>
          <a:prstGeom prst="rect">
            <a:avLst/>
          </a:prstGeom>
        </p:spPr>
        <p:txBody>
          <a:bodyPr/>
          <a:lstStyle/>
          <a:p>
            <a:r>
              <a:rPr lang="en-US" sz="2400" dirty="0" smtClean="0">
                <a:solidFill>
                  <a:schemeClr val="tx1"/>
                </a:solidFill>
              </a:rPr>
              <a:t>Solutions – </a:t>
            </a:r>
            <a:r>
              <a:rPr lang="en-US" altLang="zh-CN" sz="2400" dirty="0" smtClean="0">
                <a:solidFill>
                  <a:schemeClr val="tx1"/>
                </a:solidFill>
              </a:rPr>
              <a:t>Automation Regression Test</a:t>
            </a:r>
            <a:endParaRPr lang="en-US" sz="2400" dirty="0">
              <a:solidFill>
                <a:schemeClr val="tx1"/>
              </a:solidFill>
            </a:endParaRPr>
          </a:p>
        </p:txBody>
      </p:sp>
      <p:sp>
        <p:nvSpPr>
          <p:cNvPr id="3" name="Slide Number Placeholder 2"/>
          <p:cNvSpPr>
            <a:spLocks noGrp="1"/>
          </p:cNvSpPr>
          <p:nvPr>
            <p:ph type="sldNum" sz="quarter" idx="13"/>
          </p:nvPr>
        </p:nvSpPr>
        <p:spPr/>
        <p:txBody>
          <a:bodyPr/>
          <a:lstStyle/>
          <a:p>
            <a:fld id="{1E271111-F451-4F40-BCBE-9613D3148906}" type="slidenum">
              <a:rPr lang="en-US" smtClean="0"/>
              <a:pPr/>
              <a:t>10</a:t>
            </a:fld>
            <a:endParaRPr lang="en-US" dirty="0"/>
          </a:p>
        </p:txBody>
      </p:sp>
    </p:spTree>
    <p:extLst>
      <p:ext uri="{BB962C8B-B14F-4D97-AF65-F5344CB8AC3E}">
        <p14:creationId xmlns:p14="http://schemas.microsoft.com/office/powerpoint/2010/main" val="4983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5"/>
          <p:cNvSpPr>
            <a:spLocks noGrp="1"/>
          </p:cNvSpPr>
          <p:nvPr>
            <p:ph type="body" sz="quarter" idx="12"/>
          </p:nvPr>
        </p:nvSpPr>
        <p:spPr bwMode="auto">
          <a:xfrm>
            <a:off x="683145" y="1484784"/>
            <a:ext cx="8209335" cy="49685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80000"/>
              </a:lnSpc>
              <a:buNone/>
            </a:pPr>
            <a:r>
              <a:rPr lang="en-US" altLang="zh-CN" sz="2000" dirty="0" smtClean="0"/>
              <a:t>As agile requires people to have the multifunctional skills, we should gradually </a:t>
            </a:r>
            <a:r>
              <a:rPr lang="en-US" sz="2000" dirty="0" smtClean="0"/>
              <a:t>blur </a:t>
            </a:r>
            <a:r>
              <a:rPr lang="en-US" sz="2000" dirty="0"/>
              <a:t>of role boundaries with Generalizing </a:t>
            </a:r>
            <a:r>
              <a:rPr lang="en-US" sz="2000" dirty="0" smtClean="0"/>
              <a:t>Specialists (FE, BW, QA, UI).</a:t>
            </a:r>
            <a:endParaRPr lang="en-US" altLang="zh-CN" sz="2000" dirty="0" smtClean="0"/>
          </a:p>
          <a:p>
            <a:pPr marL="0" indent="0">
              <a:lnSpc>
                <a:spcPct val="80000"/>
              </a:lnSpc>
              <a:buNone/>
            </a:pPr>
            <a:r>
              <a:rPr lang="en-US" altLang="zh-CN" sz="2000" dirty="0" smtClean="0"/>
              <a:t>Solution:</a:t>
            </a:r>
          </a:p>
          <a:p>
            <a:pPr marL="0" indent="0">
              <a:lnSpc>
                <a:spcPct val="80000"/>
              </a:lnSpc>
              <a:buNone/>
            </a:pPr>
            <a:r>
              <a:rPr lang="en-US" altLang="zh-CN" sz="2000" dirty="0" smtClean="0"/>
              <a:t>Team members share their perspective view in different role (e.g. QA can share her view how to test a particular function.)</a:t>
            </a:r>
          </a:p>
          <a:p>
            <a:pPr marL="0" indent="0">
              <a:lnSpc>
                <a:spcPct val="80000"/>
              </a:lnSpc>
              <a:buNone/>
            </a:pPr>
            <a:r>
              <a:rPr lang="en-US" altLang="zh-CN" sz="2000" dirty="0" smtClean="0"/>
              <a:t>Give practice opportunity to team members to take other roles during the project (time pressure, resource lack)</a:t>
            </a:r>
          </a:p>
          <a:p>
            <a:pPr marL="0" indent="0">
              <a:lnSpc>
                <a:spcPct val="80000"/>
              </a:lnSpc>
              <a:buNone/>
            </a:pPr>
            <a:r>
              <a:rPr lang="en-US" altLang="zh-CN" sz="2000" dirty="0" smtClean="0"/>
              <a:t>Summarize the best practice and lesson learned</a:t>
            </a:r>
          </a:p>
          <a:p>
            <a:pPr marL="0" indent="0">
              <a:lnSpc>
                <a:spcPct val="80000"/>
              </a:lnSpc>
              <a:buNone/>
            </a:pPr>
            <a:r>
              <a:rPr lang="en-US" altLang="zh-CN" sz="2000" dirty="0" smtClean="0"/>
              <a:t> </a:t>
            </a:r>
            <a:endParaRPr lang="en-US" altLang="zh-CN" sz="2000" dirty="0"/>
          </a:p>
        </p:txBody>
      </p:sp>
      <p:sp>
        <p:nvSpPr>
          <p:cNvPr id="2" name="Title 1"/>
          <p:cNvSpPr>
            <a:spLocks noGrp="1"/>
          </p:cNvSpPr>
          <p:nvPr>
            <p:ph type="title" idx="4294967295"/>
          </p:nvPr>
        </p:nvSpPr>
        <p:spPr>
          <a:xfrm>
            <a:off x="256658" y="476672"/>
            <a:ext cx="8491805" cy="432048"/>
          </a:xfrm>
          <a:prstGeom prst="rect">
            <a:avLst/>
          </a:prstGeom>
        </p:spPr>
        <p:txBody>
          <a:bodyPr/>
          <a:lstStyle/>
          <a:p>
            <a:r>
              <a:rPr lang="en-US" sz="2400" dirty="0" smtClean="0">
                <a:solidFill>
                  <a:schemeClr val="tx1"/>
                </a:solidFill>
              </a:rPr>
              <a:t>Solutions – </a:t>
            </a:r>
            <a:r>
              <a:rPr lang="en-US" altLang="zh-CN" sz="2400" dirty="0" smtClean="0">
                <a:solidFill>
                  <a:schemeClr val="tx1"/>
                </a:solidFill>
              </a:rPr>
              <a:t>Create opportunity to learn new skills</a:t>
            </a:r>
            <a:endParaRPr lang="en-US" sz="2400" dirty="0">
              <a:solidFill>
                <a:schemeClr val="tx1"/>
              </a:solidFill>
            </a:endParaRPr>
          </a:p>
        </p:txBody>
      </p:sp>
      <p:sp>
        <p:nvSpPr>
          <p:cNvPr id="3" name="Slide Number Placeholder 2"/>
          <p:cNvSpPr>
            <a:spLocks noGrp="1"/>
          </p:cNvSpPr>
          <p:nvPr>
            <p:ph type="sldNum" sz="quarter" idx="13"/>
          </p:nvPr>
        </p:nvSpPr>
        <p:spPr/>
        <p:txBody>
          <a:bodyPr/>
          <a:lstStyle/>
          <a:p>
            <a:fld id="{1E271111-F451-4F40-BCBE-9613D3148906}" type="slidenum">
              <a:rPr lang="en-US" smtClean="0"/>
              <a:pPr/>
              <a:t>11</a:t>
            </a:fld>
            <a:endParaRPr lang="en-US" dirty="0"/>
          </a:p>
        </p:txBody>
      </p:sp>
    </p:spTree>
    <p:extLst>
      <p:ext uri="{BB962C8B-B14F-4D97-AF65-F5344CB8AC3E}">
        <p14:creationId xmlns:p14="http://schemas.microsoft.com/office/powerpoint/2010/main" val="4983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5"/>
          <p:cNvSpPr>
            <a:spLocks noGrp="1"/>
          </p:cNvSpPr>
          <p:nvPr>
            <p:ph type="body" sz="quarter" idx="12"/>
          </p:nvPr>
        </p:nvSpPr>
        <p:spPr bwMode="auto">
          <a:xfrm>
            <a:off x="683145" y="1052736"/>
            <a:ext cx="8209335" cy="5509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2000" dirty="0" smtClean="0"/>
              <a:t>Believing </a:t>
            </a:r>
            <a:r>
              <a:rPr lang="en-US" sz="2000" dirty="0"/>
              <a:t>that your done becoming Agile – An Agile transition is a journey, one that you never really complete. You will always find ways to improve and new experiments to be run. If you keep an open mind and are always looking for new ideas you will undoubtedly scale new heights.</a:t>
            </a:r>
          </a:p>
        </p:txBody>
      </p:sp>
      <p:sp>
        <p:nvSpPr>
          <p:cNvPr id="2" name="Title 1"/>
          <p:cNvSpPr>
            <a:spLocks noGrp="1"/>
          </p:cNvSpPr>
          <p:nvPr>
            <p:ph type="title" idx="4294967295"/>
          </p:nvPr>
        </p:nvSpPr>
        <p:spPr>
          <a:xfrm>
            <a:off x="256659" y="476672"/>
            <a:ext cx="6872288" cy="432048"/>
          </a:xfrm>
          <a:prstGeom prst="rect">
            <a:avLst/>
          </a:prstGeom>
        </p:spPr>
        <p:txBody>
          <a:bodyPr/>
          <a:lstStyle/>
          <a:p>
            <a:r>
              <a:rPr lang="en-US" sz="2400" dirty="0" smtClean="0">
                <a:solidFill>
                  <a:schemeClr val="tx1"/>
                </a:solidFill>
                <a:cs typeface="+mj-cs"/>
              </a:rPr>
              <a:t>Trust Agile And Enjoy Journey</a:t>
            </a:r>
            <a:endParaRPr lang="en-US" sz="2400" dirty="0">
              <a:solidFill>
                <a:schemeClr val="tx1"/>
              </a:solidFill>
              <a:latin typeface="Century Gothic" pitchFamily="34" charset="0"/>
              <a:ea typeface="SimHei" pitchFamily="49" charset="-122"/>
              <a:cs typeface="+mj-cs"/>
            </a:endParaRPr>
          </a:p>
        </p:txBody>
      </p:sp>
      <p:sp>
        <p:nvSpPr>
          <p:cNvPr id="3" name="Slide Number Placeholder 2"/>
          <p:cNvSpPr>
            <a:spLocks noGrp="1"/>
          </p:cNvSpPr>
          <p:nvPr>
            <p:ph type="sldNum" sz="quarter" idx="13"/>
          </p:nvPr>
        </p:nvSpPr>
        <p:spPr/>
        <p:txBody>
          <a:bodyPr/>
          <a:lstStyle/>
          <a:p>
            <a:fld id="{1E271111-F451-4F40-BCBE-9613D3148906}" type="slidenum">
              <a:rPr lang="en-US" smtClean="0"/>
              <a:pPr/>
              <a:t>12</a:t>
            </a:fld>
            <a:endParaRPr lang="en-US" dirty="0"/>
          </a:p>
        </p:txBody>
      </p:sp>
    </p:spTree>
    <p:extLst>
      <p:ext uri="{BB962C8B-B14F-4D97-AF65-F5344CB8AC3E}">
        <p14:creationId xmlns:p14="http://schemas.microsoft.com/office/powerpoint/2010/main" val="3569222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8" descr="Buildi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9925" y="1066800"/>
            <a:ext cx="4657725" cy="547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Box 4"/>
          <p:cNvSpPr txBox="1">
            <a:spLocks noChangeArrowheads="1"/>
          </p:cNvSpPr>
          <p:nvPr/>
        </p:nvSpPr>
        <p:spPr bwMode="auto">
          <a:xfrm>
            <a:off x="533400" y="1066800"/>
            <a:ext cx="800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2800" b="1">
                <a:solidFill>
                  <a:schemeClr val="bg1"/>
                </a:solidFill>
                <a:latin typeface="Calibri" pitchFamily="34" charset="0"/>
                <a:ea typeface="宋体" pitchFamily="2" charset="-122"/>
              </a:rPr>
              <a:t> </a:t>
            </a:r>
          </a:p>
        </p:txBody>
      </p:sp>
      <p:sp>
        <p:nvSpPr>
          <p:cNvPr id="19460" name="TextBox 5"/>
          <p:cNvSpPr txBox="1">
            <a:spLocks noChangeArrowheads="1"/>
          </p:cNvSpPr>
          <p:nvPr/>
        </p:nvSpPr>
        <p:spPr bwMode="auto">
          <a:xfrm>
            <a:off x="152400" y="4891929"/>
            <a:ext cx="29718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ts val="600"/>
              </a:spcBef>
              <a:spcAft>
                <a:spcPts val="600"/>
              </a:spcAft>
            </a:pPr>
            <a:r>
              <a:rPr lang="en-US" altLang="zh-CN" sz="1400" b="1" dirty="0">
                <a:solidFill>
                  <a:srgbClr val="595959"/>
                </a:solidFill>
                <a:latin typeface="Calibri" pitchFamily="34" charset="0"/>
                <a:ea typeface="宋体" pitchFamily="2" charset="-122"/>
              </a:rPr>
              <a:t>Bleum Global Headquarters</a:t>
            </a:r>
          </a:p>
          <a:p>
            <a:pPr eaLnBrk="1" hangingPunct="1">
              <a:spcBef>
                <a:spcPts val="600"/>
              </a:spcBef>
              <a:spcAft>
                <a:spcPts val="600"/>
              </a:spcAft>
            </a:pPr>
            <a:r>
              <a:rPr lang="en-US" altLang="zh-CN" sz="1400" dirty="0">
                <a:solidFill>
                  <a:srgbClr val="595959"/>
                </a:solidFill>
                <a:latin typeface="Calibri" pitchFamily="34" charset="0"/>
                <a:ea typeface="宋体" pitchFamily="2" charset="-122"/>
              </a:rPr>
              <a:t>Cloud-9 Mansion 8F</a:t>
            </a:r>
            <a:br>
              <a:rPr lang="en-US" altLang="zh-CN" sz="1400" dirty="0">
                <a:solidFill>
                  <a:srgbClr val="595959"/>
                </a:solidFill>
                <a:latin typeface="Calibri" pitchFamily="34" charset="0"/>
                <a:ea typeface="宋体" pitchFamily="2" charset="-122"/>
              </a:rPr>
            </a:br>
            <a:r>
              <a:rPr lang="en-US" altLang="zh-CN" sz="1400" dirty="0">
                <a:solidFill>
                  <a:srgbClr val="595959"/>
                </a:solidFill>
                <a:latin typeface="Calibri" pitchFamily="34" charset="0"/>
                <a:ea typeface="宋体" pitchFamily="2" charset="-122"/>
              </a:rPr>
              <a:t>1118 West </a:t>
            </a:r>
            <a:r>
              <a:rPr lang="en-US" altLang="zh-CN" sz="1400" dirty="0" err="1">
                <a:solidFill>
                  <a:srgbClr val="595959"/>
                </a:solidFill>
                <a:latin typeface="Calibri" pitchFamily="34" charset="0"/>
                <a:ea typeface="宋体" pitchFamily="2" charset="-122"/>
              </a:rPr>
              <a:t>Yan’an</a:t>
            </a:r>
            <a:r>
              <a:rPr lang="en-US" altLang="zh-CN" sz="1400" dirty="0">
                <a:solidFill>
                  <a:srgbClr val="595959"/>
                </a:solidFill>
                <a:latin typeface="Calibri" pitchFamily="34" charset="0"/>
                <a:ea typeface="宋体" pitchFamily="2" charset="-122"/>
              </a:rPr>
              <a:t> Road</a:t>
            </a:r>
            <a:br>
              <a:rPr lang="en-US" altLang="zh-CN" sz="1400" dirty="0">
                <a:solidFill>
                  <a:srgbClr val="595959"/>
                </a:solidFill>
                <a:latin typeface="Calibri" pitchFamily="34" charset="0"/>
                <a:ea typeface="宋体" pitchFamily="2" charset="-122"/>
              </a:rPr>
            </a:br>
            <a:r>
              <a:rPr lang="en-US" altLang="zh-CN" sz="1400" dirty="0">
                <a:solidFill>
                  <a:srgbClr val="595959"/>
                </a:solidFill>
                <a:latin typeface="Calibri" pitchFamily="34" charset="0"/>
                <a:ea typeface="宋体" pitchFamily="2" charset="-122"/>
              </a:rPr>
              <a:t>Shanghai, 200052 PRC</a:t>
            </a:r>
            <a:br>
              <a:rPr lang="en-US" altLang="zh-CN" sz="1400" dirty="0">
                <a:solidFill>
                  <a:srgbClr val="595959"/>
                </a:solidFill>
                <a:latin typeface="Calibri" pitchFamily="34" charset="0"/>
                <a:ea typeface="宋体" pitchFamily="2" charset="-122"/>
              </a:rPr>
            </a:br>
            <a:r>
              <a:rPr lang="en-US" altLang="zh-CN" sz="1400" dirty="0">
                <a:solidFill>
                  <a:srgbClr val="595959"/>
                </a:solidFill>
                <a:latin typeface="Calibri" pitchFamily="34" charset="0"/>
                <a:ea typeface="宋体" pitchFamily="2" charset="-122"/>
              </a:rPr>
              <a:t>Tel: +86 (21) 6282 1122</a:t>
            </a:r>
          </a:p>
          <a:p>
            <a:pPr eaLnBrk="1" hangingPunct="1">
              <a:spcBef>
                <a:spcPts val="600"/>
              </a:spcBef>
              <a:spcAft>
                <a:spcPts val="600"/>
              </a:spcAft>
            </a:pPr>
            <a:r>
              <a:rPr lang="en-US" altLang="zh-CN" sz="1400" b="1" dirty="0">
                <a:solidFill>
                  <a:srgbClr val="595959"/>
                </a:solidFill>
                <a:latin typeface="Calibri" pitchFamily="34" charset="0"/>
                <a:ea typeface="宋体" pitchFamily="2" charset="-122"/>
              </a:rPr>
              <a:t>www.bleum.com </a:t>
            </a:r>
            <a:endParaRPr lang="en-US" altLang="zh-CN" sz="1050" b="1" dirty="0">
              <a:solidFill>
                <a:srgbClr val="595959"/>
              </a:solidFill>
              <a:latin typeface="Calibri" pitchFamily="34" charset="0"/>
              <a:ea typeface="宋体" pitchFamily="2" charset="-122"/>
            </a:endParaRPr>
          </a:p>
        </p:txBody>
      </p:sp>
      <p:sp>
        <p:nvSpPr>
          <p:cNvPr id="19461" name="TextBox 4"/>
          <p:cNvSpPr txBox="1">
            <a:spLocks noChangeArrowheads="1"/>
          </p:cNvSpPr>
          <p:nvPr/>
        </p:nvSpPr>
        <p:spPr bwMode="auto">
          <a:xfrm>
            <a:off x="814304" y="2133600"/>
            <a:ext cx="3657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CN" sz="3600" dirty="0">
                <a:solidFill>
                  <a:srgbClr val="0070C0"/>
                </a:solidFill>
                <a:latin typeface="Calibri" panose="020F0502020204030204" pitchFamily="34" charset="0"/>
                <a:ea typeface="宋体" pitchFamily="2" charset="-122"/>
                <a:cs typeface="Calibri" panose="020F0502020204030204" pitchFamily="34" charset="0"/>
              </a:rPr>
              <a:t>Thank you</a:t>
            </a:r>
          </a:p>
        </p:txBody>
      </p:sp>
      <p:sp>
        <p:nvSpPr>
          <p:cNvPr id="19462" name="Slide Number Placeholder 12"/>
          <p:cNvSpPr>
            <a:spLocks noGrp="1"/>
          </p:cNvSpPr>
          <p:nvPr>
            <p:ph type="sldNum" sz="quarter" idx="10"/>
          </p:nvPr>
        </p:nvSpPr>
        <p:spPr bwMode="auto">
          <a:xfrm>
            <a:off x="7162800" y="6569075"/>
            <a:ext cx="1981200" cy="288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78A7D7A-DE3A-420C-BEF7-8CD74DEE76FE}" type="slidenum">
              <a:rPr lang="en-US" altLang="zh-CN" smtClean="0">
                <a:solidFill>
                  <a:schemeClr val="bg1"/>
                </a:solidFill>
                <a:latin typeface="Century Gothic" pitchFamily="34" charset="0"/>
              </a:rPr>
              <a:pPr eaLnBrk="1" hangingPunct="1"/>
              <a:t>13</a:t>
            </a:fld>
            <a:endParaRPr lang="en-US" altLang="zh-CN" smtClean="0">
              <a:solidFill>
                <a:schemeClr val="bg1"/>
              </a:solidFill>
              <a:latin typeface="Century Gothic" pitchFamily="34" charset="0"/>
            </a:endParaRPr>
          </a:p>
        </p:txBody>
      </p:sp>
      <p:sp>
        <p:nvSpPr>
          <p:cNvPr id="7" name="Title 1"/>
          <p:cNvSpPr txBox="1">
            <a:spLocks/>
          </p:cNvSpPr>
          <p:nvPr/>
        </p:nvSpPr>
        <p:spPr bwMode="auto">
          <a:xfrm>
            <a:off x="381000" y="228600"/>
            <a:ext cx="73914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kern="1200">
                <a:solidFill>
                  <a:srgbClr val="528693"/>
                </a:solidFill>
                <a:latin typeface="Century Gothic"/>
                <a:ea typeface="Century Gothic" pitchFamily="34" charset="0"/>
                <a:cs typeface="Century Gothic"/>
              </a:defRPr>
            </a:lvl1pPr>
            <a:lvl2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2pPr>
            <a:lvl3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3pPr>
            <a:lvl4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4pPr>
            <a:lvl5pPr algn="l" rtl="0" eaLnBrk="0" fontAlgn="base" hangingPunct="0">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5pPr>
            <a:lvl6pPr marL="4572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6pPr>
            <a:lvl7pPr marL="9144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7pPr>
            <a:lvl8pPr marL="13716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8pPr>
            <a:lvl9pPr marL="1828800" algn="l" rtl="0" fontAlgn="base">
              <a:spcBef>
                <a:spcPct val="0"/>
              </a:spcBef>
              <a:spcAft>
                <a:spcPct val="0"/>
              </a:spcAft>
              <a:defRPr sz="3200">
                <a:solidFill>
                  <a:srgbClr val="528693"/>
                </a:solidFill>
                <a:latin typeface="Century Gothic" pitchFamily="34" charset="0"/>
                <a:ea typeface="Century Gothic" pitchFamily="34" charset="0"/>
                <a:cs typeface="Century Gothic" pitchFamily="34" charset="0"/>
              </a:defRPr>
            </a:lvl9pPr>
          </a:lstStyle>
          <a:p>
            <a:pPr eaLnBrk="1" hangingPunct="1"/>
            <a:r>
              <a:rPr lang="en-US" altLang="zh-CN" sz="3600" dirty="0" smtClean="0">
                <a:latin typeface="Calibri" panose="020F0502020204030204" pitchFamily="34" charset="0"/>
                <a:ea typeface="宋体" pitchFamily="2" charset="-122"/>
                <a:cs typeface="Calibri" panose="020F0502020204030204" pitchFamily="34" charset="0"/>
              </a:rPr>
              <a:t>Q&amp;A</a:t>
            </a:r>
          </a:p>
        </p:txBody>
      </p:sp>
    </p:spTree>
    <p:extLst>
      <p:ext uri="{BB962C8B-B14F-4D97-AF65-F5344CB8AC3E}">
        <p14:creationId xmlns:p14="http://schemas.microsoft.com/office/powerpoint/2010/main" val="111894923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5"/>
          <p:cNvSpPr>
            <a:spLocks noGrp="1"/>
          </p:cNvSpPr>
          <p:nvPr>
            <p:ph type="body" sz="quarter" idx="12"/>
          </p:nvPr>
        </p:nvSpPr>
        <p:spPr bwMode="auto">
          <a:xfrm>
            <a:off x="683145" y="1412776"/>
            <a:ext cx="7561263" cy="3960440"/>
          </a:xfr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1">
              <a:lnSpc>
                <a:spcPct val="90000"/>
              </a:lnSpc>
              <a:buFont typeface="Arial" panose="020B0604020202020204" pitchFamily="34" charset="0"/>
              <a:buChar char="•"/>
            </a:pPr>
            <a:r>
              <a:rPr lang="en-US" altLang="zh-CN" sz="2000" dirty="0" smtClean="0"/>
              <a:t>Where we are</a:t>
            </a:r>
            <a:endParaRPr lang="en-US" altLang="zh-CN" sz="2000" dirty="0"/>
          </a:p>
          <a:p>
            <a:pPr lvl="1">
              <a:lnSpc>
                <a:spcPct val="90000"/>
              </a:lnSpc>
              <a:buFont typeface="Arial" panose="020B0604020202020204" pitchFamily="34" charset="0"/>
              <a:buChar char="•"/>
            </a:pPr>
            <a:r>
              <a:rPr lang="en-US" altLang="zh-CN" sz="2000" dirty="0" smtClean="0"/>
              <a:t>Challenges</a:t>
            </a:r>
          </a:p>
          <a:p>
            <a:pPr lvl="1">
              <a:lnSpc>
                <a:spcPct val="90000"/>
              </a:lnSpc>
              <a:buFont typeface="Arial" panose="020B0604020202020204" pitchFamily="34" charset="0"/>
              <a:buChar char="•"/>
            </a:pPr>
            <a:r>
              <a:rPr lang="en-US" altLang="zh-CN" sz="2000" dirty="0" smtClean="0"/>
              <a:t>Solutions</a:t>
            </a:r>
          </a:p>
          <a:p>
            <a:pPr lvl="1">
              <a:lnSpc>
                <a:spcPct val="90000"/>
              </a:lnSpc>
              <a:buFont typeface="Arial" panose="020B0604020202020204" pitchFamily="34" charset="0"/>
              <a:buChar char="•"/>
            </a:pPr>
            <a:r>
              <a:rPr lang="en-US" sz="2000" dirty="0" smtClean="0"/>
              <a:t>Trust Agile</a:t>
            </a:r>
            <a:endParaRPr lang="en-US" sz="2000" dirty="0"/>
          </a:p>
        </p:txBody>
      </p:sp>
      <p:sp>
        <p:nvSpPr>
          <p:cNvPr id="2" name="Title 1"/>
          <p:cNvSpPr>
            <a:spLocks noGrp="1"/>
          </p:cNvSpPr>
          <p:nvPr>
            <p:ph type="title" idx="4294967295"/>
          </p:nvPr>
        </p:nvSpPr>
        <p:spPr>
          <a:xfrm>
            <a:off x="256659" y="476672"/>
            <a:ext cx="6872288" cy="432048"/>
          </a:xfrm>
          <a:prstGeom prst="rect">
            <a:avLst/>
          </a:prstGeom>
        </p:spPr>
        <p:txBody>
          <a:bodyPr/>
          <a:lstStyle/>
          <a:p>
            <a:r>
              <a:rPr lang="en-US" altLang="zh-CN" sz="2400" dirty="0">
                <a:solidFill>
                  <a:schemeClr val="tx1"/>
                </a:solidFill>
                <a:latin typeface="Century Gothic" pitchFamily="34" charset="0"/>
                <a:ea typeface="SimHei" pitchFamily="49" charset="-122"/>
              </a:rPr>
              <a:t>Agenda</a:t>
            </a:r>
            <a:endParaRPr lang="en-US" sz="2400" dirty="0">
              <a:solidFill>
                <a:schemeClr val="tx1"/>
              </a:solidFill>
              <a:latin typeface="Century Gothic" pitchFamily="34" charset="0"/>
              <a:ea typeface="SimHei" pitchFamily="49" charset="-122"/>
              <a:cs typeface="+mj-cs"/>
            </a:endParaRPr>
          </a:p>
        </p:txBody>
      </p:sp>
      <p:sp>
        <p:nvSpPr>
          <p:cNvPr id="3" name="Slide Number Placeholder 2"/>
          <p:cNvSpPr>
            <a:spLocks noGrp="1"/>
          </p:cNvSpPr>
          <p:nvPr>
            <p:ph type="sldNum" sz="quarter" idx="13"/>
          </p:nvPr>
        </p:nvSpPr>
        <p:spPr/>
        <p:txBody>
          <a:bodyPr/>
          <a:lstStyle/>
          <a:p>
            <a:fld id="{1E271111-F451-4F40-BCBE-9613D3148906}" type="slidenum">
              <a:rPr lang="en-US" smtClean="0"/>
              <a:pPr/>
              <a:t>2</a:t>
            </a:fld>
            <a:endParaRPr lang="en-US" dirty="0"/>
          </a:p>
        </p:txBody>
      </p:sp>
    </p:spTree>
    <p:extLst>
      <p:ext uri="{BB962C8B-B14F-4D97-AF65-F5344CB8AC3E}">
        <p14:creationId xmlns:p14="http://schemas.microsoft.com/office/powerpoint/2010/main" val="1542849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5"/>
          <p:cNvSpPr>
            <a:spLocks noGrp="1"/>
          </p:cNvSpPr>
          <p:nvPr>
            <p:ph type="body" sz="quarter" idx="12"/>
          </p:nvPr>
        </p:nvSpPr>
        <p:spPr bwMode="auto">
          <a:xfrm>
            <a:off x="683145" y="1412776"/>
            <a:ext cx="7561263" cy="3960440"/>
          </a:xfr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1">
              <a:lnSpc>
                <a:spcPct val="90000"/>
              </a:lnSpc>
              <a:buFont typeface="Arial" panose="020B0604020202020204" pitchFamily="34" charset="0"/>
              <a:buChar char="•"/>
            </a:pPr>
            <a:r>
              <a:rPr lang="en-US" altLang="zh-CN" sz="2000" dirty="0" smtClean="0"/>
              <a:t>Daily </a:t>
            </a:r>
            <a:r>
              <a:rPr lang="en-US" altLang="zh-CN" sz="2000" dirty="0"/>
              <a:t>standup meeting</a:t>
            </a:r>
          </a:p>
          <a:p>
            <a:pPr lvl="1">
              <a:lnSpc>
                <a:spcPct val="90000"/>
              </a:lnSpc>
              <a:buFont typeface="Arial" panose="020B0604020202020204" pitchFamily="34" charset="0"/>
              <a:buChar char="•"/>
            </a:pPr>
            <a:r>
              <a:rPr lang="en-US" altLang="zh-CN" sz="2000" dirty="0" smtClean="0"/>
              <a:t>Postmortem </a:t>
            </a:r>
            <a:r>
              <a:rPr lang="en-US" altLang="zh-CN" sz="2000" dirty="0"/>
              <a:t>meeting (retrospective </a:t>
            </a:r>
            <a:r>
              <a:rPr lang="en-US" altLang="zh-CN" sz="2000" dirty="0" smtClean="0"/>
              <a:t>meeting)</a:t>
            </a:r>
          </a:p>
          <a:p>
            <a:pPr lvl="1">
              <a:lnSpc>
                <a:spcPct val="90000"/>
              </a:lnSpc>
              <a:buFont typeface="Arial" panose="020B0604020202020204" pitchFamily="34" charset="0"/>
              <a:buChar char="•"/>
            </a:pPr>
            <a:r>
              <a:rPr lang="en-US" altLang="zh-CN" sz="2000" dirty="0"/>
              <a:t>Time Box (Flexible Time box)</a:t>
            </a:r>
          </a:p>
          <a:p>
            <a:pPr lvl="1">
              <a:lnSpc>
                <a:spcPct val="90000"/>
              </a:lnSpc>
              <a:buFont typeface="Arial" panose="020B0604020202020204" pitchFamily="34" charset="0"/>
              <a:buChar char="•"/>
            </a:pPr>
            <a:r>
              <a:rPr lang="en-US" altLang="zh-CN" sz="2000" dirty="0"/>
              <a:t>Tasks Assignments (PM assign)</a:t>
            </a:r>
          </a:p>
          <a:p>
            <a:pPr lvl="1">
              <a:lnSpc>
                <a:spcPct val="90000"/>
              </a:lnSpc>
              <a:buFont typeface="Arial" panose="020B0604020202020204" pitchFamily="34" charset="0"/>
              <a:buChar char="•"/>
            </a:pPr>
            <a:r>
              <a:rPr lang="en-US" altLang="zh-CN" sz="2000" dirty="0"/>
              <a:t>Test Efficiency (Manual)</a:t>
            </a:r>
          </a:p>
          <a:p>
            <a:pPr lvl="1">
              <a:lnSpc>
                <a:spcPct val="90000"/>
              </a:lnSpc>
              <a:buFont typeface="Arial" panose="020B0604020202020204" pitchFamily="34" charset="0"/>
              <a:buChar char="•"/>
            </a:pPr>
            <a:r>
              <a:rPr lang="en-US" altLang="zh-CN" sz="2000" dirty="0"/>
              <a:t>Skills Diversity (Limited)	</a:t>
            </a:r>
          </a:p>
          <a:p>
            <a:pPr marL="0" indent="0" eaLnBrk="1" hangingPunct="1">
              <a:buFont typeface="Arial" charset="0"/>
              <a:buNone/>
            </a:pPr>
            <a:endParaRPr lang="en-US" sz="4800" dirty="0" smtClean="0">
              <a:solidFill>
                <a:srgbClr val="404040"/>
              </a:solidFill>
              <a:latin typeface="Century Gothic" pitchFamily="34" charset="0"/>
              <a:ea typeface="Century Gothic" pitchFamily="34" charset="0"/>
              <a:cs typeface="Century Gothic" pitchFamily="34" charset="0"/>
            </a:endParaRPr>
          </a:p>
        </p:txBody>
      </p:sp>
      <p:sp>
        <p:nvSpPr>
          <p:cNvPr id="2" name="Title 1"/>
          <p:cNvSpPr>
            <a:spLocks noGrp="1"/>
          </p:cNvSpPr>
          <p:nvPr>
            <p:ph type="title" idx="4294967295"/>
          </p:nvPr>
        </p:nvSpPr>
        <p:spPr>
          <a:xfrm>
            <a:off x="256659" y="476672"/>
            <a:ext cx="6872288" cy="432048"/>
          </a:xfrm>
          <a:prstGeom prst="rect">
            <a:avLst/>
          </a:prstGeom>
        </p:spPr>
        <p:txBody>
          <a:bodyPr/>
          <a:lstStyle/>
          <a:p>
            <a:r>
              <a:rPr lang="en-US" altLang="zh-CN" sz="2400" dirty="0" smtClean="0">
                <a:solidFill>
                  <a:schemeClr val="tx1"/>
                </a:solidFill>
                <a:latin typeface="Century Gothic" pitchFamily="34" charset="0"/>
                <a:ea typeface="SimHei" pitchFamily="49" charset="-122"/>
                <a:cs typeface="+mj-cs"/>
              </a:rPr>
              <a:t>Where we are</a:t>
            </a:r>
            <a:endParaRPr lang="en-US" sz="2400" dirty="0">
              <a:solidFill>
                <a:schemeClr val="tx1"/>
              </a:solidFill>
              <a:latin typeface="Century Gothic" pitchFamily="34" charset="0"/>
              <a:ea typeface="SimHei" pitchFamily="49" charset="-122"/>
              <a:cs typeface="+mj-cs"/>
            </a:endParaRPr>
          </a:p>
        </p:txBody>
      </p:sp>
      <p:sp>
        <p:nvSpPr>
          <p:cNvPr id="3" name="Slide Number Placeholder 2"/>
          <p:cNvSpPr>
            <a:spLocks noGrp="1"/>
          </p:cNvSpPr>
          <p:nvPr>
            <p:ph type="sldNum" sz="quarter" idx="13"/>
          </p:nvPr>
        </p:nvSpPr>
        <p:spPr/>
        <p:txBody>
          <a:bodyPr/>
          <a:lstStyle/>
          <a:p>
            <a:fld id="{1E271111-F451-4F40-BCBE-9613D3148906}" type="slidenum">
              <a:rPr lang="en-US" smtClean="0"/>
              <a:pPr/>
              <a:t>3</a:t>
            </a:fld>
            <a:endParaRPr lang="en-US" dirty="0"/>
          </a:p>
        </p:txBody>
      </p:sp>
    </p:spTree>
    <p:extLst>
      <p:ext uri="{BB962C8B-B14F-4D97-AF65-F5344CB8AC3E}">
        <p14:creationId xmlns:p14="http://schemas.microsoft.com/office/powerpoint/2010/main" val="2329408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5"/>
          <p:cNvSpPr>
            <a:spLocks noGrp="1"/>
          </p:cNvSpPr>
          <p:nvPr>
            <p:ph type="body" sz="quarter" idx="12"/>
          </p:nvPr>
        </p:nvSpPr>
        <p:spPr bwMode="auto">
          <a:xfrm>
            <a:off x="683145" y="1484784"/>
            <a:ext cx="8209335" cy="49685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80000"/>
              </a:lnSpc>
              <a:buNone/>
            </a:pPr>
            <a:r>
              <a:rPr lang="en-US" altLang="zh-CN" sz="2000" dirty="0" smtClean="0"/>
              <a:t>Background: The schedule/plan is given on the estimation; thus time box is variable.</a:t>
            </a:r>
          </a:p>
          <a:p>
            <a:pPr marL="0" indent="0">
              <a:lnSpc>
                <a:spcPct val="80000"/>
              </a:lnSpc>
              <a:buNone/>
            </a:pPr>
            <a:endParaRPr lang="en-US" altLang="zh-CN" sz="2000" dirty="0" smtClean="0"/>
          </a:p>
          <a:p>
            <a:pPr marL="0" indent="0">
              <a:lnSpc>
                <a:spcPct val="80000"/>
              </a:lnSpc>
              <a:buNone/>
            </a:pPr>
            <a:r>
              <a:rPr lang="en-US" altLang="zh-CN" sz="2000" dirty="0" smtClean="0"/>
              <a:t>Impact: </a:t>
            </a:r>
          </a:p>
          <a:p>
            <a:pPr>
              <a:lnSpc>
                <a:spcPct val="80000"/>
              </a:lnSpc>
              <a:buFont typeface="Arial" pitchFamily="34" charset="0"/>
              <a:buChar char="•"/>
            </a:pPr>
            <a:r>
              <a:rPr lang="en-US" altLang="zh-CN" sz="2000" dirty="0" smtClean="0"/>
              <a:t>Team member self involvement in planning</a:t>
            </a:r>
          </a:p>
          <a:p>
            <a:pPr>
              <a:lnSpc>
                <a:spcPct val="80000"/>
              </a:lnSpc>
              <a:buFont typeface="Arial" pitchFamily="34" charset="0"/>
              <a:buChar char="•"/>
            </a:pPr>
            <a:r>
              <a:rPr lang="en-US" altLang="zh-CN" sz="2000" dirty="0" smtClean="0"/>
              <a:t>Propagate Motivation</a:t>
            </a:r>
          </a:p>
        </p:txBody>
      </p:sp>
      <p:sp>
        <p:nvSpPr>
          <p:cNvPr id="2" name="Title 1"/>
          <p:cNvSpPr>
            <a:spLocks noGrp="1"/>
          </p:cNvSpPr>
          <p:nvPr>
            <p:ph type="title" idx="4294967295"/>
          </p:nvPr>
        </p:nvSpPr>
        <p:spPr>
          <a:xfrm>
            <a:off x="256658" y="476672"/>
            <a:ext cx="8491805" cy="432048"/>
          </a:xfrm>
          <a:prstGeom prst="rect">
            <a:avLst/>
          </a:prstGeom>
        </p:spPr>
        <p:txBody>
          <a:bodyPr/>
          <a:lstStyle/>
          <a:p>
            <a:r>
              <a:rPr lang="en-US" altLang="zh-CN" sz="2400" dirty="0" smtClean="0">
                <a:solidFill>
                  <a:schemeClr val="tx1"/>
                </a:solidFill>
              </a:rPr>
              <a:t>Challenges – Time box </a:t>
            </a:r>
            <a:r>
              <a:rPr lang="en-US" altLang="zh-CN" sz="2400" dirty="0">
                <a:solidFill>
                  <a:schemeClr val="tx1"/>
                </a:solidFill>
              </a:rPr>
              <a:t>Lack of </a:t>
            </a:r>
            <a:r>
              <a:rPr lang="en-US" sz="2400" dirty="0" smtClean="0">
                <a:solidFill>
                  <a:schemeClr val="tx1"/>
                </a:solidFill>
              </a:rPr>
              <a:t>rhythm </a:t>
            </a:r>
            <a:endParaRPr lang="en-US" sz="2400" dirty="0">
              <a:solidFill>
                <a:schemeClr val="tx1"/>
              </a:solidFill>
            </a:endParaRPr>
          </a:p>
        </p:txBody>
      </p:sp>
      <p:sp>
        <p:nvSpPr>
          <p:cNvPr id="3" name="Slide Number Placeholder 2"/>
          <p:cNvSpPr>
            <a:spLocks noGrp="1"/>
          </p:cNvSpPr>
          <p:nvPr>
            <p:ph type="sldNum" sz="quarter" idx="13"/>
          </p:nvPr>
        </p:nvSpPr>
        <p:spPr/>
        <p:txBody>
          <a:bodyPr/>
          <a:lstStyle/>
          <a:p>
            <a:fld id="{1E271111-F451-4F40-BCBE-9613D3148906}" type="slidenum">
              <a:rPr lang="en-US" smtClean="0"/>
              <a:pPr/>
              <a:t>4</a:t>
            </a:fld>
            <a:endParaRPr lang="en-US" dirty="0"/>
          </a:p>
        </p:txBody>
      </p:sp>
    </p:spTree>
    <p:extLst>
      <p:ext uri="{BB962C8B-B14F-4D97-AF65-F5344CB8AC3E}">
        <p14:creationId xmlns:p14="http://schemas.microsoft.com/office/powerpoint/2010/main" val="1250486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5"/>
          <p:cNvSpPr>
            <a:spLocks noGrp="1"/>
          </p:cNvSpPr>
          <p:nvPr>
            <p:ph type="body" sz="quarter" idx="12"/>
          </p:nvPr>
        </p:nvSpPr>
        <p:spPr bwMode="auto">
          <a:xfrm>
            <a:off x="395536" y="1268760"/>
            <a:ext cx="8209335" cy="49685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80000"/>
              </a:lnSpc>
              <a:buNone/>
            </a:pPr>
            <a:r>
              <a:rPr lang="en-US" altLang="zh-CN" sz="2000" dirty="0" smtClean="0"/>
              <a:t>Background: PM assigned the tickets based on developer’s capability and bandwidth.</a:t>
            </a:r>
            <a:endParaRPr lang="en-US" altLang="zh-CN" sz="2000" dirty="0"/>
          </a:p>
          <a:p>
            <a:pPr marL="0" indent="0">
              <a:lnSpc>
                <a:spcPct val="80000"/>
              </a:lnSpc>
              <a:buNone/>
            </a:pPr>
            <a:endParaRPr lang="en-US" altLang="zh-CN" sz="2000" dirty="0"/>
          </a:p>
          <a:p>
            <a:pPr marL="0" indent="0">
              <a:lnSpc>
                <a:spcPct val="80000"/>
              </a:lnSpc>
              <a:buNone/>
            </a:pPr>
            <a:r>
              <a:rPr lang="en-US" altLang="zh-CN" sz="2000" dirty="0" smtClean="0"/>
              <a:t>Impact:</a:t>
            </a:r>
          </a:p>
          <a:p>
            <a:pPr>
              <a:lnSpc>
                <a:spcPct val="80000"/>
              </a:lnSpc>
              <a:buFont typeface="Arial" pitchFamily="34" charset="0"/>
              <a:buChar char="•"/>
            </a:pPr>
            <a:r>
              <a:rPr lang="en-US" altLang="zh-CN" sz="2000" dirty="0" smtClean="0"/>
              <a:t>Proactive</a:t>
            </a:r>
          </a:p>
          <a:p>
            <a:pPr>
              <a:lnSpc>
                <a:spcPct val="80000"/>
              </a:lnSpc>
              <a:buFont typeface="Arial" pitchFamily="34" charset="0"/>
              <a:buChar char="•"/>
            </a:pPr>
            <a:r>
              <a:rPr lang="en-US" altLang="zh-CN" sz="2000" dirty="0" smtClean="0"/>
              <a:t>Self organize</a:t>
            </a:r>
          </a:p>
          <a:p>
            <a:pPr>
              <a:lnSpc>
                <a:spcPct val="80000"/>
              </a:lnSpc>
              <a:buFont typeface="Arial" pitchFamily="34" charset="0"/>
              <a:buChar char="•"/>
            </a:pPr>
            <a:r>
              <a:rPr lang="en-US" altLang="zh-CN" sz="2000" dirty="0" smtClean="0"/>
              <a:t>Team improvement</a:t>
            </a:r>
            <a:endParaRPr lang="en-US" altLang="zh-CN" sz="2000" dirty="0"/>
          </a:p>
        </p:txBody>
      </p:sp>
      <p:sp>
        <p:nvSpPr>
          <p:cNvPr id="2" name="Title 1"/>
          <p:cNvSpPr>
            <a:spLocks noGrp="1"/>
          </p:cNvSpPr>
          <p:nvPr>
            <p:ph type="title" idx="4294967295"/>
          </p:nvPr>
        </p:nvSpPr>
        <p:spPr>
          <a:xfrm>
            <a:off x="256658" y="476672"/>
            <a:ext cx="8491805" cy="432048"/>
          </a:xfrm>
          <a:prstGeom prst="rect">
            <a:avLst/>
          </a:prstGeom>
        </p:spPr>
        <p:txBody>
          <a:bodyPr/>
          <a:lstStyle/>
          <a:p>
            <a:r>
              <a:rPr lang="en-US" altLang="zh-CN" sz="2400" dirty="0" smtClean="0">
                <a:solidFill>
                  <a:schemeClr val="tx1"/>
                </a:solidFill>
              </a:rPr>
              <a:t>Challenges – Task assignment</a:t>
            </a:r>
            <a:endParaRPr lang="en-US" sz="2400" dirty="0">
              <a:solidFill>
                <a:schemeClr val="tx1"/>
              </a:solidFill>
            </a:endParaRPr>
          </a:p>
        </p:txBody>
      </p:sp>
      <p:sp>
        <p:nvSpPr>
          <p:cNvPr id="3" name="Slide Number Placeholder 2"/>
          <p:cNvSpPr>
            <a:spLocks noGrp="1"/>
          </p:cNvSpPr>
          <p:nvPr>
            <p:ph type="sldNum" sz="quarter" idx="13"/>
          </p:nvPr>
        </p:nvSpPr>
        <p:spPr/>
        <p:txBody>
          <a:bodyPr/>
          <a:lstStyle/>
          <a:p>
            <a:fld id="{1E271111-F451-4F40-BCBE-9613D3148906}" type="slidenum">
              <a:rPr lang="en-US" smtClean="0"/>
              <a:pPr/>
              <a:t>5</a:t>
            </a:fld>
            <a:endParaRPr lang="en-US" dirty="0"/>
          </a:p>
        </p:txBody>
      </p:sp>
    </p:spTree>
    <p:extLst>
      <p:ext uri="{BB962C8B-B14F-4D97-AF65-F5344CB8AC3E}">
        <p14:creationId xmlns:p14="http://schemas.microsoft.com/office/powerpoint/2010/main" val="30973863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5"/>
          <p:cNvSpPr>
            <a:spLocks noGrp="1"/>
          </p:cNvSpPr>
          <p:nvPr>
            <p:ph type="body" sz="quarter" idx="12"/>
          </p:nvPr>
        </p:nvSpPr>
        <p:spPr bwMode="auto">
          <a:xfrm>
            <a:off x="683145" y="1484784"/>
            <a:ext cx="8209335" cy="49685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80000"/>
              </a:lnSpc>
              <a:buNone/>
            </a:pPr>
            <a:r>
              <a:rPr lang="en-US" altLang="zh-CN" sz="2000" dirty="0" smtClean="0"/>
              <a:t>Background: Regression test is made manually.</a:t>
            </a:r>
            <a:endParaRPr lang="en-US" altLang="zh-CN" sz="2000" dirty="0"/>
          </a:p>
          <a:p>
            <a:pPr marL="0" indent="0">
              <a:lnSpc>
                <a:spcPct val="80000"/>
              </a:lnSpc>
              <a:buNone/>
            </a:pPr>
            <a:endParaRPr lang="en-US" altLang="zh-CN" sz="2000" dirty="0"/>
          </a:p>
          <a:p>
            <a:pPr marL="0" indent="0">
              <a:lnSpc>
                <a:spcPct val="80000"/>
              </a:lnSpc>
              <a:buNone/>
            </a:pPr>
            <a:r>
              <a:rPr lang="en-US" altLang="zh-CN" sz="2000" dirty="0" smtClean="0"/>
              <a:t>Impact</a:t>
            </a:r>
            <a:r>
              <a:rPr lang="en-US" altLang="zh-CN" sz="2000" dirty="0"/>
              <a:t>:</a:t>
            </a:r>
          </a:p>
          <a:p>
            <a:pPr marL="342900" indent="-342900">
              <a:lnSpc>
                <a:spcPct val="90000"/>
              </a:lnSpc>
              <a:buFont typeface="Arial" panose="020B0604020202020204" pitchFamily="34" charset="0"/>
              <a:buChar char="•"/>
            </a:pPr>
            <a:r>
              <a:rPr lang="en-US" altLang="zh-CN" sz="2000" dirty="0" smtClean="0"/>
              <a:t>Limited regression coverage(Might escape bugs to production)</a:t>
            </a:r>
          </a:p>
          <a:p>
            <a:pPr marL="342900" indent="-342900">
              <a:lnSpc>
                <a:spcPct val="90000"/>
              </a:lnSpc>
              <a:buFont typeface="Arial" panose="020B0604020202020204" pitchFamily="34" charset="0"/>
              <a:buChar char="•"/>
            </a:pPr>
            <a:r>
              <a:rPr lang="en-US" altLang="zh-CN" sz="2000" dirty="0" smtClean="0"/>
              <a:t>Team member fears changes</a:t>
            </a:r>
          </a:p>
        </p:txBody>
      </p:sp>
      <p:sp>
        <p:nvSpPr>
          <p:cNvPr id="2" name="Title 1"/>
          <p:cNvSpPr>
            <a:spLocks noGrp="1"/>
          </p:cNvSpPr>
          <p:nvPr>
            <p:ph type="title" idx="4294967295"/>
          </p:nvPr>
        </p:nvSpPr>
        <p:spPr>
          <a:xfrm>
            <a:off x="256658" y="476672"/>
            <a:ext cx="8491805" cy="432048"/>
          </a:xfrm>
          <a:prstGeom prst="rect">
            <a:avLst/>
          </a:prstGeom>
        </p:spPr>
        <p:txBody>
          <a:bodyPr/>
          <a:lstStyle/>
          <a:p>
            <a:r>
              <a:rPr lang="en-US" altLang="zh-CN" sz="2400" dirty="0" smtClean="0">
                <a:solidFill>
                  <a:schemeClr val="tx1"/>
                </a:solidFill>
              </a:rPr>
              <a:t>Challenges – Manually test</a:t>
            </a:r>
            <a:endParaRPr lang="en-US" sz="2400" dirty="0">
              <a:solidFill>
                <a:schemeClr val="tx1"/>
              </a:solidFill>
            </a:endParaRPr>
          </a:p>
        </p:txBody>
      </p:sp>
      <p:sp>
        <p:nvSpPr>
          <p:cNvPr id="3" name="Slide Number Placeholder 2"/>
          <p:cNvSpPr>
            <a:spLocks noGrp="1"/>
          </p:cNvSpPr>
          <p:nvPr>
            <p:ph type="sldNum" sz="quarter" idx="13"/>
          </p:nvPr>
        </p:nvSpPr>
        <p:spPr/>
        <p:txBody>
          <a:bodyPr/>
          <a:lstStyle/>
          <a:p>
            <a:fld id="{1E271111-F451-4F40-BCBE-9613D3148906}" type="slidenum">
              <a:rPr lang="en-US" smtClean="0"/>
              <a:pPr/>
              <a:t>6</a:t>
            </a:fld>
            <a:endParaRPr lang="en-US" dirty="0"/>
          </a:p>
        </p:txBody>
      </p:sp>
    </p:spTree>
    <p:extLst>
      <p:ext uri="{BB962C8B-B14F-4D97-AF65-F5344CB8AC3E}">
        <p14:creationId xmlns:p14="http://schemas.microsoft.com/office/powerpoint/2010/main" val="342018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5"/>
          <p:cNvSpPr>
            <a:spLocks noGrp="1"/>
          </p:cNvSpPr>
          <p:nvPr>
            <p:ph type="body" sz="quarter" idx="12"/>
          </p:nvPr>
        </p:nvSpPr>
        <p:spPr bwMode="auto">
          <a:xfrm>
            <a:off x="683145" y="1484784"/>
            <a:ext cx="8209335" cy="49685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80000"/>
              </a:lnSpc>
              <a:buNone/>
            </a:pPr>
            <a:r>
              <a:rPr lang="en-US" altLang="zh-CN" sz="2000" dirty="0"/>
              <a:t>Background: </a:t>
            </a:r>
            <a:r>
              <a:rPr lang="en-US" sz="2000" dirty="0" smtClean="0"/>
              <a:t>When </a:t>
            </a:r>
            <a:r>
              <a:rPr lang="en-US" sz="2000" dirty="0"/>
              <a:t>teams </a:t>
            </a:r>
            <a:r>
              <a:rPr lang="en-US" sz="2000" dirty="0" smtClean="0"/>
              <a:t>transition </a:t>
            </a:r>
            <a:r>
              <a:rPr lang="en-US" sz="2000" dirty="0"/>
              <a:t>to Agile </a:t>
            </a:r>
            <a:r>
              <a:rPr lang="en-US" sz="2000" dirty="0" smtClean="0"/>
              <a:t>there still </a:t>
            </a:r>
            <a:r>
              <a:rPr lang="en-US" sz="2000" dirty="0"/>
              <a:t>handoffs from </a:t>
            </a:r>
            <a:r>
              <a:rPr lang="en-US" sz="2000" dirty="0" smtClean="0"/>
              <a:t> dedicated roles, such like BA, UI, BW, FE, QA.</a:t>
            </a:r>
            <a:endParaRPr lang="en-US" altLang="zh-CN" sz="2000" dirty="0"/>
          </a:p>
          <a:p>
            <a:pPr marL="0" indent="0">
              <a:lnSpc>
                <a:spcPct val="80000"/>
              </a:lnSpc>
              <a:buNone/>
            </a:pPr>
            <a:endParaRPr lang="en-US" altLang="zh-CN" sz="2000" dirty="0"/>
          </a:p>
          <a:p>
            <a:pPr marL="0" indent="0">
              <a:lnSpc>
                <a:spcPct val="80000"/>
              </a:lnSpc>
              <a:buNone/>
            </a:pPr>
            <a:r>
              <a:rPr lang="en-US" altLang="zh-CN" sz="2000" dirty="0"/>
              <a:t>Impact</a:t>
            </a:r>
            <a:r>
              <a:rPr lang="en-US" altLang="zh-CN" sz="2000" dirty="0" smtClean="0"/>
              <a:t>:</a:t>
            </a:r>
          </a:p>
          <a:p>
            <a:pPr>
              <a:lnSpc>
                <a:spcPct val="80000"/>
              </a:lnSpc>
              <a:buFont typeface="Arial" pitchFamily="34" charset="0"/>
              <a:buChar char="•"/>
            </a:pPr>
            <a:r>
              <a:rPr lang="en-US" altLang="zh-CN" sz="2000" dirty="0" smtClean="0"/>
              <a:t>More bottleneck</a:t>
            </a:r>
          </a:p>
          <a:p>
            <a:pPr>
              <a:lnSpc>
                <a:spcPct val="80000"/>
              </a:lnSpc>
              <a:buFont typeface="Arial" pitchFamily="34" charset="0"/>
              <a:buChar char="•"/>
            </a:pPr>
            <a:r>
              <a:rPr lang="en-US" altLang="zh-CN" sz="2000" dirty="0" smtClean="0"/>
              <a:t>Work in parallel</a:t>
            </a:r>
          </a:p>
          <a:p>
            <a:pPr>
              <a:lnSpc>
                <a:spcPct val="80000"/>
              </a:lnSpc>
              <a:buFont typeface="Arial" pitchFamily="34" charset="0"/>
              <a:buChar char="•"/>
            </a:pPr>
            <a:r>
              <a:rPr lang="en-US" altLang="zh-CN" sz="2000" dirty="0" smtClean="0"/>
              <a:t>Self skill improvement</a:t>
            </a:r>
          </a:p>
          <a:p>
            <a:pPr>
              <a:lnSpc>
                <a:spcPct val="80000"/>
              </a:lnSpc>
              <a:buFont typeface="Arial" pitchFamily="34" charset="0"/>
              <a:buChar char="•"/>
            </a:pPr>
            <a:r>
              <a:rPr lang="en-US" altLang="zh-CN" sz="2000" dirty="0" smtClean="0"/>
              <a:t>Project speed improvement</a:t>
            </a:r>
            <a:endParaRPr lang="en-US" altLang="zh-CN" sz="2000" dirty="0"/>
          </a:p>
        </p:txBody>
      </p:sp>
      <p:sp>
        <p:nvSpPr>
          <p:cNvPr id="2" name="Title 1"/>
          <p:cNvSpPr>
            <a:spLocks noGrp="1"/>
          </p:cNvSpPr>
          <p:nvPr>
            <p:ph type="title" idx="4294967295"/>
          </p:nvPr>
        </p:nvSpPr>
        <p:spPr>
          <a:xfrm>
            <a:off x="256658" y="476672"/>
            <a:ext cx="8491805" cy="432048"/>
          </a:xfrm>
          <a:prstGeom prst="rect">
            <a:avLst/>
          </a:prstGeom>
        </p:spPr>
        <p:txBody>
          <a:bodyPr/>
          <a:lstStyle/>
          <a:p>
            <a:r>
              <a:rPr lang="en-US" altLang="zh-CN" sz="2400" dirty="0" smtClean="0">
                <a:solidFill>
                  <a:schemeClr val="tx1"/>
                </a:solidFill>
              </a:rPr>
              <a:t>Challenges – Limited Skill Diversity</a:t>
            </a:r>
            <a:endParaRPr lang="en-US" sz="2400" dirty="0">
              <a:solidFill>
                <a:schemeClr val="tx1"/>
              </a:solidFill>
            </a:endParaRPr>
          </a:p>
        </p:txBody>
      </p:sp>
      <p:sp>
        <p:nvSpPr>
          <p:cNvPr id="3" name="Slide Number Placeholder 2"/>
          <p:cNvSpPr>
            <a:spLocks noGrp="1"/>
          </p:cNvSpPr>
          <p:nvPr>
            <p:ph type="sldNum" sz="quarter" idx="13"/>
          </p:nvPr>
        </p:nvSpPr>
        <p:spPr/>
        <p:txBody>
          <a:bodyPr/>
          <a:lstStyle/>
          <a:p>
            <a:fld id="{1E271111-F451-4F40-BCBE-9613D3148906}" type="slidenum">
              <a:rPr lang="en-US" smtClean="0"/>
              <a:pPr/>
              <a:t>7</a:t>
            </a:fld>
            <a:endParaRPr lang="en-US" dirty="0"/>
          </a:p>
        </p:txBody>
      </p:sp>
    </p:spTree>
    <p:extLst>
      <p:ext uri="{BB962C8B-B14F-4D97-AF65-F5344CB8AC3E}">
        <p14:creationId xmlns:p14="http://schemas.microsoft.com/office/powerpoint/2010/main" val="3726012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5"/>
          <p:cNvSpPr>
            <a:spLocks noGrp="1"/>
          </p:cNvSpPr>
          <p:nvPr>
            <p:ph type="body" sz="quarter" idx="12"/>
          </p:nvPr>
        </p:nvSpPr>
        <p:spPr bwMode="auto">
          <a:xfrm>
            <a:off x="683145" y="1484784"/>
            <a:ext cx="8209335" cy="49685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80000"/>
              </a:lnSpc>
              <a:buNone/>
            </a:pPr>
            <a:r>
              <a:rPr lang="en-US" altLang="zh-CN" sz="2000" dirty="0" smtClean="0"/>
              <a:t>Solution:</a:t>
            </a:r>
          </a:p>
          <a:p>
            <a:pPr>
              <a:lnSpc>
                <a:spcPct val="80000"/>
              </a:lnSpc>
              <a:buFont typeface="Arial" panose="020B0604020202020204" pitchFamily="34" charset="0"/>
              <a:buChar char="•"/>
            </a:pPr>
            <a:r>
              <a:rPr lang="en-US" altLang="zh-CN" sz="2000" dirty="0" smtClean="0"/>
              <a:t>Arrange a fixed time box</a:t>
            </a:r>
          </a:p>
          <a:p>
            <a:pPr>
              <a:lnSpc>
                <a:spcPct val="80000"/>
              </a:lnSpc>
              <a:buFont typeface="Arial" panose="020B0604020202020204" pitchFamily="34" charset="0"/>
              <a:buChar char="•"/>
            </a:pPr>
            <a:r>
              <a:rPr lang="en-US" altLang="zh-CN" sz="2000" dirty="0" smtClean="0"/>
              <a:t>Let the team to plan the project scope</a:t>
            </a:r>
          </a:p>
          <a:p>
            <a:pPr marL="0" indent="0">
              <a:lnSpc>
                <a:spcPct val="80000"/>
              </a:lnSpc>
              <a:buNone/>
            </a:pPr>
            <a:endParaRPr lang="en-US" altLang="zh-CN" sz="2000" dirty="0"/>
          </a:p>
          <a:p>
            <a:pPr marL="0" indent="0">
              <a:lnSpc>
                <a:spcPct val="80000"/>
              </a:lnSpc>
              <a:buNone/>
            </a:pPr>
            <a:r>
              <a:rPr lang="en-US" altLang="zh-CN" sz="2000" dirty="0" smtClean="0"/>
              <a:t>Initially we can try time boxes with each fixed 2 weeks(Regardless the total duration of estimation). </a:t>
            </a:r>
          </a:p>
          <a:p>
            <a:pPr marL="0" indent="0">
              <a:lnSpc>
                <a:spcPct val="80000"/>
              </a:lnSpc>
              <a:buNone/>
            </a:pPr>
            <a:endParaRPr lang="en-US" altLang="zh-CN" sz="2000" dirty="0"/>
          </a:p>
          <a:p>
            <a:pPr marL="0" indent="0">
              <a:lnSpc>
                <a:spcPct val="80000"/>
              </a:lnSpc>
              <a:buNone/>
            </a:pPr>
            <a:r>
              <a:rPr lang="en-US" altLang="zh-CN" sz="2000" dirty="0" smtClean="0"/>
              <a:t>Let team to decide which should be implemented first in different sprint. </a:t>
            </a:r>
          </a:p>
          <a:p>
            <a:pPr marL="0" indent="0">
              <a:lnSpc>
                <a:spcPct val="80000"/>
              </a:lnSpc>
              <a:buNone/>
            </a:pPr>
            <a:endParaRPr lang="en-US" altLang="zh-CN" sz="2000" dirty="0" smtClean="0"/>
          </a:p>
          <a:p>
            <a:pPr marL="0" indent="0">
              <a:lnSpc>
                <a:spcPct val="80000"/>
              </a:lnSpc>
              <a:buNone/>
            </a:pPr>
            <a:r>
              <a:rPr lang="en-US" altLang="zh-CN" sz="2000" dirty="0" smtClean="0"/>
              <a:t>Through a fixed time box we can see whether the team production is actually improving by looking at the total tickets size in each sprint.</a:t>
            </a:r>
          </a:p>
          <a:p>
            <a:pPr marL="0" indent="0">
              <a:lnSpc>
                <a:spcPct val="80000"/>
              </a:lnSpc>
              <a:buNone/>
            </a:pPr>
            <a:endParaRPr lang="en-US" altLang="zh-CN" sz="2000" dirty="0"/>
          </a:p>
          <a:p>
            <a:pPr marL="0" indent="0">
              <a:lnSpc>
                <a:spcPct val="80000"/>
              </a:lnSpc>
              <a:buNone/>
            </a:pPr>
            <a:r>
              <a:rPr lang="en-US" altLang="zh-CN" sz="2000" dirty="0" smtClean="0"/>
              <a:t>Overall speaking, we can compare the total cost with rough estimate and observe if fixed time box is more productive(In a longer term) </a:t>
            </a:r>
            <a:endParaRPr lang="en-US" altLang="zh-CN" sz="2000" dirty="0"/>
          </a:p>
          <a:p>
            <a:pPr marL="0" indent="0">
              <a:lnSpc>
                <a:spcPct val="80000"/>
              </a:lnSpc>
              <a:buNone/>
            </a:pPr>
            <a:r>
              <a:rPr lang="en-US" altLang="zh-CN" sz="2000" dirty="0" smtClean="0"/>
              <a:t>  </a:t>
            </a:r>
            <a:endParaRPr lang="en-US" altLang="zh-CN" sz="2000" dirty="0"/>
          </a:p>
        </p:txBody>
      </p:sp>
      <p:sp>
        <p:nvSpPr>
          <p:cNvPr id="2" name="Title 1"/>
          <p:cNvSpPr>
            <a:spLocks noGrp="1"/>
          </p:cNvSpPr>
          <p:nvPr>
            <p:ph type="title" idx="4294967295"/>
          </p:nvPr>
        </p:nvSpPr>
        <p:spPr>
          <a:xfrm>
            <a:off x="256658" y="476672"/>
            <a:ext cx="8491805" cy="864096"/>
          </a:xfrm>
          <a:prstGeom prst="rect">
            <a:avLst/>
          </a:prstGeom>
        </p:spPr>
        <p:txBody>
          <a:bodyPr/>
          <a:lstStyle/>
          <a:p>
            <a:r>
              <a:rPr lang="en-US" sz="2400" dirty="0" smtClean="0">
                <a:solidFill>
                  <a:schemeClr val="tx1"/>
                </a:solidFill>
              </a:rPr>
              <a:t>Solutions – Fixed </a:t>
            </a:r>
            <a:r>
              <a:rPr lang="en-US" sz="2400" dirty="0">
                <a:solidFill>
                  <a:schemeClr val="tx1"/>
                </a:solidFill>
              </a:rPr>
              <a:t>t</a:t>
            </a:r>
            <a:r>
              <a:rPr lang="en-US" altLang="zh-CN" sz="2400" dirty="0" smtClean="0">
                <a:solidFill>
                  <a:schemeClr val="tx1"/>
                </a:solidFill>
              </a:rPr>
              <a:t>ime </a:t>
            </a:r>
            <a:r>
              <a:rPr lang="en-US" altLang="zh-CN" sz="2400" dirty="0">
                <a:solidFill>
                  <a:schemeClr val="tx1"/>
                </a:solidFill>
              </a:rPr>
              <a:t>box </a:t>
            </a:r>
            <a:r>
              <a:rPr lang="en-US" altLang="zh-CN" sz="2400" dirty="0" smtClean="0">
                <a:solidFill>
                  <a:schemeClr val="tx1"/>
                </a:solidFill>
              </a:rPr>
              <a:t>&amp; More team involvement in Planning</a:t>
            </a:r>
            <a:endParaRPr lang="en-US" sz="2400" dirty="0">
              <a:solidFill>
                <a:schemeClr val="tx1"/>
              </a:solidFill>
            </a:endParaRPr>
          </a:p>
        </p:txBody>
      </p:sp>
      <p:sp>
        <p:nvSpPr>
          <p:cNvPr id="3" name="Slide Number Placeholder 2"/>
          <p:cNvSpPr>
            <a:spLocks noGrp="1"/>
          </p:cNvSpPr>
          <p:nvPr>
            <p:ph type="sldNum" sz="quarter" idx="13"/>
          </p:nvPr>
        </p:nvSpPr>
        <p:spPr/>
        <p:txBody>
          <a:bodyPr/>
          <a:lstStyle/>
          <a:p>
            <a:fld id="{1E271111-F451-4F40-BCBE-9613D3148906}" type="slidenum">
              <a:rPr lang="en-US" smtClean="0"/>
              <a:pPr/>
              <a:t>8</a:t>
            </a:fld>
            <a:endParaRPr lang="en-US" dirty="0"/>
          </a:p>
        </p:txBody>
      </p:sp>
    </p:spTree>
    <p:extLst>
      <p:ext uri="{BB962C8B-B14F-4D97-AF65-F5344CB8AC3E}">
        <p14:creationId xmlns:p14="http://schemas.microsoft.com/office/powerpoint/2010/main" val="1029330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5"/>
          <p:cNvSpPr>
            <a:spLocks noGrp="1"/>
          </p:cNvSpPr>
          <p:nvPr>
            <p:ph type="body" sz="quarter" idx="12"/>
          </p:nvPr>
        </p:nvSpPr>
        <p:spPr bwMode="auto">
          <a:xfrm>
            <a:off x="683145" y="1484784"/>
            <a:ext cx="8209335" cy="49685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80000"/>
              </a:lnSpc>
              <a:buNone/>
            </a:pPr>
            <a:r>
              <a:rPr lang="en-US" altLang="zh-CN" sz="2000" dirty="0" smtClean="0"/>
              <a:t>Solution:</a:t>
            </a:r>
          </a:p>
          <a:p>
            <a:pPr marL="0" indent="0">
              <a:lnSpc>
                <a:spcPct val="80000"/>
              </a:lnSpc>
              <a:buNone/>
            </a:pPr>
            <a:r>
              <a:rPr lang="en-US" altLang="zh-CN" sz="2000" dirty="0" smtClean="0"/>
              <a:t>Team members are encouraged to take the task by themselves. By observing this activity we can  see who likes the challenging task and who is more conservative. Thus we know </a:t>
            </a:r>
            <a:r>
              <a:rPr lang="en-US" altLang="zh-CN" sz="2000" dirty="0" smtClean="0"/>
              <a:t>people’s different characteristics in order to help scrum master to communicate with them in </a:t>
            </a:r>
            <a:r>
              <a:rPr lang="en-US" altLang="zh-CN" sz="2000" dirty="0" smtClean="0"/>
              <a:t>the team. </a:t>
            </a:r>
            <a:r>
              <a:rPr lang="en-US" altLang="zh-CN" sz="2000" dirty="0" smtClean="0"/>
              <a:t>We </a:t>
            </a:r>
            <a:r>
              <a:rPr lang="en-US" altLang="zh-CN" sz="2000" dirty="0" smtClean="0"/>
              <a:t>also want to see the people can collaborate with others to accomplish the tasks.  </a:t>
            </a:r>
          </a:p>
          <a:p>
            <a:pPr marL="0" indent="0">
              <a:lnSpc>
                <a:spcPct val="80000"/>
              </a:lnSpc>
              <a:buNone/>
            </a:pPr>
            <a:endParaRPr lang="en-US" altLang="zh-CN" sz="2000" dirty="0"/>
          </a:p>
          <a:p>
            <a:pPr marL="0" indent="0">
              <a:lnSpc>
                <a:spcPct val="80000"/>
              </a:lnSpc>
              <a:buNone/>
            </a:pPr>
            <a:r>
              <a:rPr lang="en-US" altLang="zh-CN" sz="2000" dirty="0" smtClean="0"/>
              <a:t>We shall set up the role model in the team to promote the sprite to be more brave to take the difficult work.</a:t>
            </a:r>
          </a:p>
          <a:p>
            <a:pPr marL="0" indent="0">
              <a:lnSpc>
                <a:spcPct val="80000"/>
              </a:lnSpc>
              <a:buNone/>
            </a:pPr>
            <a:endParaRPr lang="en-US" altLang="zh-CN" sz="2000" dirty="0"/>
          </a:p>
          <a:p>
            <a:pPr marL="0" indent="0">
              <a:lnSpc>
                <a:spcPct val="80000"/>
              </a:lnSpc>
              <a:buNone/>
            </a:pPr>
            <a:r>
              <a:rPr lang="en-US" altLang="zh-CN" sz="2000" dirty="0" smtClean="0"/>
              <a:t>For these person who scare to take challenging task, sometimes we have to assign the task to them. The difficulty level can be gradually improved.</a:t>
            </a:r>
          </a:p>
          <a:p>
            <a:pPr marL="0" indent="0">
              <a:lnSpc>
                <a:spcPct val="80000"/>
              </a:lnSpc>
              <a:buNone/>
            </a:pPr>
            <a:endParaRPr lang="en-US" altLang="zh-CN" sz="2000" dirty="0" smtClean="0"/>
          </a:p>
          <a:p>
            <a:pPr marL="0" indent="0">
              <a:lnSpc>
                <a:spcPct val="80000"/>
              </a:lnSpc>
              <a:buNone/>
            </a:pPr>
            <a:endParaRPr lang="en-US" altLang="zh-CN" sz="2000" dirty="0"/>
          </a:p>
          <a:p>
            <a:pPr marL="0" indent="0">
              <a:lnSpc>
                <a:spcPct val="80000"/>
              </a:lnSpc>
              <a:buNone/>
            </a:pPr>
            <a:endParaRPr lang="en-US" altLang="zh-CN" sz="2000" dirty="0"/>
          </a:p>
        </p:txBody>
      </p:sp>
      <p:sp>
        <p:nvSpPr>
          <p:cNvPr id="2" name="Title 1"/>
          <p:cNvSpPr>
            <a:spLocks noGrp="1"/>
          </p:cNvSpPr>
          <p:nvPr>
            <p:ph type="title" idx="4294967295"/>
          </p:nvPr>
        </p:nvSpPr>
        <p:spPr>
          <a:xfrm>
            <a:off x="256658" y="476672"/>
            <a:ext cx="8491805" cy="432048"/>
          </a:xfrm>
          <a:prstGeom prst="rect">
            <a:avLst/>
          </a:prstGeom>
        </p:spPr>
        <p:txBody>
          <a:bodyPr/>
          <a:lstStyle/>
          <a:p>
            <a:r>
              <a:rPr lang="en-US" sz="2400" dirty="0" smtClean="0">
                <a:solidFill>
                  <a:schemeClr val="tx1"/>
                </a:solidFill>
              </a:rPr>
              <a:t>Solutions – </a:t>
            </a:r>
            <a:r>
              <a:rPr lang="en-US" altLang="zh-CN" sz="2400" dirty="0" smtClean="0">
                <a:solidFill>
                  <a:schemeClr val="tx1"/>
                </a:solidFill>
              </a:rPr>
              <a:t>Take task instead of Assign task</a:t>
            </a:r>
            <a:endParaRPr lang="en-US" sz="2400" dirty="0">
              <a:solidFill>
                <a:schemeClr val="tx1"/>
              </a:solidFill>
            </a:endParaRPr>
          </a:p>
        </p:txBody>
      </p:sp>
      <p:sp>
        <p:nvSpPr>
          <p:cNvPr id="3" name="Slide Number Placeholder 2"/>
          <p:cNvSpPr>
            <a:spLocks noGrp="1"/>
          </p:cNvSpPr>
          <p:nvPr>
            <p:ph type="sldNum" sz="quarter" idx="13"/>
          </p:nvPr>
        </p:nvSpPr>
        <p:spPr/>
        <p:txBody>
          <a:bodyPr/>
          <a:lstStyle/>
          <a:p>
            <a:fld id="{1E271111-F451-4F40-BCBE-9613D3148906}" type="slidenum">
              <a:rPr lang="en-US" smtClean="0"/>
              <a:pPr/>
              <a:t>9</a:t>
            </a:fld>
            <a:endParaRPr lang="en-US" dirty="0"/>
          </a:p>
        </p:txBody>
      </p:sp>
    </p:spTree>
    <p:extLst>
      <p:ext uri="{BB962C8B-B14F-4D97-AF65-F5344CB8AC3E}">
        <p14:creationId xmlns:p14="http://schemas.microsoft.com/office/powerpoint/2010/main" val="138034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83"/>
</p:tagLst>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Table of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st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Bleum Presentation Template 2012</Template>
  <TotalTime>64548</TotalTime>
  <Words>853</Words>
  <Application>Microsoft Office PowerPoint</Application>
  <PresentationFormat>On-screen Show (4:3)</PresentationFormat>
  <Paragraphs>102</Paragraphs>
  <Slides>13</Slides>
  <Notes>4</Notes>
  <HiddenSlides>0</HiddenSlides>
  <MMClips>0</MMClips>
  <ScaleCrop>false</ScaleCrop>
  <HeadingPairs>
    <vt:vector size="4" baseType="variant">
      <vt:variant>
        <vt:lpstr>Theme</vt:lpstr>
      </vt:variant>
      <vt:variant>
        <vt:i4>3</vt:i4>
      </vt:variant>
      <vt:variant>
        <vt:lpstr>Slide Titles</vt:lpstr>
      </vt:variant>
      <vt:variant>
        <vt:i4>13</vt:i4>
      </vt:variant>
    </vt:vector>
  </HeadingPairs>
  <TitlesOfParts>
    <vt:vector size="16" baseType="lpstr">
      <vt:lpstr>Table of Content</vt:lpstr>
      <vt:lpstr>Origin</vt:lpstr>
      <vt:lpstr>test3</vt:lpstr>
      <vt:lpstr>ODC Agile Journey</vt:lpstr>
      <vt:lpstr>Agenda</vt:lpstr>
      <vt:lpstr>Where we are</vt:lpstr>
      <vt:lpstr>Challenges – Time box Lack of rhythm </vt:lpstr>
      <vt:lpstr>Challenges – Task assignment</vt:lpstr>
      <vt:lpstr>Challenges – Manually test</vt:lpstr>
      <vt:lpstr>Challenges – Limited Skill Diversity</vt:lpstr>
      <vt:lpstr>Solutions – Fixed time box &amp; More team involvement in Planning</vt:lpstr>
      <vt:lpstr>Solutions – Take task instead of Assign task</vt:lpstr>
      <vt:lpstr>Solutions – Automation Regression Test</vt:lpstr>
      <vt:lpstr>Solutions – Create opportunity to learn new skills</vt:lpstr>
      <vt:lpstr>Trust Agile And Enjoy Journey</vt:lpstr>
      <vt:lpstr>PowerPoint Presentation</vt:lpstr>
    </vt:vector>
  </TitlesOfParts>
  <Manager>Alpay Akdemir</Manager>
  <Company>Peppers &amp; Rogers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Document</dc:title>
  <dc:creator>Alpay Akdemir</dc:creator>
  <cp:lastModifiedBy>William Liu</cp:lastModifiedBy>
  <cp:revision>1883</cp:revision>
  <cp:lastPrinted>2012-08-13T21:40:49Z</cp:lastPrinted>
  <dcterms:created xsi:type="dcterms:W3CDTF">2011-02-17T19:03:56Z</dcterms:created>
  <dcterms:modified xsi:type="dcterms:W3CDTF">2015-06-23T08:39:17Z</dcterms:modified>
</cp:coreProperties>
</file>