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9" r:id="rId23"/>
    <p:sldId id="278" r:id="rId24"/>
    <p:sldId id="277"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49FCF34-B7B2-4169-9911-0A295F040DAB}" type="datetimeFigureOut">
              <a:rPr lang="en-GB" smtClean="0"/>
              <a:t>16/08/2021</a:t>
            </a:fld>
            <a:endParaRPr lang="en-GB"/>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B4886E9-732C-4540-B61B-11E6E0C3A531}" type="slidenum">
              <a:rPr lang="en-GB" smtClean="0"/>
              <a:t>‹#›</a:t>
            </a:fld>
            <a:endParaRPr lang="en-GB"/>
          </a:p>
        </p:txBody>
      </p:sp>
    </p:spTree>
    <p:extLst>
      <p:ext uri="{BB962C8B-B14F-4D97-AF65-F5344CB8AC3E}">
        <p14:creationId xmlns:p14="http://schemas.microsoft.com/office/powerpoint/2010/main" val="193294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B4886E9-732C-4540-B61B-11E6E0C3A531}" type="slidenum">
              <a:rPr lang="en-GB" smtClean="0"/>
              <a:t>21</a:t>
            </a:fld>
            <a:endParaRPr lang="en-GB"/>
          </a:p>
        </p:txBody>
      </p:sp>
    </p:spTree>
    <p:extLst>
      <p:ext uri="{BB962C8B-B14F-4D97-AF65-F5344CB8AC3E}">
        <p14:creationId xmlns:p14="http://schemas.microsoft.com/office/powerpoint/2010/main" val="394080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122480"/>
            <a:ext cx="9143280" cy="11064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mailto:eceeee.kurnaz@gmail.com" TargetMode="External"/><Relationship Id="rId2" Type="http://schemas.openxmlformats.org/officeDocument/2006/relationships/hyperlink" Target="mailto:willokomba@gmail.com" TargetMode="External"/><Relationship Id="rId1" Type="http://schemas.openxmlformats.org/officeDocument/2006/relationships/slideLayout" Target="../slideLayouts/slideLayout13.xml"/><Relationship Id="rId5" Type="http://schemas.openxmlformats.org/officeDocument/2006/relationships/hyperlink" Target="mailto:udbhavbalaji@gmail.com" TargetMode="External"/><Relationship Id="rId4" Type="http://schemas.openxmlformats.org/officeDocument/2006/relationships/hyperlink" Target="mailto:colinmburugu@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pic>
        <p:nvPicPr>
          <p:cNvPr id="76" name="Picture 5"/>
          <p:cNvPicPr/>
          <p:nvPr/>
        </p:nvPicPr>
        <p:blipFill>
          <a:blip r:embed="rId2"/>
          <a:stretch/>
        </p:blipFill>
        <p:spPr>
          <a:xfrm>
            <a:off x="1027440" y="0"/>
            <a:ext cx="2324880" cy="2324880"/>
          </a:xfrm>
          <a:prstGeom prst="rect">
            <a:avLst/>
          </a:prstGeom>
          <a:ln w="0">
            <a:noFill/>
          </a:ln>
        </p:spPr>
      </p:pic>
      <p:sp>
        <p:nvSpPr>
          <p:cNvPr id="77" name="CustomShape 1"/>
          <p:cNvSpPr/>
          <p:nvPr/>
        </p:nvSpPr>
        <p:spPr>
          <a:xfrm>
            <a:off x="1962000" y="2419920"/>
            <a:ext cx="6731280" cy="3243960"/>
          </a:xfrm>
          <a:prstGeom prst="rect">
            <a:avLst/>
          </a:prstGeom>
          <a:solidFill>
            <a:schemeClr val="bg2">
              <a:lumMod val="25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6600" b="0" strike="noStrike" spc="-1" dirty="0">
                <a:solidFill>
                  <a:srgbClr val="FF6600"/>
                </a:solidFill>
                <a:latin typeface="Calibri"/>
                <a:ea typeface="DejaVu Sans"/>
              </a:rPr>
              <a:t>Bank Marketing</a:t>
            </a:r>
            <a:endParaRPr lang="en-US" sz="6600" b="0" strike="noStrike" spc="-1" dirty="0">
              <a:latin typeface="Arial"/>
            </a:endParaRPr>
          </a:p>
          <a:p>
            <a:pPr>
              <a:lnSpc>
                <a:spcPct val="100000"/>
              </a:lnSpc>
            </a:pPr>
            <a:r>
              <a:rPr lang="en-US" sz="6600" b="0" strike="noStrike" spc="-1" dirty="0">
                <a:solidFill>
                  <a:srgbClr val="FF6600"/>
                </a:solidFill>
                <a:latin typeface="Calibri"/>
                <a:ea typeface="DejaVu Sans"/>
              </a:rPr>
              <a:t>(Campaign)</a:t>
            </a:r>
            <a:endParaRPr lang="en-US" sz="6600" b="0" strike="noStrike" spc="-1" dirty="0">
              <a:latin typeface="Arial"/>
            </a:endParaRPr>
          </a:p>
          <a:p>
            <a:pPr>
              <a:lnSpc>
                <a:spcPct val="100000"/>
              </a:lnSpc>
            </a:pPr>
            <a:r>
              <a:rPr lang="en-US" sz="2500" b="0" strike="noStrike" spc="-1" dirty="0">
                <a:solidFill>
                  <a:srgbClr val="FF6600"/>
                </a:solidFill>
                <a:latin typeface="Calibri"/>
                <a:ea typeface="DejaVu Sans"/>
              </a:rPr>
              <a:t>Virtual</a:t>
            </a:r>
            <a:r>
              <a:rPr lang="en-US" sz="2500" b="0" strike="noStrike" spc="-1" dirty="0">
                <a:solidFill>
                  <a:srgbClr val="000000"/>
                </a:solidFill>
                <a:latin typeface="Calibri"/>
                <a:ea typeface="DejaVu Sans"/>
              </a:rPr>
              <a:t> </a:t>
            </a:r>
            <a:r>
              <a:rPr lang="en-US" sz="2500" b="0" strike="noStrike" spc="-1" dirty="0">
                <a:solidFill>
                  <a:srgbClr val="FF6600"/>
                </a:solidFill>
                <a:latin typeface="Calibri"/>
                <a:ea typeface="DejaVu Sans"/>
              </a:rPr>
              <a:t>Internship</a:t>
            </a:r>
            <a:endParaRPr lang="en-US" sz="2500" b="0" strike="noStrike" spc="-1" dirty="0">
              <a:latin typeface="Arial"/>
            </a:endParaRPr>
          </a:p>
          <a:p>
            <a:pPr>
              <a:lnSpc>
                <a:spcPct val="100000"/>
              </a:lnSpc>
            </a:pPr>
            <a:endParaRPr lang="en-US" sz="2500" b="0" strike="noStrike" spc="-1" dirty="0">
              <a:latin typeface="Arial"/>
            </a:endParaRPr>
          </a:p>
          <a:p>
            <a:pPr>
              <a:lnSpc>
                <a:spcPct val="100000"/>
              </a:lnSpc>
            </a:pPr>
            <a:r>
              <a:rPr lang="en-US" sz="2500" b="0" strike="noStrike" spc="-1" dirty="0">
                <a:solidFill>
                  <a:srgbClr val="FF6600"/>
                </a:solidFill>
                <a:latin typeface="Calibri"/>
                <a:ea typeface="DejaVu Sans"/>
              </a:rPr>
              <a:t>14-Aug-2021</a:t>
            </a:r>
            <a:endParaRPr lang="en-US" sz="25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903920" y="5927760"/>
            <a:ext cx="4624200" cy="36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7" name="CustomShape 2"/>
          <p:cNvSpPr/>
          <p:nvPr/>
        </p:nvSpPr>
        <p:spPr>
          <a:xfrm>
            <a:off x="0" y="-1368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Number of Contacts Analysis</a:t>
            </a:r>
            <a:endParaRPr lang="en-US" sz="4400" b="0" strike="noStrike" spc="-1">
              <a:latin typeface="Arial"/>
            </a:endParaRPr>
          </a:p>
        </p:txBody>
      </p:sp>
      <p:pic>
        <p:nvPicPr>
          <p:cNvPr id="108" name="Picture 107"/>
          <p:cNvPicPr/>
          <p:nvPr/>
        </p:nvPicPr>
        <p:blipFill>
          <a:blip r:embed="rId2"/>
          <a:stretch/>
        </p:blipFill>
        <p:spPr>
          <a:xfrm>
            <a:off x="314640" y="1828800"/>
            <a:ext cx="4257000" cy="2742840"/>
          </a:xfrm>
          <a:prstGeom prst="rect">
            <a:avLst/>
          </a:prstGeom>
          <a:ln w="0">
            <a:noFill/>
          </a:ln>
        </p:spPr>
      </p:pic>
      <p:sp>
        <p:nvSpPr>
          <p:cNvPr id="109" name="CustomShape 3"/>
          <p:cNvSpPr/>
          <p:nvPr/>
        </p:nvSpPr>
        <p:spPr>
          <a:xfrm>
            <a:off x="685800" y="5029200"/>
            <a:ext cx="4114440" cy="136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From the hist plot we see that most respondents were contacted between 1 and 5 times.</a:t>
            </a:r>
          </a:p>
          <a:p>
            <a:pPr>
              <a:lnSpc>
                <a:spcPct val="100000"/>
              </a:lnSpc>
            </a:pPr>
            <a:r>
              <a:rPr lang="en-US" sz="1800" b="0" strike="noStrike" spc="-1">
                <a:latin typeface="Arial"/>
              </a:rPr>
              <a:t>A little of them between 5 and 10 times and very few above ten times. </a:t>
            </a:r>
          </a:p>
        </p:txBody>
      </p:sp>
      <p:pic>
        <p:nvPicPr>
          <p:cNvPr id="110" name="Picture 109"/>
          <p:cNvPicPr/>
          <p:nvPr/>
        </p:nvPicPr>
        <p:blipFill>
          <a:blip r:embed="rId3"/>
          <a:stretch/>
        </p:blipFill>
        <p:spPr>
          <a:xfrm>
            <a:off x="5029200" y="1600200"/>
            <a:ext cx="7086240" cy="3200040"/>
          </a:xfrm>
          <a:prstGeom prst="rect">
            <a:avLst/>
          </a:prstGeom>
          <a:ln w="0">
            <a:noFill/>
          </a:ln>
        </p:spPr>
      </p:pic>
      <p:sp>
        <p:nvSpPr>
          <p:cNvPr id="111" name="CustomShape 4"/>
          <p:cNvSpPr/>
          <p:nvPr/>
        </p:nvSpPr>
        <p:spPr>
          <a:xfrm>
            <a:off x="6172200" y="5257800"/>
            <a:ext cx="5028840" cy="136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Most of the respondents who agreed to buy the bank’s product were contacted only once. As the number of contact increases, so does the chances of the customer buying the product lower.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1224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Last_Contact_Month Analysis</a:t>
            </a:r>
            <a:endParaRPr lang="en-US" sz="4400" b="0" strike="noStrike" spc="-1">
              <a:latin typeface="Arial"/>
            </a:endParaRPr>
          </a:p>
        </p:txBody>
      </p:sp>
      <p:pic>
        <p:nvPicPr>
          <p:cNvPr id="113" name="Picture 112"/>
          <p:cNvPicPr/>
          <p:nvPr/>
        </p:nvPicPr>
        <p:blipFill>
          <a:blip r:embed="rId2"/>
          <a:stretch/>
        </p:blipFill>
        <p:spPr>
          <a:xfrm>
            <a:off x="0" y="1371240"/>
            <a:ext cx="5714640" cy="3231720"/>
          </a:xfrm>
          <a:prstGeom prst="rect">
            <a:avLst/>
          </a:prstGeom>
          <a:ln w="0">
            <a:noFill/>
          </a:ln>
        </p:spPr>
      </p:pic>
      <p:pic>
        <p:nvPicPr>
          <p:cNvPr id="114" name="Picture 113"/>
          <p:cNvPicPr/>
          <p:nvPr/>
        </p:nvPicPr>
        <p:blipFill>
          <a:blip r:embed="rId3"/>
          <a:stretch/>
        </p:blipFill>
        <p:spPr>
          <a:xfrm>
            <a:off x="6172200" y="1371600"/>
            <a:ext cx="5829840" cy="2971440"/>
          </a:xfrm>
          <a:prstGeom prst="rect">
            <a:avLst/>
          </a:prstGeom>
          <a:ln w="0">
            <a:noFill/>
          </a:ln>
        </p:spPr>
      </p:pic>
      <p:sp>
        <p:nvSpPr>
          <p:cNvPr id="115" name="CustomShape 2"/>
          <p:cNvSpPr/>
          <p:nvPr/>
        </p:nvSpPr>
        <p:spPr>
          <a:xfrm>
            <a:off x="685800" y="4800600"/>
            <a:ext cx="1028664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The months of May, July, August and June are the months which most respondents were reached. It is in the same months that most customers agreed to buy the bank’s product.</a:t>
            </a:r>
          </a:p>
          <a:p>
            <a:pPr>
              <a:lnSpc>
                <a:spcPct val="100000"/>
              </a:lnSpc>
            </a:pPr>
            <a:r>
              <a:rPr lang="en-US" sz="1800" b="0" strike="noStrike" spc="-1">
                <a:latin typeface="Arial"/>
              </a:rPr>
              <a:t>The month of December had the least number of customers reached, still the same month that had least customers accepting  to buy the bank’s product.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0" y="-1044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300" b="1" strike="noStrike" spc="-1">
                <a:solidFill>
                  <a:srgbClr val="ED7D31"/>
                </a:solidFill>
                <a:latin typeface="Calibri Light"/>
                <a:ea typeface="DejaVu Sans"/>
              </a:rPr>
              <a:t>      Day Of The Week Contacted Analysis</a:t>
            </a:r>
            <a:endParaRPr lang="en-US" sz="4300" b="0" strike="noStrike" spc="-1">
              <a:latin typeface="Arial"/>
            </a:endParaRPr>
          </a:p>
        </p:txBody>
      </p:sp>
      <p:pic>
        <p:nvPicPr>
          <p:cNvPr id="117" name="Picture 116"/>
          <p:cNvPicPr/>
          <p:nvPr/>
        </p:nvPicPr>
        <p:blipFill>
          <a:blip r:embed="rId2"/>
          <a:stretch/>
        </p:blipFill>
        <p:spPr>
          <a:xfrm>
            <a:off x="495720" y="1828800"/>
            <a:ext cx="5264280" cy="2971440"/>
          </a:xfrm>
          <a:prstGeom prst="rect">
            <a:avLst/>
          </a:prstGeom>
          <a:ln w="0">
            <a:noFill/>
          </a:ln>
        </p:spPr>
      </p:pic>
      <p:pic>
        <p:nvPicPr>
          <p:cNvPr id="118" name="Picture 117"/>
          <p:cNvPicPr/>
          <p:nvPr/>
        </p:nvPicPr>
        <p:blipFill>
          <a:blip r:embed="rId3"/>
          <a:stretch/>
        </p:blipFill>
        <p:spPr>
          <a:xfrm>
            <a:off x="5486400" y="1752840"/>
            <a:ext cx="5961960" cy="3047400"/>
          </a:xfrm>
          <a:prstGeom prst="rect">
            <a:avLst/>
          </a:prstGeom>
          <a:ln w="0">
            <a:noFill/>
          </a:ln>
        </p:spPr>
      </p:pic>
      <p:sp>
        <p:nvSpPr>
          <p:cNvPr id="119" name="CustomShape 2"/>
          <p:cNvSpPr/>
          <p:nvPr/>
        </p:nvSpPr>
        <p:spPr>
          <a:xfrm>
            <a:off x="685800" y="5257800"/>
            <a:ext cx="10286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Most respondents were contacted on Mondays and Thursdays. Despite that, the number of people who agree to buy the term deposit is almost the same in all days thus the day of contact not contributing much to whether the customer will buy the product.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3800" b="1" strike="noStrike" spc="-1">
                <a:solidFill>
                  <a:srgbClr val="ED7D31"/>
                </a:solidFill>
                <a:latin typeface="Calibri Light"/>
                <a:ea typeface="DejaVu Sans"/>
              </a:rPr>
              <a:t>       Days passed after the customer was previously contacted.</a:t>
            </a:r>
            <a:endParaRPr lang="en-US" sz="3800" b="0" strike="noStrike" spc="-1">
              <a:latin typeface="Arial"/>
            </a:endParaRPr>
          </a:p>
        </p:txBody>
      </p:sp>
      <p:pic>
        <p:nvPicPr>
          <p:cNvPr id="121" name="Picture 120"/>
          <p:cNvPicPr/>
          <p:nvPr/>
        </p:nvPicPr>
        <p:blipFill>
          <a:blip r:embed="rId2"/>
          <a:stretch/>
        </p:blipFill>
        <p:spPr>
          <a:xfrm>
            <a:off x="533880" y="1791000"/>
            <a:ext cx="5409360" cy="3050280"/>
          </a:xfrm>
          <a:prstGeom prst="rect">
            <a:avLst/>
          </a:prstGeom>
          <a:ln w="0">
            <a:noFill/>
          </a:ln>
        </p:spPr>
      </p:pic>
      <p:pic>
        <p:nvPicPr>
          <p:cNvPr id="122" name="Picture 121"/>
          <p:cNvPicPr/>
          <p:nvPr/>
        </p:nvPicPr>
        <p:blipFill>
          <a:blip r:embed="rId3"/>
          <a:stretch/>
        </p:blipFill>
        <p:spPr>
          <a:xfrm>
            <a:off x="5029200" y="1791000"/>
            <a:ext cx="6857640" cy="3116880"/>
          </a:xfrm>
          <a:prstGeom prst="rect">
            <a:avLst/>
          </a:prstGeom>
          <a:ln w="0">
            <a:noFill/>
          </a:ln>
        </p:spPr>
      </p:pic>
      <p:sp>
        <p:nvSpPr>
          <p:cNvPr id="123" name="CustomShape 2"/>
          <p:cNvSpPr/>
          <p:nvPr/>
        </p:nvSpPr>
        <p:spPr>
          <a:xfrm>
            <a:off x="685800" y="5257800"/>
            <a:ext cx="115844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Both graphs show the number of days passed since the client was last contacted. It’s quite clear the number</a:t>
            </a:r>
          </a:p>
          <a:p>
            <a:pPr>
              <a:lnSpc>
                <a:spcPct val="100000"/>
              </a:lnSpc>
            </a:pPr>
            <a:r>
              <a:rPr lang="en-US" sz="1800" b="0" strike="noStrike" spc="-1">
                <a:latin typeface="Arial"/>
              </a:rPr>
              <a:t>of days passed for most clients is zero. And in the second graph, those whose number of days passed since they were lastly contacted is zero are the ones who accepted the bank’s product.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Education Variable analysis</a:t>
            </a:r>
            <a:endParaRPr lang="en-US" sz="4400" b="0" strike="noStrike" spc="-1">
              <a:latin typeface="Arial"/>
            </a:endParaRPr>
          </a:p>
        </p:txBody>
      </p:sp>
      <p:pic>
        <p:nvPicPr>
          <p:cNvPr id="125" name="Picture 124"/>
          <p:cNvPicPr/>
          <p:nvPr/>
        </p:nvPicPr>
        <p:blipFill>
          <a:blip r:embed="rId2"/>
          <a:stretch/>
        </p:blipFill>
        <p:spPr>
          <a:xfrm>
            <a:off x="695520" y="1572120"/>
            <a:ext cx="7076520" cy="3228120"/>
          </a:xfrm>
          <a:prstGeom prst="rect">
            <a:avLst/>
          </a:prstGeom>
          <a:ln w="0">
            <a:noFill/>
          </a:ln>
        </p:spPr>
      </p:pic>
      <p:sp>
        <p:nvSpPr>
          <p:cNvPr id="126" name="CustomShape 2"/>
          <p:cNvSpPr/>
          <p:nvPr/>
        </p:nvSpPr>
        <p:spPr>
          <a:xfrm>
            <a:off x="8458200" y="1600200"/>
            <a:ext cx="3200040" cy="290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Those whose education level at university degree were the mostly contacted customers.</a:t>
            </a:r>
          </a:p>
          <a:p>
            <a:pPr>
              <a:lnSpc>
                <a:spcPct val="100000"/>
              </a:lnSpc>
            </a:pPr>
            <a:endParaRPr lang="en-US" sz="1800" b="0" strike="noStrike" spc="-1">
              <a:latin typeface="Arial"/>
            </a:endParaRPr>
          </a:p>
          <a:p>
            <a:pPr>
              <a:lnSpc>
                <a:spcPct val="100000"/>
              </a:lnSpc>
            </a:pPr>
            <a:r>
              <a:rPr lang="en-US" sz="1800" b="0" strike="noStrike" spc="-1">
                <a:latin typeface="Arial"/>
              </a:rPr>
              <a:t>Still they are ones who accepted to buy the bank’s product compared to the rest.</a:t>
            </a:r>
          </a:p>
          <a:p>
            <a:pPr>
              <a:lnSpc>
                <a:spcPct val="100000"/>
              </a:lnSpc>
            </a:pPr>
            <a:endParaRPr lang="en-US" sz="1800" b="0" strike="noStrike" spc="-1">
              <a:latin typeface="Arial"/>
            </a:endParaRPr>
          </a:p>
          <a:p>
            <a:pPr>
              <a:lnSpc>
                <a:spcPct val="100000"/>
              </a:lnSpc>
            </a:pPr>
            <a:r>
              <a:rPr lang="en-US" sz="1800" b="0" strike="noStrike" spc="-1">
                <a:latin typeface="Arial"/>
              </a:rPr>
              <a:t>The illiterate were the least contacted people, still the least subscribers.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1224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Consumer Price Index vs Last Contact Month</a:t>
            </a:r>
            <a:endParaRPr lang="en-US" sz="4400" b="0" strike="noStrike" spc="-1">
              <a:latin typeface="Arial"/>
            </a:endParaRPr>
          </a:p>
        </p:txBody>
      </p:sp>
      <p:pic>
        <p:nvPicPr>
          <p:cNvPr id="128" name="Picture 127"/>
          <p:cNvPicPr/>
          <p:nvPr/>
        </p:nvPicPr>
        <p:blipFill>
          <a:blip r:embed="rId2"/>
          <a:stretch/>
        </p:blipFill>
        <p:spPr>
          <a:xfrm>
            <a:off x="1124280" y="1600200"/>
            <a:ext cx="6419160" cy="3304440"/>
          </a:xfrm>
          <a:prstGeom prst="rect">
            <a:avLst/>
          </a:prstGeom>
          <a:ln w="0">
            <a:noFill/>
          </a:ln>
        </p:spPr>
      </p:pic>
      <p:sp>
        <p:nvSpPr>
          <p:cNvPr id="129" name="CustomShape 2"/>
          <p:cNvSpPr/>
          <p:nvPr/>
        </p:nvSpPr>
        <p:spPr>
          <a:xfrm>
            <a:off x="8686800" y="1600200"/>
            <a:ext cx="3200040" cy="264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The month of May had the highest consumer price index</a:t>
            </a:r>
          </a:p>
          <a:p>
            <a:pPr>
              <a:lnSpc>
                <a:spcPct val="100000"/>
              </a:lnSpc>
            </a:pPr>
            <a:r>
              <a:rPr lang="en-US" sz="1800" b="0" strike="noStrike" spc="-1">
                <a:latin typeface="Arial"/>
              </a:rPr>
              <a:t>While the month of December had the lowest consumer price index.</a:t>
            </a:r>
          </a:p>
          <a:p>
            <a:pPr>
              <a:lnSpc>
                <a:spcPct val="100000"/>
              </a:lnSpc>
            </a:pPr>
            <a:endParaRPr lang="en-US" sz="1800" b="0" strike="noStrike" spc="-1">
              <a:latin typeface="Arial"/>
            </a:endParaRPr>
          </a:p>
          <a:p>
            <a:pPr>
              <a:lnSpc>
                <a:spcPct val="100000"/>
              </a:lnSpc>
            </a:pPr>
            <a:r>
              <a:rPr lang="en-US" sz="1800" b="0" strike="noStrike" spc="-1">
                <a:latin typeface="Arial"/>
              </a:rPr>
              <a:t>It is in the same months that we had the highest number of subscribers and the least number too respectively.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Employment Variation Rate Analysis</a:t>
            </a:r>
            <a:endParaRPr lang="en-US" sz="4400" b="0" strike="noStrike" spc="-1">
              <a:latin typeface="Arial"/>
            </a:endParaRPr>
          </a:p>
        </p:txBody>
      </p:sp>
      <p:pic>
        <p:nvPicPr>
          <p:cNvPr id="131" name="Picture 130"/>
          <p:cNvPicPr/>
          <p:nvPr/>
        </p:nvPicPr>
        <p:blipFill>
          <a:blip r:embed="rId2"/>
          <a:stretch/>
        </p:blipFill>
        <p:spPr>
          <a:xfrm>
            <a:off x="1143000" y="1502280"/>
            <a:ext cx="6247800" cy="3390120"/>
          </a:xfrm>
          <a:prstGeom prst="rect">
            <a:avLst/>
          </a:prstGeom>
          <a:ln w="0">
            <a:noFill/>
          </a:ln>
        </p:spPr>
      </p:pic>
      <p:sp>
        <p:nvSpPr>
          <p:cNvPr id="132" name="CustomShape 2"/>
          <p:cNvSpPr/>
          <p:nvPr/>
        </p:nvSpPr>
        <p:spPr>
          <a:xfrm>
            <a:off x="8001000" y="1600200"/>
            <a:ext cx="3885840" cy="239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Those whose employment variation rate is 1.4 were the most contacted customers also the most people who rejected the product.</a:t>
            </a:r>
          </a:p>
          <a:p>
            <a:pPr>
              <a:lnSpc>
                <a:spcPct val="100000"/>
              </a:lnSpc>
            </a:pPr>
            <a:endParaRPr lang="en-US" sz="1800" b="0" strike="noStrike" spc="-1">
              <a:latin typeface="Arial"/>
            </a:endParaRPr>
          </a:p>
          <a:p>
            <a:pPr>
              <a:lnSpc>
                <a:spcPct val="100000"/>
              </a:lnSpc>
            </a:pPr>
            <a:r>
              <a:rPr lang="en-US" sz="1800" b="0" strike="noStrike" spc="-1">
                <a:latin typeface="Arial"/>
              </a:rPr>
              <a:t>Those whose employment variation rate was -1.8 are the customers who accepted the product compared to the rest.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0" y="-1224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Consumer Price Index Analysis</a:t>
            </a:r>
            <a:endParaRPr lang="en-US" sz="4400" b="0" strike="noStrike" spc="-1">
              <a:latin typeface="Arial"/>
            </a:endParaRPr>
          </a:p>
        </p:txBody>
      </p:sp>
      <p:pic>
        <p:nvPicPr>
          <p:cNvPr id="134" name="Picture 133"/>
          <p:cNvPicPr/>
          <p:nvPr/>
        </p:nvPicPr>
        <p:blipFill>
          <a:blip r:embed="rId2"/>
          <a:stretch/>
        </p:blipFill>
        <p:spPr>
          <a:xfrm>
            <a:off x="1030680" y="1797480"/>
            <a:ext cx="10238760" cy="2799720"/>
          </a:xfrm>
          <a:prstGeom prst="rect">
            <a:avLst/>
          </a:prstGeom>
          <a:ln w="0">
            <a:noFill/>
          </a:ln>
        </p:spPr>
      </p:pic>
      <p:sp>
        <p:nvSpPr>
          <p:cNvPr id="135" name="CustomShape 2"/>
          <p:cNvSpPr/>
          <p:nvPr/>
        </p:nvSpPr>
        <p:spPr>
          <a:xfrm>
            <a:off x="1143000" y="5029200"/>
            <a:ext cx="96008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High subscriptions were when the consumer_price_index 92.893 and 93.918</a:t>
            </a:r>
          </a:p>
          <a:p>
            <a:pPr>
              <a:lnSpc>
                <a:spcPct val="100000"/>
              </a:lnSpc>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Consumer Confidence Index Analysis</a:t>
            </a:r>
            <a:endParaRPr lang="en-US" sz="4400" b="0" strike="noStrike" spc="-1">
              <a:latin typeface="Arial"/>
            </a:endParaRPr>
          </a:p>
        </p:txBody>
      </p:sp>
      <p:pic>
        <p:nvPicPr>
          <p:cNvPr id="137" name="Picture 136"/>
          <p:cNvPicPr/>
          <p:nvPr/>
        </p:nvPicPr>
        <p:blipFill>
          <a:blip r:embed="rId2"/>
          <a:stretch/>
        </p:blipFill>
        <p:spPr>
          <a:xfrm>
            <a:off x="457200" y="1654560"/>
            <a:ext cx="10143360" cy="3085560"/>
          </a:xfrm>
          <a:prstGeom prst="rect">
            <a:avLst/>
          </a:prstGeom>
          <a:ln w="0">
            <a:noFill/>
          </a:ln>
        </p:spPr>
      </p:pic>
      <p:sp>
        <p:nvSpPr>
          <p:cNvPr id="138" name="CustomShape 2"/>
          <p:cNvSpPr/>
          <p:nvPr/>
        </p:nvSpPr>
        <p:spPr>
          <a:xfrm>
            <a:off x="1143000" y="5029200"/>
            <a:ext cx="1065780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Most customers agreed to buy the term deposit product when the consumer confidence index was -46.2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0" strike="noStrike" spc="-1">
                <a:solidFill>
                  <a:srgbClr val="ED7D31"/>
                </a:solidFill>
                <a:latin typeface="Calibri Light"/>
                <a:ea typeface="DejaVu Sans"/>
              </a:rPr>
              <a:t>      Credit in Default</a:t>
            </a:r>
            <a:endParaRPr lang="en-US" sz="4400" b="0" strike="noStrike" spc="-1">
              <a:latin typeface="Arial"/>
            </a:endParaRPr>
          </a:p>
        </p:txBody>
      </p:sp>
      <p:pic>
        <p:nvPicPr>
          <p:cNvPr id="143" name="Picture 142"/>
          <p:cNvPicPr/>
          <p:nvPr/>
        </p:nvPicPr>
        <p:blipFill>
          <a:blip r:embed="rId2"/>
          <a:stretch/>
        </p:blipFill>
        <p:spPr>
          <a:xfrm>
            <a:off x="657720" y="1686240"/>
            <a:ext cx="6199920" cy="3114000"/>
          </a:xfrm>
          <a:prstGeom prst="rect">
            <a:avLst/>
          </a:prstGeom>
          <a:ln w="0">
            <a:noFill/>
          </a:ln>
        </p:spPr>
      </p:pic>
      <p:sp>
        <p:nvSpPr>
          <p:cNvPr id="144" name="CustomShape 2"/>
          <p:cNvSpPr/>
          <p:nvPr/>
        </p:nvSpPr>
        <p:spPr>
          <a:xfrm>
            <a:off x="7543800" y="1828800"/>
            <a:ext cx="36572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Most customers reached had credit in default. Most rejected the bank’s product.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0" y="0"/>
            <a:ext cx="12191400" cy="13708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838080" y="4608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500" b="1" strike="noStrike" spc="-1">
                <a:solidFill>
                  <a:srgbClr val="ED7D31"/>
                </a:solidFill>
                <a:latin typeface="Calibri"/>
              </a:rPr>
              <a:t>GROUP MEMBERS </a:t>
            </a:r>
            <a:endParaRPr lang="en-US" sz="3500" b="0" strike="noStrike" spc="-1">
              <a:latin typeface="Arial"/>
            </a:endParaRPr>
          </a:p>
        </p:txBody>
      </p:sp>
      <p:sp>
        <p:nvSpPr>
          <p:cNvPr id="80" name="TextShape 3"/>
          <p:cNvSpPr txBox="1"/>
          <p:nvPr/>
        </p:nvSpPr>
        <p:spPr>
          <a:xfrm>
            <a:off x="685800" y="1828800"/>
            <a:ext cx="6858000" cy="1882080"/>
          </a:xfrm>
          <a:prstGeom prst="rect">
            <a:avLst/>
          </a:prstGeom>
          <a:noFill/>
          <a:ln w="0">
            <a:noFill/>
          </a:ln>
        </p:spPr>
        <p:txBody>
          <a:bodyPr lIns="90000" tIns="45000" rIns="90000" bIns="45000">
            <a:noAutofit/>
          </a:bodyPr>
          <a:lstStyle/>
          <a:p>
            <a:r>
              <a:rPr lang="en-US" sz="1800" b="0" strike="noStrike" spc="-1">
                <a:latin typeface="Arial"/>
              </a:rPr>
              <a:t>1. William Ogweli Okomba, </a:t>
            </a:r>
            <a:r>
              <a:rPr lang="en-US" sz="1800" b="0" strike="noStrike" spc="-1">
                <a:latin typeface="Arial"/>
                <a:hlinkClick r:id="rId2"/>
              </a:rPr>
              <a:t>willokomba@gmail.com</a:t>
            </a:r>
            <a:r>
              <a:rPr lang="en-US" sz="1800" b="0" strike="noStrike" spc="-1">
                <a:latin typeface="Arial"/>
              </a:rPr>
              <a:t>, Kenya</a:t>
            </a:r>
          </a:p>
          <a:p>
            <a:endParaRPr lang="en-US" sz="1800" b="0" strike="noStrike" spc="-1">
              <a:latin typeface="Arial"/>
            </a:endParaRPr>
          </a:p>
          <a:p>
            <a:r>
              <a:rPr lang="en-US" sz="1800" b="0" strike="noStrike" spc="-1">
                <a:latin typeface="Arial"/>
              </a:rPr>
              <a:t>2. Ece Kurnaz, </a:t>
            </a:r>
            <a:r>
              <a:rPr lang="en-US" sz="1800" b="0" strike="noStrike" spc="-1">
                <a:latin typeface="Arial"/>
                <a:hlinkClick r:id="rId3"/>
              </a:rPr>
              <a:t>eceeee.kurnaz@gmail.com</a:t>
            </a:r>
            <a:r>
              <a:rPr lang="en-US" sz="1800" b="0" strike="noStrike" spc="-1">
                <a:latin typeface="Arial"/>
              </a:rPr>
              <a:t>, Turkey</a:t>
            </a:r>
          </a:p>
          <a:p>
            <a:endParaRPr lang="en-US" sz="1800" b="0" strike="noStrike" spc="-1">
              <a:latin typeface="Arial"/>
            </a:endParaRPr>
          </a:p>
          <a:p>
            <a:r>
              <a:rPr lang="en-US" sz="1800" b="0" strike="noStrike" spc="-1">
                <a:latin typeface="Arial"/>
              </a:rPr>
              <a:t>3. Colin Mburugu, </a:t>
            </a:r>
            <a:r>
              <a:rPr lang="en-US" sz="1800" b="0" strike="noStrike" spc="-1">
                <a:latin typeface="Arial"/>
                <a:hlinkClick r:id="rId4"/>
              </a:rPr>
              <a:t>colinmburugu@gmail.com</a:t>
            </a:r>
            <a:r>
              <a:rPr lang="en-US" sz="1800" b="0" strike="noStrike" spc="-1">
                <a:latin typeface="Arial"/>
              </a:rPr>
              <a:t>, Kenya</a:t>
            </a:r>
          </a:p>
          <a:p>
            <a:endParaRPr lang="en-US" sz="1800" b="0" strike="noStrike" spc="-1">
              <a:latin typeface="Arial"/>
            </a:endParaRPr>
          </a:p>
          <a:p>
            <a:r>
              <a:rPr lang="en-US" sz="1800" b="0" strike="noStrike" spc="-1">
                <a:latin typeface="Arial"/>
              </a:rPr>
              <a:t>4. Udbhav Balaji, </a:t>
            </a:r>
            <a:r>
              <a:rPr lang="en-US" sz="1800" b="0" strike="noStrike" spc="-1">
                <a:latin typeface="Arial"/>
                <a:hlinkClick r:id="rId5"/>
              </a:rPr>
              <a:t>udbhavbalaji@gmail.com</a:t>
            </a:r>
            <a:r>
              <a:rPr lang="en-US" sz="1800" b="0" strike="noStrike" spc="-1">
                <a:latin typeface="Arial"/>
              </a:rPr>
              <a:t>, India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762120" y="1595160"/>
            <a:ext cx="11429280" cy="15682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spc="-1" dirty="0" smtClean="0">
                <a:latin typeface="Arial"/>
              </a:rPr>
              <a:t>This is a binary classification. Recommended models include</a:t>
            </a:r>
          </a:p>
          <a:p>
            <a:pPr marL="342900" indent="-342900">
              <a:lnSpc>
                <a:spcPct val="100000"/>
              </a:lnSpc>
              <a:buAutoNum type="arabicPeriod"/>
            </a:pPr>
            <a:r>
              <a:rPr lang="en-US" sz="1600" b="0" strike="noStrike" spc="-1" dirty="0" smtClean="0">
                <a:latin typeface="Arial"/>
              </a:rPr>
              <a:t>Logistic Regression</a:t>
            </a:r>
          </a:p>
          <a:p>
            <a:pPr marL="342900" indent="-342900">
              <a:lnSpc>
                <a:spcPct val="100000"/>
              </a:lnSpc>
              <a:buAutoNum type="arabicPeriod"/>
            </a:pPr>
            <a:r>
              <a:rPr lang="en-US" sz="1600" spc="-1" dirty="0" smtClean="0">
                <a:latin typeface="Arial"/>
              </a:rPr>
              <a:t>Decision tree classifier</a:t>
            </a:r>
          </a:p>
          <a:p>
            <a:pPr marL="342900" indent="-342900">
              <a:lnSpc>
                <a:spcPct val="100000"/>
              </a:lnSpc>
              <a:buAutoNum type="arabicPeriod"/>
            </a:pPr>
            <a:r>
              <a:rPr lang="en-US" sz="1600" b="0" strike="noStrike" spc="-1" dirty="0" smtClean="0">
                <a:latin typeface="Arial"/>
              </a:rPr>
              <a:t>Random forest classifier</a:t>
            </a:r>
          </a:p>
          <a:p>
            <a:pPr marL="342900" indent="-342900">
              <a:lnSpc>
                <a:spcPct val="100000"/>
              </a:lnSpc>
              <a:buAutoNum type="arabicPeriod"/>
            </a:pPr>
            <a:r>
              <a:rPr lang="en-US" sz="1600" spc="-1" dirty="0" smtClean="0">
                <a:latin typeface="Arial"/>
              </a:rPr>
              <a:t>Gradient boosting classifier</a:t>
            </a:r>
          </a:p>
          <a:p>
            <a:pPr marL="342900" indent="-342900">
              <a:lnSpc>
                <a:spcPct val="100000"/>
              </a:lnSpc>
              <a:buAutoNum type="arabicPeriod"/>
            </a:pPr>
            <a:r>
              <a:rPr lang="en-US" sz="1600" b="0" strike="noStrike" spc="-1" dirty="0" smtClean="0">
                <a:latin typeface="Arial"/>
              </a:rPr>
              <a:t>Artificial neural network(Sequential model)</a:t>
            </a:r>
            <a:endParaRPr lang="en-US" sz="1600" b="0" strike="noStrike" spc="-1" dirty="0">
              <a:latin typeface="Arial"/>
            </a:endParaRPr>
          </a:p>
        </p:txBody>
      </p:sp>
      <p:sp>
        <p:nvSpPr>
          <p:cNvPr id="146" name="CustomShape 2"/>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0" strike="noStrike" spc="-1" dirty="0">
                <a:solidFill>
                  <a:srgbClr val="ED7D31"/>
                </a:solidFill>
                <a:latin typeface="Calibri Light"/>
                <a:ea typeface="DejaVu Sans"/>
              </a:rPr>
              <a:t>    </a:t>
            </a:r>
            <a:r>
              <a:rPr lang="en-US" sz="4400" b="0" strike="noStrike" spc="-1" dirty="0" smtClean="0">
                <a:solidFill>
                  <a:srgbClr val="ED7D31"/>
                </a:solidFill>
                <a:latin typeface="Calibri Light"/>
                <a:ea typeface="DejaVu Sans"/>
              </a:rPr>
              <a:t>Models</a:t>
            </a:r>
            <a:endParaRPr lang="en-US" sz="4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762120" y="1595160"/>
            <a:ext cx="11429280" cy="35379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600" spc="-1" dirty="0">
              <a:latin typeface="Arial"/>
            </a:endParaRPr>
          </a:p>
          <a:p>
            <a:pPr>
              <a:lnSpc>
                <a:spcPct val="100000"/>
              </a:lnSpc>
            </a:pPr>
            <a:endParaRPr lang="en-US" sz="1600" spc="-1" dirty="0" smtClean="0">
              <a:latin typeface="Arial"/>
            </a:endParaRPr>
          </a:p>
          <a:p>
            <a:pPr>
              <a:lnSpc>
                <a:spcPct val="100000"/>
              </a:lnSpc>
            </a:pPr>
            <a:endParaRPr lang="en-US" sz="1600" spc="-1" dirty="0">
              <a:latin typeface="Arial"/>
            </a:endParaRPr>
          </a:p>
          <a:p>
            <a:pPr>
              <a:lnSpc>
                <a:spcPct val="100000"/>
              </a:lnSpc>
            </a:pPr>
            <a:endParaRPr lang="en-US" sz="1600" spc="-1" dirty="0" smtClean="0">
              <a:latin typeface="Arial"/>
            </a:endParaRPr>
          </a:p>
          <a:p>
            <a:pPr>
              <a:lnSpc>
                <a:spcPct val="100000"/>
              </a:lnSpc>
            </a:pPr>
            <a:endParaRPr lang="en-US" sz="1600" spc="-1" dirty="0">
              <a:latin typeface="Arial"/>
            </a:endParaRPr>
          </a:p>
          <a:p>
            <a:pPr>
              <a:lnSpc>
                <a:spcPct val="100000"/>
              </a:lnSpc>
            </a:pPr>
            <a:endParaRPr lang="en-US" sz="1600" spc="-1" dirty="0" smtClean="0">
              <a:latin typeface="Arial"/>
            </a:endParaRPr>
          </a:p>
          <a:p>
            <a:pPr>
              <a:lnSpc>
                <a:spcPct val="100000"/>
              </a:lnSpc>
            </a:pPr>
            <a:endParaRPr lang="en-US" sz="1600" spc="-1" dirty="0">
              <a:latin typeface="Arial"/>
            </a:endParaRPr>
          </a:p>
          <a:p>
            <a:pPr>
              <a:lnSpc>
                <a:spcPct val="100000"/>
              </a:lnSpc>
            </a:pPr>
            <a:endParaRPr lang="en-US" sz="1600" spc="-1" dirty="0" smtClean="0">
              <a:latin typeface="Arial"/>
            </a:endParaRPr>
          </a:p>
          <a:p>
            <a:pPr>
              <a:lnSpc>
                <a:spcPct val="100000"/>
              </a:lnSpc>
            </a:pPr>
            <a:endParaRPr lang="en-US" sz="1600" spc="-1" dirty="0">
              <a:latin typeface="Arial"/>
            </a:endParaRPr>
          </a:p>
          <a:p>
            <a:pPr>
              <a:lnSpc>
                <a:spcPct val="100000"/>
              </a:lnSpc>
            </a:pPr>
            <a:endParaRPr lang="en-US" sz="1600" spc="-1" dirty="0" smtClean="0">
              <a:latin typeface="Arial"/>
            </a:endParaRPr>
          </a:p>
          <a:p>
            <a:pPr>
              <a:lnSpc>
                <a:spcPct val="100000"/>
              </a:lnSpc>
            </a:pPr>
            <a:endParaRPr lang="en-US" sz="1600" spc="-1" dirty="0">
              <a:latin typeface="Arial"/>
            </a:endParaRPr>
          </a:p>
          <a:p>
            <a:pPr>
              <a:lnSpc>
                <a:spcPct val="100000"/>
              </a:lnSpc>
            </a:pPr>
            <a:endParaRPr lang="en-US" sz="1600" spc="-1" dirty="0" smtClean="0">
              <a:latin typeface="Arial"/>
            </a:endParaRPr>
          </a:p>
          <a:p>
            <a:pPr>
              <a:lnSpc>
                <a:spcPct val="100000"/>
              </a:lnSpc>
            </a:pPr>
            <a:endParaRPr lang="en-US" sz="1600" spc="-1" dirty="0">
              <a:latin typeface="Arial"/>
            </a:endParaRPr>
          </a:p>
          <a:p>
            <a:pPr>
              <a:lnSpc>
                <a:spcPct val="100000"/>
              </a:lnSpc>
            </a:pPr>
            <a:endParaRPr lang="en-US" sz="1600" spc="-1" dirty="0" smtClean="0">
              <a:latin typeface="Arial"/>
            </a:endParaRPr>
          </a:p>
        </p:txBody>
      </p:sp>
      <p:sp>
        <p:nvSpPr>
          <p:cNvPr id="146" name="CustomShape 2"/>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0" strike="noStrike" spc="-1" dirty="0">
                <a:solidFill>
                  <a:srgbClr val="ED7D31"/>
                </a:solidFill>
                <a:latin typeface="Calibri Light"/>
                <a:ea typeface="DejaVu Sans"/>
              </a:rPr>
              <a:t>    </a:t>
            </a:r>
            <a:r>
              <a:rPr lang="en-US" sz="4400" b="0" strike="noStrike" spc="-1" dirty="0" smtClean="0">
                <a:solidFill>
                  <a:srgbClr val="ED7D31"/>
                </a:solidFill>
                <a:latin typeface="Calibri Light"/>
                <a:ea typeface="DejaVu Sans"/>
              </a:rPr>
              <a:t>Model </a:t>
            </a:r>
            <a:r>
              <a:rPr lang="en-US" sz="4400" b="0" strike="noStrike" spc="-1" dirty="0" err="1" smtClean="0">
                <a:solidFill>
                  <a:srgbClr val="ED7D31"/>
                </a:solidFill>
                <a:latin typeface="Calibri Light"/>
                <a:ea typeface="DejaVu Sans"/>
              </a:rPr>
              <a:t>Perfomance</a:t>
            </a:r>
            <a:endParaRPr lang="en-US" sz="4400" b="0" strike="noStrike" spc="-1" dirty="0">
              <a:latin typeface="Arial"/>
            </a:endParaRPr>
          </a:p>
        </p:txBody>
      </p:sp>
      <p:pic>
        <p:nvPicPr>
          <p:cNvPr id="2" name="Picture 1"/>
          <p:cNvPicPr>
            <a:picLocks noChangeAspect="1"/>
          </p:cNvPicPr>
          <p:nvPr/>
        </p:nvPicPr>
        <p:blipFill>
          <a:blip r:embed="rId3"/>
          <a:stretch>
            <a:fillRect/>
          </a:stretch>
        </p:blipFill>
        <p:spPr>
          <a:xfrm>
            <a:off x="3161890" y="2309656"/>
            <a:ext cx="8799242" cy="3356853"/>
          </a:xfrm>
          <a:prstGeom prst="rect">
            <a:avLst/>
          </a:prstGeom>
        </p:spPr>
      </p:pic>
      <p:sp>
        <p:nvSpPr>
          <p:cNvPr id="3" name="Flowchart: Process 2"/>
          <p:cNvSpPr/>
          <p:nvPr/>
        </p:nvSpPr>
        <p:spPr>
          <a:xfrm>
            <a:off x="421106" y="2309656"/>
            <a:ext cx="2510516" cy="335685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The best model to use is Gradient boast or Artificial Neural Network.</a:t>
            </a:r>
            <a:endParaRPr lang="en-GB" dirty="0">
              <a:solidFill>
                <a:schemeClr val="tx1"/>
              </a:solidFill>
            </a:endParaRPr>
          </a:p>
        </p:txBody>
      </p:sp>
    </p:spTree>
    <p:extLst>
      <p:ext uri="{BB962C8B-B14F-4D97-AF65-F5344CB8AC3E}">
        <p14:creationId xmlns:p14="http://schemas.microsoft.com/office/powerpoint/2010/main" val="166350291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762120" y="1595160"/>
            <a:ext cx="11429280" cy="422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dirty="0">
                <a:solidFill>
                  <a:srgbClr val="000000"/>
                </a:solidFill>
                <a:latin typeface="Calibri"/>
                <a:ea typeface="DejaVu Sans"/>
              </a:rPr>
              <a:t>After the analysis of whether the customer will subscribe or not, this is what we would recommend.</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a:solidFill>
                  <a:srgbClr val="000000"/>
                </a:solidFill>
                <a:latin typeface="Calibri"/>
                <a:ea typeface="DejaVu Sans"/>
              </a:rPr>
              <a:t>Customers whose education level is at the university level should be targeted mostly. Their chances of buying the product is higher than other customers with a lower education level.</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a:solidFill>
                  <a:srgbClr val="000000"/>
                </a:solidFill>
                <a:latin typeface="Calibri"/>
                <a:ea typeface="DejaVu Sans"/>
              </a:rPr>
              <a:t>More customers should be contacted in the months of May, June, July, August but mostly May. One is likely to buy the product during this month.</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a:solidFill>
                  <a:srgbClr val="000000"/>
                </a:solidFill>
                <a:latin typeface="Calibri"/>
                <a:ea typeface="DejaVu Sans"/>
              </a:rPr>
              <a:t>Most customers who were contacted once accepted the product compared to those who were contacted more than once. So just a single contact is better than multiple contacts.</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a:solidFill>
                  <a:srgbClr val="000000"/>
                </a:solidFill>
                <a:latin typeface="Calibri"/>
                <a:ea typeface="DejaVu Sans"/>
              </a:rPr>
              <a:t>They should also target customers without personal loans with the bank. They are more likely to buy the product. </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146" name="CustomShape 2"/>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0" strike="noStrike" spc="-1">
                <a:solidFill>
                  <a:srgbClr val="ED7D31"/>
                </a:solidFill>
                <a:latin typeface="Calibri Light"/>
                <a:ea typeface="DejaVu Sans"/>
              </a:rPr>
              <a:t>      Recommendations</a:t>
            </a:r>
            <a:endParaRPr lang="en-US" sz="4400" b="0" strike="noStrike" spc="-1">
              <a:latin typeface="Arial"/>
            </a:endParaRPr>
          </a:p>
        </p:txBody>
      </p:sp>
    </p:spTree>
    <p:extLst>
      <p:ext uri="{BB962C8B-B14F-4D97-AF65-F5344CB8AC3E}">
        <p14:creationId xmlns:p14="http://schemas.microsoft.com/office/powerpoint/2010/main" val="192240088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872320" y="2601000"/>
            <a:ext cx="5558400" cy="165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n-US" sz="6600" b="0" strike="noStrike" spc="-1">
                <a:solidFill>
                  <a:srgbClr val="FF6600"/>
                </a:solidFill>
                <a:latin typeface="Calibri"/>
              </a:rPr>
              <a:t>Thank You</a:t>
            </a:r>
            <a:endParaRPr lang="en-US" sz="6600" b="0" strike="noStrike" spc="-1">
              <a:latin typeface="Arial"/>
            </a:endParaRPr>
          </a:p>
          <a:p>
            <a:pPr algn="ctr">
              <a:lnSpc>
                <a:spcPct val="90000"/>
              </a:lnSpc>
              <a:spcBef>
                <a:spcPts val="1001"/>
              </a:spcBef>
              <a:tabLst>
                <a:tab pos="0" algn="l"/>
              </a:tabLst>
            </a:pPr>
            <a:endParaRPr lang="en-US" sz="6600" b="0" strike="noStrike" spc="-1">
              <a:latin typeface="Arial"/>
            </a:endParaRPr>
          </a:p>
        </p:txBody>
      </p:sp>
      <p:sp>
        <p:nvSpPr>
          <p:cNvPr id="148" name="CustomShape 2"/>
          <p:cNvSpPr/>
          <p:nvPr/>
        </p:nvSpPr>
        <p:spPr>
          <a:xfrm>
            <a:off x="0" y="0"/>
            <a:ext cx="5871600" cy="68572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pic>
        <p:nvPicPr>
          <p:cNvPr id="149" name="Picture 6"/>
          <p:cNvPicPr/>
          <p:nvPr/>
        </p:nvPicPr>
        <p:blipFill>
          <a:blip r:embed="rId2"/>
          <a:stretch/>
        </p:blipFill>
        <p:spPr>
          <a:xfrm>
            <a:off x="169920" y="6109560"/>
            <a:ext cx="1653840" cy="9936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0"/>
            <a:ext cx="12191400" cy="13708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838080" y="4608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500" b="1" strike="noStrike" spc="-1">
                <a:solidFill>
                  <a:srgbClr val="ED7D31"/>
                </a:solidFill>
                <a:latin typeface="Calibri"/>
              </a:rPr>
              <a:t>Background </a:t>
            </a:r>
            <a:endParaRPr lang="en-US" sz="3500" b="0" strike="noStrike" spc="-1">
              <a:latin typeface="Arial"/>
            </a:endParaRPr>
          </a:p>
        </p:txBody>
      </p:sp>
      <p:sp>
        <p:nvSpPr>
          <p:cNvPr id="83" name="CustomShape 3"/>
          <p:cNvSpPr/>
          <p:nvPr/>
        </p:nvSpPr>
        <p:spPr>
          <a:xfrm>
            <a:off x="457200" y="1600200"/>
            <a:ext cx="1120104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ABC bank (a Portuguese banking institution) has a term deposit product that is desired to be sold to clients. </a:t>
            </a:r>
          </a:p>
          <a:p>
            <a:pPr>
              <a:lnSpc>
                <a:spcPct val="100000"/>
              </a:lnSpc>
            </a:pPr>
            <a:endParaRPr lang="en-US" sz="1800" b="0" strike="noStrike" spc="-1">
              <a:latin typeface="Arial"/>
            </a:endParaRPr>
          </a:p>
          <a:p>
            <a:pPr>
              <a:lnSpc>
                <a:spcPct val="100000"/>
              </a:lnSpc>
            </a:pPr>
            <a:r>
              <a:rPr lang="en-US" sz="1800" b="0" strike="noStrike" spc="-1">
                <a:latin typeface="Arial"/>
              </a:rPr>
              <a:t> Focussing on customer's past interactions with the bank or other financial institutions to have a better understanding on whether these particular clients will buy this product or not.</a:t>
            </a:r>
          </a:p>
        </p:txBody>
      </p:sp>
      <p:sp>
        <p:nvSpPr>
          <p:cNvPr id="84" name="CustomShape 4"/>
          <p:cNvSpPr/>
          <p:nvPr/>
        </p:nvSpPr>
        <p:spPr>
          <a:xfrm>
            <a:off x="685800" y="2971800"/>
            <a:ext cx="100580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With the customer’s data, we can get some insights about the customer that will help in decision            making to determine whether the customer will buy the product or not.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72400" y="1371600"/>
            <a:ext cx="8301600" cy="2558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endParaRPr lang="en-US" sz="1800" b="0" strike="noStrike" spc="-1">
              <a:latin typeface="Arial"/>
            </a:endParaRPr>
          </a:p>
          <a:p>
            <a:pPr marL="285840" indent="-285120">
              <a:lnSpc>
                <a:spcPct val="100000"/>
              </a:lnSpc>
              <a:buClr>
                <a:srgbClr val="000000"/>
              </a:buClr>
              <a:buFont typeface="Arial"/>
              <a:buChar char="•"/>
            </a:pPr>
            <a:r>
              <a:rPr lang="en-US" sz="1800" b="0" strike="noStrike" spc="-1">
                <a:solidFill>
                  <a:srgbClr val="000000"/>
                </a:solidFill>
                <a:latin typeface="Calibri"/>
                <a:ea typeface="DejaVu Sans"/>
              </a:rPr>
              <a:t>21 Features in total.10 numeric features and 11 categorical features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ea typeface="DejaVu Sans"/>
              </a:rPr>
              <a:t>   Time frame of the data: May 2008 to November 2010</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ea typeface="DejaVu Sans"/>
              </a:rPr>
              <a:t>   Total data points :41188 records</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86" name="CustomShape 2"/>
          <p:cNvSpPr/>
          <p:nvPr/>
        </p:nvSpPr>
        <p:spPr>
          <a:xfrm>
            <a:off x="0" y="0"/>
            <a:ext cx="12191400" cy="13636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87" name="CustomShape 3"/>
          <p:cNvSpPr/>
          <p:nvPr/>
        </p:nvSpPr>
        <p:spPr>
          <a:xfrm>
            <a:off x="838080" y="5976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1" strike="noStrike" spc="-1">
                <a:solidFill>
                  <a:srgbClr val="ED7D31"/>
                </a:solidFill>
                <a:latin typeface="Calibri Light"/>
              </a:rPr>
              <a:t>Data Exploration</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762120" y="7200"/>
            <a:ext cx="10498320" cy="135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500" b="1" strike="noStrike" spc="-1">
                <a:solidFill>
                  <a:srgbClr val="ED7D31"/>
                </a:solidFill>
                <a:latin typeface="Calibri Light"/>
              </a:rPr>
              <a:t>Profit Analysis</a:t>
            </a:r>
            <a:endParaRPr lang="en-US" sz="3500" b="0" strike="noStrike" spc="-1">
              <a:latin typeface="Arial"/>
            </a:endParaRPr>
          </a:p>
        </p:txBody>
      </p:sp>
      <p:sp>
        <p:nvSpPr>
          <p:cNvPr id="89" name="CustomShape 2"/>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Target Variable Analysis</a:t>
            </a:r>
            <a:endParaRPr lang="en-US" sz="4400" b="0" strike="noStrike" spc="-1">
              <a:latin typeface="Arial"/>
            </a:endParaRPr>
          </a:p>
        </p:txBody>
      </p:sp>
      <p:pic>
        <p:nvPicPr>
          <p:cNvPr id="90" name="Picture 89"/>
          <p:cNvPicPr/>
          <p:nvPr/>
        </p:nvPicPr>
        <p:blipFill>
          <a:blip r:embed="rId2"/>
          <a:stretch/>
        </p:blipFill>
        <p:spPr>
          <a:xfrm>
            <a:off x="1143000" y="1714680"/>
            <a:ext cx="6314400" cy="3542760"/>
          </a:xfrm>
          <a:prstGeom prst="rect">
            <a:avLst/>
          </a:prstGeom>
          <a:ln w="0">
            <a:noFill/>
          </a:ln>
        </p:spPr>
      </p:pic>
      <p:sp>
        <p:nvSpPr>
          <p:cNvPr id="91" name="CustomShape 3"/>
          <p:cNvSpPr/>
          <p:nvPr/>
        </p:nvSpPr>
        <p:spPr>
          <a:xfrm>
            <a:off x="8229600" y="1828800"/>
            <a:ext cx="2971440" cy="16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From the pie chart, we see that from the campaign conducted, 11.4% would subscribe to the product and the remaining 88.6% wouldn’t.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0" y="-1224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Job Type Analysis</a:t>
            </a:r>
            <a:endParaRPr lang="en-US" sz="4400" b="0" strike="noStrike" spc="-1">
              <a:latin typeface="Arial"/>
            </a:endParaRPr>
          </a:p>
        </p:txBody>
      </p:sp>
      <p:pic>
        <p:nvPicPr>
          <p:cNvPr id="93" name="Picture 92"/>
          <p:cNvPicPr/>
          <p:nvPr/>
        </p:nvPicPr>
        <p:blipFill>
          <a:blip r:embed="rId2"/>
          <a:stretch/>
        </p:blipFill>
        <p:spPr>
          <a:xfrm>
            <a:off x="457200" y="1828800"/>
            <a:ext cx="9143640" cy="3818880"/>
          </a:xfrm>
          <a:prstGeom prst="rect">
            <a:avLst/>
          </a:prstGeom>
          <a:ln w="0">
            <a:noFill/>
          </a:ln>
        </p:spPr>
      </p:pic>
      <p:sp>
        <p:nvSpPr>
          <p:cNvPr id="94" name="CustomShape 2"/>
          <p:cNvSpPr/>
          <p:nvPr/>
        </p:nvSpPr>
        <p:spPr>
          <a:xfrm>
            <a:off x="10058400" y="1600200"/>
            <a:ext cx="2057040" cy="16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The bank contacted mostly the admins and the students were least contacted people.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0" y="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400" b="1" strike="noStrike" spc="-1">
                <a:solidFill>
                  <a:srgbClr val="ED7D31"/>
                </a:solidFill>
                <a:latin typeface="Calibri Light"/>
                <a:ea typeface="DejaVu Sans"/>
              </a:rPr>
              <a:t>      Marital status Variable     </a:t>
            </a:r>
            <a:endParaRPr lang="en-US" sz="4400" b="0" strike="noStrike" spc="-1">
              <a:latin typeface="Arial"/>
            </a:endParaRPr>
          </a:p>
        </p:txBody>
      </p:sp>
      <p:pic>
        <p:nvPicPr>
          <p:cNvPr id="96" name="Picture 95"/>
          <p:cNvPicPr/>
          <p:nvPr/>
        </p:nvPicPr>
        <p:blipFill>
          <a:blip r:embed="rId2"/>
          <a:stretch/>
        </p:blipFill>
        <p:spPr>
          <a:xfrm>
            <a:off x="228600" y="1383480"/>
            <a:ext cx="8229240" cy="5114160"/>
          </a:xfrm>
          <a:prstGeom prst="rect">
            <a:avLst/>
          </a:prstGeom>
          <a:ln w="0">
            <a:noFill/>
          </a:ln>
        </p:spPr>
      </p:pic>
      <p:sp>
        <p:nvSpPr>
          <p:cNvPr id="97" name="CustomShape 2"/>
          <p:cNvSpPr/>
          <p:nvPr/>
        </p:nvSpPr>
        <p:spPr>
          <a:xfrm>
            <a:off x="9601200" y="1600200"/>
            <a:ext cx="2057040" cy="316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60.6%  of the customers contacted during the campaign are married.11.2% are divorced and 28.3% are single.</a:t>
            </a:r>
          </a:p>
          <a:p>
            <a:pPr>
              <a:lnSpc>
                <a:spcPct val="100000"/>
              </a:lnSpc>
            </a:pPr>
            <a:endParaRPr lang="en-US" sz="1800" b="0" strike="noStrike" spc="-1">
              <a:latin typeface="Arial"/>
            </a:endParaRPr>
          </a:p>
          <a:p>
            <a:pPr>
              <a:lnSpc>
                <a:spcPct val="100000"/>
              </a:lnSpc>
            </a:pPr>
            <a:r>
              <a:rPr lang="en-US" sz="1800" b="0" strike="noStrike" spc="-1">
                <a:latin typeface="Arial"/>
              </a:rPr>
              <a:t>So married people were the mostly contacted during that campaign.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7055640" y="1373760"/>
            <a:ext cx="742320" cy="31608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p:style>
      </p:sp>
      <p:sp>
        <p:nvSpPr>
          <p:cNvPr id="99" name="CustomShape 2"/>
          <p:cNvSpPr/>
          <p:nvPr/>
        </p:nvSpPr>
        <p:spPr>
          <a:xfrm>
            <a:off x="0" y="-1692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200" b="1" strike="noStrike" spc="-1">
                <a:solidFill>
                  <a:srgbClr val="ED7D31"/>
                </a:solidFill>
                <a:latin typeface="Calibri Light"/>
                <a:ea typeface="DejaVu Sans"/>
              </a:rPr>
              <a:t>      House Loan Variable Analysis</a:t>
            </a:r>
            <a:endParaRPr lang="en-US" sz="4200" b="0" strike="noStrike" spc="-1">
              <a:latin typeface="Arial"/>
            </a:endParaRPr>
          </a:p>
        </p:txBody>
      </p:sp>
      <p:pic>
        <p:nvPicPr>
          <p:cNvPr id="100" name="Picture 99"/>
          <p:cNvPicPr/>
          <p:nvPr/>
        </p:nvPicPr>
        <p:blipFill>
          <a:blip r:embed="rId2"/>
          <a:stretch/>
        </p:blipFill>
        <p:spPr>
          <a:xfrm>
            <a:off x="800280" y="1828800"/>
            <a:ext cx="6285960" cy="3542760"/>
          </a:xfrm>
          <a:prstGeom prst="rect">
            <a:avLst/>
          </a:prstGeom>
          <a:ln w="0">
            <a:noFill/>
          </a:ln>
        </p:spPr>
      </p:pic>
      <p:sp>
        <p:nvSpPr>
          <p:cNvPr id="101" name="CustomShape 3"/>
          <p:cNvSpPr/>
          <p:nvPr/>
        </p:nvSpPr>
        <p:spPr>
          <a:xfrm>
            <a:off x="8458200" y="1828800"/>
            <a:ext cx="2971440" cy="213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The variable answers whether the respondent has a house loan or not.</a:t>
            </a:r>
          </a:p>
          <a:p>
            <a:pPr>
              <a:lnSpc>
                <a:spcPct val="100000"/>
              </a:lnSpc>
            </a:pPr>
            <a:endParaRPr lang="en-US" sz="1800" b="0" strike="noStrike" spc="-1">
              <a:latin typeface="Arial"/>
            </a:endParaRPr>
          </a:p>
          <a:p>
            <a:pPr>
              <a:lnSpc>
                <a:spcPct val="100000"/>
              </a:lnSpc>
            </a:pPr>
            <a:r>
              <a:rPr lang="en-US" sz="1800" b="0" strike="noStrike" spc="-1">
                <a:latin typeface="Arial"/>
              </a:rPr>
              <a:t>From the pie chart, 53.4% have a house loan and the remaining 46.6% don’t have a house loan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6480" y="-12240"/>
            <a:ext cx="12191400" cy="138312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4300" b="1" strike="noStrike" spc="-1">
                <a:solidFill>
                  <a:srgbClr val="ED7D31"/>
                </a:solidFill>
                <a:latin typeface="Calibri Light"/>
                <a:ea typeface="DejaVu Sans"/>
              </a:rPr>
              <a:t>       Personal Loan Variable Analysis</a:t>
            </a:r>
            <a:endParaRPr lang="en-US" sz="4300" b="0" strike="noStrike" spc="-1">
              <a:latin typeface="Arial"/>
            </a:endParaRPr>
          </a:p>
        </p:txBody>
      </p:sp>
      <p:pic>
        <p:nvPicPr>
          <p:cNvPr id="103" name="Picture 102"/>
          <p:cNvPicPr/>
          <p:nvPr/>
        </p:nvPicPr>
        <p:blipFill>
          <a:blip r:embed="rId2"/>
          <a:stretch/>
        </p:blipFill>
        <p:spPr>
          <a:xfrm>
            <a:off x="914400" y="1905480"/>
            <a:ext cx="5133240" cy="2894760"/>
          </a:xfrm>
          <a:prstGeom prst="rect">
            <a:avLst/>
          </a:prstGeom>
          <a:ln w="0">
            <a:noFill/>
          </a:ln>
        </p:spPr>
      </p:pic>
      <p:pic>
        <p:nvPicPr>
          <p:cNvPr id="104" name="Picture 103"/>
          <p:cNvPicPr/>
          <p:nvPr/>
        </p:nvPicPr>
        <p:blipFill>
          <a:blip r:embed="rId3"/>
          <a:stretch/>
        </p:blipFill>
        <p:spPr>
          <a:xfrm>
            <a:off x="6172200" y="1828800"/>
            <a:ext cx="5618880" cy="2866320"/>
          </a:xfrm>
          <a:prstGeom prst="rect">
            <a:avLst/>
          </a:prstGeom>
          <a:ln w="0">
            <a:noFill/>
          </a:ln>
        </p:spPr>
      </p:pic>
      <p:sp>
        <p:nvSpPr>
          <p:cNvPr id="105" name="CustomShape 2"/>
          <p:cNvSpPr/>
          <p:nvPr/>
        </p:nvSpPr>
        <p:spPr>
          <a:xfrm>
            <a:off x="1371600" y="5257800"/>
            <a:ext cx="96008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Those with no personal loans are more than the ones with personal loans. Still the ones with no personal loans agreed to buy the bank’s product more than the ones with personal loans.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2770</TotalTime>
  <Words>959</Words>
  <Application>Microsoft Office PowerPoint</Application>
  <PresentationFormat>Widescreen</PresentationFormat>
  <Paragraphs>109</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subject/>
  <dc:creator>surya prakash tripathi</dc:creator>
  <dc:description/>
  <cp:lastModifiedBy>william</cp:lastModifiedBy>
  <cp:revision>159</cp:revision>
  <cp:lastPrinted>2019-08-24T08:13:50Z</cp:lastPrinted>
  <dcterms:created xsi:type="dcterms:W3CDTF">2019-08-19T15:39:24Z</dcterms:created>
  <dcterms:modified xsi:type="dcterms:W3CDTF">2021-08-15T21:37:02Z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21</vt:i4>
  </property>
</Properties>
</file>