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2" r:id="rId4"/>
    <p:sldId id="271" r:id="rId5"/>
    <p:sldId id="270" r:id="rId6"/>
    <p:sldId id="289" r:id="rId7"/>
    <p:sldId id="290" r:id="rId8"/>
    <p:sldId id="276" r:id="rId9"/>
    <p:sldId id="275" r:id="rId10"/>
    <p:sldId id="277" r:id="rId11"/>
    <p:sldId id="274" r:id="rId12"/>
    <p:sldId id="281" r:id="rId13"/>
    <p:sldId id="278" r:id="rId14"/>
    <p:sldId id="280" r:id="rId15"/>
    <p:sldId id="282" r:id="rId16"/>
    <p:sldId id="279" r:id="rId17"/>
    <p:sldId id="283" r:id="rId18"/>
    <p:sldId id="284" r:id="rId19"/>
    <p:sldId id="285" r:id="rId20"/>
    <p:sldId id="287" r:id="rId21"/>
    <p:sldId id="288"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6"/>
  </p:normalViewPr>
  <p:slideViewPr>
    <p:cSldViewPr snapToGrid="0">
      <p:cViewPr varScale="1">
        <p:scale>
          <a:sx n="82" d="100"/>
          <a:sy n="82" d="100"/>
        </p:scale>
        <p:origin x="258"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227300" cy="4062651"/>
          </a:xfrm>
          <a:prstGeom prst="rect">
            <a:avLst/>
          </a:prstGeom>
          <a:solidFill>
            <a:srgbClr val="3B3B3B"/>
          </a:solidFill>
        </p:spPr>
        <p:txBody>
          <a:bodyPr wrap="square" rtlCol="0">
            <a:spAutoFit/>
          </a:bodyPr>
          <a:lstStyle/>
          <a:p>
            <a:r>
              <a:rPr lang="en-US" sz="6600" dirty="0">
                <a:solidFill>
                  <a:srgbClr val="FF6600"/>
                </a:solidFill>
              </a:rPr>
              <a:t>Exploratory Data Analysis</a:t>
            </a:r>
          </a:p>
          <a:p>
            <a:pPr algn="ctr"/>
            <a:r>
              <a:rPr lang="en-US" sz="4000" b="0" i="0" dirty="0">
                <a:solidFill>
                  <a:srgbClr val="FF6600"/>
                </a:solidFill>
                <a:effectLst/>
                <a:latin typeface="Lato Extended"/>
              </a:rPr>
              <a:t>G2M Cab Investment case study</a:t>
            </a:r>
            <a:endParaRPr lang="en-US" sz="4000" dirty="0">
              <a:solidFill>
                <a:srgbClr val="FF6600"/>
              </a:solidFill>
            </a:endParaRPr>
          </a:p>
          <a:p>
            <a:endParaRPr lang="en-US" sz="4000" dirty="0"/>
          </a:p>
          <a:p>
            <a:pPr algn="ctr"/>
            <a:r>
              <a:rPr lang="en-US" sz="2800" b="1" dirty="0">
                <a:solidFill>
                  <a:srgbClr val="FF6600"/>
                </a:solidFill>
              </a:rPr>
              <a:t>26/06/2021</a:t>
            </a:r>
          </a:p>
          <a:p>
            <a:pPr algn="ctr"/>
            <a:endParaRPr lang="en-US" sz="2800" b="1" dirty="0">
              <a:solidFill>
                <a:srgbClr val="FF6600"/>
              </a:solidFill>
            </a:endParaRPr>
          </a:p>
          <a:p>
            <a:r>
              <a:rPr lang="en-US" sz="2800" b="1" dirty="0">
                <a:solidFill>
                  <a:srgbClr val="FF6600"/>
                </a:solidFill>
              </a:rPr>
              <a:t>By William Okomba</a:t>
            </a:r>
          </a:p>
          <a:p>
            <a:r>
              <a:rPr lang="en-US" sz="2800" b="1" dirty="0">
                <a:solidFill>
                  <a:srgbClr val="FF6600"/>
                </a:solidFill>
              </a:rPr>
              <a:t>Virtual-internship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lstStyle/>
          <a:p>
            <a:r>
              <a:rPr lang="en-US" b="1" dirty="0">
                <a:solidFill>
                  <a:srgbClr val="FF6600"/>
                </a:solidFill>
              </a:rPr>
              <a:t>Univariate Analysis: Age variable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317587" y="5247248"/>
            <a:ext cx="2349305" cy="847119"/>
          </a:xfrm>
        </p:spPr>
        <p:txBody>
          <a:bodyPr>
            <a:normAutofit/>
          </a:bodyPr>
          <a:lstStyle/>
          <a:p>
            <a:endParaRPr lang="en-US" sz="1600" dirty="0">
              <a:solidFill>
                <a:srgbClr val="FF6600"/>
              </a:solidFill>
            </a:endParaRPr>
          </a:p>
          <a:p>
            <a:pPr algn="l"/>
            <a:r>
              <a:rPr lang="en-US" sz="1600" dirty="0">
                <a:solidFill>
                  <a:srgbClr val="2D3B45"/>
                </a:solidFill>
                <a:latin typeface="Lato Extended"/>
              </a:rPr>
              <a:t>.</a:t>
            </a:r>
            <a:endParaRPr lang="en-US" sz="1600" b="0" i="0" dirty="0">
              <a:solidFill>
                <a:srgbClr val="FF6600"/>
              </a:solidFill>
              <a:effectLst/>
              <a:latin typeface="Lato Extended"/>
            </a:endParaRPr>
          </a:p>
          <a:p>
            <a:pPr marL="457200" indent="-457200">
              <a:buAutoNum type="arabicPeriod"/>
            </a:pPr>
            <a:endParaRPr lang="en-US" dirty="0">
              <a:solidFill>
                <a:srgbClr val="FF6600"/>
              </a:solidFill>
            </a:endParaRPr>
          </a:p>
          <a:p>
            <a:endParaRPr lang="en-US" sz="6600" dirty="0">
              <a:solidFill>
                <a:srgbClr val="FF6600"/>
              </a:solidFill>
            </a:endParaRPr>
          </a:p>
        </p:txBody>
      </p:sp>
      <p:pic>
        <p:nvPicPr>
          <p:cNvPr id="2050" name="Picture 2">
            <a:extLst>
              <a:ext uri="{FF2B5EF4-FFF2-40B4-BE49-F238E27FC236}">
                <a16:creationId xmlns:a16="http://schemas.microsoft.com/office/drawing/2014/main" id="{663246A8-0573-45B3-A3DF-B2549ABF1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99" y="1789045"/>
            <a:ext cx="5414024" cy="4443030"/>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BF295A36-858B-4A11-B3C6-30AC29F6229E}"/>
              </a:ext>
            </a:extLst>
          </p:cNvPr>
          <p:cNvSpPr/>
          <p:nvPr/>
        </p:nvSpPr>
        <p:spPr>
          <a:xfrm>
            <a:off x="8693834" y="3910817"/>
            <a:ext cx="2897944" cy="2588457"/>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Helvetica Neue"/>
              </a:rPr>
              <a:t>T</a:t>
            </a:r>
            <a:r>
              <a:rPr lang="en-US" b="0" i="0" dirty="0">
                <a:solidFill>
                  <a:srgbClr val="000000"/>
                </a:solidFill>
                <a:effectLst/>
                <a:latin typeface="Helvetica Neue"/>
              </a:rPr>
              <a:t>he customers between the age of 18 to 40 use the cab the most. </a:t>
            </a:r>
          </a:p>
          <a:p>
            <a:r>
              <a:rPr lang="en-US" b="0" i="0" dirty="0">
                <a:solidFill>
                  <a:srgbClr val="000000"/>
                </a:solidFill>
                <a:effectLst/>
                <a:latin typeface="Helvetica Neue"/>
              </a:rPr>
              <a:t>It might be because of flexibility of the cab service as well as being cheap</a:t>
            </a:r>
          </a:p>
          <a:p>
            <a:endParaRPr lang="LID4096" dirty="0"/>
          </a:p>
        </p:txBody>
      </p:sp>
      <p:pic>
        <p:nvPicPr>
          <p:cNvPr id="9" name="Picture 2">
            <a:extLst>
              <a:ext uri="{FF2B5EF4-FFF2-40B4-BE49-F238E27FC236}">
                <a16:creationId xmlns:a16="http://schemas.microsoft.com/office/drawing/2014/main" id="{EC63E8DF-EE60-464D-A0BE-B55DBAD31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7195" y="1972442"/>
            <a:ext cx="4599850" cy="323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85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normAutofit fontScale="90000"/>
          </a:bodyPr>
          <a:lstStyle/>
          <a:p>
            <a:r>
              <a:rPr lang="en-US" b="1" dirty="0">
                <a:solidFill>
                  <a:srgbClr val="FF6600"/>
                </a:solidFill>
              </a:rPr>
              <a:t>Univariate analysis: mode of payment and holiday  variable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997611"/>
            <a:ext cx="8173331" cy="3402228"/>
          </a:xfrm>
        </p:spPr>
        <p:txBody>
          <a:bodyPr>
            <a:normAutofit/>
          </a:bodyPr>
          <a:lstStyle/>
          <a:p>
            <a:endParaRPr lang="en-US" sz="1600" dirty="0">
              <a:solidFill>
                <a:srgbClr val="FF6600"/>
              </a:solidFill>
            </a:endParaRPr>
          </a:p>
          <a:p>
            <a:pPr algn="l"/>
            <a:r>
              <a:rPr lang="en-US" sz="1600" dirty="0">
                <a:solidFill>
                  <a:srgbClr val="2D3B45"/>
                </a:solidFill>
                <a:latin typeface="Lato Extended"/>
              </a:rPr>
              <a:t>.</a:t>
            </a:r>
            <a:endParaRPr lang="en-US" sz="1600" b="0" i="0" dirty="0">
              <a:solidFill>
                <a:srgbClr val="FF6600"/>
              </a:solidFill>
              <a:effectLst/>
              <a:latin typeface="Lato Extended"/>
            </a:endParaRPr>
          </a:p>
          <a:p>
            <a:pPr marL="457200" indent="-457200">
              <a:buAutoNum type="arabicPeriod"/>
            </a:pPr>
            <a:endParaRPr lang="en-US" dirty="0">
              <a:solidFill>
                <a:srgbClr val="FF6600"/>
              </a:solidFill>
            </a:endParaRPr>
          </a:p>
          <a:p>
            <a:endParaRPr lang="en-US" sz="6600" dirty="0">
              <a:solidFill>
                <a:srgbClr val="FF6600"/>
              </a:solidFill>
            </a:endParaRPr>
          </a:p>
        </p:txBody>
      </p:sp>
      <p:pic>
        <p:nvPicPr>
          <p:cNvPr id="4098" name="Picture 2">
            <a:extLst>
              <a:ext uri="{FF2B5EF4-FFF2-40B4-BE49-F238E27FC236}">
                <a16:creationId xmlns:a16="http://schemas.microsoft.com/office/drawing/2014/main" id="{EE0EAAFF-4870-4656-B2C3-931F45826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60" y="2258193"/>
            <a:ext cx="3238718" cy="3141646"/>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BCCDD411-0AA1-46EE-8F47-D9ED6FB786EB}"/>
              </a:ext>
            </a:extLst>
          </p:cNvPr>
          <p:cNvSpPr/>
          <p:nvPr/>
        </p:nvSpPr>
        <p:spPr>
          <a:xfrm>
            <a:off x="6541477" y="5283338"/>
            <a:ext cx="6615450" cy="161051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4102" name="Picture 6">
            <a:extLst>
              <a:ext uri="{FF2B5EF4-FFF2-40B4-BE49-F238E27FC236}">
                <a16:creationId xmlns:a16="http://schemas.microsoft.com/office/drawing/2014/main" id="{F252BC45-C3C4-4F34-9BDF-023CA7C080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057" y="2258193"/>
            <a:ext cx="3361994" cy="3297162"/>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Process 6">
            <a:extLst>
              <a:ext uri="{FF2B5EF4-FFF2-40B4-BE49-F238E27FC236}">
                <a16:creationId xmlns:a16="http://schemas.microsoft.com/office/drawing/2014/main" id="{9D41561C-340C-41DA-8B45-E7AC23522C43}"/>
              </a:ext>
            </a:extLst>
          </p:cNvPr>
          <p:cNvSpPr/>
          <p:nvPr/>
        </p:nvSpPr>
        <p:spPr>
          <a:xfrm>
            <a:off x="9397218" y="2616591"/>
            <a:ext cx="2630892" cy="2666747"/>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1. Customers prefer card mode of payment, this can be attributed to safety. </a:t>
            </a:r>
          </a:p>
          <a:p>
            <a:r>
              <a:rPr lang="en-GB" dirty="0">
                <a:solidFill>
                  <a:schemeClr val="tx1"/>
                </a:solidFill>
              </a:rPr>
              <a:t>2. Customers use cab service more in non holidays days.</a:t>
            </a:r>
            <a:endParaRPr lang="LID4096" dirty="0">
              <a:solidFill>
                <a:schemeClr val="tx1"/>
              </a:solidFill>
            </a:endParaRPr>
          </a:p>
        </p:txBody>
      </p:sp>
    </p:spTree>
    <p:extLst>
      <p:ext uri="{BB962C8B-B14F-4D97-AF65-F5344CB8AC3E}">
        <p14:creationId xmlns:p14="http://schemas.microsoft.com/office/powerpoint/2010/main" val="221934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normAutofit fontScale="90000"/>
          </a:bodyPr>
          <a:lstStyle/>
          <a:p>
            <a:r>
              <a:rPr lang="en-US" b="1" dirty="0">
                <a:solidFill>
                  <a:srgbClr val="FF6600"/>
                </a:solidFill>
              </a:rPr>
              <a:t>Bivariate Analysis: Company vs Gender, and Company vs Year variable.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717678" y="1463041"/>
            <a:ext cx="10861678" cy="5263546"/>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122" name="Picture 2">
            <a:extLst>
              <a:ext uri="{FF2B5EF4-FFF2-40B4-BE49-F238E27FC236}">
                <a16:creationId xmlns:a16="http://schemas.microsoft.com/office/drawing/2014/main" id="{0C7F5892-A877-4178-B37D-60EE50830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080644"/>
            <a:ext cx="4246932" cy="402833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FDE6325-4C28-45E6-A240-7991E46E8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365" y="2302830"/>
            <a:ext cx="3886200" cy="3583965"/>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4AD891B9-F541-40FA-BDF7-F19CF75F4A74}"/>
              </a:ext>
            </a:extLst>
          </p:cNvPr>
          <p:cNvSpPr/>
          <p:nvPr/>
        </p:nvSpPr>
        <p:spPr>
          <a:xfrm>
            <a:off x="9144000" y="2302829"/>
            <a:ext cx="2743200" cy="302882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yellow cab is preferred with both male and female customers compared to pink cab.</a:t>
            </a:r>
          </a:p>
          <a:p>
            <a:r>
              <a:rPr lang="en-US" b="0" i="0" dirty="0">
                <a:solidFill>
                  <a:srgbClr val="000000"/>
                </a:solidFill>
                <a:effectLst/>
                <a:latin typeface="Helvetica Neue"/>
              </a:rPr>
              <a:t>2. Male uses both cabs more compared to female customers.</a:t>
            </a:r>
          </a:p>
          <a:p>
            <a:r>
              <a:rPr lang="en-US" dirty="0">
                <a:solidFill>
                  <a:srgbClr val="000000"/>
                </a:solidFill>
                <a:latin typeface="Helvetica Neue"/>
              </a:rPr>
              <a:t>3. C</a:t>
            </a:r>
            <a:r>
              <a:rPr lang="en-US" b="0" i="0" dirty="0">
                <a:solidFill>
                  <a:srgbClr val="000000"/>
                </a:solidFill>
                <a:effectLst/>
                <a:latin typeface="Helvetica Neue"/>
              </a:rPr>
              <a:t>ustomer used cabs in 2017 more compared to other years</a:t>
            </a:r>
            <a:endParaRPr lang="LID4096" dirty="0">
              <a:solidFill>
                <a:schemeClr val="tx1"/>
              </a:solidFill>
            </a:endParaRPr>
          </a:p>
        </p:txBody>
      </p:sp>
    </p:spTree>
    <p:extLst>
      <p:ext uri="{BB962C8B-B14F-4D97-AF65-F5344CB8AC3E}">
        <p14:creationId xmlns:p14="http://schemas.microsoft.com/office/powerpoint/2010/main" val="11332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6146" name="Picture 2">
            <a:extLst>
              <a:ext uri="{FF2B5EF4-FFF2-40B4-BE49-F238E27FC236}">
                <a16:creationId xmlns:a16="http://schemas.microsoft.com/office/drawing/2014/main" id="{81E361E1-F905-45EB-A96F-9FB36AAB2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1746521"/>
            <a:ext cx="6639954" cy="4521757"/>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BD09B0F7-642E-4DD9-A1AE-F4D68D8D1660}"/>
              </a:ext>
            </a:extLst>
          </p:cNvPr>
          <p:cNvSpPr/>
          <p:nvPr/>
        </p:nvSpPr>
        <p:spPr>
          <a:xfrm>
            <a:off x="8536742" y="2434035"/>
            <a:ext cx="3462999" cy="354473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Helvetica Neue"/>
              </a:rPr>
              <a:t>Y</a:t>
            </a:r>
            <a:r>
              <a:rPr lang="en-US" b="0" i="0" dirty="0">
                <a:solidFill>
                  <a:srgbClr val="000000"/>
                </a:solidFill>
                <a:effectLst/>
                <a:latin typeface="Helvetica Neue"/>
              </a:rPr>
              <a:t>ellow cab is used more than pink cab all month round. on the second day of the month, mid month 16th almost the end of the month customers use the cab more, this can attributed to pay check days thus they have money to spend.</a:t>
            </a:r>
            <a:endParaRPr lang="LID4096" dirty="0"/>
          </a:p>
        </p:txBody>
      </p:sp>
    </p:spTree>
    <p:extLst>
      <p:ext uri="{BB962C8B-B14F-4D97-AF65-F5344CB8AC3E}">
        <p14:creationId xmlns:p14="http://schemas.microsoft.com/office/powerpoint/2010/main" val="117024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65269" y="-5365268"/>
            <a:ext cx="1461458" cy="12192000"/>
          </a:xfrm>
          <a:solidFill>
            <a:srgbClr val="3B3B3B"/>
          </a:solidFill>
        </p:spPr>
        <p:txBody>
          <a:bodyPr vert="vert270" anchor="t" anchorCtr="0">
            <a:normAutofit fontScale="90000"/>
          </a:bodyPr>
          <a:lstStyle/>
          <a:p>
            <a:r>
              <a:rPr lang="en-US" b="1" dirty="0">
                <a:solidFill>
                  <a:srgbClr val="FF6600"/>
                </a:solidFill>
              </a:rPr>
              <a:t>Bivariate analysis: Company Vs Month, and Company vs Weekend.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7170" name="Picture 2">
            <a:extLst>
              <a:ext uri="{FF2B5EF4-FFF2-40B4-BE49-F238E27FC236}">
                <a16:creationId xmlns:a16="http://schemas.microsoft.com/office/drawing/2014/main" id="{5D8816DB-5629-4AA2-B86B-EAF2DB86C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78" y="1566477"/>
            <a:ext cx="4774955" cy="459678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712C2DD-A7CB-418B-91B6-4D022ED1C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7912" y="1566477"/>
            <a:ext cx="4463856" cy="4297294"/>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B3E5DE0B-B6E6-4B2F-B97F-CA1F2DEDB9DC}"/>
              </a:ext>
            </a:extLst>
          </p:cNvPr>
          <p:cNvSpPr/>
          <p:nvPr/>
        </p:nvSpPr>
        <p:spPr>
          <a:xfrm>
            <a:off x="10086535" y="1473868"/>
            <a:ext cx="1969477" cy="459678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000000"/>
                </a:solidFill>
                <a:effectLst/>
                <a:latin typeface="Helvetica Neue"/>
              </a:rPr>
              <a:t>1. customers use the cab more at the of the year, this can be attributed to people havening money they have been saving all year round</a:t>
            </a:r>
          </a:p>
          <a:p>
            <a:r>
              <a:rPr lang="en-GB" dirty="0">
                <a:solidFill>
                  <a:srgbClr val="000000"/>
                </a:solidFill>
                <a:latin typeface="Helvetica Neue"/>
              </a:rPr>
              <a:t>2. </a:t>
            </a:r>
            <a:r>
              <a:rPr lang="en-US" dirty="0">
                <a:solidFill>
                  <a:srgbClr val="000000"/>
                </a:solidFill>
                <a:latin typeface="Helvetica Neue"/>
              </a:rPr>
              <a:t>B</a:t>
            </a:r>
            <a:r>
              <a:rPr lang="en-US" b="0" i="0" dirty="0">
                <a:solidFill>
                  <a:srgbClr val="000000"/>
                </a:solidFill>
                <a:effectLst/>
                <a:latin typeface="Helvetica Neue"/>
              </a:rPr>
              <a:t>oth yellow and pink cabs are on high demand near the weekend on Thursday, Friday, and Saturday.</a:t>
            </a:r>
            <a:endParaRPr lang="LID4096" dirty="0"/>
          </a:p>
        </p:txBody>
      </p:sp>
    </p:spTree>
    <p:extLst>
      <p:ext uri="{BB962C8B-B14F-4D97-AF65-F5344CB8AC3E}">
        <p14:creationId xmlns:p14="http://schemas.microsoft.com/office/powerpoint/2010/main" val="83908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Bivariate Analysis: profit per year.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 name="Picture 4">
            <a:extLst>
              <a:ext uri="{FF2B5EF4-FFF2-40B4-BE49-F238E27FC236}">
                <a16:creationId xmlns:a16="http://schemas.microsoft.com/office/drawing/2014/main" id="{AD42377B-3DE9-43C8-B4C6-0B9D105B8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91" y="2057001"/>
            <a:ext cx="7246342" cy="3943321"/>
          </a:xfrm>
          <a:prstGeom prst="rect">
            <a:avLst/>
          </a:prstGeom>
        </p:spPr>
      </p:pic>
      <p:sp>
        <p:nvSpPr>
          <p:cNvPr id="7" name="Flowchart: Process 6">
            <a:extLst>
              <a:ext uri="{FF2B5EF4-FFF2-40B4-BE49-F238E27FC236}">
                <a16:creationId xmlns:a16="http://schemas.microsoft.com/office/drawing/2014/main" id="{8640E04F-C30E-40F8-8300-A0BC003FBA3B}"/>
              </a:ext>
            </a:extLst>
          </p:cNvPr>
          <p:cNvSpPr/>
          <p:nvPr/>
        </p:nvSpPr>
        <p:spPr>
          <a:xfrm>
            <a:off x="8595360" y="2057002"/>
            <a:ext cx="3474720" cy="3806770"/>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2017 registered higher profit both cab companies. </a:t>
            </a:r>
          </a:p>
          <a:p>
            <a:r>
              <a:rPr lang="en-GB" dirty="0">
                <a:solidFill>
                  <a:schemeClr val="tx1"/>
                </a:solidFill>
              </a:rPr>
              <a:t>Yellow cab realized bigger profit for all the 3 years compared to the pink cab. </a:t>
            </a:r>
            <a:endParaRPr lang="LID4096" dirty="0">
              <a:solidFill>
                <a:schemeClr val="tx1"/>
              </a:solidFill>
            </a:endParaRPr>
          </a:p>
        </p:txBody>
      </p:sp>
    </p:spTree>
    <p:extLst>
      <p:ext uri="{BB962C8B-B14F-4D97-AF65-F5344CB8AC3E}">
        <p14:creationId xmlns:p14="http://schemas.microsoft.com/office/powerpoint/2010/main" val="2273219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normAutofit fontScale="90000"/>
          </a:bodyPr>
          <a:lstStyle/>
          <a:p>
            <a:r>
              <a:rPr lang="en-US" b="1" dirty="0">
                <a:solidFill>
                  <a:srgbClr val="FF6600"/>
                </a:solidFill>
              </a:rPr>
              <a:t>Bivariate analysis: Relationship between variables.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8194" name="Picture 2">
            <a:extLst>
              <a:ext uri="{FF2B5EF4-FFF2-40B4-BE49-F238E27FC236}">
                <a16:creationId xmlns:a16="http://schemas.microsoft.com/office/drawing/2014/main" id="{87BD6DCB-CB83-4862-AF8B-7772EF28D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83" y="1874959"/>
            <a:ext cx="4410222" cy="4294163"/>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Process 2">
            <a:extLst>
              <a:ext uri="{FF2B5EF4-FFF2-40B4-BE49-F238E27FC236}">
                <a16:creationId xmlns:a16="http://schemas.microsoft.com/office/drawing/2014/main" id="{FB3C8F9D-D2A3-4C4B-A414-59E42D6B3C10}"/>
              </a:ext>
            </a:extLst>
          </p:cNvPr>
          <p:cNvSpPr/>
          <p:nvPr/>
        </p:nvSpPr>
        <p:spPr>
          <a:xfrm>
            <a:off x="6096000" y="1874959"/>
            <a:ext cx="5833403" cy="365364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rgbClr val="000000"/>
                </a:solidFill>
                <a:effectLst/>
                <a:latin typeface="Helvetica Neue"/>
              </a:rPr>
              <a:t>There is a strong positive correlation between price charges, kilometer travelled, cost of trip, and profit margin.</a:t>
            </a:r>
          </a:p>
          <a:p>
            <a:pPr algn="l">
              <a:buFont typeface="Arial" panose="020B0604020202020204" pitchFamily="34" charset="0"/>
              <a:buChar char="•"/>
            </a:pPr>
            <a:r>
              <a:rPr lang="en-US" dirty="0">
                <a:solidFill>
                  <a:srgbClr val="000000"/>
                </a:solidFill>
                <a:latin typeface="Helvetica Neue"/>
              </a:rPr>
              <a:t>T</a:t>
            </a:r>
            <a:r>
              <a:rPr lang="en-US" b="0" i="0" dirty="0">
                <a:solidFill>
                  <a:srgbClr val="000000"/>
                </a:solidFill>
                <a:effectLst/>
                <a:latin typeface="Helvetica Neue"/>
              </a:rPr>
              <a:t>here is a negative correlation between km travelled, age, income, and month etc.</a:t>
            </a:r>
          </a:p>
        </p:txBody>
      </p:sp>
    </p:spTree>
    <p:extLst>
      <p:ext uri="{BB962C8B-B14F-4D97-AF65-F5344CB8AC3E}">
        <p14:creationId xmlns:p14="http://schemas.microsoft.com/office/powerpoint/2010/main" val="2522928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Seasonality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 name="Picture 4">
            <a:extLst>
              <a:ext uri="{FF2B5EF4-FFF2-40B4-BE49-F238E27FC236}">
                <a16:creationId xmlns:a16="http://schemas.microsoft.com/office/drawing/2014/main" id="{3E2E3C7F-E070-4A82-974C-FB93EE3A0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37" y="1912641"/>
            <a:ext cx="7632161" cy="3951129"/>
          </a:xfrm>
          <a:prstGeom prst="rect">
            <a:avLst/>
          </a:prstGeom>
        </p:spPr>
      </p:pic>
      <p:sp>
        <p:nvSpPr>
          <p:cNvPr id="7" name="Flowchart: Process 6">
            <a:extLst>
              <a:ext uri="{FF2B5EF4-FFF2-40B4-BE49-F238E27FC236}">
                <a16:creationId xmlns:a16="http://schemas.microsoft.com/office/drawing/2014/main" id="{F2DA7DEF-21F4-4E8B-BFF0-C2A106E372B2}"/>
              </a:ext>
            </a:extLst>
          </p:cNvPr>
          <p:cNvSpPr/>
          <p:nvPr/>
        </p:nvSpPr>
        <p:spPr>
          <a:xfrm>
            <a:off x="8131126" y="1912641"/>
            <a:ext cx="3941737" cy="3951129"/>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There is a sharp increase in the 4</a:t>
            </a:r>
            <a:r>
              <a:rPr lang="en-GB" baseline="30000" dirty="0">
                <a:solidFill>
                  <a:schemeClr val="tx1"/>
                </a:solidFill>
              </a:rPr>
              <a:t>th</a:t>
            </a:r>
            <a:r>
              <a:rPr lang="en-GB" dirty="0">
                <a:solidFill>
                  <a:schemeClr val="tx1"/>
                </a:solidFill>
              </a:rPr>
              <a:t> quarter profit for all the years. But there is a higher increase in profit  for yellow cars compares compare to pink cars.</a:t>
            </a:r>
            <a:endParaRPr lang="LID4096" dirty="0">
              <a:solidFill>
                <a:schemeClr val="tx1"/>
              </a:solidFill>
            </a:endParaRPr>
          </a:p>
        </p:txBody>
      </p:sp>
    </p:spTree>
    <p:extLst>
      <p:ext uri="{BB962C8B-B14F-4D97-AF65-F5344CB8AC3E}">
        <p14:creationId xmlns:p14="http://schemas.microsoft.com/office/powerpoint/2010/main" val="92123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Profit trend.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 name="Picture 4">
            <a:extLst>
              <a:ext uri="{FF2B5EF4-FFF2-40B4-BE49-F238E27FC236}">
                <a16:creationId xmlns:a16="http://schemas.microsoft.com/office/drawing/2014/main" id="{BDDC80C0-D863-4D7D-99B9-034082AEF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9045"/>
            <a:ext cx="7618642" cy="4229858"/>
          </a:xfrm>
          <a:prstGeom prst="rect">
            <a:avLst/>
          </a:prstGeom>
        </p:spPr>
      </p:pic>
      <p:sp>
        <p:nvSpPr>
          <p:cNvPr id="7" name="Flowchart: Process 6">
            <a:extLst>
              <a:ext uri="{FF2B5EF4-FFF2-40B4-BE49-F238E27FC236}">
                <a16:creationId xmlns:a16="http://schemas.microsoft.com/office/drawing/2014/main" id="{614BDD9E-F737-46AA-8B71-7DA70EDDEC48}"/>
              </a:ext>
            </a:extLst>
          </p:cNvPr>
          <p:cNvSpPr/>
          <p:nvPr/>
        </p:nvSpPr>
        <p:spPr>
          <a:xfrm>
            <a:off x="7737231" y="1941342"/>
            <a:ext cx="4304714" cy="4077561"/>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2"/>
                </a:solidFill>
              </a:rPr>
              <a:t>1. Profit tend to increase towards the month of December, This can be attribute to people have enough money to spend.</a:t>
            </a:r>
          </a:p>
          <a:p>
            <a:endParaRPr lang="en-GB" dirty="0">
              <a:solidFill>
                <a:schemeClr val="tx2"/>
              </a:solidFill>
            </a:endParaRPr>
          </a:p>
          <a:p>
            <a:r>
              <a:rPr lang="en-GB" dirty="0">
                <a:solidFill>
                  <a:schemeClr val="tx2"/>
                </a:solidFill>
              </a:rPr>
              <a:t>2. Profit fluctuates all month long where  the usage is slightly higher on a certain dates.</a:t>
            </a:r>
            <a:endParaRPr lang="LID4096" dirty="0">
              <a:solidFill>
                <a:schemeClr val="tx2"/>
              </a:solidFill>
            </a:endParaRPr>
          </a:p>
        </p:txBody>
      </p:sp>
    </p:spTree>
    <p:extLst>
      <p:ext uri="{BB962C8B-B14F-4D97-AF65-F5344CB8AC3E}">
        <p14:creationId xmlns:p14="http://schemas.microsoft.com/office/powerpoint/2010/main" val="2714863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normAutofit fontScale="90000"/>
          </a:bodyPr>
          <a:lstStyle/>
          <a:p>
            <a:r>
              <a:rPr lang="en-US" b="1" dirty="0">
                <a:solidFill>
                  <a:srgbClr val="FF6600"/>
                </a:solidFill>
              </a:rPr>
              <a:t>Multivariate analysis: Profit per trip per company, and profit per company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endParaRPr lang="en-US" sz="2800" dirty="0">
              <a:solidFill>
                <a:srgbClr val="FF6600"/>
              </a:solidFill>
            </a:endParaRPr>
          </a:p>
          <a:p>
            <a:endParaRPr lang="en-US" sz="2800" dirty="0">
              <a:solidFill>
                <a:srgbClr val="FF6600"/>
              </a:solidFill>
            </a:endParaRPr>
          </a:p>
        </p:txBody>
      </p:sp>
      <p:pic>
        <p:nvPicPr>
          <p:cNvPr id="5" name="Picture 4">
            <a:extLst>
              <a:ext uri="{FF2B5EF4-FFF2-40B4-BE49-F238E27FC236}">
                <a16:creationId xmlns:a16="http://schemas.microsoft.com/office/drawing/2014/main" id="{2CF0551E-05D0-42CB-A4D5-D4A123854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9252"/>
            <a:ext cx="7044634" cy="4038820"/>
          </a:xfrm>
          <a:prstGeom prst="rect">
            <a:avLst/>
          </a:prstGeom>
        </p:spPr>
      </p:pic>
      <p:sp>
        <p:nvSpPr>
          <p:cNvPr id="7" name="Flowchart: Process 6">
            <a:extLst>
              <a:ext uri="{FF2B5EF4-FFF2-40B4-BE49-F238E27FC236}">
                <a16:creationId xmlns:a16="http://schemas.microsoft.com/office/drawing/2014/main" id="{9A9A9E41-762C-4203-BDA0-CA2A72276061}"/>
              </a:ext>
            </a:extLst>
          </p:cNvPr>
          <p:cNvSpPr/>
          <p:nvPr/>
        </p:nvSpPr>
        <p:spPr>
          <a:xfrm>
            <a:off x="7202658" y="2009252"/>
            <a:ext cx="4698610" cy="4038819"/>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Yellow cab leads in profit per trip, this makes the yellow cab to lead in total profit margin all years round.</a:t>
            </a:r>
            <a:endParaRPr lang="LID4096" dirty="0">
              <a:solidFill>
                <a:schemeClr val="tx1"/>
              </a:solidFill>
            </a:endParaRPr>
          </a:p>
        </p:txBody>
      </p:sp>
    </p:spTree>
    <p:extLst>
      <p:ext uri="{BB962C8B-B14F-4D97-AF65-F5344CB8AC3E}">
        <p14:creationId xmlns:p14="http://schemas.microsoft.com/office/powerpoint/2010/main" val="409105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normAutofit/>
          </a:bodyPr>
          <a:lstStyle/>
          <a:p>
            <a:r>
              <a:rPr lang="en-US" sz="5400" b="1" dirty="0">
                <a:solidFill>
                  <a:srgbClr val="FF6600"/>
                </a:solidFill>
              </a:rPr>
              <a:t>Background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032976" cy="4333458"/>
          </a:xfrm>
        </p:spPr>
        <p:txBody>
          <a:bodyPr>
            <a:normAutofit/>
          </a:bodyPr>
          <a:lstStyle/>
          <a:p>
            <a:pPr algn="l">
              <a:lnSpc>
                <a:spcPct val="100000"/>
              </a:lnSpc>
            </a:pPr>
            <a:r>
              <a:rPr lang="en-US" sz="2800" dirty="0"/>
              <a:t>Cab service is a booming industry in US, there are several companies offering the service where they carry passengers from point A to B, there are rules and regulations that plays a big role in their operations.</a:t>
            </a:r>
          </a:p>
          <a:p>
            <a:pPr algn="l">
              <a:lnSpc>
                <a:spcPct val="100000"/>
              </a:lnSpc>
            </a:pPr>
            <a:r>
              <a:rPr lang="en-US" sz="2800" dirty="0"/>
              <a:t>Some cabs are restricted to pick and drop  passenger enroute, and offer airport services while others are allowed to do so.</a:t>
            </a:r>
          </a:p>
          <a:p>
            <a:pPr algn="l">
              <a:lnSpc>
                <a:spcPct val="100000"/>
              </a:lnSpc>
            </a:pPr>
            <a:r>
              <a:rPr lang="en-US" sz="2800" dirty="0"/>
              <a:t>The most common cab companies are yellow cab, and pink cab with operates in various cities across the US.</a:t>
            </a:r>
          </a:p>
          <a:p>
            <a:pPr algn="l">
              <a:lnSpc>
                <a:spcPct val="100000"/>
              </a:lnSpc>
            </a:pPr>
            <a:r>
              <a:rPr lang="en-US" sz="2800" dirty="0"/>
              <a:t>The industry is affected by both holidays as well as weather patterns.  </a:t>
            </a:r>
          </a:p>
        </p:txBody>
      </p:sp>
    </p:spTree>
    <p:extLst>
      <p:ext uri="{BB962C8B-B14F-4D97-AF65-F5344CB8AC3E}">
        <p14:creationId xmlns:p14="http://schemas.microsoft.com/office/powerpoint/2010/main" val="1570980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normAutofit/>
          </a:bodyPr>
          <a:lstStyle/>
          <a:p>
            <a:r>
              <a:rPr lang="en-US" sz="5400" b="1" dirty="0">
                <a:solidFill>
                  <a:srgbClr val="FF6600"/>
                </a:solidFill>
              </a:rPr>
              <a:t>Conclusion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032976" cy="4333458"/>
          </a:xfrm>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pink cab has small market share across the cities but it is present in all major cities.</a:t>
            </a:r>
          </a:p>
          <a:p>
            <a:pPr algn="l">
              <a:buFont typeface="Arial" panose="020B0604020202020204" pitchFamily="34" charset="0"/>
              <a:buChar char="•"/>
            </a:pPr>
            <a:r>
              <a:rPr lang="en-US" sz="2000" b="0" i="0" dirty="0">
                <a:solidFill>
                  <a:srgbClr val="000000"/>
                </a:solidFill>
                <a:effectLst/>
                <a:latin typeface="Helvetica Neue"/>
              </a:rPr>
              <a:t>yellow cab has a giant share of the market especially in New York and it enjoys the preference by customers compared to pink cab.</a:t>
            </a:r>
          </a:p>
          <a:p>
            <a:pPr algn="l">
              <a:buFont typeface="Arial" panose="020B0604020202020204" pitchFamily="34" charset="0"/>
              <a:buChar char="•"/>
            </a:pPr>
            <a:r>
              <a:rPr lang="en-US" sz="2000" b="0" i="0" dirty="0">
                <a:solidFill>
                  <a:srgbClr val="000000"/>
                </a:solidFill>
                <a:effectLst/>
                <a:latin typeface="Helvetica Neue"/>
              </a:rPr>
              <a:t>Yellow cab makes a big profit when the travel short distance as compared to long haul. it seems this is a perfect strategy since customer can board and stop at any place, besides they have access to all the major airports.</a:t>
            </a:r>
          </a:p>
          <a:p>
            <a:pPr algn="l">
              <a:buFont typeface="Arial" panose="020B0604020202020204" pitchFamily="34" charset="0"/>
              <a:buChar char="•"/>
            </a:pPr>
            <a:r>
              <a:rPr lang="en-US" sz="2000" b="0" i="0" dirty="0">
                <a:solidFill>
                  <a:srgbClr val="000000"/>
                </a:solidFill>
                <a:effectLst/>
                <a:latin typeface="Helvetica Neue"/>
              </a:rPr>
              <a:t>customers don't use cab service much on holidays, but there is a slight increase on use on long holiday like charismas break.</a:t>
            </a:r>
          </a:p>
          <a:p>
            <a:pPr algn="l">
              <a:buFont typeface="Arial" panose="020B0604020202020204" pitchFamily="34" charset="0"/>
              <a:buChar char="•"/>
            </a:pPr>
            <a:r>
              <a:rPr lang="en-US" sz="2000" b="0" i="0" dirty="0">
                <a:solidFill>
                  <a:srgbClr val="000000"/>
                </a:solidFill>
                <a:effectLst/>
                <a:latin typeface="Helvetica Neue"/>
              </a:rPr>
              <a:t>customers prefer paying with the card as compared o the cash, this can be attributed to credit card payment preferences among customers as a mode of payment.</a:t>
            </a:r>
          </a:p>
          <a:p>
            <a:pPr algn="l">
              <a:lnSpc>
                <a:spcPct val="100000"/>
              </a:lnSpc>
            </a:pPr>
            <a:endParaRPr lang="en-US" sz="2800" dirty="0"/>
          </a:p>
        </p:txBody>
      </p:sp>
    </p:spTree>
    <p:extLst>
      <p:ext uri="{BB962C8B-B14F-4D97-AF65-F5344CB8AC3E}">
        <p14:creationId xmlns:p14="http://schemas.microsoft.com/office/powerpoint/2010/main" val="4244016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normAutofit/>
          </a:bodyPr>
          <a:lstStyle/>
          <a:p>
            <a:r>
              <a:rPr lang="en-US" sz="5400" b="1" dirty="0" err="1">
                <a:solidFill>
                  <a:srgbClr val="FF6600"/>
                </a:solidFill>
              </a:rPr>
              <a:t>Recomenation</a:t>
            </a:r>
            <a:endParaRPr lang="en-US" sz="5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032976" cy="4333458"/>
          </a:xfrm>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Investor should go ahead and invest in yellow cab since it has a large-solid market, good strategy to attract customers as well versed on how to enjoy the dominance all year round.</a:t>
            </a:r>
          </a:p>
          <a:p>
            <a:pPr algn="l">
              <a:buFont typeface="Arial" panose="020B0604020202020204" pitchFamily="34" charset="0"/>
              <a:buChar char="•"/>
            </a:pP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cab can expand their market by targeting other big cities where yellow cab has less dominance.</a:t>
            </a:r>
          </a:p>
          <a:p>
            <a:pPr algn="l">
              <a:buFont typeface="Arial" panose="020B0604020202020204" pitchFamily="34" charset="0"/>
              <a:buChar char="•"/>
            </a:pPr>
            <a:r>
              <a:rPr lang="en-US" sz="2000" b="0" i="0" dirty="0">
                <a:solidFill>
                  <a:srgbClr val="000000"/>
                </a:solidFill>
                <a:effectLst/>
                <a:latin typeface="Helvetica Neue"/>
              </a:rPr>
              <a:t>yellow cab should continue with short distance strategy if they need to make more profits.</a:t>
            </a:r>
          </a:p>
          <a:p>
            <a:pPr algn="l">
              <a:buFont typeface="Arial" panose="020B0604020202020204" pitchFamily="34" charset="0"/>
              <a:buChar char="•"/>
            </a:pP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Government policies should favors pink cab if they need to expand since most cities are saturated by the yellow cab.</a:t>
            </a:r>
          </a:p>
          <a:p>
            <a:pPr algn="l">
              <a:lnSpc>
                <a:spcPct val="100000"/>
              </a:lnSpc>
            </a:pPr>
            <a:endParaRPr lang="en-US" sz="2800" dirty="0"/>
          </a:p>
        </p:txBody>
      </p:sp>
    </p:spTree>
    <p:extLst>
      <p:ext uri="{BB962C8B-B14F-4D97-AF65-F5344CB8AC3E}">
        <p14:creationId xmlns:p14="http://schemas.microsoft.com/office/powerpoint/2010/main" val="704926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29"/>
            <a:ext cx="6858000"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lstStyle/>
          <a:p>
            <a:r>
              <a:rPr lang="en-US" b="1" dirty="0">
                <a:solidFill>
                  <a:srgbClr val="FF6600"/>
                </a:solidFill>
              </a:rPr>
              <a:t>Problem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728870" y="2120348"/>
            <a:ext cx="10880034" cy="4081670"/>
          </a:xfrm>
        </p:spPr>
        <p:txBody>
          <a:bodyPr>
            <a:normAutofit/>
          </a:bodyPr>
          <a:lstStyle/>
          <a:p>
            <a:pPr lvl="1" algn="l">
              <a:lnSpc>
                <a:spcPct val="100000"/>
              </a:lnSpc>
            </a:pPr>
            <a:r>
              <a:rPr lang="en-US" sz="2400" dirty="0"/>
              <a:t>XYZ is a private equity firm in US. Due to remarkable growth in the Cab Industry in last few years and multiple key players in the market, it is planning for an investment in Cab industry. There is a need to identify the most profitable company where the XYZ can invest an recoup profit, </a:t>
            </a:r>
            <a:r>
              <a:rPr lang="en-US" sz="2400" b="0" i="0" dirty="0">
                <a:effectLst/>
              </a:rPr>
              <a:t>and as per their Go-to-Market(G2M) strategy they what to understand the market before taking final decision</a:t>
            </a:r>
            <a:endParaRPr lang="en-US" sz="2400" dirty="0"/>
          </a:p>
          <a:p>
            <a:pPr algn="l"/>
            <a:endParaRPr lang="en-US" sz="4000" dirty="0">
              <a:solidFill>
                <a:srgbClr val="FF6600"/>
              </a:solidFill>
            </a:endParaRPr>
          </a:p>
          <a:p>
            <a:endParaRPr lang="en-US" sz="6600" dirty="0">
              <a:solidFill>
                <a:srgbClr val="FF6600"/>
              </a:solidFill>
            </a:endParaRPr>
          </a:p>
        </p:txBody>
      </p:sp>
    </p:spTree>
    <p:extLst>
      <p:ext uri="{BB962C8B-B14F-4D97-AF65-F5344CB8AC3E}">
        <p14:creationId xmlns:p14="http://schemas.microsoft.com/office/powerpoint/2010/main" val="39449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Objectives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70992" y="2481942"/>
            <a:ext cx="9240552" cy="3640561"/>
          </a:xfrm>
        </p:spPr>
        <p:txBody>
          <a:bodyPr>
            <a:normAutofit/>
          </a:bodyPr>
          <a:lstStyle/>
          <a:p>
            <a:pPr algn="l">
              <a:lnSpc>
                <a:spcPct val="100000"/>
              </a:lnSpc>
            </a:pPr>
            <a:r>
              <a:rPr lang="en-US" sz="2800" dirty="0"/>
              <a:t>1. </a:t>
            </a:r>
            <a:r>
              <a:rPr lang="en-US" sz="2000" dirty="0"/>
              <a:t>To identify the right company to invest in.</a:t>
            </a:r>
          </a:p>
          <a:p>
            <a:pPr algn="l"/>
            <a:r>
              <a:rPr lang="en-US" sz="2000" dirty="0"/>
              <a:t>     </a:t>
            </a:r>
            <a:r>
              <a:rPr lang="en-US" sz="2000" b="1" dirty="0"/>
              <a:t>Other objectives</a:t>
            </a:r>
            <a:r>
              <a:rPr lang="en-US" sz="2000" dirty="0"/>
              <a:t>:</a:t>
            </a:r>
          </a:p>
          <a:p>
            <a:pPr algn="l"/>
            <a:r>
              <a:rPr lang="en-US" sz="2000" dirty="0"/>
              <a:t>2.  To identify the most profitable company.</a:t>
            </a:r>
          </a:p>
          <a:p>
            <a:pPr algn="l"/>
            <a:r>
              <a:rPr lang="en-US" sz="2000" dirty="0"/>
              <a:t>3.  To identify the market segment where it is more viable to invest in.</a:t>
            </a:r>
          </a:p>
          <a:p>
            <a:endParaRPr lang="en-US" sz="6600" dirty="0">
              <a:solidFill>
                <a:srgbClr val="FF6600"/>
              </a:solidFill>
            </a:endParaRPr>
          </a:p>
          <a:p>
            <a:endParaRPr lang="en-US" sz="6600" dirty="0">
              <a:solidFill>
                <a:srgbClr val="FF6600"/>
              </a:solidFill>
            </a:endParaRPr>
          </a:p>
        </p:txBody>
      </p:sp>
    </p:spTree>
    <p:extLst>
      <p:ext uri="{BB962C8B-B14F-4D97-AF65-F5344CB8AC3E}">
        <p14:creationId xmlns:p14="http://schemas.microsoft.com/office/powerpoint/2010/main" val="335594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Data Description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r>
              <a:rPr lang="en-US" sz="2600" dirty="0">
                <a:solidFill>
                  <a:srgbClr val="FF6600"/>
                </a:solidFill>
              </a:rPr>
              <a:t>We were provided with 4 datasets, and added one external dataset.</a:t>
            </a:r>
          </a:p>
          <a:p>
            <a:pPr marL="457200" indent="-457200" algn="l">
              <a:buAutoNum type="arabicPeriod"/>
            </a:pPr>
            <a:r>
              <a:rPr lang="en-US" sz="2600" b="1" i="0" dirty="0">
                <a:solidFill>
                  <a:srgbClr val="2D3B45"/>
                </a:solidFill>
                <a:effectLst/>
              </a:rPr>
              <a:t>Cab_Data.csv – </a:t>
            </a:r>
            <a:r>
              <a:rPr lang="en-US" sz="2600" b="0" i="0" dirty="0">
                <a:solidFill>
                  <a:srgbClr val="2D3B45"/>
                </a:solidFill>
                <a:effectLst/>
              </a:rPr>
              <a:t>this file includes details of transaction for 2 cab companies</a:t>
            </a:r>
            <a:endParaRPr lang="en-US" sz="2600" b="0" i="0" dirty="0">
              <a:solidFill>
                <a:srgbClr val="FF6600"/>
              </a:solidFill>
              <a:effectLst/>
            </a:endParaRPr>
          </a:p>
          <a:p>
            <a:pPr marL="457200" indent="-457200" algn="l">
              <a:buAutoNum type="arabicPeriod"/>
            </a:pPr>
            <a:r>
              <a:rPr lang="en-US" sz="2600" b="1" i="0" dirty="0">
                <a:solidFill>
                  <a:srgbClr val="2D3B45"/>
                </a:solidFill>
                <a:effectLst/>
              </a:rPr>
              <a:t>Customer_ID.csv</a:t>
            </a:r>
            <a:r>
              <a:rPr lang="en-US" sz="2600" b="0" i="0" dirty="0">
                <a:solidFill>
                  <a:srgbClr val="2D3B45"/>
                </a:solidFill>
                <a:effectLst/>
              </a:rPr>
              <a:t> – this is a mapping table that contains a unique identifier which links the customer’s demographic details</a:t>
            </a:r>
            <a:endParaRPr lang="en-US" sz="2600" dirty="0">
              <a:solidFill>
                <a:srgbClr val="FF6600"/>
              </a:solidFill>
            </a:endParaRPr>
          </a:p>
          <a:p>
            <a:pPr marL="457200" indent="-457200" algn="l">
              <a:buAutoNum type="arabicPeriod"/>
            </a:pPr>
            <a:r>
              <a:rPr lang="en-US" sz="2600" b="1" i="0" dirty="0">
                <a:solidFill>
                  <a:srgbClr val="2D3B45"/>
                </a:solidFill>
                <a:effectLst/>
              </a:rPr>
              <a:t>Transaction_ID.csv – </a:t>
            </a:r>
            <a:r>
              <a:rPr lang="en-US" sz="2600" b="0" i="0" dirty="0">
                <a:solidFill>
                  <a:srgbClr val="2D3B45"/>
                </a:solidFill>
                <a:effectLst/>
              </a:rPr>
              <a:t>this is a mapping table that contains transaction to customer mapping and payment mode</a:t>
            </a:r>
          </a:p>
          <a:p>
            <a:pPr marL="457200" indent="-457200" algn="l">
              <a:buAutoNum type="arabicPeriod"/>
            </a:pPr>
            <a:r>
              <a:rPr lang="en-US" sz="2600" b="1" i="0" dirty="0">
                <a:solidFill>
                  <a:srgbClr val="2D3B45"/>
                </a:solidFill>
                <a:effectLst/>
              </a:rPr>
              <a:t>City.csv – </a:t>
            </a:r>
            <a:r>
              <a:rPr lang="en-US" sz="2600" b="0" i="0" dirty="0">
                <a:solidFill>
                  <a:srgbClr val="2D3B45"/>
                </a:solidFill>
                <a:effectLst/>
              </a:rPr>
              <a:t>this file contains list of US cities, their population and number of cab users</a:t>
            </a:r>
            <a:endParaRPr lang="en-US" sz="2600" dirty="0">
              <a:solidFill>
                <a:srgbClr val="2D3B45"/>
              </a:solidFill>
            </a:endParaRPr>
          </a:p>
          <a:p>
            <a:pPr marL="457200" indent="-457200" algn="l">
              <a:buAutoNum type="arabicPeriod"/>
            </a:pPr>
            <a:r>
              <a:rPr lang="en-US" sz="2600" b="1" dirty="0">
                <a:solidFill>
                  <a:srgbClr val="2D3B45"/>
                </a:solidFill>
              </a:rPr>
              <a:t>Us_holidays.csv </a:t>
            </a:r>
            <a:r>
              <a:rPr lang="en-US" sz="2600" dirty="0">
                <a:solidFill>
                  <a:srgbClr val="2D3B45"/>
                </a:solidFill>
              </a:rPr>
              <a:t>- contains the list of US holidays, non-holidays days, and the days of the week.</a:t>
            </a:r>
            <a:endParaRPr lang="en-US" sz="2600" b="0" i="0" dirty="0">
              <a:solidFill>
                <a:srgbClr val="FF6600"/>
              </a:solidFill>
              <a:effectLst/>
            </a:endParaRPr>
          </a:p>
          <a:p>
            <a:pPr marL="457200" indent="-457200">
              <a:buAutoNum type="arabicPeriod"/>
            </a:pPr>
            <a:endParaRPr lang="en-US" sz="2800" dirty="0">
              <a:solidFill>
                <a:srgbClr val="FF6600"/>
              </a:solidFill>
            </a:endParaRPr>
          </a:p>
          <a:p>
            <a:endParaRPr lang="en-US" sz="2800" dirty="0">
              <a:solidFill>
                <a:srgbClr val="FF6600"/>
              </a:solidFill>
            </a:endParaRPr>
          </a:p>
        </p:txBody>
      </p:sp>
    </p:spTree>
    <p:extLst>
      <p:ext uri="{BB962C8B-B14F-4D97-AF65-F5344CB8AC3E}">
        <p14:creationId xmlns:p14="http://schemas.microsoft.com/office/powerpoint/2010/main" val="241972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Experimental Design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pPr algn="l">
              <a:buFont typeface="Arial" panose="020B0604020202020204" pitchFamily="34" charset="0"/>
              <a:buChar char="•"/>
            </a:pPr>
            <a:r>
              <a:rPr lang="en-US" sz="2000" b="0" i="0" dirty="0">
                <a:solidFill>
                  <a:srgbClr val="000000"/>
                </a:solidFill>
                <a:effectLst/>
                <a:latin typeface="Helvetica Neue"/>
              </a:rPr>
              <a:t>upload and read our csv files</a:t>
            </a:r>
          </a:p>
          <a:p>
            <a:pPr algn="l">
              <a:buFont typeface="Arial" panose="020B0604020202020204" pitchFamily="34" charset="0"/>
              <a:buChar char="•"/>
            </a:pPr>
            <a:r>
              <a:rPr lang="en-US" sz="2000" b="0" i="0" dirty="0">
                <a:solidFill>
                  <a:srgbClr val="000000"/>
                </a:solidFill>
                <a:effectLst/>
                <a:latin typeface="Helvetica Neue"/>
              </a:rPr>
              <a:t>clean our dataset</a:t>
            </a:r>
          </a:p>
          <a:p>
            <a:pPr algn="l">
              <a:buFont typeface="Arial" panose="020B0604020202020204" pitchFamily="34" charset="0"/>
              <a:buChar char="•"/>
            </a:pPr>
            <a:r>
              <a:rPr lang="en-US" sz="2000" b="0" i="0" dirty="0">
                <a:solidFill>
                  <a:srgbClr val="000000"/>
                </a:solidFill>
                <a:effectLst/>
                <a:latin typeface="Helvetica Neue"/>
              </a:rPr>
              <a:t>perform EDA</a:t>
            </a:r>
          </a:p>
          <a:p>
            <a:pPr algn="l">
              <a:buFont typeface="Arial" panose="020B0604020202020204" pitchFamily="34" charset="0"/>
              <a:buChar char="•"/>
            </a:pPr>
            <a:r>
              <a:rPr lang="en-US" sz="2000" dirty="0">
                <a:solidFill>
                  <a:srgbClr val="000000"/>
                </a:solidFill>
                <a:latin typeface="Helvetica Neue"/>
              </a:rPr>
              <a:t>P</a:t>
            </a:r>
            <a:r>
              <a:rPr lang="en-US" sz="2000" b="0" i="0" dirty="0">
                <a:solidFill>
                  <a:srgbClr val="000000"/>
                </a:solidFill>
                <a:effectLst/>
                <a:latin typeface="Helvetica Neue"/>
              </a:rPr>
              <a:t>rovide observations, conclusion, and recommendations.</a:t>
            </a:r>
            <a:endParaRPr lang="en-US" sz="2800" dirty="0">
              <a:solidFill>
                <a:srgbClr val="FF6600"/>
              </a:solidFill>
            </a:endParaRPr>
          </a:p>
          <a:p>
            <a:endParaRPr lang="en-US" sz="2800" dirty="0">
              <a:solidFill>
                <a:srgbClr val="FF6600"/>
              </a:solidFill>
            </a:endParaRPr>
          </a:p>
        </p:txBody>
      </p:sp>
    </p:spTree>
    <p:extLst>
      <p:ext uri="{BB962C8B-B14F-4D97-AF65-F5344CB8AC3E}">
        <p14:creationId xmlns:p14="http://schemas.microsoft.com/office/powerpoint/2010/main" val="7647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01478" y="-5201478"/>
            <a:ext cx="1789043" cy="12192003"/>
          </a:xfrm>
          <a:solidFill>
            <a:srgbClr val="3B3B3B"/>
          </a:solidFill>
        </p:spPr>
        <p:txBody>
          <a:bodyPr vert="vert270" anchor="t" anchorCtr="0"/>
          <a:lstStyle/>
          <a:p>
            <a:r>
              <a:rPr lang="en-US" b="1" dirty="0">
                <a:solidFill>
                  <a:srgbClr val="FF6600"/>
                </a:solidFill>
              </a:rPr>
              <a:t>Procedure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 y="1789046"/>
            <a:ext cx="12192001" cy="4479232"/>
          </a:xfrm>
        </p:spPr>
        <p:txBody>
          <a:bodyPr>
            <a:noAutofit/>
          </a:bodyPr>
          <a:lstStyle/>
          <a:p>
            <a:r>
              <a:rPr lang="en-US" sz="2800" dirty="0">
                <a:solidFill>
                  <a:srgbClr val="FF6600"/>
                </a:solidFill>
              </a:rPr>
              <a:t>Clean 5 datasets.</a:t>
            </a:r>
          </a:p>
          <a:p>
            <a:pPr marL="514350" indent="-514350" algn="l">
              <a:buAutoNum type="arabicPeriod"/>
            </a:pPr>
            <a:r>
              <a:rPr lang="en-US" sz="2800" dirty="0"/>
              <a:t>Cab dataset timeframe is 01/01/2016 to 12//31/2018.</a:t>
            </a:r>
          </a:p>
          <a:p>
            <a:pPr marL="514350" indent="-514350" algn="l">
              <a:buAutoNum type="arabicPeriod"/>
            </a:pPr>
            <a:r>
              <a:rPr lang="en-US" sz="2800" dirty="0"/>
              <a:t>Outlier in price charged variable was removed.</a:t>
            </a:r>
          </a:p>
          <a:p>
            <a:r>
              <a:rPr lang="en-US" sz="2800" dirty="0">
                <a:solidFill>
                  <a:srgbClr val="FF6600"/>
                </a:solidFill>
              </a:rPr>
              <a:t>Merging Dataset</a:t>
            </a:r>
          </a:p>
          <a:p>
            <a:pPr algn="l"/>
            <a:r>
              <a:rPr lang="en-US" sz="2800" dirty="0"/>
              <a:t>1.The 5 datasets were merged to form one final merge dataset. </a:t>
            </a:r>
            <a:r>
              <a:rPr lang="en-US" sz="2800" dirty="0">
                <a:solidFill>
                  <a:srgbClr val="3B3B3B"/>
                </a:solidFill>
              </a:rPr>
              <a:t>The final dataset has 23 variables and 353434 records.</a:t>
            </a:r>
          </a:p>
          <a:p>
            <a:pPr algn="l"/>
            <a:r>
              <a:rPr lang="en-US" sz="2800" dirty="0">
                <a:solidFill>
                  <a:srgbClr val="3B3B3B"/>
                </a:solidFill>
              </a:rPr>
              <a:t>2. Data Exploratory Data Analysis</a:t>
            </a:r>
          </a:p>
          <a:p>
            <a:pPr algn="l"/>
            <a:r>
              <a:rPr lang="en-US" sz="2800" dirty="0">
                <a:solidFill>
                  <a:srgbClr val="3B3B3B"/>
                </a:solidFill>
              </a:rPr>
              <a:t>3. Conclusion</a:t>
            </a:r>
          </a:p>
          <a:p>
            <a:pPr algn="l"/>
            <a:r>
              <a:rPr lang="en-US" sz="2800" dirty="0">
                <a:solidFill>
                  <a:srgbClr val="3B3B3B"/>
                </a:solidFill>
              </a:rPr>
              <a:t>4. Recommendation.</a:t>
            </a:r>
          </a:p>
          <a:p>
            <a:pPr marL="514350" indent="-514350">
              <a:buAutoNum type="arabicPeriod"/>
            </a:pPr>
            <a:endParaRPr lang="en-US" sz="2800" dirty="0">
              <a:solidFill>
                <a:srgbClr val="FF6600"/>
              </a:solidFill>
            </a:endParaRPr>
          </a:p>
          <a:p>
            <a:pPr marL="514350" indent="-514350">
              <a:buAutoNum type="arabicPeriod"/>
            </a:pPr>
            <a:endParaRPr lang="en-US" sz="2800" dirty="0"/>
          </a:p>
          <a:p>
            <a:endParaRPr lang="en-US" sz="2800" dirty="0">
              <a:solidFill>
                <a:srgbClr val="FF6600"/>
              </a:solidFill>
            </a:endParaRPr>
          </a:p>
        </p:txBody>
      </p:sp>
    </p:spTree>
    <p:extLst>
      <p:ext uri="{BB962C8B-B14F-4D97-AF65-F5344CB8AC3E}">
        <p14:creationId xmlns:p14="http://schemas.microsoft.com/office/powerpoint/2010/main" val="47528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lstStyle/>
          <a:p>
            <a:r>
              <a:rPr lang="en-US" b="1" dirty="0">
                <a:solidFill>
                  <a:srgbClr val="FF6600"/>
                </a:solidFill>
              </a:rPr>
              <a:t>Univariate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70992" y="1927274"/>
            <a:ext cx="5956750" cy="4195230"/>
          </a:xfrm>
        </p:spPr>
        <p:txBody>
          <a:bodyPr>
            <a:normAutofit/>
          </a:bodyPr>
          <a:lstStyle/>
          <a:p>
            <a:r>
              <a:rPr lang="en-US" sz="1600" dirty="0">
                <a:solidFill>
                  <a:srgbClr val="FF6600"/>
                </a:solidFill>
              </a:rPr>
              <a:t>Univariate analysis- company variable</a:t>
            </a:r>
          </a:p>
        </p:txBody>
      </p:sp>
      <p:pic>
        <p:nvPicPr>
          <p:cNvPr id="7" name="Picture 6">
            <a:extLst>
              <a:ext uri="{FF2B5EF4-FFF2-40B4-BE49-F238E27FC236}">
                <a16:creationId xmlns:a16="http://schemas.microsoft.com/office/drawing/2014/main" id="{59B931AC-C9A2-4628-9846-E46D1E196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52" y="2236763"/>
            <a:ext cx="7275589" cy="3885742"/>
          </a:xfrm>
          <a:prstGeom prst="rect">
            <a:avLst/>
          </a:prstGeom>
        </p:spPr>
      </p:pic>
      <p:sp>
        <p:nvSpPr>
          <p:cNvPr id="9" name="Flowchart: Process 8">
            <a:extLst>
              <a:ext uri="{FF2B5EF4-FFF2-40B4-BE49-F238E27FC236}">
                <a16:creationId xmlns:a16="http://schemas.microsoft.com/office/drawing/2014/main" id="{AA3E8E1F-6887-4118-BE70-C2D04789EFFE}"/>
              </a:ext>
            </a:extLst>
          </p:cNvPr>
          <p:cNvSpPr/>
          <p:nvPr/>
        </p:nvSpPr>
        <p:spPr>
          <a:xfrm>
            <a:off x="8441382" y="2236763"/>
            <a:ext cx="3591595" cy="3627008"/>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000000"/>
                </a:solidFill>
                <a:effectLst/>
                <a:latin typeface="Helvetica Neue"/>
              </a:rPr>
              <a:t> Yellow cab dominate the customer usage by 76 % compared to it's rival.</a:t>
            </a:r>
            <a:endParaRPr lang="LID4096" dirty="0"/>
          </a:p>
        </p:txBody>
      </p:sp>
    </p:spTree>
    <p:extLst>
      <p:ext uri="{BB962C8B-B14F-4D97-AF65-F5344CB8AC3E}">
        <p14:creationId xmlns:p14="http://schemas.microsoft.com/office/powerpoint/2010/main" val="39999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121966" y="-5121966"/>
            <a:ext cx="1789043" cy="12032978"/>
          </a:xfrm>
          <a:solidFill>
            <a:srgbClr val="3B3B3B"/>
          </a:solidFill>
        </p:spPr>
        <p:txBody>
          <a:bodyPr vert="vert270" anchor="t" anchorCtr="0"/>
          <a:lstStyle/>
          <a:p>
            <a:r>
              <a:rPr lang="en-US" b="1" dirty="0">
                <a:solidFill>
                  <a:srgbClr val="FF6600"/>
                </a:solidFill>
              </a:rPr>
              <a:t>Univariate analysis: weekday variable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470992" y="2481942"/>
            <a:ext cx="9240552" cy="3640561"/>
          </a:xfrm>
        </p:spPr>
        <p:txBody>
          <a:bodyPr>
            <a:normAutofit/>
          </a:bodyPr>
          <a:lstStyle/>
          <a:p>
            <a:endParaRPr lang="en-US" sz="1600" dirty="0">
              <a:solidFill>
                <a:srgbClr val="FF6600"/>
              </a:solidFill>
            </a:endParaRPr>
          </a:p>
          <a:p>
            <a:pPr algn="l"/>
            <a:r>
              <a:rPr lang="en-US" sz="1600" dirty="0">
                <a:solidFill>
                  <a:srgbClr val="2D3B45"/>
                </a:solidFill>
                <a:latin typeface="Lato Extended"/>
              </a:rPr>
              <a:t>.</a:t>
            </a:r>
            <a:endParaRPr lang="en-US" sz="1600" b="0" i="0" dirty="0">
              <a:solidFill>
                <a:srgbClr val="FF6600"/>
              </a:solidFill>
              <a:effectLst/>
              <a:latin typeface="Lato Extended"/>
            </a:endParaRPr>
          </a:p>
          <a:p>
            <a:pPr marL="457200" indent="-457200">
              <a:buAutoNum type="arabicPeriod"/>
            </a:pPr>
            <a:endParaRPr lang="en-US" dirty="0">
              <a:solidFill>
                <a:srgbClr val="FF6600"/>
              </a:solidFill>
            </a:endParaRPr>
          </a:p>
          <a:p>
            <a:endParaRPr lang="en-US" sz="6600" dirty="0">
              <a:solidFill>
                <a:srgbClr val="FF6600"/>
              </a:solidFill>
            </a:endParaRPr>
          </a:p>
        </p:txBody>
      </p:sp>
      <p:pic>
        <p:nvPicPr>
          <p:cNvPr id="5" name="Picture 4">
            <a:extLst>
              <a:ext uri="{FF2B5EF4-FFF2-40B4-BE49-F238E27FC236}">
                <a16:creationId xmlns:a16="http://schemas.microsoft.com/office/drawing/2014/main" id="{021B2304-672B-4924-BF44-918F089B3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6349"/>
            <a:ext cx="7138166" cy="3812345"/>
          </a:xfrm>
          <a:prstGeom prst="rect">
            <a:avLst/>
          </a:prstGeom>
        </p:spPr>
      </p:pic>
      <p:sp>
        <p:nvSpPr>
          <p:cNvPr id="7" name="Flowchart: Process 6">
            <a:extLst>
              <a:ext uri="{FF2B5EF4-FFF2-40B4-BE49-F238E27FC236}">
                <a16:creationId xmlns:a16="http://schemas.microsoft.com/office/drawing/2014/main" id="{2B0617F6-493D-41FA-9BF1-BF192FDACBD9}"/>
              </a:ext>
            </a:extLst>
          </p:cNvPr>
          <p:cNvSpPr/>
          <p:nvPr/>
        </p:nvSpPr>
        <p:spPr>
          <a:xfrm>
            <a:off x="7512148" y="2194560"/>
            <a:ext cx="4520829" cy="381234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rgbClr val="000000"/>
                </a:solidFill>
                <a:effectLst/>
                <a:latin typeface="Helvetica Neue"/>
              </a:rPr>
              <a:t>Monday</a:t>
            </a:r>
            <a:r>
              <a:rPr lang="en-US" b="0" i="0" dirty="0">
                <a:solidFill>
                  <a:srgbClr val="000000"/>
                </a:solidFill>
                <a:effectLst/>
                <a:latin typeface="Helvetica Neue"/>
              </a:rPr>
              <a:t> = 0, </a:t>
            </a:r>
            <a:r>
              <a:rPr lang="en-US" b="1" i="0" dirty="0">
                <a:solidFill>
                  <a:srgbClr val="000000"/>
                </a:solidFill>
                <a:effectLst/>
                <a:latin typeface="Helvetica Neue"/>
              </a:rPr>
              <a:t>Tuesday</a:t>
            </a:r>
            <a:r>
              <a:rPr lang="en-US" b="0" i="0" dirty="0">
                <a:solidFill>
                  <a:srgbClr val="000000"/>
                </a:solidFill>
                <a:effectLst/>
                <a:latin typeface="Helvetica Neue"/>
              </a:rPr>
              <a:t> = 1, </a:t>
            </a:r>
            <a:r>
              <a:rPr lang="en-US" b="1" i="0" dirty="0">
                <a:solidFill>
                  <a:srgbClr val="000000"/>
                </a:solidFill>
                <a:effectLst/>
                <a:latin typeface="Helvetica Neue"/>
              </a:rPr>
              <a:t>Wednesday</a:t>
            </a:r>
            <a:r>
              <a:rPr lang="en-US" b="0" i="0" dirty="0">
                <a:solidFill>
                  <a:srgbClr val="000000"/>
                </a:solidFill>
                <a:effectLst/>
                <a:latin typeface="Helvetica Neue"/>
              </a:rPr>
              <a:t> = 2, </a:t>
            </a:r>
            <a:r>
              <a:rPr lang="en-US" b="1" i="0" dirty="0">
                <a:solidFill>
                  <a:srgbClr val="000000"/>
                </a:solidFill>
                <a:effectLst/>
                <a:latin typeface="Helvetica Neue"/>
              </a:rPr>
              <a:t>Thursday</a:t>
            </a:r>
            <a:r>
              <a:rPr lang="en-US" b="0" i="0" dirty="0">
                <a:solidFill>
                  <a:srgbClr val="000000"/>
                </a:solidFill>
                <a:effectLst/>
                <a:latin typeface="Helvetica Neue"/>
              </a:rPr>
              <a:t> = 3, </a:t>
            </a:r>
            <a:r>
              <a:rPr lang="en-US" b="1" i="0" dirty="0">
                <a:solidFill>
                  <a:srgbClr val="000000"/>
                </a:solidFill>
                <a:effectLst/>
                <a:latin typeface="Helvetica Neue"/>
              </a:rPr>
              <a:t>Friday</a:t>
            </a:r>
            <a:r>
              <a:rPr lang="en-US" b="0" i="0" dirty="0">
                <a:solidFill>
                  <a:srgbClr val="000000"/>
                </a:solidFill>
                <a:effectLst/>
                <a:latin typeface="Helvetica Neue"/>
              </a:rPr>
              <a:t> = 4, </a:t>
            </a:r>
            <a:r>
              <a:rPr lang="en-US" b="1" i="0" dirty="0">
                <a:solidFill>
                  <a:srgbClr val="000000"/>
                </a:solidFill>
                <a:effectLst/>
                <a:latin typeface="Helvetica Neue"/>
              </a:rPr>
              <a:t>Saturday</a:t>
            </a:r>
            <a:r>
              <a:rPr lang="en-US" b="0" i="0" dirty="0">
                <a:solidFill>
                  <a:srgbClr val="000000"/>
                </a:solidFill>
                <a:effectLst/>
                <a:latin typeface="Helvetica Neue"/>
              </a:rPr>
              <a:t> = 5, and </a:t>
            </a:r>
            <a:r>
              <a:rPr lang="en-US" b="1" i="0" dirty="0">
                <a:solidFill>
                  <a:srgbClr val="000000"/>
                </a:solidFill>
                <a:effectLst/>
                <a:latin typeface="Helvetica Neue"/>
              </a:rPr>
              <a:t>Sunday</a:t>
            </a:r>
            <a:r>
              <a:rPr lang="en-US" b="0" i="0" dirty="0">
                <a:solidFill>
                  <a:srgbClr val="000000"/>
                </a:solidFill>
                <a:effectLst/>
                <a:latin typeface="Helvetica Neue"/>
              </a:rPr>
              <a:t> = 6.</a:t>
            </a:r>
          </a:p>
          <a:p>
            <a:pPr algn="l"/>
            <a:endParaRPr lang="en-US" b="0" i="0" dirty="0">
              <a:solidFill>
                <a:srgbClr val="000000"/>
              </a:solidFill>
              <a:effectLst/>
              <a:latin typeface="Helvetica Neue"/>
            </a:endParaRPr>
          </a:p>
          <a:p>
            <a:pPr algn="l">
              <a:buFont typeface="Arial" panose="020B0604020202020204" pitchFamily="34" charset="0"/>
              <a:buChar char="•"/>
            </a:pPr>
            <a:r>
              <a:rPr lang="en-US" dirty="0">
                <a:solidFill>
                  <a:srgbClr val="000000"/>
                </a:solidFill>
                <a:latin typeface="Helvetica Neue"/>
              </a:rPr>
              <a:t>M</a:t>
            </a:r>
            <a:r>
              <a:rPr lang="en-US" b="0" i="0" dirty="0">
                <a:solidFill>
                  <a:srgbClr val="000000"/>
                </a:solidFill>
                <a:effectLst/>
                <a:latin typeface="Helvetica Neue"/>
              </a:rPr>
              <a:t>ost of the customers prefer to use taxi on Thursday(3) and Friday(4), this is because this days near the weekend.</a:t>
            </a:r>
          </a:p>
          <a:p>
            <a:pPr algn="l">
              <a:buFont typeface="Arial" panose="020B0604020202020204" pitchFamily="34" charset="0"/>
              <a:buChar char="•"/>
            </a:pPr>
            <a:r>
              <a:rPr lang="en-US" dirty="0">
                <a:solidFill>
                  <a:srgbClr val="000000"/>
                </a:solidFill>
                <a:latin typeface="Helvetica Neue"/>
              </a:rPr>
              <a:t>D</a:t>
            </a:r>
            <a:r>
              <a:rPr lang="en-US" b="0" i="0" dirty="0">
                <a:solidFill>
                  <a:srgbClr val="000000"/>
                </a:solidFill>
                <a:effectLst/>
                <a:latin typeface="Helvetica Neue"/>
              </a:rPr>
              <a:t>ay 6(Sunday) is the lowest, this is because it is a weekend and most of the customers prefer spending their time at home.</a:t>
            </a:r>
          </a:p>
          <a:p>
            <a:pPr algn="ctr"/>
            <a:endParaRPr lang="LID4096" dirty="0"/>
          </a:p>
        </p:txBody>
      </p:sp>
    </p:spTree>
    <p:extLst>
      <p:ext uri="{BB962C8B-B14F-4D97-AF65-F5344CB8AC3E}">
        <p14:creationId xmlns:p14="http://schemas.microsoft.com/office/powerpoint/2010/main" val="3568692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2923</TotalTime>
  <Words>1177</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 Neue</vt:lpstr>
      <vt:lpstr>Lato Extended</vt:lpstr>
      <vt:lpstr>Office Theme</vt:lpstr>
      <vt:lpstr>PowerPoint Presentation</vt:lpstr>
      <vt:lpstr>Background</vt:lpstr>
      <vt:lpstr>Problem Statement</vt:lpstr>
      <vt:lpstr>Objectives</vt:lpstr>
      <vt:lpstr>Data Description</vt:lpstr>
      <vt:lpstr>Experimental Design</vt:lpstr>
      <vt:lpstr>Procedure</vt:lpstr>
      <vt:lpstr>Univariate Analysis</vt:lpstr>
      <vt:lpstr>Univariate analysis: weekday variable</vt:lpstr>
      <vt:lpstr>Univariate Analysis: Age variable</vt:lpstr>
      <vt:lpstr>Univariate analysis: mode of payment and holiday  variable</vt:lpstr>
      <vt:lpstr>Bivariate Analysis: Company vs Gender, and Company vs Year variable.</vt:lpstr>
      <vt:lpstr>PowerPoint Presentation</vt:lpstr>
      <vt:lpstr>Bivariate analysis: Company Vs Month, and Company vs Weekend.</vt:lpstr>
      <vt:lpstr>Bivariate Analysis: profit per year.</vt:lpstr>
      <vt:lpstr>Bivariate analysis: Relationship between variables.</vt:lpstr>
      <vt:lpstr>Seasonality</vt:lpstr>
      <vt:lpstr>Profit trend.</vt:lpstr>
      <vt:lpstr>Multivariate analysis: Profit per trip per company, and profit per company</vt:lpstr>
      <vt:lpstr>Conclusion</vt:lpstr>
      <vt:lpstr>Recomenation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okomba</dc:creator>
  <cp:lastModifiedBy>william</cp:lastModifiedBy>
  <cp:revision>37</cp:revision>
  <dcterms:created xsi:type="dcterms:W3CDTF">2021-06-25T18:54:21Z</dcterms:created>
  <dcterms:modified xsi:type="dcterms:W3CDTF">2021-08-18T20:29:26Z</dcterms:modified>
</cp:coreProperties>
</file>