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" y="-1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DFD7-5B93-4961-A767-CDB41E21344E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ED0F-5992-4269-BEC5-7D073F4D50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0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ED0F-5992-4269-BEC5-7D073F4D50D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9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2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78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4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76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7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02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25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07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2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A0F0-33E7-4D32-85CA-597673ED4A98}" type="datetimeFigureOut">
              <a:rPr lang="fr-FR" smtClean="0"/>
              <a:t>27/04/2021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53A16-1E7B-47C5-9522-06DDB145499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hc" descr="C2 - Restricted"/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50" b="0" i="0" u="none" baseline="0" smtClean="0">
                <a:solidFill>
                  <a:srgbClr val="FF9900"/>
                </a:solidFill>
                <a:latin typeface="Microsoft Sans Serif" panose="020B0604020202020204" pitchFamily="34" charset="0"/>
              </a:rPr>
              <a:t>C2 - Restricted</a:t>
            </a:r>
            <a:endParaRPr lang="fr-FR" sz="850" b="0" i="0" u="none" baseline="0" dirty="0">
              <a:solidFill>
                <a:srgbClr val="FF9900"/>
              </a:solidFill>
              <a:latin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7780504" y="1435027"/>
            <a:ext cx="864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4" name="Right Arrow 243"/>
          <p:cNvSpPr/>
          <p:nvPr/>
        </p:nvSpPr>
        <p:spPr>
          <a:xfrm>
            <a:off x="5707633" y="4138433"/>
            <a:ext cx="320290" cy="358484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787817" cy="2601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218246"/>
            <a:ext cx="2411798" cy="216000"/>
          </a:xfrm>
          <a:prstGeom prst="rect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0800000">
            <a:off x="6015642" y="4085646"/>
            <a:ext cx="1329297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500229" y="3553387"/>
            <a:ext cx="1076347" cy="466863"/>
          </a:xfrm>
          <a:prstGeom prst="rightArrow">
            <a:avLst>
              <a:gd name="adj1" fmla="val 50000"/>
              <a:gd name="adj2" fmla="val 516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247591" y="1820516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1994237" y="3107798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B0F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B0F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413250" y="1501030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5911627" y="468300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5809659" y="3954580"/>
            <a:ext cx="767569" cy="604265"/>
            <a:chOff x="5739400" y="3385285"/>
            <a:chExt cx="767569" cy="604265"/>
          </a:xfrm>
          <a:noFill/>
        </p:grpSpPr>
        <p:sp>
          <p:nvSpPr>
            <p:cNvPr id="215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218" name="Straight Connector 217"/>
            <p:cNvCxnSpPr>
              <a:stCxn id="215" idx="1"/>
              <a:endCxn id="215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15" idx="7"/>
              <a:endCxn id="215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5841368" y="3385285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962367" y="3576255"/>
              <a:ext cx="54460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52" name="Rectangle 251"/>
          <p:cNvSpPr/>
          <p:nvPr/>
        </p:nvSpPr>
        <p:spPr>
          <a:xfrm flipV="1">
            <a:off x="3505334" y="1112322"/>
            <a:ext cx="4608000" cy="21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3295441" y="1370289"/>
            <a:ext cx="65473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209012" y="4167596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Content Loss</a:t>
            </a:r>
            <a:endParaRPr lang="fr-FR" sz="1400" i="1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506817" y="1058187"/>
            <a:ext cx="1877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248" name="Right Arrow 247"/>
          <p:cNvSpPr/>
          <p:nvPr/>
        </p:nvSpPr>
        <p:spPr>
          <a:xfrm rot="16200000">
            <a:off x="7615207" y="3682942"/>
            <a:ext cx="1197015" cy="46686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159685" y="3584410"/>
            <a:ext cx="968630" cy="466863"/>
          </a:xfrm>
          <a:prstGeom prst="rightArrow">
            <a:avLst/>
          </a:prstGeom>
          <a:solidFill>
            <a:srgbClr val="75E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317694" y="3661218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5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/>
          <p:cNvSpPr/>
          <p:nvPr/>
        </p:nvSpPr>
        <p:spPr>
          <a:xfrm rot="5400000" flipV="1">
            <a:off x="10457157" y="1329855"/>
            <a:ext cx="1921518" cy="215999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6700635" y="2467189"/>
            <a:ext cx="1134489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8" name="Rectangle 237"/>
          <p:cNvSpPr/>
          <p:nvPr/>
        </p:nvSpPr>
        <p:spPr>
          <a:xfrm>
            <a:off x="3526900" y="4113738"/>
            <a:ext cx="2411798" cy="216000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5" name="Right Arrow 234"/>
          <p:cNvSpPr/>
          <p:nvPr/>
        </p:nvSpPr>
        <p:spPr>
          <a:xfrm rot="16200000">
            <a:off x="5519312" y="4596334"/>
            <a:ext cx="1024182" cy="466863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4" name="Right Arrow 233"/>
          <p:cNvSpPr/>
          <p:nvPr/>
        </p:nvSpPr>
        <p:spPr>
          <a:xfrm rot="5400000">
            <a:off x="5639987" y="3413627"/>
            <a:ext cx="796828" cy="466863"/>
          </a:xfrm>
          <a:prstGeom prst="rightArrow">
            <a:avLst>
              <a:gd name="adj1" fmla="val 50000"/>
              <a:gd name="adj2" fmla="val 5844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2" name="Rectangle 231"/>
          <p:cNvSpPr/>
          <p:nvPr/>
        </p:nvSpPr>
        <p:spPr>
          <a:xfrm>
            <a:off x="440691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0" name="Rectangle 229"/>
          <p:cNvSpPr/>
          <p:nvPr/>
        </p:nvSpPr>
        <p:spPr>
          <a:xfrm>
            <a:off x="2158839" y="2467189"/>
            <a:ext cx="787817" cy="2601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7837359" y="1877495"/>
            <a:ext cx="1951821" cy="1628503"/>
            <a:chOff x="6306619" y="3794435"/>
            <a:chExt cx="1951821" cy="1628503"/>
          </a:xfrm>
        </p:grpSpPr>
        <p:sp>
          <p:nvSpPr>
            <p:cNvPr id="166" name="Rounded Rectangle 165"/>
            <p:cNvSpPr/>
            <p:nvPr/>
          </p:nvSpPr>
          <p:spPr>
            <a:xfrm>
              <a:off x="6306619" y="3794435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C00000"/>
                </a:solidFill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6505211" y="3994809"/>
              <a:ext cx="1554637" cy="1227755"/>
              <a:chOff x="4323808" y="4240458"/>
              <a:chExt cx="2121762" cy="1698789"/>
            </a:xfrm>
            <a:solidFill>
              <a:srgbClr val="C00000"/>
            </a:solidFill>
          </p:grpSpPr>
          <p:grpSp>
            <p:nvGrpSpPr>
              <p:cNvPr id="168" name="Group 167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97" name="Oval 196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" name="Straight Connector 170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/>
          <p:cNvGrpSpPr/>
          <p:nvPr/>
        </p:nvGrpSpPr>
        <p:grpSpPr>
          <a:xfrm>
            <a:off x="5084269" y="1977586"/>
            <a:ext cx="1801462" cy="1281878"/>
            <a:chOff x="1504754" y="1506682"/>
            <a:chExt cx="1926833" cy="137108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grpSp>
        <p:nvGrpSpPr>
          <p:cNvPr id="202" name="Group 201"/>
          <p:cNvGrpSpPr/>
          <p:nvPr/>
        </p:nvGrpSpPr>
        <p:grpSpPr>
          <a:xfrm>
            <a:off x="2642554" y="1820516"/>
            <a:ext cx="1951821" cy="1628503"/>
            <a:chOff x="4158023" y="1290690"/>
            <a:chExt cx="1951821" cy="1628503"/>
          </a:xfrm>
        </p:grpSpPr>
        <p:sp>
          <p:nvSpPr>
            <p:cNvPr id="83" name="Rounded Rectangle 82"/>
            <p:cNvSpPr/>
            <p:nvPr/>
          </p:nvSpPr>
          <p:spPr>
            <a:xfrm>
              <a:off x="4158023" y="1290690"/>
              <a:ext cx="1951821" cy="162850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4356615" y="1491064"/>
              <a:ext cx="1554637" cy="1227755"/>
              <a:chOff x="4323808" y="4240458"/>
              <a:chExt cx="2121762" cy="1698789"/>
            </a:xfrm>
            <a:solidFill>
              <a:srgbClr val="00B0F0"/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5240689" y="4240458"/>
                <a:ext cx="288000" cy="1698789"/>
                <a:chOff x="5240689" y="4240458"/>
                <a:chExt cx="288000" cy="1698789"/>
              </a:xfrm>
              <a:grpFill/>
            </p:grpSpPr>
            <p:sp>
              <p:nvSpPr>
                <p:cNvPr id="11" name="Oval 10"/>
                <p:cNvSpPr/>
                <p:nvPr/>
              </p:nvSpPr>
              <p:spPr>
                <a:xfrm>
                  <a:off x="5240689" y="4240458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240689" y="4710721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240689" y="5180984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240689" y="5651247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157570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2" name="Oval 21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323808" y="4475590"/>
                <a:ext cx="288000" cy="1228526"/>
                <a:chOff x="6157570" y="4475590"/>
                <a:chExt cx="288000" cy="1228526"/>
              </a:xfrm>
              <a:grpFill/>
            </p:grpSpPr>
            <p:sp>
              <p:nvSpPr>
                <p:cNvPr id="28" name="Oval 27"/>
                <p:cNvSpPr/>
                <p:nvPr/>
              </p:nvSpPr>
              <p:spPr>
                <a:xfrm>
                  <a:off x="6157570" y="4475590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157570" y="4945853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157570" y="5416116"/>
                  <a:ext cx="288000" cy="288000"/>
                </a:xfrm>
                <a:prstGeom prst="ellipse">
                  <a:avLst/>
                </a:prstGeom>
                <a:solidFill>
                  <a:srgbClr val="00FF00"/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 flipV="1">
                <a:off x="4467808" y="438445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467808" y="4852389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467807" y="5329338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5382817" y="4613212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5312689" y="511426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5353887" y="5582503"/>
                <a:ext cx="916881" cy="235132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382817" y="4371704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439410" y="487189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348888" y="531860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467807" y="4620516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413087" y="5080217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432007" y="5560115"/>
                <a:ext cx="916881" cy="241508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4467807" y="4384458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369679" y="5128491"/>
                <a:ext cx="915010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467807" y="5089853"/>
                <a:ext cx="901872" cy="705394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406535" y="4394555"/>
                <a:ext cx="857933" cy="640473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467807" y="4861098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385867" y="4629155"/>
                <a:ext cx="901872" cy="699017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467807" y="4613212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50436" y="4815995"/>
                <a:ext cx="901872" cy="705395"/>
              </a:xfrm>
              <a:prstGeom prst="line">
                <a:avLst/>
              </a:prstGeom>
              <a:grpFill/>
              <a:ln w="1270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/>
          <p:cNvSpPr txBox="1"/>
          <p:nvPr/>
        </p:nvSpPr>
        <p:spPr>
          <a:xfrm>
            <a:off x="2003291" y="3393691"/>
            <a:ext cx="1393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FF00"/>
                </a:solidFill>
                <a:latin typeface="Bahnschrift Condensed" panose="020B0502040204020203" pitchFamily="34" charset="0"/>
              </a:rPr>
              <a:t>Upscaler</a:t>
            </a:r>
            <a:endParaRPr lang="fr-FR" sz="3200" dirty="0">
              <a:solidFill>
                <a:srgbClr val="00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3842" y="1821997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Low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673059" y="3395471"/>
            <a:ext cx="19391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  <a:latin typeface="Bahnschrift Condensed" panose="020B0502040204020203" pitchFamily="34" charset="0"/>
              </a:rPr>
              <a:t>Discriminant</a:t>
            </a:r>
            <a:endParaRPr lang="fr-FR" sz="32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1155096" y="2181076"/>
            <a:ext cx="1115215" cy="793561"/>
            <a:chOff x="3772804" y="475975"/>
            <a:chExt cx="1926833" cy="1371089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804" y="475975"/>
              <a:ext cx="1486470" cy="11179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190" y="575378"/>
              <a:ext cx="1476345" cy="111034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571" y="736721"/>
              <a:ext cx="1510066" cy="1110343"/>
            </a:xfrm>
            <a:prstGeom prst="rect">
              <a:avLst/>
            </a:prstGeom>
          </p:spPr>
        </p:pic>
      </p:grpSp>
      <p:sp>
        <p:nvSpPr>
          <p:cNvPr id="209" name="TextBox 208"/>
          <p:cNvSpPr txBox="1"/>
          <p:nvPr/>
        </p:nvSpPr>
        <p:spPr>
          <a:xfrm>
            <a:off x="773842" y="5814388"/>
            <a:ext cx="187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High resolution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212080" y="1646516"/>
            <a:ext cx="154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Upscaled base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 flipV="1">
            <a:off x="6587656" y="477096"/>
            <a:ext cx="4938260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3" name="Right Arrow 252"/>
          <p:cNvSpPr/>
          <p:nvPr/>
        </p:nvSpPr>
        <p:spPr>
          <a:xfrm rot="5400000" flipV="1">
            <a:off x="2895812" y="970660"/>
            <a:ext cx="1453993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Right Arrow 247"/>
          <p:cNvSpPr/>
          <p:nvPr/>
        </p:nvSpPr>
        <p:spPr>
          <a:xfrm>
            <a:off x="9949196" y="2442276"/>
            <a:ext cx="1197015" cy="32084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9" name="Right Arrow 238"/>
          <p:cNvSpPr/>
          <p:nvPr/>
        </p:nvSpPr>
        <p:spPr>
          <a:xfrm rot="16200000">
            <a:off x="3226968" y="3517130"/>
            <a:ext cx="834069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796888" y="4296640"/>
            <a:ext cx="1801462" cy="1281878"/>
            <a:chOff x="1504754" y="1506682"/>
            <a:chExt cx="1926833" cy="1371089"/>
          </a:xfrm>
        </p:grpSpPr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54" y="1506682"/>
              <a:ext cx="1486470" cy="1117958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40" y="1606085"/>
              <a:ext cx="1476345" cy="1110343"/>
            </a:xfrm>
            <a:prstGeom prst="rect">
              <a:avLst/>
            </a:prstGeom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521" y="1767428"/>
              <a:ext cx="1510066" cy="1110343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642554" y="5100152"/>
            <a:ext cx="4451989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 rot="16200000">
            <a:off x="5905119" y="3915020"/>
            <a:ext cx="2625211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7095208" y="2718467"/>
            <a:ext cx="739916" cy="2504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9788177" y="2521749"/>
            <a:ext cx="1134489" cy="1575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9789071" y="2679328"/>
            <a:ext cx="1134489" cy="1565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TextBox 255"/>
          <p:cNvSpPr txBox="1"/>
          <p:nvPr/>
        </p:nvSpPr>
        <p:spPr>
          <a:xfrm>
            <a:off x="11122678" y="2668456"/>
            <a:ext cx="59906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real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18" name="TextBox 255"/>
          <p:cNvSpPr txBox="1"/>
          <p:nvPr/>
        </p:nvSpPr>
        <p:spPr>
          <a:xfrm>
            <a:off x="11122676" y="2377217"/>
            <a:ext cx="59906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P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fake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0" name="Right Arrow 234"/>
          <p:cNvSpPr/>
          <p:nvPr/>
        </p:nvSpPr>
        <p:spPr>
          <a:xfrm>
            <a:off x="10100155" y="2603849"/>
            <a:ext cx="1024182" cy="310890"/>
          </a:xfrm>
          <a:prstGeom prst="rightArrow">
            <a:avLst>
              <a:gd name="adj1" fmla="val 50000"/>
              <a:gd name="adj2" fmla="val 5489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1" name="TextBox 255"/>
          <p:cNvSpPr txBox="1"/>
          <p:nvPr/>
        </p:nvSpPr>
        <p:spPr>
          <a:xfrm>
            <a:off x="5553792" y="4045473"/>
            <a:ext cx="85903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L1 distance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26901" y="4211649"/>
            <a:ext cx="2026892" cy="123838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 rot="5400000">
            <a:off x="3153295" y="3833084"/>
            <a:ext cx="869174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riangle isocèle 2"/>
          <p:cNvSpPr/>
          <p:nvPr/>
        </p:nvSpPr>
        <p:spPr>
          <a:xfrm>
            <a:off x="3402618" y="3328918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 rot="16200000">
            <a:off x="10485632" y="1440797"/>
            <a:ext cx="1753039" cy="111844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7" name="Rectangle 136"/>
          <p:cNvSpPr/>
          <p:nvPr/>
        </p:nvSpPr>
        <p:spPr>
          <a:xfrm flipV="1">
            <a:off x="3512953" y="477096"/>
            <a:ext cx="2603715" cy="197264"/>
          </a:xfrm>
          <a:prstGeom prst="rect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1" name="Group 226"/>
          <p:cNvGrpSpPr/>
          <p:nvPr/>
        </p:nvGrpSpPr>
        <p:grpSpPr>
          <a:xfrm>
            <a:off x="6118162" y="320244"/>
            <a:ext cx="775723" cy="491878"/>
            <a:chOff x="5739400" y="3497672"/>
            <a:chExt cx="775723" cy="491878"/>
          </a:xfrm>
          <a:noFill/>
        </p:grpSpPr>
        <p:sp>
          <p:nvSpPr>
            <p:cNvPr id="132" name="Oval 214"/>
            <p:cNvSpPr/>
            <p:nvPr/>
          </p:nvSpPr>
          <p:spPr>
            <a:xfrm>
              <a:off x="5739400" y="3521550"/>
              <a:ext cx="468000" cy="468000"/>
            </a:xfrm>
            <a:prstGeom prst="ellipse">
              <a:avLst/>
            </a:prstGeom>
            <a:grp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dirty="0">
                <a:solidFill>
                  <a:schemeClr val="tx2"/>
                </a:solidFill>
              </a:endParaRPr>
            </a:p>
          </p:txBody>
        </p:sp>
        <p:cxnSp>
          <p:nvCxnSpPr>
            <p:cNvPr id="133" name="Straight Connector 217"/>
            <p:cNvCxnSpPr>
              <a:stCxn id="132" idx="1"/>
              <a:endCxn id="132" idx="5"/>
            </p:cNvCxnSpPr>
            <p:nvPr/>
          </p:nvCxnSpPr>
          <p:spPr>
            <a:xfrm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218"/>
            <p:cNvCxnSpPr>
              <a:stCxn id="132" idx="7"/>
              <a:endCxn id="132" idx="3"/>
            </p:cNvCxnSpPr>
            <p:nvPr/>
          </p:nvCxnSpPr>
          <p:spPr>
            <a:xfrm flipH="1">
              <a:off x="5807937" y="3590087"/>
              <a:ext cx="330926" cy="330926"/>
            </a:xfrm>
            <a:prstGeom prst="line">
              <a:avLst/>
            </a:prstGeom>
            <a:grpFill/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1"/>
            <p:cNvSpPr txBox="1"/>
            <p:nvPr/>
          </p:nvSpPr>
          <p:spPr>
            <a:xfrm>
              <a:off x="5970521" y="3497672"/>
              <a:ext cx="544602" cy="46166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solidFill>
                    <a:schemeClr val="tx2"/>
                  </a:solidFill>
                </a:rPr>
                <a:t>-</a:t>
              </a:r>
              <a:endParaRPr lang="fr-FR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 rot="10800000">
            <a:off x="8918780" y="558704"/>
            <a:ext cx="2499136" cy="115655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9" name="Right Arrow 238"/>
          <p:cNvSpPr/>
          <p:nvPr/>
        </p:nvSpPr>
        <p:spPr>
          <a:xfrm rot="5400000">
            <a:off x="8294071" y="984944"/>
            <a:ext cx="1319347" cy="466863"/>
          </a:xfrm>
          <a:prstGeom prst="rightArrow">
            <a:avLst/>
          </a:prstGeom>
          <a:pattFill prst="dkDn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0" name="Rectangle 139"/>
          <p:cNvSpPr/>
          <p:nvPr/>
        </p:nvSpPr>
        <p:spPr>
          <a:xfrm rot="16200000">
            <a:off x="8455635" y="1056813"/>
            <a:ext cx="1121673" cy="125451"/>
          </a:xfrm>
          <a:prstGeom prst="rect">
            <a:avLst/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1" name="Triangle isocèle 140"/>
          <p:cNvSpPr/>
          <p:nvPr/>
        </p:nvSpPr>
        <p:spPr>
          <a:xfrm rot="10800000">
            <a:off x="8949788" y="1642634"/>
            <a:ext cx="247989" cy="238095"/>
          </a:xfrm>
          <a:prstGeom prst="triangle">
            <a:avLst>
              <a:gd name="adj" fmla="val 100000"/>
            </a:avLst>
          </a:prstGeom>
          <a:pattFill prst="dkDn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5" name="TextBox 254"/>
          <p:cNvSpPr txBox="1"/>
          <p:nvPr/>
        </p:nvSpPr>
        <p:spPr>
          <a:xfrm>
            <a:off x="4050622" y="4048983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Content </a:t>
            </a:r>
            <a:r>
              <a:rPr lang="fr-FR" sz="1400" i="1" dirty="0" smtClean="0">
                <a:latin typeface="Bahnschrift Condensed" panose="020B0502040204020203" pitchFamily="34" charset="0"/>
              </a:rPr>
              <a:t>Loss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  <p:sp>
        <p:nvSpPr>
          <p:cNvPr id="142" name="TextBox 254"/>
          <p:cNvSpPr txBox="1"/>
          <p:nvPr/>
        </p:nvSpPr>
        <p:spPr>
          <a:xfrm>
            <a:off x="9795235" y="404813"/>
            <a:ext cx="135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>
                <a:latin typeface="Bahnschrift Condensed" panose="020B0502040204020203" pitchFamily="34" charset="0"/>
              </a:rPr>
              <a:t>Adversarial loss</a:t>
            </a:r>
            <a:endParaRPr lang="fr-FR" sz="14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38</Words>
  <Application>Microsoft Office PowerPoint</Application>
  <PresentationFormat>Grand écran</PresentationFormat>
  <Paragraphs>21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Microsoft Sans Serif</vt:lpstr>
      <vt:lpstr>Office Theme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PIAT William (SAFRAN)</cp:lastModifiedBy>
  <cp:revision>21</cp:revision>
  <dcterms:created xsi:type="dcterms:W3CDTF">2021-04-26T14:39:52Z</dcterms:created>
  <dcterms:modified xsi:type="dcterms:W3CDTF">2021-04-27T02:39:59Z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67f0406c-c547-4a94-97d0-2f72585b587d</vt:lpwstr>
  </property>
  <property fmtid="{D5CDD505-2E9C-101B-9397-08002B2CF9AE}" pid="3" name="Confidentiality">
    <vt:lpwstr>C2</vt:lpwstr>
  </property>
  <property fmtid="{D5CDD505-2E9C-101B-9397-08002B2CF9AE}" pid="4" name="NationalSecret">
    <vt:lpwstr>NONS</vt:lpwstr>
  </property>
  <property fmtid="{D5CDD505-2E9C-101B-9397-08002B2CF9AE}" pid="5" name="ExportControl">
    <vt:lpwstr/>
  </property>
</Properties>
</file>