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75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523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BDFD7-5B93-4961-A767-CDB41E21344E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1ED0F-5992-4269-BEC5-7D073F4D50D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010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1ED0F-5992-4269-BEC5-7D073F4D50D7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90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05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597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126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78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49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760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772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02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254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07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422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hc" descr="C2 - Restricted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50" b="0" i="0" u="none" baseline="0" smtClean="0">
                <a:solidFill>
                  <a:srgbClr val="FF9900"/>
                </a:solidFill>
                <a:latin typeface="Microsoft Sans Serif" panose="020B0604020202020204" pitchFamily="34" charset="0"/>
              </a:rPr>
              <a:t>C2 - Restricted</a:t>
            </a:r>
            <a:endParaRPr lang="fr-FR" sz="850" b="0" i="0" u="none" baseline="0" dirty="0">
              <a:solidFill>
                <a:srgbClr val="FF99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0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53"/>
          <p:cNvSpPr/>
          <p:nvPr/>
        </p:nvSpPr>
        <p:spPr>
          <a:xfrm rot="5400000" flipV="1">
            <a:off x="7780504" y="1435027"/>
            <a:ext cx="864000" cy="2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4" name="Right Arrow 243"/>
          <p:cNvSpPr/>
          <p:nvPr/>
        </p:nvSpPr>
        <p:spPr>
          <a:xfrm>
            <a:off x="5707633" y="4138433"/>
            <a:ext cx="320290" cy="358484"/>
          </a:xfrm>
          <a:prstGeom prst="rightArrow">
            <a:avLst/>
          </a:prstGeom>
          <a:solidFill>
            <a:srgbClr val="75E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2" name="Rectangle 241"/>
          <p:cNvSpPr/>
          <p:nvPr/>
        </p:nvSpPr>
        <p:spPr>
          <a:xfrm>
            <a:off x="6700635" y="2467189"/>
            <a:ext cx="787817" cy="2601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8" name="Rectangle 237"/>
          <p:cNvSpPr/>
          <p:nvPr/>
        </p:nvSpPr>
        <p:spPr>
          <a:xfrm>
            <a:off x="3526900" y="4218246"/>
            <a:ext cx="2411798" cy="216000"/>
          </a:xfrm>
          <a:prstGeom prst="rect">
            <a:avLst/>
          </a:prstGeom>
          <a:solidFill>
            <a:srgbClr val="75E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5" name="Right Arrow 234"/>
          <p:cNvSpPr/>
          <p:nvPr/>
        </p:nvSpPr>
        <p:spPr>
          <a:xfrm rot="10800000">
            <a:off x="6015642" y="4085646"/>
            <a:ext cx="1329297" cy="466863"/>
          </a:xfrm>
          <a:prstGeom prst="rightArrow">
            <a:avLst>
              <a:gd name="adj1" fmla="val 50000"/>
              <a:gd name="adj2" fmla="val 5489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4" name="Right Arrow 233"/>
          <p:cNvSpPr/>
          <p:nvPr/>
        </p:nvSpPr>
        <p:spPr>
          <a:xfrm rot="5400000">
            <a:off x="5500229" y="3553387"/>
            <a:ext cx="1076347" cy="466863"/>
          </a:xfrm>
          <a:prstGeom prst="rightArrow">
            <a:avLst>
              <a:gd name="adj1" fmla="val 50000"/>
              <a:gd name="adj2" fmla="val 5163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2" name="Rectangle 231"/>
          <p:cNvSpPr/>
          <p:nvPr/>
        </p:nvSpPr>
        <p:spPr>
          <a:xfrm>
            <a:off x="4406919" y="2467189"/>
            <a:ext cx="787817" cy="2601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0" name="Rectangle 229"/>
          <p:cNvSpPr/>
          <p:nvPr/>
        </p:nvSpPr>
        <p:spPr>
          <a:xfrm>
            <a:off x="2158839" y="2467189"/>
            <a:ext cx="787817" cy="2601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1" name="Group 200"/>
          <p:cNvGrpSpPr/>
          <p:nvPr/>
        </p:nvGrpSpPr>
        <p:grpSpPr>
          <a:xfrm>
            <a:off x="7247591" y="1820516"/>
            <a:ext cx="1951821" cy="1628503"/>
            <a:chOff x="6306619" y="3794435"/>
            <a:chExt cx="1951821" cy="1628503"/>
          </a:xfrm>
        </p:grpSpPr>
        <p:sp>
          <p:nvSpPr>
            <p:cNvPr id="166" name="Rounded Rectangle 165"/>
            <p:cNvSpPr/>
            <p:nvPr/>
          </p:nvSpPr>
          <p:spPr>
            <a:xfrm>
              <a:off x="6306619" y="3794435"/>
              <a:ext cx="1951821" cy="162850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C00000"/>
                </a:solidFill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505211" y="3994809"/>
              <a:ext cx="1554637" cy="1227755"/>
              <a:chOff x="4323808" y="4240458"/>
              <a:chExt cx="2121762" cy="1698789"/>
            </a:xfrm>
            <a:solidFill>
              <a:srgbClr val="C00000"/>
            </a:solidFill>
          </p:grpSpPr>
          <p:grpSp>
            <p:nvGrpSpPr>
              <p:cNvPr id="168" name="Group 167"/>
              <p:cNvGrpSpPr/>
              <p:nvPr/>
            </p:nvGrpSpPr>
            <p:grpSpPr>
              <a:xfrm>
                <a:off x="5240689" y="4240458"/>
                <a:ext cx="288000" cy="1698789"/>
                <a:chOff x="5240689" y="4240458"/>
                <a:chExt cx="288000" cy="1698789"/>
              </a:xfrm>
              <a:grpFill/>
            </p:grpSpPr>
            <p:sp>
              <p:nvSpPr>
                <p:cNvPr id="197" name="Oval 196"/>
                <p:cNvSpPr/>
                <p:nvPr/>
              </p:nvSpPr>
              <p:spPr>
                <a:xfrm>
                  <a:off x="5240689" y="4240458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>
                  <a:off x="5240689" y="4710721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240689" y="5180984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5240689" y="5651247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6157570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4323808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191" name="Oval 190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71" name="Straight Connector 170"/>
              <p:cNvCxnSpPr/>
              <p:nvPr/>
            </p:nvCxnSpPr>
            <p:spPr>
              <a:xfrm flipV="1">
                <a:off x="4467808" y="438445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4467808" y="4852389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4467807" y="532933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5382817" y="4613212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V="1">
                <a:off x="5312689" y="511426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V="1">
                <a:off x="5353887" y="558250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5382817" y="4371704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5439410" y="487189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5348888" y="531860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4467807" y="4620516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4413087" y="508021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4432007" y="5560115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4467807" y="4384458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flipV="1">
                <a:off x="5369679" y="5128491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4467807" y="5089853"/>
                <a:ext cx="901872" cy="705394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5406535" y="4394555"/>
                <a:ext cx="857933" cy="640473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V="1">
                <a:off x="4467807" y="4861098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V="1">
                <a:off x="5385867" y="4629155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4467807" y="4613212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5350436" y="4815995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8" name="Group 127"/>
          <p:cNvGrpSpPr/>
          <p:nvPr/>
        </p:nvGrpSpPr>
        <p:grpSpPr>
          <a:xfrm>
            <a:off x="5084269" y="1977586"/>
            <a:ext cx="1801462" cy="1281878"/>
            <a:chOff x="1504754" y="1506682"/>
            <a:chExt cx="1926833" cy="1371089"/>
          </a:xfrm>
        </p:grpSpPr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54" y="1506682"/>
              <a:ext cx="1486470" cy="1117958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140" y="1606085"/>
              <a:ext cx="1476345" cy="1110343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521" y="1767428"/>
              <a:ext cx="1510066" cy="1110343"/>
            </a:xfrm>
            <a:prstGeom prst="rect">
              <a:avLst/>
            </a:prstGeom>
          </p:spPr>
        </p:pic>
      </p:grpSp>
      <p:grpSp>
        <p:nvGrpSpPr>
          <p:cNvPr id="202" name="Group 201"/>
          <p:cNvGrpSpPr/>
          <p:nvPr/>
        </p:nvGrpSpPr>
        <p:grpSpPr>
          <a:xfrm>
            <a:off x="2642554" y="1820516"/>
            <a:ext cx="1951821" cy="1628503"/>
            <a:chOff x="4158023" y="1290690"/>
            <a:chExt cx="1951821" cy="1628503"/>
          </a:xfrm>
        </p:grpSpPr>
        <p:sp>
          <p:nvSpPr>
            <p:cNvPr id="83" name="Rounded Rectangle 82"/>
            <p:cNvSpPr/>
            <p:nvPr/>
          </p:nvSpPr>
          <p:spPr>
            <a:xfrm>
              <a:off x="4158023" y="1290690"/>
              <a:ext cx="1951821" cy="162850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4356615" y="1491064"/>
              <a:ext cx="1554637" cy="1227755"/>
              <a:chOff x="4323808" y="4240458"/>
              <a:chExt cx="2121762" cy="1698789"/>
            </a:xfrm>
            <a:solidFill>
              <a:srgbClr val="00B0F0"/>
            </a:solidFill>
          </p:grpSpPr>
          <p:grpSp>
            <p:nvGrpSpPr>
              <p:cNvPr id="26" name="Group 25"/>
              <p:cNvGrpSpPr/>
              <p:nvPr/>
            </p:nvGrpSpPr>
            <p:grpSpPr>
              <a:xfrm>
                <a:off x="5240689" y="4240458"/>
                <a:ext cx="288000" cy="1698789"/>
                <a:chOff x="5240689" y="4240458"/>
                <a:chExt cx="288000" cy="1698789"/>
              </a:xfrm>
              <a:grpFill/>
            </p:grpSpPr>
            <p:sp>
              <p:nvSpPr>
                <p:cNvPr id="11" name="Oval 10"/>
                <p:cNvSpPr/>
                <p:nvPr/>
              </p:nvSpPr>
              <p:spPr>
                <a:xfrm>
                  <a:off x="5240689" y="4240458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5240689" y="4710721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5240689" y="5180984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240689" y="5651247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6157570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22" name="Oval 21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323808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28" name="Oval 27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>
              <a:xfrm flipV="1">
                <a:off x="4467808" y="438445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4467808" y="4852389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4467807" y="532933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5382817" y="4613212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5312689" y="511426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5353887" y="558250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5382817" y="4371704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439410" y="487189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348888" y="531860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467807" y="4620516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413087" y="508021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432007" y="5560115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4467807" y="4384458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5369679" y="5128491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467807" y="5089853"/>
                <a:ext cx="901872" cy="705394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406535" y="4394555"/>
                <a:ext cx="857933" cy="640473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4467807" y="4861098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5385867" y="4629155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467807" y="4613212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350436" y="4815995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TextBox 81"/>
          <p:cNvSpPr txBox="1"/>
          <p:nvPr/>
        </p:nvSpPr>
        <p:spPr>
          <a:xfrm>
            <a:off x="1994237" y="3107798"/>
            <a:ext cx="1393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B0F0"/>
                </a:solidFill>
                <a:latin typeface="Bahnschrift Condensed" panose="020B0502040204020203" pitchFamily="34" charset="0"/>
              </a:rPr>
              <a:t>Upscaler</a:t>
            </a:r>
            <a:endParaRPr lang="fr-FR" sz="3200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73842" y="1821997"/>
            <a:ext cx="187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Low resolution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413250" y="1501030"/>
            <a:ext cx="193918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C00000"/>
                </a:solidFill>
                <a:latin typeface="Bahnschrift Condensed" panose="020B0502040204020203" pitchFamily="34" charset="0"/>
              </a:rPr>
              <a:t>Discriminant</a:t>
            </a:r>
            <a:endParaRPr lang="fr-FR" sz="3200" dirty="0">
              <a:solidFill>
                <a:srgbClr val="C0000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1155096" y="2181076"/>
            <a:ext cx="1115215" cy="793561"/>
            <a:chOff x="3772804" y="475975"/>
            <a:chExt cx="1926833" cy="1371089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804" y="475975"/>
              <a:ext cx="1486470" cy="111795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190" y="575378"/>
              <a:ext cx="1476345" cy="111034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571" y="736721"/>
              <a:ext cx="1510066" cy="1110343"/>
            </a:xfrm>
            <a:prstGeom prst="rect">
              <a:avLst/>
            </a:prstGeom>
          </p:spPr>
        </p:pic>
      </p:grpSp>
      <p:sp>
        <p:nvSpPr>
          <p:cNvPr id="209" name="TextBox 208"/>
          <p:cNvSpPr txBox="1"/>
          <p:nvPr/>
        </p:nvSpPr>
        <p:spPr>
          <a:xfrm>
            <a:off x="5911627" y="4683008"/>
            <a:ext cx="187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High resolution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212080" y="1646516"/>
            <a:ext cx="154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Upscaled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227" name="Group 226"/>
          <p:cNvGrpSpPr/>
          <p:nvPr/>
        </p:nvGrpSpPr>
        <p:grpSpPr>
          <a:xfrm>
            <a:off x="5809659" y="3954580"/>
            <a:ext cx="767569" cy="604265"/>
            <a:chOff x="5739400" y="3385285"/>
            <a:chExt cx="767569" cy="604265"/>
          </a:xfrm>
          <a:noFill/>
        </p:grpSpPr>
        <p:sp>
          <p:nvSpPr>
            <p:cNvPr id="215" name="Oval 214"/>
            <p:cNvSpPr/>
            <p:nvPr/>
          </p:nvSpPr>
          <p:spPr>
            <a:xfrm>
              <a:off x="5739400" y="3521550"/>
              <a:ext cx="468000" cy="468000"/>
            </a:xfrm>
            <a:prstGeom prst="ellipse">
              <a:avLst/>
            </a:prstGeom>
            <a:grp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 dirty="0">
                <a:solidFill>
                  <a:schemeClr val="tx2"/>
                </a:solidFill>
              </a:endParaRPr>
            </a:p>
          </p:txBody>
        </p:sp>
        <p:cxnSp>
          <p:nvCxnSpPr>
            <p:cNvPr id="218" name="Straight Connector 217"/>
            <p:cNvCxnSpPr>
              <a:stCxn id="215" idx="1"/>
              <a:endCxn id="215" idx="5"/>
            </p:cNvCxnSpPr>
            <p:nvPr/>
          </p:nvCxnSpPr>
          <p:spPr>
            <a:xfrm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15" idx="7"/>
              <a:endCxn id="215" idx="3"/>
            </p:cNvCxnSpPr>
            <p:nvPr/>
          </p:nvCxnSpPr>
          <p:spPr>
            <a:xfrm flipH="1"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>
              <a:off x="5841368" y="3385285"/>
              <a:ext cx="544602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solidFill>
                    <a:schemeClr val="tx2"/>
                  </a:solidFill>
                </a:rPr>
                <a:t>-</a:t>
              </a:r>
              <a:endParaRPr lang="fr-FR" sz="2400" dirty="0">
                <a:solidFill>
                  <a:schemeClr val="tx2"/>
                </a:solidFill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962367" y="3576255"/>
              <a:ext cx="544602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252" name="Rectangle 251"/>
          <p:cNvSpPr/>
          <p:nvPr/>
        </p:nvSpPr>
        <p:spPr>
          <a:xfrm flipV="1">
            <a:off x="3505334" y="1112322"/>
            <a:ext cx="4608000" cy="2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3" name="Right Arrow 252"/>
          <p:cNvSpPr/>
          <p:nvPr/>
        </p:nvSpPr>
        <p:spPr>
          <a:xfrm rot="5400000" flipV="1">
            <a:off x="3295441" y="1370289"/>
            <a:ext cx="654735" cy="46686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5" name="TextBox 254"/>
          <p:cNvSpPr txBox="1"/>
          <p:nvPr/>
        </p:nvSpPr>
        <p:spPr>
          <a:xfrm>
            <a:off x="4209012" y="4167596"/>
            <a:ext cx="1350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Content Loss</a:t>
            </a:r>
            <a:endParaRPr lang="fr-FR" sz="1400" i="1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506817" y="1058187"/>
            <a:ext cx="187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latin typeface="Bahnschrift Condensed" panose="020B0502040204020203" pitchFamily="34" charset="0"/>
              </a:rPr>
              <a:t>P real</a:t>
            </a:r>
            <a:endParaRPr lang="fr-FR" sz="1400" i="1" dirty="0">
              <a:latin typeface="Bahnschrift Condensed" panose="020B0502040204020203" pitchFamily="34" charset="0"/>
            </a:endParaRPr>
          </a:p>
        </p:txBody>
      </p:sp>
      <p:sp>
        <p:nvSpPr>
          <p:cNvPr id="248" name="Right Arrow 247"/>
          <p:cNvSpPr/>
          <p:nvPr/>
        </p:nvSpPr>
        <p:spPr>
          <a:xfrm rot="16200000">
            <a:off x="7615207" y="3682942"/>
            <a:ext cx="1197015" cy="46686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9" name="Right Arrow 238"/>
          <p:cNvSpPr/>
          <p:nvPr/>
        </p:nvSpPr>
        <p:spPr>
          <a:xfrm rot="16200000">
            <a:off x="3159685" y="3584410"/>
            <a:ext cx="968630" cy="466863"/>
          </a:xfrm>
          <a:prstGeom prst="rightArrow">
            <a:avLst/>
          </a:prstGeom>
          <a:solidFill>
            <a:srgbClr val="75E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57" name="Group 256"/>
          <p:cNvGrpSpPr/>
          <p:nvPr/>
        </p:nvGrpSpPr>
        <p:grpSpPr>
          <a:xfrm>
            <a:off x="7317694" y="3661218"/>
            <a:ext cx="1801462" cy="1281878"/>
            <a:chOff x="1504754" y="1506682"/>
            <a:chExt cx="1926833" cy="1371089"/>
          </a:xfrm>
        </p:grpSpPr>
        <p:pic>
          <p:nvPicPr>
            <p:cNvPr id="258" name="Picture 2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54" y="1506682"/>
              <a:ext cx="1486470" cy="1117958"/>
            </a:xfrm>
            <a:prstGeom prst="rect">
              <a:avLst/>
            </a:prstGeom>
          </p:spPr>
        </p:pic>
        <p:pic>
          <p:nvPicPr>
            <p:cNvPr id="259" name="Picture 2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140" y="1606085"/>
              <a:ext cx="1476345" cy="1110343"/>
            </a:xfrm>
            <a:prstGeom prst="rect">
              <a:avLst/>
            </a:prstGeom>
          </p:spPr>
        </p:pic>
        <p:pic>
          <p:nvPicPr>
            <p:cNvPr id="260" name="Picture 2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521" y="1767428"/>
              <a:ext cx="1510066" cy="1110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95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ecteurs 161"/>
          <p:cNvSpPr/>
          <p:nvPr/>
        </p:nvSpPr>
        <p:spPr>
          <a:xfrm rot="3011206">
            <a:off x="5561570" y="3718321"/>
            <a:ext cx="978068" cy="938910"/>
          </a:xfrm>
          <a:prstGeom prst="pie">
            <a:avLst>
              <a:gd name="adj1" fmla="val 7836709"/>
              <a:gd name="adj2" fmla="val 104074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3" name="Secteurs 162"/>
          <p:cNvSpPr/>
          <p:nvPr/>
        </p:nvSpPr>
        <p:spPr>
          <a:xfrm rot="18588794" flipV="1">
            <a:off x="5559307" y="3692231"/>
            <a:ext cx="978068" cy="938910"/>
          </a:xfrm>
          <a:prstGeom prst="pie">
            <a:avLst>
              <a:gd name="adj1" fmla="val 7836709"/>
              <a:gd name="adj2" fmla="val 1040745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9" name="Secteurs 158"/>
          <p:cNvSpPr/>
          <p:nvPr/>
        </p:nvSpPr>
        <p:spPr>
          <a:xfrm rot="18588794" flipV="1">
            <a:off x="5543261" y="3685031"/>
            <a:ext cx="978068" cy="938910"/>
          </a:xfrm>
          <a:prstGeom prst="pie">
            <a:avLst>
              <a:gd name="adj1" fmla="val 10393588"/>
              <a:gd name="adj2" fmla="val 1600180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Secteurs 8"/>
          <p:cNvSpPr/>
          <p:nvPr/>
        </p:nvSpPr>
        <p:spPr>
          <a:xfrm rot="3011206">
            <a:off x="5540998" y="3719978"/>
            <a:ext cx="978068" cy="938910"/>
          </a:xfrm>
          <a:prstGeom prst="pie">
            <a:avLst>
              <a:gd name="adj1" fmla="val 10393588"/>
              <a:gd name="adj2" fmla="val 160018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116667" y="339371"/>
            <a:ext cx="494215" cy="481348"/>
          </a:xfrm>
          <a:prstGeom prst="ellipse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Triangle isocèle 151"/>
          <p:cNvSpPr/>
          <p:nvPr/>
        </p:nvSpPr>
        <p:spPr>
          <a:xfrm rot="10800000" flipV="1">
            <a:off x="11417915" y="2043137"/>
            <a:ext cx="177437" cy="258495"/>
          </a:xfrm>
          <a:prstGeom prst="triangl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3" name="Triangle isocèle 152"/>
          <p:cNvSpPr/>
          <p:nvPr/>
        </p:nvSpPr>
        <p:spPr>
          <a:xfrm rot="10800000" flipH="1" flipV="1">
            <a:off x="11265010" y="2054016"/>
            <a:ext cx="155319" cy="247616"/>
          </a:xfrm>
          <a:prstGeom prst="triangle">
            <a:avLst>
              <a:gd name="adj" fmla="val 10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1" name="Triangle isocèle 150"/>
          <p:cNvSpPr/>
          <p:nvPr/>
        </p:nvSpPr>
        <p:spPr>
          <a:xfrm rot="10800000">
            <a:off x="11410366" y="1893582"/>
            <a:ext cx="184987" cy="209917"/>
          </a:xfrm>
          <a:prstGeom prst="triangle">
            <a:avLst>
              <a:gd name="adj" fmla="val 100000"/>
            </a:avLst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0" name="Triangle isocèle 149"/>
          <p:cNvSpPr/>
          <p:nvPr/>
        </p:nvSpPr>
        <p:spPr>
          <a:xfrm rot="10800000" flipH="1">
            <a:off x="11234532" y="1894520"/>
            <a:ext cx="184987" cy="209917"/>
          </a:xfrm>
          <a:prstGeom prst="triangle">
            <a:avLst>
              <a:gd name="adj" fmla="val 100000"/>
            </a:avLst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riangle isocèle 6"/>
          <p:cNvSpPr/>
          <p:nvPr/>
        </p:nvSpPr>
        <p:spPr>
          <a:xfrm rot="16200000">
            <a:off x="11348661" y="1981269"/>
            <a:ext cx="332293" cy="231925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/>
          <p:cNvSpPr/>
          <p:nvPr/>
        </p:nvSpPr>
        <p:spPr>
          <a:xfrm rot="5400000">
            <a:off x="11166485" y="1977929"/>
            <a:ext cx="332291" cy="23860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Rectangle 253"/>
          <p:cNvSpPr/>
          <p:nvPr/>
        </p:nvSpPr>
        <p:spPr>
          <a:xfrm rot="5400000" flipV="1">
            <a:off x="10713848" y="1073166"/>
            <a:ext cx="1417426" cy="225285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2" name="Rectangle 241"/>
          <p:cNvSpPr/>
          <p:nvPr/>
        </p:nvSpPr>
        <p:spPr>
          <a:xfrm>
            <a:off x="6700635" y="2467189"/>
            <a:ext cx="1134489" cy="2601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8" name="Rectangle 237"/>
          <p:cNvSpPr/>
          <p:nvPr/>
        </p:nvSpPr>
        <p:spPr>
          <a:xfrm>
            <a:off x="3526900" y="4076526"/>
            <a:ext cx="2033694" cy="216000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5" name="Right Arrow 234"/>
          <p:cNvSpPr/>
          <p:nvPr/>
        </p:nvSpPr>
        <p:spPr>
          <a:xfrm rot="16200000">
            <a:off x="5519312" y="4596334"/>
            <a:ext cx="1024182" cy="466863"/>
          </a:xfrm>
          <a:prstGeom prst="rightArrow">
            <a:avLst>
              <a:gd name="adj1" fmla="val 50000"/>
              <a:gd name="adj2" fmla="val 5489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4" name="Right Arrow 233"/>
          <p:cNvSpPr/>
          <p:nvPr/>
        </p:nvSpPr>
        <p:spPr>
          <a:xfrm rot="5400000">
            <a:off x="5578925" y="3474690"/>
            <a:ext cx="918952" cy="466863"/>
          </a:xfrm>
          <a:prstGeom prst="rightArrow">
            <a:avLst>
              <a:gd name="adj1" fmla="val 50000"/>
              <a:gd name="adj2" fmla="val 5844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2" name="Rectangle 231"/>
          <p:cNvSpPr/>
          <p:nvPr/>
        </p:nvSpPr>
        <p:spPr>
          <a:xfrm>
            <a:off x="4406919" y="2467189"/>
            <a:ext cx="787817" cy="2601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0" name="Rectangle 229"/>
          <p:cNvSpPr/>
          <p:nvPr/>
        </p:nvSpPr>
        <p:spPr>
          <a:xfrm>
            <a:off x="2158839" y="2467189"/>
            <a:ext cx="787817" cy="2601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1" name="Group 200"/>
          <p:cNvGrpSpPr/>
          <p:nvPr/>
        </p:nvGrpSpPr>
        <p:grpSpPr>
          <a:xfrm>
            <a:off x="7837359" y="1877495"/>
            <a:ext cx="1951821" cy="1628503"/>
            <a:chOff x="6306619" y="3794435"/>
            <a:chExt cx="1951821" cy="1628503"/>
          </a:xfrm>
        </p:grpSpPr>
        <p:sp>
          <p:nvSpPr>
            <p:cNvPr id="166" name="Rounded Rectangle 165"/>
            <p:cNvSpPr/>
            <p:nvPr/>
          </p:nvSpPr>
          <p:spPr>
            <a:xfrm>
              <a:off x="6306619" y="3794435"/>
              <a:ext cx="1951821" cy="162850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C00000"/>
                </a:solidFill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505211" y="3994809"/>
              <a:ext cx="1554637" cy="1227755"/>
              <a:chOff x="4323808" y="4240458"/>
              <a:chExt cx="2121762" cy="1698789"/>
            </a:xfrm>
            <a:solidFill>
              <a:srgbClr val="C00000"/>
            </a:solidFill>
          </p:grpSpPr>
          <p:grpSp>
            <p:nvGrpSpPr>
              <p:cNvPr id="168" name="Group 167"/>
              <p:cNvGrpSpPr/>
              <p:nvPr/>
            </p:nvGrpSpPr>
            <p:grpSpPr>
              <a:xfrm>
                <a:off x="5240689" y="4240458"/>
                <a:ext cx="288000" cy="1698789"/>
                <a:chOff x="5240689" y="4240458"/>
                <a:chExt cx="288000" cy="1698789"/>
              </a:xfrm>
              <a:grpFill/>
            </p:grpSpPr>
            <p:sp>
              <p:nvSpPr>
                <p:cNvPr id="197" name="Oval 196"/>
                <p:cNvSpPr/>
                <p:nvPr/>
              </p:nvSpPr>
              <p:spPr>
                <a:xfrm>
                  <a:off x="5240689" y="4240458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>
                  <a:off x="5240689" y="4710721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240689" y="5180984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5240689" y="5651247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6157570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4323808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191" name="Oval 190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71" name="Straight Connector 170"/>
              <p:cNvCxnSpPr/>
              <p:nvPr/>
            </p:nvCxnSpPr>
            <p:spPr>
              <a:xfrm flipV="1">
                <a:off x="4467808" y="438445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4467808" y="4852389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4467807" y="532933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5382817" y="4613212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V="1">
                <a:off x="5312689" y="511426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V="1">
                <a:off x="5353887" y="558250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5382817" y="4371704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5439410" y="487189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5348888" y="531860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4467807" y="4620516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4413087" y="508021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4432007" y="5560115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4467807" y="4384458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flipV="1">
                <a:off x="5369679" y="5128491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4467807" y="5089853"/>
                <a:ext cx="901872" cy="705394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5406535" y="4394555"/>
                <a:ext cx="857933" cy="640473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V="1">
                <a:off x="4467807" y="4861098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V="1">
                <a:off x="5385867" y="4629155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4467807" y="4613212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5350436" y="4815995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8" name="Group 127"/>
          <p:cNvGrpSpPr/>
          <p:nvPr/>
        </p:nvGrpSpPr>
        <p:grpSpPr>
          <a:xfrm>
            <a:off x="5084269" y="1977586"/>
            <a:ext cx="1801462" cy="1281878"/>
            <a:chOff x="1504754" y="1506682"/>
            <a:chExt cx="1926833" cy="1371089"/>
          </a:xfrm>
        </p:grpSpPr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54" y="1506682"/>
              <a:ext cx="1486470" cy="1117958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140" y="1606085"/>
              <a:ext cx="1476345" cy="1110343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521" y="1767428"/>
              <a:ext cx="1510066" cy="1110343"/>
            </a:xfrm>
            <a:prstGeom prst="rect">
              <a:avLst/>
            </a:prstGeom>
          </p:spPr>
        </p:pic>
      </p:grpSp>
      <p:grpSp>
        <p:nvGrpSpPr>
          <p:cNvPr id="202" name="Group 201"/>
          <p:cNvGrpSpPr/>
          <p:nvPr/>
        </p:nvGrpSpPr>
        <p:grpSpPr>
          <a:xfrm>
            <a:off x="2642554" y="1820516"/>
            <a:ext cx="1951821" cy="1628503"/>
            <a:chOff x="4158023" y="1290690"/>
            <a:chExt cx="1951821" cy="1628503"/>
          </a:xfrm>
        </p:grpSpPr>
        <p:sp>
          <p:nvSpPr>
            <p:cNvPr id="83" name="Rounded Rectangle 82"/>
            <p:cNvSpPr/>
            <p:nvPr/>
          </p:nvSpPr>
          <p:spPr>
            <a:xfrm>
              <a:off x="4158023" y="1290690"/>
              <a:ext cx="1951821" cy="162850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4356615" y="1491064"/>
              <a:ext cx="1554637" cy="1227755"/>
              <a:chOff x="4323808" y="4240458"/>
              <a:chExt cx="2121762" cy="1698789"/>
            </a:xfrm>
            <a:solidFill>
              <a:srgbClr val="00B0F0"/>
            </a:solidFill>
          </p:grpSpPr>
          <p:grpSp>
            <p:nvGrpSpPr>
              <p:cNvPr id="26" name="Group 25"/>
              <p:cNvGrpSpPr/>
              <p:nvPr/>
            </p:nvGrpSpPr>
            <p:grpSpPr>
              <a:xfrm>
                <a:off x="5240689" y="4240458"/>
                <a:ext cx="288000" cy="1698789"/>
                <a:chOff x="5240689" y="4240458"/>
                <a:chExt cx="288000" cy="1698789"/>
              </a:xfrm>
              <a:grpFill/>
            </p:grpSpPr>
            <p:sp>
              <p:nvSpPr>
                <p:cNvPr id="11" name="Oval 10"/>
                <p:cNvSpPr/>
                <p:nvPr/>
              </p:nvSpPr>
              <p:spPr>
                <a:xfrm>
                  <a:off x="5240689" y="4240458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5240689" y="4710721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5240689" y="5180984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240689" y="5651247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6157570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22" name="Oval 21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323808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28" name="Oval 27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>
              <a:xfrm flipV="1">
                <a:off x="4467808" y="438445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4467808" y="4852389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4467807" y="532933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5382817" y="4613212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5312689" y="511426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5353887" y="558250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5382817" y="4371704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439410" y="487189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348888" y="531860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467807" y="4620516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413087" y="508021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432007" y="5560115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4467807" y="4384458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5369679" y="5128491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467807" y="5089853"/>
                <a:ext cx="901872" cy="705394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406535" y="4394555"/>
                <a:ext cx="857933" cy="640473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4467807" y="4861098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5385867" y="4629155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467807" y="4613212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350436" y="4815995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TextBox 81"/>
          <p:cNvSpPr txBox="1"/>
          <p:nvPr/>
        </p:nvSpPr>
        <p:spPr>
          <a:xfrm>
            <a:off x="2003291" y="3393691"/>
            <a:ext cx="1393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FF00"/>
                </a:solidFill>
                <a:latin typeface="Bahnschrift Condensed" panose="020B0502040204020203" pitchFamily="34" charset="0"/>
              </a:rPr>
              <a:t>Upscaler</a:t>
            </a:r>
            <a:endParaRPr lang="fr-FR" sz="3200" dirty="0">
              <a:solidFill>
                <a:srgbClr val="00FF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74307" y="1809723"/>
            <a:ext cx="187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B0F0"/>
                </a:solidFill>
                <a:latin typeface="Bahnschrift Condensed" panose="020B0502040204020203" pitchFamily="34" charset="0"/>
              </a:rPr>
              <a:t>Low resolution base</a:t>
            </a:r>
            <a:endParaRPr lang="fr-FR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673059" y="3395471"/>
            <a:ext cx="193918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C00000"/>
                </a:solidFill>
                <a:latin typeface="Bahnschrift Condensed" panose="020B0502040204020203" pitchFamily="34" charset="0"/>
              </a:rPr>
              <a:t>Discriminant</a:t>
            </a:r>
            <a:endParaRPr lang="fr-FR" sz="3200" dirty="0">
              <a:solidFill>
                <a:srgbClr val="C0000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1155096" y="2181076"/>
            <a:ext cx="1115215" cy="793561"/>
            <a:chOff x="3772804" y="475975"/>
            <a:chExt cx="1926833" cy="1371089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804" y="475975"/>
              <a:ext cx="1486470" cy="111795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190" y="575378"/>
              <a:ext cx="1476345" cy="111034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571" y="736721"/>
              <a:ext cx="1510066" cy="1110343"/>
            </a:xfrm>
            <a:prstGeom prst="rect">
              <a:avLst/>
            </a:prstGeom>
          </p:spPr>
        </p:pic>
      </p:grpSp>
      <p:sp>
        <p:nvSpPr>
          <p:cNvPr id="209" name="TextBox 208"/>
          <p:cNvSpPr txBox="1"/>
          <p:nvPr/>
        </p:nvSpPr>
        <p:spPr>
          <a:xfrm>
            <a:off x="773842" y="5594575"/>
            <a:ext cx="187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High resolution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212080" y="1646516"/>
            <a:ext cx="154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Upscaled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52" name="Rectangle 251"/>
          <p:cNvSpPr/>
          <p:nvPr/>
        </p:nvSpPr>
        <p:spPr>
          <a:xfrm flipV="1">
            <a:off x="6587656" y="477096"/>
            <a:ext cx="4938260" cy="197264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3" name="Right Arrow 252"/>
          <p:cNvSpPr/>
          <p:nvPr/>
        </p:nvSpPr>
        <p:spPr>
          <a:xfrm rot="5400000" flipV="1">
            <a:off x="2895812" y="970660"/>
            <a:ext cx="1453993" cy="466863"/>
          </a:xfrm>
          <a:prstGeom prst="rightArrow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Right Arrow 247"/>
          <p:cNvSpPr/>
          <p:nvPr/>
        </p:nvSpPr>
        <p:spPr>
          <a:xfrm>
            <a:off x="9949196" y="2442276"/>
            <a:ext cx="1197015" cy="32084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9" name="Right Arrow 238"/>
          <p:cNvSpPr/>
          <p:nvPr/>
        </p:nvSpPr>
        <p:spPr>
          <a:xfrm rot="16200000">
            <a:off x="3226968" y="3517130"/>
            <a:ext cx="834069" cy="466863"/>
          </a:xfrm>
          <a:prstGeom prst="rightArrow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57" name="Group 256"/>
          <p:cNvGrpSpPr/>
          <p:nvPr/>
        </p:nvGrpSpPr>
        <p:grpSpPr>
          <a:xfrm>
            <a:off x="796888" y="4296640"/>
            <a:ext cx="1801462" cy="1281878"/>
            <a:chOff x="1504754" y="1506682"/>
            <a:chExt cx="1926833" cy="1371089"/>
          </a:xfrm>
        </p:grpSpPr>
        <p:pic>
          <p:nvPicPr>
            <p:cNvPr id="258" name="Picture 2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54" y="1506682"/>
              <a:ext cx="1486470" cy="1117958"/>
            </a:xfrm>
            <a:prstGeom prst="rect">
              <a:avLst/>
            </a:prstGeom>
          </p:spPr>
        </p:pic>
        <p:pic>
          <p:nvPicPr>
            <p:cNvPr id="259" name="Picture 2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140" y="1606085"/>
              <a:ext cx="1476345" cy="1110343"/>
            </a:xfrm>
            <a:prstGeom prst="rect">
              <a:avLst/>
            </a:prstGeom>
          </p:spPr>
        </p:pic>
        <p:pic>
          <p:nvPicPr>
            <p:cNvPr id="260" name="Picture 2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521" y="1767428"/>
              <a:ext cx="1510066" cy="1110343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2642554" y="5100152"/>
            <a:ext cx="4451989" cy="2504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3" name="Rectangle 112"/>
          <p:cNvSpPr/>
          <p:nvPr/>
        </p:nvSpPr>
        <p:spPr>
          <a:xfrm rot="16200000">
            <a:off x="5905119" y="3915020"/>
            <a:ext cx="2625211" cy="2504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4" name="Rectangle 113"/>
          <p:cNvSpPr/>
          <p:nvPr/>
        </p:nvSpPr>
        <p:spPr>
          <a:xfrm>
            <a:off x="7095208" y="2718467"/>
            <a:ext cx="739916" cy="2504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5" name="Rectangle 114"/>
          <p:cNvSpPr/>
          <p:nvPr/>
        </p:nvSpPr>
        <p:spPr>
          <a:xfrm>
            <a:off x="9788177" y="2521749"/>
            <a:ext cx="1134489" cy="1575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6" name="Rectangle 115"/>
          <p:cNvSpPr/>
          <p:nvPr/>
        </p:nvSpPr>
        <p:spPr>
          <a:xfrm>
            <a:off x="9789071" y="2679328"/>
            <a:ext cx="1134489" cy="1565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7" name="TextBox 255"/>
          <p:cNvSpPr txBox="1"/>
          <p:nvPr/>
        </p:nvSpPr>
        <p:spPr>
          <a:xfrm>
            <a:off x="11122678" y="2668456"/>
            <a:ext cx="59906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latin typeface="Bahnschrift Condensed" panose="020B0502040204020203" pitchFamily="34" charset="0"/>
              </a:rPr>
              <a:t>P real</a:t>
            </a:r>
            <a:endParaRPr lang="fr-FR" sz="1400" i="1" dirty="0">
              <a:latin typeface="Bahnschrift Condensed" panose="020B0502040204020203" pitchFamily="34" charset="0"/>
            </a:endParaRPr>
          </a:p>
        </p:txBody>
      </p:sp>
      <p:sp>
        <p:nvSpPr>
          <p:cNvPr id="118" name="TextBox 255"/>
          <p:cNvSpPr txBox="1"/>
          <p:nvPr/>
        </p:nvSpPr>
        <p:spPr>
          <a:xfrm>
            <a:off x="11122676" y="2377217"/>
            <a:ext cx="59906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latin typeface="Bahnschrift Condensed" panose="020B0502040204020203" pitchFamily="34" charset="0"/>
              </a:rPr>
              <a:t>P fake</a:t>
            </a:r>
            <a:endParaRPr lang="fr-FR" sz="1400" i="1" dirty="0">
              <a:latin typeface="Bahnschrift Condensed" panose="020B0502040204020203" pitchFamily="34" charset="0"/>
            </a:endParaRPr>
          </a:p>
        </p:txBody>
      </p:sp>
      <p:sp>
        <p:nvSpPr>
          <p:cNvPr id="120" name="Right Arrow 234"/>
          <p:cNvSpPr/>
          <p:nvPr/>
        </p:nvSpPr>
        <p:spPr>
          <a:xfrm>
            <a:off x="10100155" y="2603849"/>
            <a:ext cx="1024182" cy="310890"/>
          </a:xfrm>
          <a:prstGeom prst="rightArrow">
            <a:avLst>
              <a:gd name="adj1" fmla="val 50000"/>
              <a:gd name="adj2" fmla="val 5489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1" name="TextBox 255"/>
          <p:cNvSpPr txBox="1"/>
          <p:nvPr/>
        </p:nvSpPr>
        <p:spPr>
          <a:xfrm>
            <a:off x="5564059" y="4013707"/>
            <a:ext cx="3798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Bahnschrift Condensed" panose="020B0502040204020203" pitchFamily="34" charset="0"/>
              </a:rPr>
              <a:t>||.||</a:t>
            </a:r>
            <a:r>
              <a:rPr lang="fr-FR" sz="1400" baseline="-25000" dirty="0" smtClean="0">
                <a:latin typeface="Bahnschrift Condensed" panose="020B0502040204020203" pitchFamily="34" charset="0"/>
              </a:rPr>
              <a:t>1</a:t>
            </a:r>
            <a:endParaRPr lang="fr-FR" sz="1400" baseline="-25000" dirty="0">
              <a:latin typeface="Bahnschrift Condensed" panose="020B0502040204020203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526901" y="4174437"/>
            <a:ext cx="2026892" cy="123838"/>
          </a:xfrm>
          <a:prstGeom prst="rect">
            <a:avLst/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9" name="Rectangle 128"/>
          <p:cNvSpPr/>
          <p:nvPr/>
        </p:nvSpPr>
        <p:spPr>
          <a:xfrm rot="5400000">
            <a:off x="3176204" y="3810175"/>
            <a:ext cx="831305" cy="133402"/>
          </a:xfrm>
          <a:prstGeom prst="rect">
            <a:avLst/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Triangle isocèle 2"/>
          <p:cNvSpPr/>
          <p:nvPr/>
        </p:nvSpPr>
        <p:spPr>
          <a:xfrm>
            <a:off x="3402618" y="3328918"/>
            <a:ext cx="247989" cy="238095"/>
          </a:xfrm>
          <a:prstGeom prst="triangle">
            <a:avLst>
              <a:gd name="adj" fmla="val 100000"/>
            </a:avLst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129"/>
          <p:cNvSpPr/>
          <p:nvPr/>
        </p:nvSpPr>
        <p:spPr>
          <a:xfrm rot="16200000">
            <a:off x="10739858" y="1186570"/>
            <a:ext cx="1257295" cy="124553"/>
          </a:xfrm>
          <a:prstGeom prst="rect">
            <a:avLst/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7" name="Rectangle 136"/>
          <p:cNvSpPr/>
          <p:nvPr/>
        </p:nvSpPr>
        <p:spPr>
          <a:xfrm flipV="1">
            <a:off x="3512953" y="477096"/>
            <a:ext cx="2603715" cy="197264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1" name="Group 226"/>
          <p:cNvGrpSpPr/>
          <p:nvPr/>
        </p:nvGrpSpPr>
        <p:grpSpPr>
          <a:xfrm>
            <a:off x="6118162" y="317760"/>
            <a:ext cx="775723" cy="491878"/>
            <a:chOff x="5739400" y="3497672"/>
            <a:chExt cx="775723" cy="491878"/>
          </a:xfrm>
          <a:noFill/>
        </p:grpSpPr>
        <p:sp>
          <p:nvSpPr>
            <p:cNvPr id="132" name="Oval 214"/>
            <p:cNvSpPr/>
            <p:nvPr/>
          </p:nvSpPr>
          <p:spPr>
            <a:xfrm>
              <a:off x="5739400" y="3521550"/>
              <a:ext cx="468000" cy="468000"/>
            </a:xfrm>
            <a:prstGeom prst="ellipse">
              <a:avLst/>
            </a:prstGeom>
            <a:grp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 dirty="0">
                <a:solidFill>
                  <a:schemeClr val="tx2"/>
                </a:solidFill>
              </a:endParaRPr>
            </a:p>
          </p:txBody>
        </p:sp>
        <p:cxnSp>
          <p:nvCxnSpPr>
            <p:cNvPr id="133" name="Straight Connector 217"/>
            <p:cNvCxnSpPr>
              <a:stCxn id="132" idx="1"/>
              <a:endCxn id="132" idx="5"/>
            </p:cNvCxnSpPr>
            <p:nvPr/>
          </p:nvCxnSpPr>
          <p:spPr>
            <a:xfrm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218"/>
            <p:cNvCxnSpPr>
              <a:stCxn id="132" idx="7"/>
              <a:endCxn id="132" idx="3"/>
            </p:cNvCxnSpPr>
            <p:nvPr/>
          </p:nvCxnSpPr>
          <p:spPr>
            <a:xfrm flipH="1"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221"/>
            <p:cNvSpPr txBox="1"/>
            <p:nvPr/>
          </p:nvSpPr>
          <p:spPr>
            <a:xfrm>
              <a:off x="5970521" y="3497672"/>
              <a:ext cx="544602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solidFill>
                    <a:schemeClr val="tx2"/>
                  </a:solidFill>
                </a:rPr>
                <a:t>-</a:t>
              </a:r>
              <a:endParaRPr lang="fr-FR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138" name="Rectangle 137"/>
          <p:cNvSpPr/>
          <p:nvPr/>
        </p:nvSpPr>
        <p:spPr>
          <a:xfrm rot="10800000">
            <a:off x="8918780" y="558704"/>
            <a:ext cx="2499136" cy="115655"/>
          </a:xfrm>
          <a:prstGeom prst="rect">
            <a:avLst/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9" name="Right Arrow 238"/>
          <p:cNvSpPr/>
          <p:nvPr/>
        </p:nvSpPr>
        <p:spPr>
          <a:xfrm rot="5400000">
            <a:off x="8294071" y="984944"/>
            <a:ext cx="1319347" cy="466863"/>
          </a:xfrm>
          <a:prstGeom prst="rightArrow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0" name="Rectangle 139"/>
          <p:cNvSpPr/>
          <p:nvPr/>
        </p:nvSpPr>
        <p:spPr>
          <a:xfrm rot="16200000">
            <a:off x="8455635" y="1056813"/>
            <a:ext cx="1121673" cy="125451"/>
          </a:xfrm>
          <a:prstGeom prst="rect">
            <a:avLst/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1" name="Triangle isocèle 140"/>
          <p:cNvSpPr/>
          <p:nvPr/>
        </p:nvSpPr>
        <p:spPr>
          <a:xfrm rot="10800000">
            <a:off x="8949788" y="1642634"/>
            <a:ext cx="247989" cy="238095"/>
          </a:xfrm>
          <a:prstGeom prst="triangle">
            <a:avLst>
              <a:gd name="adj" fmla="val 100000"/>
            </a:avLst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5" name="TextBox 254"/>
          <p:cNvSpPr txBox="1"/>
          <p:nvPr/>
        </p:nvSpPr>
        <p:spPr>
          <a:xfrm>
            <a:off x="4050622" y="4048983"/>
            <a:ext cx="1350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latin typeface="Bahnschrift Condensed" panose="020B0502040204020203" pitchFamily="34" charset="0"/>
              </a:rPr>
              <a:t>Content Loss</a:t>
            </a:r>
            <a:endParaRPr lang="fr-FR" sz="1400" i="1" dirty="0">
              <a:latin typeface="Bahnschrift Condensed" panose="020B0502040204020203" pitchFamily="34" charset="0"/>
            </a:endParaRPr>
          </a:p>
        </p:txBody>
      </p:sp>
      <p:sp>
        <p:nvSpPr>
          <p:cNvPr id="142" name="TextBox 254"/>
          <p:cNvSpPr txBox="1"/>
          <p:nvPr/>
        </p:nvSpPr>
        <p:spPr>
          <a:xfrm>
            <a:off x="9137490" y="399535"/>
            <a:ext cx="214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 smtClean="0">
                <a:latin typeface="Bahnschrift Condensed" panose="020B0502040204020203" pitchFamily="34" charset="0"/>
              </a:rPr>
              <a:t>Adversarial</a:t>
            </a:r>
            <a:r>
              <a:rPr lang="fr-FR" sz="1400" i="1" dirty="0" smtClean="0">
                <a:latin typeface="Bahnschrift Condensed" panose="020B0502040204020203" pitchFamily="34" charset="0"/>
              </a:rPr>
              <a:t> </a:t>
            </a:r>
            <a:r>
              <a:rPr lang="fr-FR" sz="1400" i="1" dirty="0" err="1" smtClean="0">
                <a:latin typeface="Bahnschrift Condensed" panose="020B0502040204020203" pitchFamily="34" charset="0"/>
              </a:rPr>
              <a:t>loss</a:t>
            </a:r>
            <a:r>
              <a:rPr lang="fr-FR" sz="1400" i="1" dirty="0" smtClean="0">
                <a:latin typeface="Bahnschrift Condensed" panose="020B0502040204020203" pitchFamily="34" charset="0"/>
              </a:rPr>
              <a:t> = </a:t>
            </a:r>
            <a:r>
              <a:rPr lang="fr-FR" sz="1400" i="1" dirty="0" err="1" smtClean="0">
                <a:latin typeface="Bahnschrift Condensed" panose="020B0502040204020203" pitchFamily="34" charset="0"/>
              </a:rPr>
              <a:t>Pfake</a:t>
            </a:r>
            <a:r>
              <a:rPr lang="fr-FR" sz="1400" i="1" dirty="0">
                <a:latin typeface="Bahnschrift Condensed" panose="020B0502040204020203" pitchFamily="34" charset="0"/>
              </a:rPr>
              <a:t> </a:t>
            </a:r>
            <a:r>
              <a:rPr lang="fr-FR" sz="1400" i="1" dirty="0" smtClean="0">
                <a:latin typeface="Bahnschrift Condensed" panose="020B0502040204020203" pitchFamily="34" charset="0"/>
              </a:rPr>
              <a:t>- </a:t>
            </a:r>
            <a:r>
              <a:rPr lang="fr-FR" sz="1400" i="1" dirty="0" err="1" smtClean="0">
                <a:latin typeface="Bahnschrift Condensed" panose="020B0502040204020203" pitchFamily="34" charset="0"/>
              </a:rPr>
              <a:t>Preal</a:t>
            </a:r>
            <a:endParaRPr lang="fr-FR" sz="1400" i="1" dirty="0">
              <a:latin typeface="Bahnschrift Condensed" panose="020B0502040204020203" pitchFamily="34" charset="0"/>
            </a:endParaRPr>
          </a:p>
        </p:txBody>
      </p:sp>
      <p:sp>
        <p:nvSpPr>
          <p:cNvPr id="136" name="TextBox 254"/>
          <p:cNvSpPr txBox="1"/>
          <p:nvPr/>
        </p:nvSpPr>
        <p:spPr>
          <a:xfrm>
            <a:off x="3794876" y="399421"/>
            <a:ext cx="2147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 smtClean="0">
                <a:latin typeface="Bahnschrift Condensed" panose="020B0502040204020203" pitchFamily="34" charset="0"/>
              </a:rPr>
              <a:t>Adversarial</a:t>
            </a:r>
            <a:r>
              <a:rPr lang="fr-FR" sz="1400" i="1" dirty="0" smtClean="0">
                <a:latin typeface="Bahnschrift Condensed" panose="020B0502040204020203" pitchFamily="34" charset="0"/>
              </a:rPr>
              <a:t> </a:t>
            </a:r>
            <a:r>
              <a:rPr lang="fr-FR" sz="1400" i="1" dirty="0" err="1" smtClean="0">
                <a:latin typeface="Bahnschrift Condensed" panose="020B0502040204020203" pitchFamily="34" charset="0"/>
              </a:rPr>
              <a:t>loss</a:t>
            </a:r>
            <a:r>
              <a:rPr lang="fr-FR" sz="1400" i="1" dirty="0" smtClean="0">
                <a:latin typeface="Bahnschrift Condensed" panose="020B0502040204020203" pitchFamily="34" charset="0"/>
              </a:rPr>
              <a:t> =  - </a:t>
            </a:r>
            <a:r>
              <a:rPr lang="fr-FR" sz="1400" i="1" dirty="0" err="1" smtClean="0">
                <a:latin typeface="Bahnschrift Condensed" panose="020B0502040204020203" pitchFamily="34" charset="0"/>
              </a:rPr>
              <a:t>Pfake</a:t>
            </a:r>
            <a:r>
              <a:rPr lang="fr-FR" sz="1400" i="1" dirty="0" smtClean="0">
                <a:latin typeface="Bahnschrift Condensed" panose="020B0502040204020203" pitchFamily="34" charset="0"/>
              </a:rPr>
              <a:t> </a:t>
            </a:r>
            <a:endParaRPr lang="fr-FR" sz="1400" i="1" dirty="0">
              <a:latin typeface="Bahnschrift Condensed" panose="020B0502040204020203" pitchFamily="34" charset="0"/>
            </a:endParaRPr>
          </a:p>
        </p:txBody>
      </p:sp>
      <p:grpSp>
        <p:nvGrpSpPr>
          <p:cNvPr id="143" name="Group 226"/>
          <p:cNvGrpSpPr/>
          <p:nvPr/>
        </p:nvGrpSpPr>
        <p:grpSpPr>
          <a:xfrm>
            <a:off x="11188943" y="1840039"/>
            <a:ext cx="775723" cy="491878"/>
            <a:chOff x="5739400" y="3497672"/>
            <a:chExt cx="775723" cy="491878"/>
          </a:xfrm>
          <a:noFill/>
        </p:grpSpPr>
        <p:sp>
          <p:nvSpPr>
            <p:cNvPr id="144" name="Oval 214"/>
            <p:cNvSpPr/>
            <p:nvPr/>
          </p:nvSpPr>
          <p:spPr>
            <a:xfrm>
              <a:off x="5739400" y="3521550"/>
              <a:ext cx="468000" cy="468000"/>
            </a:xfrm>
            <a:prstGeom prst="ellipse">
              <a:avLst/>
            </a:prstGeom>
            <a:grp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 dirty="0">
                <a:solidFill>
                  <a:schemeClr val="tx2"/>
                </a:solidFill>
              </a:endParaRPr>
            </a:p>
          </p:txBody>
        </p:sp>
        <p:cxnSp>
          <p:nvCxnSpPr>
            <p:cNvPr id="145" name="Straight Connector 217"/>
            <p:cNvCxnSpPr>
              <a:stCxn id="144" idx="1"/>
              <a:endCxn id="144" idx="5"/>
            </p:cNvCxnSpPr>
            <p:nvPr/>
          </p:nvCxnSpPr>
          <p:spPr>
            <a:xfrm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218"/>
            <p:cNvCxnSpPr>
              <a:stCxn id="144" idx="7"/>
              <a:endCxn id="144" idx="3"/>
            </p:cNvCxnSpPr>
            <p:nvPr/>
          </p:nvCxnSpPr>
          <p:spPr>
            <a:xfrm flipH="1"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221"/>
            <p:cNvSpPr txBox="1"/>
            <p:nvPr/>
          </p:nvSpPr>
          <p:spPr>
            <a:xfrm>
              <a:off x="5970521" y="3497672"/>
              <a:ext cx="544602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solidFill>
                    <a:schemeClr val="tx2"/>
                  </a:solidFill>
                </a:rPr>
                <a:t>-</a:t>
              </a:r>
              <a:endParaRPr lang="fr-FR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148" name="TextBox 221"/>
          <p:cNvSpPr txBox="1"/>
          <p:nvPr/>
        </p:nvSpPr>
        <p:spPr>
          <a:xfrm>
            <a:off x="11144564" y="1928330"/>
            <a:ext cx="54460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</a:rPr>
              <a:t>+</a:t>
            </a:r>
            <a:endParaRPr lang="fr-FR" sz="1600" dirty="0">
              <a:solidFill>
                <a:schemeClr val="tx2"/>
              </a:solidFill>
            </a:endParaRPr>
          </a:p>
        </p:txBody>
      </p:sp>
      <p:grpSp>
        <p:nvGrpSpPr>
          <p:cNvPr id="154" name="Group 226"/>
          <p:cNvGrpSpPr/>
          <p:nvPr/>
        </p:nvGrpSpPr>
        <p:grpSpPr>
          <a:xfrm>
            <a:off x="5541363" y="3598968"/>
            <a:ext cx="1488255" cy="1018340"/>
            <a:chOff x="5739400" y="3456289"/>
            <a:chExt cx="714476" cy="533261"/>
          </a:xfrm>
          <a:noFill/>
        </p:grpSpPr>
        <p:sp>
          <p:nvSpPr>
            <p:cNvPr id="155" name="Oval 214"/>
            <p:cNvSpPr/>
            <p:nvPr/>
          </p:nvSpPr>
          <p:spPr>
            <a:xfrm>
              <a:off x="5739400" y="3521550"/>
              <a:ext cx="468000" cy="468000"/>
            </a:xfrm>
            <a:prstGeom prst="ellipse">
              <a:avLst/>
            </a:prstGeom>
            <a:grp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 dirty="0">
                <a:solidFill>
                  <a:schemeClr val="tx2"/>
                </a:solidFill>
              </a:endParaRPr>
            </a:p>
          </p:txBody>
        </p:sp>
        <p:cxnSp>
          <p:nvCxnSpPr>
            <p:cNvPr id="156" name="Straight Connector 217"/>
            <p:cNvCxnSpPr>
              <a:stCxn id="155" idx="1"/>
              <a:endCxn id="155" idx="5"/>
            </p:cNvCxnSpPr>
            <p:nvPr/>
          </p:nvCxnSpPr>
          <p:spPr>
            <a:xfrm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218"/>
            <p:cNvCxnSpPr>
              <a:stCxn id="155" idx="7"/>
              <a:endCxn id="155" idx="3"/>
            </p:cNvCxnSpPr>
            <p:nvPr/>
          </p:nvCxnSpPr>
          <p:spPr>
            <a:xfrm flipH="1"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221"/>
            <p:cNvSpPr txBox="1"/>
            <p:nvPr/>
          </p:nvSpPr>
          <p:spPr>
            <a:xfrm>
              <a:off x="5909274" y="3456289"/>
              <a:ext cx="544602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solidFill>
                    <a:schemeClr val="tx2"/>
                  </a:solidFill>
                </a:rPr>
                <a:t>-</a:t>
              </a:r>
              <a:endParaRPr lang="fr-FR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160" name="TextBox 221"/>
          <p:cNvSpPr txBox="1"/>
          <p:nvPr/>
        </p:nvSpPr>
        <p:spPr>
          <a:xfrm>
            <a:off x="5877624" y="4276327"/>
            <a:ext cx="11344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+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51</Words>
  <Application>Microsoft Office PowerPoint</Application>
  <PresentationFormat>Grand écran</PresentationFormat>
  <Paragraphs>26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Bahnschrift Condensed</vt:lpstr>
      <vt:lpstr>Calibri</vt:lpstr>
      <vt:lpstr>Calibri Light</vt:lpstr>
      <vt:lpstr>Microsoft Sans Serif</vt:lpstr>
      <vt:lpstr>Office Theme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...</dc:creator>
  <cp:lastModifiedBy>PIAT William (SAFRAN)</cp:lastModifiedBy>
  <cp:revision>27</cp:revision>
  <dcterms:created xsi:type="dcterms:W3CDTF">2021-04-26T14:39:52Z</dcterms:created>
  <dcterms:modified xsi:type="dcterms:W3CDTF">2021-04-27T09:02:26Z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67f0406c-c547-4a94-97d0-2f72585b587d</vt:lpwstr>
  </property>
  <property fmtid="{D5CDD505-2E9C-101B-9397-08002B2CF9AE}" pid="3" name="Confidentiality">
    <vt:lpwstr>C2</vt:lpwstr>
  </property>
  <property fmtid="{D5CDD505-2E9C-101B-9397-08002B2CF9AE}" pid="4" name="NationalSecret">
    <vt:lpwstr>NONS</vt:lpwstr>
  </property>
  <property fmtid="{D5CDD505-2E9C-101B-9397-08002B2CF9AE}" pid="5" name="ExportControl">
    <vt:lpwstr/>
  </property>
</Properties>
</file>