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77" r:id="rId25"/>
    <p:sldId id="264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AD77-E28B-4775-9A73-6B1A899C45C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4C7D-8426-442C-AE46-4A8377236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6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AD77-E28B-4775-9A73-6B1A899C45C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4C7D-8426-442C-AE46-4A8377236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0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AD77-E28B-4775-9A73-6B1A899C45C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4C7D-8426-442C-AE46-4A8377236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AD77-E28B-4775-9A73-6B1A899C45C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4C7D-8426-442C-AE46-4A8377236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AD77-E28B-4775-9A73-6B1A899C45C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4C7D-8426-442C-AE46-4A8377236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5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AD77-E28B-4775-9A73-6B1A899C45C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4C7D-8426-442C-AE46-4A8377236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2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AD77-E28B-4775-9A73-6B1A899C45C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4C7D-8426-442C-AE46-4A8377236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7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AD77-E28B-4775-9A73-6B1A899C45C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4C7D-8426-442C-AE46-4A8377236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7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AD77-E28B-4775-9A73-6B1A899C45C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4C7D-8426-442C-AE46-4A8377236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AD77-E28B-4775-9A73-6B1A899C45C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4C7D-8426-442C-AE46-4A8377236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AD77-E28B-4775-9A73-6B1A899C45C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4C7D-8426-442C-AE46-4A8377236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4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EAD77-E28B-4775-9A73-6B1A899C45C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B4C7D-8426-442C-AE46-4A8377236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0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Demand Analysis Over a Distribution of Consumer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Bill Polley</a:t>
            </a:r>
          </a:p>
          <a:p>
            <a:r>
              <a:rPr lang="en-US" dirty="0" smtClean="0"/>
              <a:t>Associate Professor of Economics</a:t>
            </a:r>
          </a:p>
          <a:p>
            <a:r>
              <a:rPr lang="en-US" dirty="0" smtClean="0"/>
              <a:t>Western Illinois University</a:t>
            </a:r>
          </a:p>
          <a:p>
            <a:r>
              <a:rPr lang="en-US" dirty="0" smtClean="0"/>
              <a:t>October 16,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4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Consumer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person’s </a:t>
            </a:r>
            <a:r>
              <a:rPr lang="en-US" i="1" u="sng" dirty="0" smtClean="0"/>
              <a:t>reservation price</a:t>
            </a:r>
            <a:r>
              <a:rPr lang="en-US" dirty="0" smtClean="0"/>
              <a:t> is the maximum price they would be willing to pay.</a:t>
            </a:r>
          </a:p>
          <a:p>
            <a:r>
              <a:rPr lang="en-US" dirty="0" smtClean="0"/>
              <a:t>We can think of a person’s reservation price as their type.</a:t>
            </a:r>
          </a:p>
          <a:p>
            <a:r>
              <a:rPr lang="en-US" dirty="0"/>
              <a:t>M</a:t>
            </a:r>
            <a:r>
              <a:rPr lang="en-US" dirty="0" smtClean="0"/>
              <a:t>ore generally, a person’s type could be defined by multiple other factors (e.g. demographics, income, etc.), and reservation price is a function of those factors.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3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must be the distribution of reservation prices be if the demand curve is linear?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5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Over a Distribution of Reservation Prices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can write: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1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F is the </a:t>
                </a:r>
                <a:r>
                  <a:rPr lang="en-US" dirty="0" err="1" smtClean="0"/>
                  <a:t>cdf</a:t>
                </a:r>
                <a:r>
                  <a:rPr lang="en-US" dirty="0" smtClean="0"/>
                  <a:t> of the distribution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968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Prices—Linear Demand Example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74473" y="2136371"/>
            <a:ext cx="9144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32415" y="5968538"/>
            <a:ext cx="4305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74473" y="2419004"/>
            <a:ext cx="4139738" cy="3557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74473" y="2493818"/>
            <a:ext cx="2286000" cy="3990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65913" y="5278582"/>
            <a:ext cx="5777345" cy="58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665913" y="4954385"/>
            <a:ext cx="5777345" cy="83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574473" y="3574473"/>
            <a:ext cx="1654232" cy="2402378"/>
            <a:chOff x="3574473" y="3574473"/>
            <a:chExt cx="1654232" cy="2402378"/>
          </a:xfrm>
        </p:grpSpPr>
        <p:cxnSp>
          <p:nvCxnSpPr>
            <p:cNvPr id="15" name="Straight Connector 14"/>
            <p:cNvCxnSpPr/>
            <p:nvPr/>
          </p:nvCxnSpPr>
          <p:spPr>
            <a:xfrm flipH="1" flipV="1">
              <a:off x="5137265" y="3765665"/>
              <a:ext cx="91440" cy="221118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665913" y="3765665"/>
              <a:ext cx="144641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4929447" y="3582785"/>
              <a:ext cx="83128" cy="238575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3574473" y="3574473"/>
              <a:ext cx="1313411" cy="831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040352" y="2227811"/>
            <a:ext cx="5341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P**</a:t>
            </a:r>
          </a:p>
          <a:p>
            <a:r>
              <a:rPr lang="en-US" dirty="0" smtClean="0"/>
              <a:t>P*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84222" y="5933500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Q**  Q*    MR                                 Q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975340" y="4688378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MC2</a:t>
            </a:r>
          </a:p>
          <a:p>
            <a:endParaRPr lang="en-US" dirty="0" smtClean="0"/>
          </a:p>
          <a:p>
            <a:r>
              <a:rPr lang="en-US" dirty="0" smtClean="0"/>
              <a:t>MC1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11567" y="545194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30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Prices—Increase in mean reservation price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74473" y="2136371"/>
            <a:ext cx="9144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32415" y="5968538"/>
            <a:ext cx="4305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74473" y="2419004"/>
            <a:ext cx="4139738" cy="3557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74473" y="2493818"/>
            <a:ext cx="2286000" cy="3990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65913" y="5046410"/>
            <a:ext cx="5777345" cy="58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0352" y="2227811"/>
            <a:ext cx="5341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P**</a:t>
            </a:r>
          </a:p>
          <a:p>
            <a:r>
              <a:rPr lang="en-US" dirty="0" smtClean="0"/>
              <a:t>P*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84222" y="5933500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Q*    Q** MR1  MR2                               Q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975340" y="4688378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827253" y="5748834"/>
            <a:ext cx="55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574473" y="1690688"/>
            <a:ext cx="0" cy="445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37124" y="1875354"/>
            <a:ext cx="4138110" cy="35510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75234" y="5426424"/>
            <a:ext cx="0" cy="5504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82786" y="1913529"/>
            <a:ext cx="2521527" cy="42046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5030243" y="3667514"/>
            <a:ext cx="57997" cy="23093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5434261" y="3524596"/>
            <a:ext cx="56678" cy="245225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649191" y="3700765"/>
            <a:ext cx="141005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582786" y="3491344"/>
            <a:ext cx="185147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590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Statics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𝑏𝑄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𝑏𝑄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Optimality requires MR = MC.</a:t>
                </a:r>
              </a:p>
              <a:p>
                <a:r>
                  <a:rPr lang="en-US" dirty="0" smtClean="0"/>
                  <a:t>Solve for Q(MC) at the optimum.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𝑏𝑄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−2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𝑏𝑄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𝑀𝐶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746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Statics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Substitute Q(MC) into the inverse demand function.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𝑏𝑄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𝑀𝐶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17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Statics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But what are P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dirty="0" smtClean="0"/>
                  <a:t> for a normal distribution of reservation prices?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Highfill</a:t>
                </a:r>
                <a:r>
                  <a:rPr lang="en-US" dirty="0" smtClean="0"/>
                  <a:t>, Polley, and Scott (2004):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 smtClean="0"/>
                      <m:t>where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F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and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f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are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the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normal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cdf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and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pdf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respectively</m:t>
                    </m:r>
                    <m:r>
                      <m:rPr>
                        <m:nor/>
                      </m:rPr>
                      <a:rPr lang="en-US" b="0" i="0" dirty="0" smtClean="0"/>
                      <m:t>.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at the optimum,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Furthermore,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78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normal distribution of reservation prices,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dirty="0" smtClean="0"/>
                  <a:t> is approximately equal to market share.  (Not a constant as with linear demand.)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427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techniques do not necessarily assume a particular functional form for demand.</a:t>
            </a:r>
          </a:p>
          <a:p>
            <a:r>
              <a:rPr lang="en-US" dirty="0" smtClean="0"/>
              <a:t>However, thinking in terms of a distribution of reservation prices (or of consumer types of which reservation prices are a function) is still very useful.</a:t>
            </a:r>
          </a:p>
          <a:p>
            <a:r>
              <a:rPr lang="en-US" dirty="0" smtClean="0"/>
              <a:t>A common technique in analytics is the logistic regression.</a:t>
            </a:r>
          </a:p>
          <a:p>
            <a:r>
              <a:rPr lang="en-US" dirty="0" smtClean="0"/>
              <a:t>We can think about how we might solve a pricing problem using logistic regression.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little bit of supply and demand</a:t>
            </a:r>
          </a:p>
          <a:p>
            <a:r>
              <a:rPr lang="en-US" dirty="0" smtClean="0"/>
              <a:t>What does a demand curve really look like?</a:t>
            </a:r>
          </a:p>
          <a:p>
            <a:r>
              <a:rPr lang="en-US" dirty="0"/>
              <a:t>H</a:t>
            </a:r>
            <a:r>
              <a:rPr lang="en-US" dirty="0" smtClean="0"/>
              <a:t>eterogeneous consumers—implications for demand theory</a:t>
            </a:r>
          </a:p>
          <a:p>
            <a:r>
              <a:rPr lang="en-US" dirty="0" smtClean="0"/>
              <a:t>How does price respond to innovation?</a:t>
            </a:r>
          </a:p>
          <a:p>
            <a:r>
              <a:rPr lang="en-US" dirty="0" smtClean="0"/>
              <a:t>Data analytics approach to pricing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2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Analytics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Generate a random sample of 100 consumers with reservation prices drawn from a normal distribution with mean 50 and standard deviation of 10.</a:t>
                </a:r>
              </a:p>
              <a:p>
                <a:r>
                  <a:rPr lang="en-US" dirty="0" smtClean="0"/>
                  <a:t>To make things a little more complicated, we will not simply assume that they purchase the good if, and only if, the price is less than the reservation price.</a:t>
                </a:r>
              </a:p>
              <a:p>
                <a:pPr lvl="1"/>
                <a:r>
                  <a:rPr lang="en-US" dirty="0" smtClean="0"/>
                  <a:t>Probability of purchase is zero if price is above the reservation price.</a:t>
                </a:r>
              </a:p>
              <a:p>
                <a:pPr lvl="1"/>
                <a:r>
                  <a:rPr lang="en-US" dirty="0" smtClean="0"/>
                  <a:t>Probability of purchase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where r is the reservation price and F is the standard normal </a:t>
                </a:r>
                <a:r>
                  <a:rPr lang="en-US" dirty="0" err="1" smtClean="0"/>
                  <a:t>cdf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633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our price setting firm does not know the distribution </a:t>
            </a:r>
            <a:r>
              <a:rPr lang="en-US" i="1" dirty="0" smtClean="0"/>
              <a:t>a priori </a:t>
            </a:r>
            <a:r>
              <a:rPr lang="en-US" dirty="0" smtClean="0"/>
              <a:t>and must set their price before customers arrive.</a:t>
            </a:r>
          </a:p>
          <a:p>
            <a:r>
              <a:rPr lang="en-US" dirty="0" smtClean="0"/>
              <a:t>They make an educated guess, and set their price at 50.</a:t>
            </a:r>
          </a:p>
          <a:p>
            <a:r>
              <a:rPr lang="en-US" dirty="0" smtClean="0"/>
              <a:t>Assume zero marginal cost.</a:t>
            </a:r>
          </a:p>
          <a:p>
            <a:r>
              <a:rPr lang="en-US" dirty="0" smtClean="0"/>
              <a:t>The 100 customers arrive and decide whether to buy or not to buy.  In the process they reveal their type.</a:t>
            </a:r>
          </a:p>
          <a:p>
            <a:r>
              <a:rPr lang="en-US" dirty="0" smtClean="0"/>
              <a:t>We now have a data set with 100 consumer types (reservation prices) and their decision to buy or not to buy.</a:t>
            </a:r>
          </a:p>
          <a:p>
            <a:r>
              <a:rPr lang="en-US" dirty="0" smtClean="0"/>
              <a:t>Run a logistic regression on this data set.</a:t>
            </a:r>
          </a:p>
        </p:txBody>
      </p:sp>
    </p:spTree>
    <p:extLst>
      <p:ext uri="{BB962C8B-B14F-4D97-AF65-F5344CB8AC3E}">
        <p14:creationId xmlns:p14="http://schemas.microsoft.com/office/powerpoint/2010/main" val="3012827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039144"/>
            <a:ext cx="3810000" cy="3924300"/>
          </a:xfrm>
        </p:spPr>
      </p:pic>
    </p:spTree>
    <p:extLst>
      <p:ext uri="{BB962C8B-B14F-4D97-AF65-F5344CB8AC3E}">
        <p14:creationId xmlns:p14="http://schemas.microsoft.com/office/powerpoint/2010/main" val="1835771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probability of purchase by different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591594"/>
            <a:ext cx="4572000" cy="2819400"/>
          </a:xfrm>
        </p:spPr>
      </p:pic>
    </p:spTree>
    <p:extLst>
      <p:ext uri="{BB962C8B-B14F-4D97-AF65-F5344CB8AC3E}">
        <p14:creationId xmlns:p14="http://schemas.microsoft.com/office/powerpoint/2010/main" val="2570119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result from the logistic regression to estimate the optimal price.</a:t>
            </a:r>
          </a:p>
          <a:p>
            <a:r>
              <a:rPr lang="en-US" dirty="0" smtClean="0"/>
              <a:t>In this case, we find that the profit maximizing price is 34.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47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probability of purchase at the optimal price of 34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597944"/>
            <a:ext cx="4572000" cy="2806700"/>
          </a:xfrm>
        </p:spPr>
      </p:pic>
    </p:spTree>
    <p:extLst>
      <p:ext uri="{BB962C8B-B14F-4D97-AF65-F5344CB8AC3E}">
        <p14:creationId xmlns:p14="http://schemas.microsoft.com/office/powerpoint/2010/main" val="899426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compare to </a:t>
            </a:r>
            <a:r>
              <a:rPr lang="en-US" dirty="0" err="1" smtClean="0"/>
              <a:t>Highfill</a:t>
            </a:r>
            <a:r>
              <a:rPr lang="en-US" dirty="0" smtClean="0"/>
              <a:t>, Polley, and Scott (2004)?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their formula, the optimal price would be between 39 and 40.</a:t>
            </a:r>
          </a:p>
          <a:p>
            <a:r>
              <a:rPr lang="en-US" dirty="0" smtClean="0"/>
              <a:t>The difference here is due to the randomness (i.e. that the likelihood of purchase is a function of the difference between price and reservation price).</a:t>
            </a:r>
          </a:p>
          <a:p>
            <a:r>
              <a:rPr lang="en-US" dirty="0" smtClean="0"/>
              <a:t>In fact, if you eliminate the randomness, you get an optimal price of about 39 to 40 just as </a:t>
            </a:r>
            <a:r>
              <a:rPr lang="en-US" dirty="0" err="1" smtClean="0"/>
              <a:t>Highfill</a:t>
            </a:r>
            <a:r>
              <a:rPr lang="en-US" dirty="0" smtClean="0"/>
              <a:t>, Polley, and Scott (2004) would predict.</a:t>
            </a:r>
          </a:p>
          <a:p>
            <a:r>
              <a:rPr lang="en-US" dirty="0" smtClean="0"/>
              <a:t>However, without the randomness, the logistic regression has essentially a perfect fit! (That’s no fun!)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37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compare to </a:t>
            </a:r>
            <a:r>
              <a:rPr lang="en-US" dirty="0" err="1" smtClean="0"/>
              <a:t>Highfill</a:t>
            </a:r>
            <a:r>
              <a:rPr lang="en-US" dirty="0" smtClean="0"/>
              <a:t>, Polley, and Scott (2004)?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increase the mean reservation price from 50 to 51, the optimal price goes from 34 to 35 (rounded to the </a:t>
            </a:r>
            <a:r>
              <a:rPr lang="en-US" dirty="0" err="1" smtClean="0"/>
              <a:t>nearerst</a:t>
            </a:r>
            <a:r>
              <a:rPr lang="en-US" dirty="0" smtClean="0"/>
              <a:t> unit).</a:t>
            </a:r>
          </a:p>
          <a:p>
            <a:r>
              <a:rPr lang="en-US" dirty="0" err="1" smtClean="0"/>
              <a:t>Highfill</a:t>
            </a:r>
            <a:r>
              <a:rPr lang="en-US" dirty="0" smtClean="0"/>
              <a:t>, Polley, and Scott (2004) would suggest an increase of approximately (slightly less) than the market share.  In this case, 0.85.</a:t>
            </a:r>
          </a:p>
          <a:p>
            <a:r>
              <a:rPr lang="en-US" dirty="0" smtClean="0"/>
              <a:t>Market share is about 93%.</a:t>
            </a:r>
          </a:p>
          <a:p>
            <a:r>
              <a:rPr lang="en-US" dirty="0" smtClean="0"/>
              <a:t>Again, the difference is due to the randomness, but still it is nowhere near the ½ implied by linear demand approximations.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0310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Pricing is one of the more interesting real-world applications of economics.</a:t>
            </a:r>
          </a:p>
          <a:p>
            <a:r>
              <a:rPr lang="en-US" dirty="0" smtClean="0"/>
              <a:t>Data analytics can provide insight into some interesting and difficult problems and yield results that are comparable to standard theory.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8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have taken a course in economics, then you have seen this…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383280" y="2277687"/>
            <a:ext cx="49876" cy="3217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58095" y="5503025"/>
            <a:ext cx="3291840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07229" y="2685011"/>
            <a:ext cx="2410691" cy="2460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90851" y="2576945"/>
            <a:ext cx="2901142" cy="2709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58989" y="268501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40549" y="484096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09207" y="239228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49440" y="565265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7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an intro economics course, we might even use simple algebra…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36124" y="2202873"/>
            <a:ext cx="3607723" cy="3350029"/>
            <a:chOff x="2236124" y="2202873"/>
            <a:chExt cx="3607723" cy="335002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236124" y="2202873"/>
              <a:ext cx="58189" cy="33500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2335876" y="5544589"/>
              <a:ext cx="3507971" cy="8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36124" y="2477193"/>
              <a:ext cx="3250276" cy="30757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479665" y="2119745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</a:p>
          <a:p>
            <a:r>
              <a:rPr lang="en-US" dirty="0"/>
              <a:t> </a:t>
            </a:r>
            <a:r>
              <a:rPr lang="en-US" dirty="0" smtClean="0"/>
              <a:t>      50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70269" y="48380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34250" y="5642556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      Q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88873" y="2442910"/>
            <a:ext cx="1479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50 – 0.5 Q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Q = 100 – 2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3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a more advanced course, you might even use a logarithmic utility function and see a demand curve like this…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724102" y="2468880"/>
            <a:ext cx="41563" cy="3258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98916" y="5727469"/>
            <a:ext cx="3765666" cy="16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10800000">
            <a:off x="3990108" y="1113904"/>
            <a:ext cx="5752407" cy="4239491"/>
          </a:xfrm>
          <a:prstGeom prst="arc">
            <a:avLst>
              <a:gd name="adj1" fmla="val 16200000"/>
              <a:gd name="adj2" fmla="val 215769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34887" y="234418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63840" y="572746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73389" y="271352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1/Q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4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in the real world, demand curves might look like this…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57600" y="2111433"/>
            <a:ext cx="66502" cy="3815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782291" y="5935287"/>
            <a:ext cx="4646814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3882044" y="2144684"/>
            <a:ext cx="3957237" cy="3749040"/>
          </a:xfrm>
          <a:custGeom>
            <a:avLst/>
            <a:gdLst>
              <a:gd name="connsiteX0" fmla="*/ 0 w 3957237"/>
              <a:gd name="connsiteY0" fmla="*/ 0 h 3749040"/>
              <a:gd name="connsiteX1" fmla="*/ 8312 w 3957237"/>
              <a:gd name="connsiteY1" fmla="*/ 66501 h 3749040"/>
              <a:gd name="connsiteX2" fmla="*/ 16625 w 3957237"/>
              <a:gd name="connsiteY2" fmla="*/ 91440 h 3749040"/>
              <a:gd name="connsiteX3" fmla="*/ 33251 w 3957237"/>
              <a:gd name="connsiteY3" fmla="*/ 157941 h 3749040"/>
              <a:gd name="connsiteX4" fmla="*/ 41563 w 3957237"/>
              <a:gd name="connsiteY4" fmla="*/ 199505 h 3749040"/>
              <a:gd name="connsiteX5" fmla="*/ 58189 w 3957237"/>
              <a:gd name="connsiteY5" fmla="*/ 257694 h 3749040"/>
              <a:gd name="connsiteX6" fmla="*/ 66501 w 3957237"/>
              <a:gd name="connsiteY6" fmla="*/ 315883 h 3749040"/>
              <a:gd name="connsiteX7" fmla="*/ 74814 w 3957237"/>
              <a:gd name="connsiteY7" fmla="*/ 340821 h 3749040"/>
              <a:gd name="connsiteX8" fmla="*/ 99752 w 3957237"/>
              <a:gd name="connsiteY8" fmla="*/ 448887 h 3749040"/>
              <a:gd name="connsiteX9" fmla="*/ 108065 w 3957237"/>
              <a:gd name="connsiteY9" fmla="*/ 507076 h 3749040"/>
              <a:gd name="connsiteX10" fmla="*/ 116378 w 3957237"/>
              <a:gd name="connsiteY10" fmla="*/ 540327 h 3749040"/>
              <a:gd name="connsiteX11" fmla="*/ 124691 w 3957237"/>
              <a:gd name="connsiteY11" fmla="*/ 581891 h 3749040"/>
              <a:gd name="connsiteX12" fmla="*/ 133003 w 3957237"/>
              <a:gd name="connsiteY12" fmla="*/ 615141 h 3749040"/>
              <a:gd name="connsiteX13" fmla="*/ 141316 w 3957237"/>
              <a:gd name="connsiteY13" fmla="*/ 665018 h 3749040"/>
              <a:gd name="connsiteX14" fmla="*/ 149629 w 3957237"/>
              <a:gd name="connsiteY14" fmla="*/ 698269 h 3749040"/>
              <a:gd name="connsiteX15" fmla="*/ 157941 w 3957237"/>
              <a:gd name="connsiteY15" fmla="*/ 748145 h 3749040"/>
              <a:gd name="connsiteX16" fmla="*/ 166254 w 3957237"/>
              <a:gd name="connsiteY16" fmla="*/ 773083 h 3749040"/>
              <a:gd name="connsiteX17" fmla="*/ 174567 w 3957237"/>
              <a:gd name="connsiteY17" fmla="*/ 814647 h 3749040"/>
              <a:gd name="connsiteX18" fmla="*/ 191192 w 3957237"/>
              <a:gd name="connsiteY18" fmla="*/ 881149 h 3749040"/>
              <a:gd name="connsiteX19" fmla="*/ 199505 w 3957237"/>
              <a:gd name="connsiteY19" fmla="*/ 914400 h 3749040"/>
              <a:gd name="connsiteX20" fmla="*/ 216131 w 3957237"/>
              <a:gd name="connsiteY20" fmla="*/ 939338 h 3749040"/>
              <a:gd name="connsiteX21" fmla="*/ 241069 w 3957237"/>
              <a:gd name="connsiteY21" fmla="*/ 1030778 h 3749040"/>
              <a:gd name="connsiteX22" fmla="*/ 266007 w 3957237"/>
              <a:gd name="connsiteY22" fmla="*/ 1064029 h 3749040"/>
              <a:gd name="connsiteX23" fmla="*/ 274320 w 3957237"/>
              <a:gd name="connsiteY23" fmla="*/ 1088967 h 3749040"/>
              <a:gd name="connsiteX24" fmla="*/ 307571 w 3957237"/>
              <a:gd name="connsiteY24" fmla="*/ 1138843 h 3749040"/>
              <a:gd name="connsiteX25" fmla="*/ 324196 w 3957237"/>
              <a:gd name="connsiteY25" fmla="*/ 1163781 h 3749040"/>
              <a:gd name="connsiteX26" fmla="*/ 340821 w 3957237"/>
              <a:gd name="connsiteY26" fmla="*/ 1188720 h 3749040"/>
              <a:gd name="connsiteX27" fmla="*/ 349134 w 3957237"/>
              <a:gd name="connsiteY27" fmla="*/ 1213658 h 3749040"/>
              <a:gd name="connsiteX28" fmla="*/ 382385 w 3957237"/>
              <a:gd name="connsiteY28" fmla="*/ 1263534 h 3749040"/>
              <a:gd name="connsiteX29" fmla="*/ 407323 w 3957237"/>
              <a:gd name="connsiteY29" fmla="*/ 1305098 h 3749040"/>
              <a:gd name="connsiteX30" fmla="*/ 415636 w 3957237"/>
              <a:gd name="connsiteY30" fmla="*/ 1330036 h 3749040"/>
              <a:gd name="connsiteX31" fmla="*/ 465512 w 3957237"/>
              <a:gd name="connsiteY31" fmla="*/ 1396538 h 3749040"/>
              <a:gd name="connsiteX32" fmla="*/ 498763 w 3957237"/>
              <a:gd name="connsiteY32" fmla="*/ 1438101 h 3749040"/>
              <a:gd name="connsiteX33" fmla="*/ 507076 w 3957237"/>
              <a:gd name="connsiteY33" fmla="*/ 1463040 h 3749040"/>
              <a:gd name="connsiteX34" fmla="*/ 540327 w 3957237"/>
              <a:gd name="connsiteY34" fmla="*/ 1504603 h 3749040"/>
              <a:gd name="connsiteX35" fmla="*/ 598516 w 3957237"/>
              <a:gd name="connsiteY35" fmla="*/ 1571105 h 3749040"/>
              <a:gd name="connsiteX36" fmla="*/ 615141 w 3957237"/>
              <a:gd name="connsiteY36" fmla="*/ 1596043 h 3749040"/>
              <a:gd name="connsiteX37" fmla="*/ 656705 w 3957237"/>
              <a:gd name="connsiteY37" fmla="*/ 1629294 h 3749040"/>
              <a:gd name="connsiteX38" fmla="*/ 673331 w 3957237"/>
              <a:gd name="connsiteY38" fmla="*/ 1645920 h 3749040"/>
              <a:gd name="connsiteX39" fmla="*/ 698269 w 3957237"/>
              <a:gd name="connsiteY39" fmla="*/ 1662545 h 3749040"/>
              <a:gd name="connsiteX40" fmla="*/ 714894 w 3957237"/>
              <a:gd name="connsiteY40" fmla="*/ 1679171 h 3749040"/>
              <a:gd name="connsiteX41" fmla="*/ 764771 w 3957237"/>
              <a:gd name="connsiteY41" fmla="*/ 1712421 h 3749040"/>
              <a:gd name="connsiteX42" fmla="*/ 789709 w 3957237"/>
              <a:gd name="connsiteY42" fmla="*/ 1729047 h 3749040"/>
              <a:gd name="connsiteX43" fmla="*/ 822960 w 3957237"/>
              <a:gd name="connsiteY43" fmla="*/ 1737360 h 3749040"/>
              <a:gd name="connsiteX44" fmla="*/ 872836 w 3957237"/>
              <a:gd name="connsiteY44" fmla="*/ 1770611 h 3749040"/>
              <a:gd name="connsiteX45" fmla="*/ 972589 w 3957237"/>
              <a:gd name="connsiteY45" fmla="*/ 1803861 h 3749040"/>
              <a:gd name="connsiteX46" fmla="*/ 997527 w 3957237"/>
              <a:gd name="connsiteY46" fmla="*/ 1812174 h 3749040"/>
              <a:gd name="connsiteX47" fmla="*/ 1022465 w 3957237"/>
              <a:gd name="connsiteY47" fmla="*/ 1820487 h 3749040"/>
              <a:gd name="connsiteX48" fmla="*/ 1064029 w 3957237"/>
              <a:gd name="connsiteY48" fmla="*/ 1828800 h 3749040"/>
              <a:gd name="connsiteX49" fmla="*/ 1097280 w 3957237"/>
              <a:gd name="connsiteY49" fmla="*/ 1837112 h 3749040"/>
              <a:gd name="connsiteX50" fmla="*/ 1180407 w 3957237"/>
              <a:gd name="connsiteY50" fmla="*/ 1845425 h 3749040"/>
              <a:gd name="connsiteX51" fmla="*/ 1205345 w 3957237"/>
              <a:gd name="connsiteY51" fmla="*/ 1853738 h 3749040"/>
              <a:gd name="connsiteX52" fmla="*/ 1404851 w 3957237"/>
              <a:gd name="connsiteY52" fmla="*/ 1878676 h 3749040"/>
              <a:gd name="connsiteX53" fmla="*/ 1662545 w 3957237"/>
              <a:gd name="connsiteY53" fmla="*/ 1895301 h 3749040"/>
              <a:gd name="connsiteX54" fmla="*/ 1729047 w 3957237"/>
              <a:gd name="connsiteY54" fmla="*/ 1903614 h 3749040"/>
              <a:gd name="connsiteX55" fmla="*/ 1837112 w 3957237"/>
              <a:gd name="connsiteY55" fmla="*/ 1911927 h 3749040"/>
              <a:gd name="connsiteX56" fmla="*/ 2019992 w 3957237"/>
              <a:gd name="connsiteY56" fmla="*/ 1928552 h 3749040"/>
              <a:gd name="connsiteX57" fmla="*/ 2219498 w 3957237"/>
              <a:gd name="connsiteY57" fmla="*/ 1945178 h 3749040"/>
              <a:gd name="connsiteX58" fmla="*/ 2352501 w 3957237"/>
              <a:gd name="connsiteY58" fmla="*/ 1961803 h 3749040"/>
              <a:gd name="connsiteX59" fmla="*/ 2419003 w 3957237"/>
              <a:gd name="connsiteY59" fmla="*/ 1978429 h 3749040"/>
              <a:gd name="connsiteX60" fmla="*/ 2493818 w 3957237"/>
              <a:gd name="connsiteY60" fmla="*/ 1995054 h 3749040"/>
              <a:gd name="connsiteX61" fmla="*/ 2543694 w 3957237"/>
              <a:gd name="connsiteY61" fmla="*/ 2003367 h 3749040"/>
              <a:gd name="connsiteX62" fmla="*/ 2610196 w 3957237"/>
              <a:gd name="connsiteY62" fmla="*/ 2019992 h 3749040"/>
              <a:gd name="connsiteX63" fmla="*/ 2693323 w 3957237"/>
              <a:gd name="connsiteY63" fmla="*/ 2061556 h 3749040"/>
              <a:gd name="connsiteX64" fmla="*/ 2793076 w 3957237"/>
              <a:gd name="connsiteY64" fmla="*/ 2103120 h 3749040"/>
              <a:gd name="connsiteX65" fmla="*/ 2818014 w 3957237"/>
              <a:gd name="connsiteY65" fmla="*/ 2119745 h 3749040"/>
              <a:gd name="connsiteX66" fmla="*/ 2901141 w 3957237"/>
              <a:gd name="connsiteY66" fmla="*/ 2144683 h 3749040"/>
              <a:gd name="connsiteX67" fmla="*/ 2967643 w 3957237"/>
              <a:gd name="connsiteY67" fmla="*/ 2186247 h 3749040"/>
              <a:gd name="connsiteX68" fmla="*/ 2992581 w 3957237"/>
              <a:gd name="connsiteY68" fmla="*/ 2202872 h 3749040"/>
              <a:gd name="connsiteX69" fmla="*/ 3034145 w 3957237"/>
              <a:gd name="connsiteY69" fmla="*/ 2219498 h 3749040"/>
              <a:gd name="connsiteX70" fmla="*/ 3067396 w 3957237"/>
              <a:gd name="connsiteY70" fmla="*/ 2236123 h 3749040"/>
              <a:gd name="connsiteX71" fmla="*/ 3092334 w 3957237"/>
              <a:gd name="connsiteY71" fmla="*/ 2244436 h 3749040"/>
              <a:gd name="connsiteX72" fmla="*/ 3142211 w 3957237"/>
              <a:gd name="connsiteY72" fmla="*/ 2269374 h 3749040"/>
              <a:gd name="connsiteX73" fmla="*/ 3192087 w 3957237"/>
              <a:gd name="connsiteY73" fmla="*/ 2310938 h 3749040"/>
              <a:gd name="connsiteX74" fmla="*/ 3241963 w 3957237"/>
              <a:gd name="connsiteY74" fmla="*/ 2344189 h 3749040"/>
              <a:gd name="connsiteX75" fmla="*/ 3300152 w 3957237"/>
              <a:gd name="connsiteY75" fmla="*/ 2385752 h 3749040"/>
              <a:gd name="connsiteX76" fmla="*/ 3341716 w 3957237"/>
              <a:gd name="connsiteY76" fmla="*/ 2419003 h 3749040"/>
              <a:gd name="connsiteX77" fmla="*/ 3374967 w 3957237"/>
              <a:gd name="connsiteY77" fmla="*/ 2452254 h 3749040"/>
              <a:gd name="connsiteX78" fmla="*/ 3391592 w 3957237"/>
              <a:gd name="connsiteY78" fmla="*/ 2468880 h 3749040"/>
              <a:gd name="connsiteX79" fmla="*/ 3416531 w 3957237"/>
              <a:gd name="connsiteY79" fmla="*/ 2510443 h 3749040"/>
              <a:gd name="connsiteX80" fmla="*/ 3424843 w 3957237"/>
              <a:gd name="connsiteY80" fmla="*/ 2535381 h 3749040"/>
              <a:gd name="connsiteX81" fmla="*/ 3441469 w 3957237"/>
              <a:gd name="connsiteY81" fmla="*/ 2552007 h 3749040"/>
              <a:gd name="connsiteX82" fmla="*/ 3458094 w 3957237"/>
              <a:gd name="connsiteY82" fmla="*/ 2576945 h 3749040"/>
              <a:gd name="connsiteX83" fmla="*/ 3499658 w 3957237"/>
              <a:gd name="connsiteY83" fmla="*/ 2618509 h 3749040"/>
              <a:gd name="connsiteX84" fmla="*/ 3507971 w 3957237"/>
              <a:gd name="connsiteY84" fmla="*/ 2643447 h 3749040"/>
              <a:gd name="connsiteX85" fmla="*/ 3549534 w 3957237"/>
              <a:gd name="connsiteY85" fmla="*/ 2685011 h 3749040"/>
              <a:gd name="connsiteX86" fmla="*/ 3566160 w 3957237"/>
              <a:gd name="connsiteY86" fmla="*/ 2709949 h 3749040"/>
              <a:gd name="connsiteX87" fmla="*/ 3591098 w 3957237"/>
              <a:gd name="connsiteY87" fmla="*/ 2751512 h 3749040"/>
              <a:gd name="connsiteX88" fmla="*/ 3624349 w 3957237"/>
              <a:gd name="connsiteY88" fmla="*/ 2801389 h 3749040"/>
              <a:gd name="connsiteX89" fmla="*/ 3632661 w 3957237"/>
              <a:gd name="connsiteY89" fmla="*/ 2826327 h 3749040"/>
              <a:gd name="connsiteX90" fmla="*/ 3649287 w 3957237"/>
              <a:gd name="connsiteY90" fmla="*/ 2851265 h 3749040"/>
              <a:gd name="connsiteX91" fmla="*/ 3657600 w 3957237"/>
              <a:gd name="connsiteY91" fmla="*/ 2884516 h 3749040"/>
              <a:gd name="connsiteX92" fmla="*/ 3690851 w 3957237"/>
              <a:gd name="connsiteY92" fmla="*/ 2934392 h 3749040"/>
              <a:gd name="connsiteX93" fmla="*/ 3707476 w 3957237"/>
              <a:gd name="connsiteY93" fmla="*/ 2967643 h 3749040"/>
              <a:gd name="connsiteX94" fmla="*/ 3724101 w 3957237"/>
              <a:gd name="connsiteY94" fmla="*/ 3017520 h 3749040"/>
              <a:gd name="connsiteX95" fmla="*/ 3740727 w 3957237"/>
              <a:gd name="connsiteY95" fmla="*/ 3042458 h 3749040"/>
              <a:gd name="connsiteX96" fmla="*/ 3757352 w 3957237"/>
              <a:gd name="connsiteY96" fmla="*/ 3100647 h 3749040"/>
              <a:gd name="connsiteX97" fmla="*/ 3765665 w 3957237"/>
              <a:gd name="connsiteY97" fmla="*/ 3125585 h 3749040"/>
              <a:gd name="connsiteX98" fmla="*/ 3782291 w 3957237"/>
              <a:gd name="connsiteY98" fmla="*/ 3142211 h 3749040"/>
              <a:gd name="connsiteX99" fmla="*/ 3790603 w 3957237"/>
              <a:gd name="connsiteY99" fmla="*/ 3167149 h 3749040"/>
              <a:gd name="connsiteX100" fmla="*/ 3807229 w 3957237"/>
              <a:gd name="connsiteY100" fmla="*/ 3192087 h 3749040"/>
              <a:gd name="connsiteX101" fmla="*/ 3832167 w 3957237"/>
              <a:gd name="connsiteY101" fmla="*/ 3275214 h 3749040"/>
              <a:gd name="connsiteX102" fmla="*/ 3848792 w 3957237"/>
              <a:gd name="connsiteY102" fmla="*/ 3300152 h 3749040"/>
              <a:gd name="connsiteX103" fmla="*/ 3865418 w 3957237"/>
              <a:gd name="connsiteY103" fmla="*/ 3358341 h 3749040"/>
              <a:gd name="connsiteX104" fmla="*/ 3873731 w 3957237"/>
              <a:gd name="connsiteY104" fmla="*/ 3383280 h 3749040"/>
              <a:gd name="connsiteX105" fmla="*/ 3898669 w 3957237"/>
              <a:gd name="connsiteY105" fmla="*/ 3474720 h 3749040"/>
              <a:gd name="connsiteX106" fmla="*/ 3906981 w 3957237"/>
              <a:gd name="connsiteY106" fmla="*/ 3499658 h 3749040"/>
              <a:gd name="connsiteX107" fmla="*/ 3915294 w 3957237"/>
              <a:gd name="connsiteY107" fmla="*/ 3616036 h 3749040"/>
              <a:gd name="connsiteX108" fmla="*/ 3923607 w 3957237"/>
              <a:gd name="connsiteY108" fmla="*/ 3640974 h 3749040"/>
              <a:gd name="connsiteX109" fmla="*/ 3940232 w 3957237"/>
              <a:gd name="connsiteY109" fmla="*/ 3657600 h 3749040"/>
              <a:gd name="connsiteX110" fmla="*/ 3956858 w 3957237"/>
              <a:gd name="connsiteY110" fmla="*/ 374904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3957237" h="3749040">
                <a:moveTo>
                  <a:pt x="0" y="0"/>
                </a:moveTo>
                <a:cubicBezTo>
                  <a:pt x="2771" y="22167"/>
                  <a:pt x="4316" y="44522"/>
                  <a:pt x="8312" y="66501"/>
                </a:cubicBezTo>
                <a:cubicBezTo>
                  <a:pt x="9879" y="75122"/>
                  <a:pt x="14319" y="82986"/>
                  <a:pt x="16625" y="91440"/>
                </a:cubicBezTo>
                <a:cubicBezTo>
                  <a:pt x="22637" y="113484"/>
                  <a:pt x="27709" y="135774"/>
                  <a:pt x="33251" y="157941"/>
                </a:cubicBezTo>
                <a:cubicBezTo>
                  <a:pt x="36678" y="171648"/>
                  <a:pt x="38136" y="185798"/>
                  <a:pt x="41563" y="199505"/>
                </a:cubicBezTo>
                <a:cubicBezTo>
                  <a:pt x="53434" y="246992"/>
                  <a:pt x="47822" y="200674"/>
                  <a:pt x="58189" y="257694"/>
                </a:cubicBezTo>
                <a:cubicBezTo>
                  <a:pt x="61694" y="276971"/>
                  <a:pt x="62659" y="296670"/>
                  <a:pt x="66501" y="315883"/>
                </a:cubicBezTo>
                <a:cubicBezTo>
                  <a:pt x="68219" y="324475"/>
                  <a:pt x="72844" y="332283"/>
                  <a:pt x="74814" y="340821"/>
                </a:cubicBezTo>
                <a:cubicBezTo>
                  <a:pt x="102333" y="460067"/>
                  <a:pt x="79660" y="388605"/>
                  <a:pt x="99752" y="448887"/>
                </a:cubicBezTo>
                <a:cubicBezTo>
                  <a:pt x="102523" y="468283"/>
                  <a:pt x="104560" y="487799"/>
                  <a:pt x="108065" y="507076"/>
                </a:cubicBezTo>
                <a:cubicBezTo>
                  <a:pt x="110109" y="518317"/>
                  <a:pt x="113900" y="529174"/>
                  <a:pt x="116378" y="540327"/>
                </a:cubicBezTo>
                <a:cubicBezTo>
                  <a:pt x="119443" y="554120"/>
                  <a:pt x="121626" y="568098"/>
                  <a:pt x="124691" y="581891"/>
                </a:cubicBezTo>
                <a:cubicBezTo>
                  <a:pt x="127169" y="593043"/>
                  <a:pt x="130763" y="603938"/>
                  <a:pt x="133003" y="615141"/>
                </a:cubicBezTo>
                <a:cubicBezTo>
                  <a:pt x="136308" y="631669"/>
                  <a:pt x="138010" y="648490"/>
                  <a:pt x="141316" y="665018"/>
                </a:cubicBezTo>
                <a:cubicBezTo>
                  <a:pt x="143557" y="676221"/>
                  <a:pt x="147388" y="687066"/>
                  <a:pt x="149629" y="698269"/>
                </a:cubicBezTo>
                <a:cubicBezTo>
                  <a:pt x="152934" y="714796"/>
                  <a:pt x="154285" y="731692"/>
                  <a:pt x="157941" y="748145"/>
                </a:cubicBezTo>
                <a:cubicBezTo>
                  <a:pt x="159842" y="756699"/>
                  <a:pt x="164129" y="764582"/>
                  <a:pt x="166254" y="773083"/>
                </a:cubicBezTo>
                <a:cubicBezTo>
                  <a:pt x="169681" y="786790"/>
                  <a:pt x="171390" y="800880"/>
                  <a:pt x="174567" y="814647"/>
                </a:cubicBezTo>
                <a:cubicBezTo>
                  <a:pt x="179705" y="836911"/>
                  <a:pt x="185650" y="858982"/>
                  <a:pt x="191192" y="881149"/>
                </a:cubicBezTo>
                <a:cubicBezTo>
                  <a:pt x="193963" y="892233"/>
                  <a:pt x="193167" y="904894"/>
                  <a:pt x="199505" y="914400"/>
                </a:cubicBezTo>
                <a:lnTo>
                  <a:pt x="216131" y="939338"/>
                </a:lnTo>
                <a:cubicBezTo>
                  <a:pt x="220151" y="959438"/>
                  <a:pt x="229562" y="1015435"/>
                  <a:pt x="241069" y="1030778"/>
                </a:cubicBezTo>
                <a:lnTo>
                  <a:pt x="266007" y="1064029"/>
                </a:lnTo>
                <a:cubicBezTo>
                  <a:pt x="268778" y="1072342"/>
                  <a:pt x="270065" y="1081307"/>
                  <a:pt x="274320" y="1088967"/>
                </a:cubicBezTo>
                <a:cubicBezTo>
                  <a:pt x="284024" y="1106434"/>
                  <a:pt x="296487" y="1122218"/>
                  <a:pt x="307571" y="1138843"/>
                </a:cubicBezTo>
                <a:lnTo>
                  <a:pt x="324196" y="1163781"/>
                </a:lnTo>
                <a:cubicBezTo>
                  <a:pt x="329738" y="1172094"/>
                  <a:pt x="337662" y="1179242"/>
                  <a:pt x="340821" y="1188720"/>
                </a:cubicBezTo>
                <a:cubicBezTo>
                  <a:pt x="343592" y="1197033"/>
                  <a:pt x="344879" y="1205998"/>
                  <a:pt x="349134" y="1213658"/>
                </a:cubicBezTo>
                <a:cubicBezTo>
                  <a:pt x="358838" y="1231125"/>
                  <a:pt x="376066" y="1244578"/>
                  <a:pt x="382385" y="1263534"/>
                </a:cubicBezTo>
                <a:cubicBezTo>
                  <a:pt x="393176" y="1295907"/>
                  <a:pt x="384502" y="1282276"/>
                  <a:pt x="407323" y="1305098"/>
                </a:cubicBezTo>
                <a:cubicBezTo>
                  <a:pt x="410094" y="1313411"/>
                  <a:pt x="411381" y="1322376"/>
                  <a:pt x="415636" y="1330036"/>
                </a:cubicBezTo>
                <a:cubicBezTo>
                  <a:pt x="439134" y="1372332"/>
                  <a:pt x="440289" y="1371314"/>
                  <a:pt x="465512" y="1396538"/>
                </a:cubicBezTo>
                <a:cubicBezTo>
                  <a:pt x="486408" y="1459223"/>
                  <a:pt x="455790" y="1384385"/>
                  <a:pt x="498763" y="1438101"/>
                </a:cubicBezTo>
                <a:cubicBezTo>
                  <a:pt x="504237" y="1444944"/>
                  <a:pt x="503157" y="1455202"/>
                  <a:pt x="507076" y="1463040"/>
                </a:cubicBezTo>
                <a:cubicBezTo>
                  <a:pt x="527421" y="1503730"/>
                  <a:pt x="517129" y="1473673"/>
                  <a:pt x="540327" y="1504603"/>
                </a:cubicBezTo>
                <a:cubicBezTo>
                  <a:pt x="588820" y="1569259"/>
                  <a:pt x="552102" y="1540163"/>
                  <a:pt x="598516" y="1571105"/>
                </a:cubicBezTo>
                <a:cubicBezTo>
                  <a:pt x="604058" y="1579418"/>
                  <a:pt x="608900" y="1588242"/>
                  <a:pt x="615141" y="1596043"/>
                </a:cubicBezTo>
                <a:cubicBezTo>
                  <a:pt x="632983" y="1618345"/>
                  <a:pt x="632701" y="1610091"/>
                  <a:pt x="656705" y="1629294"/>
                </a:cubicBezTo>
                <a:cubicBezTo>
                  <a:pt x="662825" y="1634190"/>
                  <a:pt x="667211" y="1641024"/>
                  <a:pt x="673331" y="1645920"/>
                </a:cubicBezTo>
                <a:cubicBezTo>
                  <a:pt x="681132" y="1652161"/>
                  <a:pt x="690468" y="1656304"/>
                  <a:pt x="698269" y="1662545"/>
                </a:cubicBezTo>
                <a:cubicBezTo>
                  <a:pt x="704389" y="1667441"/>
                  <a:pt x="708624" y="1674469"/>
                  <a:pt x="714894" y="1679171"/>
                </a:cubicBezTo>
                <a:cubicBezTo>
                  <a:pt x="730879" y="1691160"/>
                  <a:pt x="748145" y="1701337"/>
                  <a:pt x="764771" y="1712421"/>
                </a:cubicBezTo>
                <a:cubicBezTo>
                  <a:pt x="773084" y="1717963"/>
                  <a:pt x="780017" y="1726624"/>
                  <a:pt x="789709" y="1729047"/>
                </a:cubicBezTo>
                <a:lnTo>
                  <a:pt x="822960" y="1737360"/>
                </a:lnTo>
                <a:cubicBezTo>
                  <a:pt x="839585" y="1748444"/>
                  <a:pt x="853880" y="1764292"/>
                  <a:pt x="872836" y="1770611"/>
                </a:cubicBezTo>
                <a:lnTo>
                  <a:pt x="972589" y="1803861"/>
                </a:lnTo>
                <a:lnTo>
                  <a:pt x="997527" y="1812174"/>
                </a:lnTo>
                <a:cubicBezTo>
                  <a:pt x="1005840" y="1814945"/>
                  <a:pt x="1013873" y="1818769"/>
                  <a:pt x="1022465" y="1820487"/>
                </a:cubicBezTo>
                <a:cubicBezTo>
                  <a:pt x="1036320" y="1823258"/>
                  <a:pt x="1050236" y="1825735"/>
                  <a:pt x="1064029" y="1828800"/>
                </a:cubicBezTo>
                <a:cubicBezTo>
                  <a:pt x="1075182" y="1831278"/>
                  <a:pt x="1085970" y="1835496"/>
                  <a:pt x="1097280" y="1837112"/>
                </a:cubicBezTo>
                <a:cubicBezTo>
                  <a:pt x="1124847" y="1841050"/>
                  <a:pt x="1152698" y="1842654"/>
                  <a:pt x="1180407" y="1845425"/>
                </a:cubicBezTo>
                <a:cubicBezTo>
                  <a:pt x="1188720" y="1848196"/>
                  <a:pt x="1196753" y="1852020"/>
                  <a:pt x="1205345" y="1853738"/>
                </a:cubicBezTo>
                <a:cubicBezTo>
                  <a:pt x="1300101" y="1872689"/>
                  <a:pt x="1309028" y="1870691"/>
                  <a:pt x="1404851" y="1878676"/>
                </a:cubicBezTo>
                <a:cubicBezTo>
                  <a:pt x="1514484" y="1906086"/>
                  <a:pt x="1402095" y="1880419"/>
                  <a:pt x="1662545" y="1895301"/>
                </a:cubicBezTo>
                <a:cubicBezTo>
                  <a:pt x="1684848" y="1896575"/>
                  <a:pt x="1706808" y="1901496"/>
                  <a:pt x="1729047" y="1903614"/>
                </a:cubicBezTo>
                <a:cubicBezTo>
                  <a:pt x="1765012" y="1907039"/>
                  <a:pt x="1801090" y="1909156"/>
                  <a:pt x="1837112" y="1911927"/>
                </a:cubicBezTo>
                <a:cubicBezTo>
                  <a:pt x="1926192" y="1929743"/>
                  <a:pt x="1860412" y="1918579"/>
                  <a:pt x="2019992" y="1928552"/>
                </a:cubicBezTo>
                <a:cubicBezTo>
                  <a:pt x="2156875" y="1937107"/>
                  <a:pt x="2111019" y="1933124"/>
                  <a:pt x="2219498" y="1945178"/>
                </a:cubicBezTo>
                <a:cubicBezTo>
                  <a:pt x="2283068" y="1966369"/>
                  <a:pt x="2217729" y="1946829"/>
                  <a:pt x="2352501" y="1961803"/>
                </a:cubicBezTo>
                <a:cubicBezTo>
                  <a:pt x="2393989" y="1966413"/>
                  <a:pt x="2386036" y="1969010"/>
                  <a:pt x="2419003" y="1978429"/>
                </a:cubicBezTo>
                <a:cubicBezTo>
                  <a:pt x="2442343" y="1985097"/>
                  <a:pt x="2470260" y="1990771"/>
                  <a:pt x="2493818" y="1995054"/>
                </a:cubicBezTo>
                <a:cubicBezTo>
                  <a:pt x="2510401" y="1998069"/>
                  <a:pt x="2527213" y="1999835"/>
                  <a:pt x="2543694" y="2003367"/>
                </a:cubicBezTo>
                <a:cubicBezTo>
                  <a:pt x="2566036" y="2008155"/>
                  <a:pt x="2610196" y="2019992"/>
                  <a:pt x="2610196" y="2019992"/>
                </a:cubicBezTo>
                <a:cubicBezTo>
                  <a:pt x="2730946" y="2100493"/>
                  <a:pt x="2605599" y="2025004"/>
                  <a:pt x="2693323" y="2061556"/>
                </a:cubicBezTo>
                <a:cubicBezTo>
                  <a:pt x="2808404" y="2109507"/>
                  <a:pt x="2718098" y="2084375"/>
                  <a:pt x="2793076" y="2103120"/>
                </a:cubicBezTo>
                <a:cubicBezTo>
                  <a:pt x="2801389" y="2108662"/>
                  <a:pt x="2809078" y="2115277"/>
                  <a:pt x="2818014" y="2119745"/>
                </a:cubicBezTo>
                <a:cubicBezTo>
                  <a:pt x="2854471" y="2137974"/>
                  <a:pt x="2862202" y="2136896"/>
                  <a:pt x="2901141" y="2144683"/>
                </a:cubicBezTo>
                <a:cubicBezTo>
                  <a:pt x="2923308" y="2158538"/>
                  <a:pt x="2945892" y="2171747"/>
                  <a:pt x="2967643" y="2186247"/>
                </a:cubicBezTo>
                <a:cubicBezTo>
                  <a:pt x="2975956" y="2191789"/>
                  <a:pt x="2983645" y="2198404"/>
                  <a:pt x="2992581" y="2202872"/>
                </a:cubicBezTo>
                <a:cubicBezTo>
                  <a:pt x="3005928" y="2209545"/>
                  <a:pt x="3020509" y="2213438"/>
                  <a:pt x="3034145" y="2219498"/>
                </a:cubicBezTo>
                <a:cubicBezTo>
                  <a:pt x="3045469" y="2224531"/>
                  <a:pt x="3056006" y="2231242"/>
                  <a:pt x="3067396" y="2236123"/>
                </a:cubicBezTo>
                <a:cubicBezTo>
                  <a:pt x="3075450" y="2239575"/>
                  <a:pt x="3084497" y="2240517"/>
                  <a:pt x="3092334" y="2244436"/>
                </a:cubicBezTo>
                <a:cubicBezTo>
                  <a:pt x="3156789" y="2276664"/>
                  <a:pt x="3079528" y="2248480"/>
                  <a:pt x="3142211" y="2269374"/>
                </a:cubicBezTo>
                <a:cubicBezTo>
                  <a:pt x="3231335" y="2328792"/>
                  <a:pt x="3096068" y="2236256"/>
                  <a:pt x="3192087" y="2310938"/>
                </a:cubicBezTo>
                <a:cubicBezTo>
                  <a:pt x="3207859" y="2323205"/>
                  <a:pt x="3227834" y="2330060"/>
                  <a:pt x="3241963" y="2344189"/>
                </a:cubicBezTo>
                <a:cubicBezTo>
                  <a:pt x="3275663" y="2377889"/>
                  <a:pt x="3256386" y="2363870"/>
                  <a:pt x="3300152" y="2385752"/>
                </a:cubicBezTo>
                <a:cubicBezTo>
                  <a:pt x="3356749" y="2442349"/>
                  <a:pt x="3268311" y="2356084"/>
                  <a:pt x="3341716" y="2419003"/>
                </a:cubicBezTo>
                <a:cubicBezTo>
                  <a:pt x="3353617" y="2429204"/>
                  <a:pt x="3363883" y="2441170"/>
                  <a:pt x="3374967" y="2452254"/>
                </a:cubicBezTo>
                <a:lnTo>
                  <a:pt x="3391592" y="2468880"/>
                </a:lnTo>
                <a:cubicBezTo>
                  <a:pt x="3415143" y="2539531"/>
                  <a:pt x="3382296" y="2453385"/>
                  <a:pt x="3416531" y="2510443"/>
                </a:cubicBezTo>
                <a:cubicBezTo>
                  <a:pt x="3421039" y="2517957"/>
                  <a:pt x="3420335" y="2527867"/>
                  <a:pt x="3424843" y="2535381"/>
                </a:cubicBezTo>
                <a:cubicBezTo>
                  <a:pt x="3428875" y="2542102"/>
                  <a:pt x="3436573" y="2545887"/>
                  <a:pt x="3441469" y="2552007"/>
                </a:cubicBezTo>
                <a:cubicBezTo>
                  <a:pt x="3447710" y="2559808"/>
                  <a:pt x="3451515" y="2569426"/>
                  <a:pt x="3458094" y="2576945"/>
                </a:cubicBezTo>
                <a:cubicBezTo>
                  <a:pt x="3470996" y="2591691"/>
                  <a:pt x="3499658" y="2618509"/>
                  <a:pt x="3499658" y="2618509"/>
                </a:cubicBezTo>
                <a:cubicBezTo>
                  <a:pt x="3502429" y="2626822"/>
                  <a:pt x="3502714" y="2636437"/>
                  <a:pt x="3507971" y="2643447"/>
                </a:cubicBezTo>
                <a:cubicBezTo>
                  <a:pt x="3519727" y="2659122"/>
                  <a:pt x="3538665" y="2668709"/>
                  <a:pt x="3549534" y="2685011"/>
                </a:cubicBezTo>
                <a:lnTo>
                  <a:pt x="3566160" y="2709949"/>
                </a:lnTo>
                <a:cubicBezTo>
                  <a:pt x="3582053" y="2757632"/>
                  <a:pt x="3563712" y="2714997"/>
                  <a:pt x="3591098" y="2751512"/>
                </a:cubicBezTo>
                <a:cubicBezTo>
                  <a:pt x="3603087" y="2767497"/>
                  <a:pt x="3624349" y="2801389"/>
                  <a:pt x="3624349" y="2801389"/>
                </a:cubicBezTo>
                <a:cubicBezTo>
                  <a:pt x="3627120" y="2809702"/>
                  <a:pt x="3628742" y="2818490"/>
                  <a:pt x="3632661" y="2826327"/>
                </a:cubicBezTo>
                <a:cubicBezTo>
                  <a:pt x="3637129" y="2835263"/>
                  <a:pt x="3645351" y="2842082"/>
                  <a:pt x="3649287" y="2851265"/>
                </a:cubicBezTo>
                <a:cubicBezTo>
                  <a:pt x="3653788" y="2861766"/>
                  <a:pt x="3652491" y="2874297"/>
                  <a:pt x="3657600" y="2884516"/>
                </a:cubicBezTo>
                <a:cubicBezTo>
                  <a:pt x="3666536" y="2902388"/>
                  <a:pt x="3681915" y="2916520"/>
                  <a:pt x="3690851" y="2934392"/>
                </a:cubicBezTo>
                <a:cubicBezTo>
                  <a:pt x="3696393" y="2945476"/>
                  <a:pt x="3702874" y="2956137"/>
                  <a:pt x="3707476" y="2967643"/>
                </a:cubicBezTo>
                <a:cubicBezTo>
                  <a:pt x="3713984" y="2983915"/>
                  <a:pt x="3714380" y="3002939"/>
                  <a:pt x="3724101" y="3017520"/>
                </a:cubicBezTo>
                <a:cubicBezTo>
                  <a:pt x="3729643" y="3025833"/>
                  <a:pt x="3736259" y="3033522"/>
                  <a:pt x="3740727" y="3042458"/>
                </a:cubicBezTo>
                <a:cubicBezTo>
                  <a:pt x="3747373" y="3055749"/>
                  <a:pt x="3753799" y="3088212"/>
                  <a:pt x="3757352" y="3100647"/>
                </a:cubicBezTo>
                <a:cubicBezTo>
                  <a:pt x="3759759" y="3109072"/>
                  <a:pt x="3761157" y="3118071"/>
                  <a:pt x="3765665" y="3125585"/>
                </a:cubicBezTo>
                <a:cubicBezTo>
                  <a:pt x="3769697" y="3132306"/>
                  <a:pt x="3776749" y="3136669"/>
                  <a:pt x="3782291" y="3142211"/>
                </a:cubicBezTo>
                <a:cubicBezTo>
                  <a:pt x="3785062" y="3150524"/>
                  <a:pt x="3786684" y="3159312"/>
                  <a:pt x="3790603" y="3167149"/>
                </a:cubicBezTo>
                <a:cubicBezTo>
                  <a:pt x="3795071" y="3176085"/>
                  <a:pt x="3803293" y="3182904"/>
                  <a:pt x="3807229" y="3192087"/>
                </a:cubicBezTo>
                <a:cubicBezTo>
                  <a:pt x="3821173" y="3224623"/>
                  <a:pt x="3809808" y="3241675"/>
                  <a:pt x="3832167" y="3275214"/>
                </a:cubicBezTo>
                <a:cubicBezTo>
                  <a:pt x="3837709" y="3283527"/>
                  <a:pt x="3844324" y="3291216"/>
                  <a:pt x="3848792" y="3300152"/>
                </a:cubicBezTo>
                <a:cubicBezTo>
                  <a:pt x="3855435" y="3313439"/>
                  <a:pt x="3861867" y="3345913"/>
                  <a:pt x="3865418" y="3358341"/>
                </a:cubicBezTo>
                <a:cubicBezTo>
                  <a:pt x="3867825" y="3366766"/>
                  <a:pt x="3871606" y="3374779"/>
                  <a:pt x="3873731" y="3383280"/>
                </a:cubicBezTo>
                <a:cubicBezTo>
                  <a:pt x="3897232" y="3477287"/>
                  <a:pt x="3862998" y="3367704"/>
                  <a:pt x="3898669" y="3474720"/>
                </a:cubicBezTo>
                <a:lnTo>
                  <a:pt x="3906981" y="3499658"/>
                </a:lnTo>
                <a:cubicBezTo>
                  <a:pt x="3909752" y="3538451"/>
                  <a:pt x="3910750" y="3577411"/>
                  <a:pt x="3915294" y="3616036"/>
                </a:cubicBezTo>
                <a:cubicBezTo>
                  <a:pt x="3916318" y="3624738"/>
                  <a:pt x="3919099" y="3633460"/>
                  <a:pt x="3923607" y="3640974"/>
                </a:cubicBezTo>
                <a:cubicBezTo>
                  <a:pt x="3927639" y="3647694"/>
                  <a:pt x="3934690" y="3652058"/>
                  <a:pt x="3940232" y="3657600"/>
                </a:cubicBezTo>
                <a:cubicBezTo>
                  <a:pt x="3961239" y="3720620"/>
                  <a:pt x="3956858" y="3689951"/>
                  <a:pt x="3956858" y="374904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51018" y="214468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03673" y="589372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2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Or, if we flipped it the “right” way…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056611" y="2069869"/>
            <a:ext cx="41564" cy="3591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123113" y="5660967"/>
            <a:ext cx="3790603" cy="16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4064924" y="2951018"/>
            <a:ext cx="3948545" cy="2518812"/>
          </a:xfrm>
          <a:custGeom>
            <a:avLst/>
            <a:gdLst>
              <a:gd name="connsiteX0" fmla="*/ 0 w 3948545"/>
              <a:gd name="connsiteY0" fmla="*/ 0 h 2518812"/>
              <a:gd name="connsiteX1" fmla="*/ 249381 w 3948545"/>
              <a:gd name="connsiteY1" fmla="*/ 0 h 2518812"/>
              <a:gd name="connsiteX2" fmla="*/ 457200 w 3948545"/>
              <a:gd name="connsiteY2" fmla="*/ 8313 h 2518812"/>
              <a:gd name="connsiteX3" fmla="*/ 523701 w 3948545"/>
              <a:gd name="connsiteY3" fmla="*/ 16626 h 2518812"/>
              <a:gd name="connsiteX4" fmla="*/ 606829 w 3948545"/>
              <a:gd name="connsiteY4" fmla="*/ 24938 h 2518812"/>
              <a:gd name="connsiteX5" fmla="*/ 656705 w 3948545"/>
              <a:gd name="connsiteY5" fmla="*/ 41564 h 2518812"/>
              <a:gd name="connsiteX6" fmla="*/ 681643 w 3948545"/>
              <a:gd name="connsiteY6" fmla="*/ 49877 h 2518812"/>
              <a:gd name="connsiteX7" fmla="*/ 731520 w 3948545"/>
              <a:gd name="connsiteY7" fmla="*/ 83127 h 2518812"/>
              <a:gd name="connsiteX8" fmla="*/ 764771 w 3948545"/>
              <a:gd name="connsiteY8" fmla="*/ 124691 h 2518812"/>
              <a:gd name="connsiteX9" fmla="*/ 789709 w 3948545"/>
              <a:gd name="connsiteY9" fmla="*/ 133004 h 2518812"/>
              <a:gd name="connsiteX10" fmla="*/ 814647 w 3948545"/>
              <a:gd name="connsiteY10" fmla="*/ 149629 h 2518812"/>
              <a:gd name="connsiteX11" fmla="*/ 872836 w 3948545"/>
              <a:gd name="connsiteY11" fmla="*/ 191193 h 2518812"/>
              <a:gd name="connsiteX12" fmla="*/ 914400 w 3948545"/>
              <a:gd name="connsiteY12" fmla="*/ 224444 h 2518812"/>
              <a:gd name="connsiteX13" fmla="*/ 931025 w 3948545"/>
              <a:gd name="connsiteY13" fmla="*/ 249382 h 2518812"/>
              <a:gd name="connsiteX14" fmla="*/ 955963 w 3948545"/>
              <a:gd name="connsiteY14" fmla="*/ 266007 h 2518812"/>
              <a:gd name="connsiteX15" fmla="*/ 972589 w 3948545"/>
              <a:gd name="connsiteY15" fmla="*/ 282633 h 2518812"/>
              <a:gd name="connsiteX16" fmla="*/ 997527 w 3948545"/>
              <a:gd name="connsiteY16" fmla="*/ 299258 h 2518812"/>
              <a:gd name="connsiteX17" fmla="*/ 1030778 w 3948545"/>
              <a:gd name="connsiteY17" fmla="*/ 332509 h 2518812"/>
              <a:gd name="connsiteX18" fmla="*/ 1064029 w 3948545"/>
              <a:gd name="connsiteY18" fmla="*/ 374073 h 2518812"/>
              <a:gd name="connsiteX19" fmla="*/ 1088967 w 3948545"/>
              <a:gd name="connsiteY19" fmla="*/ 415637 h 2518812"/>
              <a:gd name="connsiteX20" fmla="*/ 1105592 w 3948545"/>
              <a:gd name="connsiteY20" fmla="*/ 440575 h 2518812"/>
              <a:gd name="connsiteX21" fmla="*/ 1138843 w 3948545"/>
              <a:gd name="connsiteY21" fmla="*/ 473826 h 2518812"/>
              <a:gd name="connsiteX22" fmla="*/ 1147156 w 3948545"/>
              <a:gd name="connsiteY22" fmla="*/ 498764 h 2518812"/>
              <a:gd name="connsiteX23" fmla="*/ 1180407 w 3948545"/>
              <a:gd name="connsiteY23" fmla="*/ 540327 h 2518812"/>
              <a:gd name="connsiteX24" fmla="*/ 1188720 w 3948545"/>
              <a:gd name="connsiteY24" fmla="*/ 565266 h 2518812"/>
              <a:gd name="connsiteX25" fmla="*/ 1221971 w 3948545"/>
              <a:gd name="connsiteY25" fmla="*/ 606829 h 2518812"/>
              <a:gd name="connsiteX26" fmla="*/ 1230283 w 3948545"/>
              <a:gd name="connsiteY26" fmla="*/ 631767 h 2518812"/>
              <a:gd name="connsiteX27" fmla="*/ 1246909 w 3948545"/>
              <a:gd name="connsiteY27" fmla="*/ 656706 h 2518812"/>
              <a:gd name="connsiteX28" fmla="*/ 1280160 w 3948545"/>
              <a:gd name="connsiteY28" fmla="*/ 731520 h 2518812"/>
              <a:gd name="connsiteX29" fmla="*/ 1313411 w 3948545"/>
              <a:gd name="connsiteY29" fmla="*/ 798022 h 2518812"/>
              <a:gd name="connsiteX30" fmla="*/ 1346661 w 3948545"/>
              <a:gd name="connsiteY30" fmla="*/ 897775 h 2518812"/>
              <a:gd name="connsiteX31" fmla="*/ 1354974 w 3948545"/>
              <a:gd name="connsiteY31" fmla="*/ 922713 h 2518812"/>
              <a:gd name="connsiteX32" fmla="*/ 1363287 w 3948545"/>
              <a:gd name="connsiteY32" fmla="*/ 947651 h 2518812"/>
              <a:gd name="connsiteX33" fmla="*/ 1379912 w 3948545"/>
              <a:gd name="connsiteY33" fmla="*/ 1005840 h 2518812"/>
              <a:gd name="connsiteX34" fmla="*/ 1396538 w 3948545"/>
              <a:gd name="connsiteY34" fmla="*/ 1022466 h 2518812"/>
              <a:gd name="connsiteX35" fmla="*/ 1421476 w 3948545"/>
              <a:gd name="connsiteY35" fmla="*/ 1080655 h 2518812"/>
              <a:gd name="connsiteX36" fmla="*/ 1438101 w 3948545"/>
              <a:gd name="connsiteY36" fmla="*/ 1130531 h 2518812"/>
              <a:gd name="connsiteX37" fmla="*/ 1454727 w 3948545"/>
              <a:gd name="connsiteY37" fmla="*/ 1188720 h 2518812"/>
              <a:gd name="connsiteX38" fmla="*/ 1471352 w 3948545"/>
              <a:gd name="connsiteY38" fmla="*/ 1213658 h 2518812"/>
              <a:gd name="connsiteX39" fmla="*/ 1487978 w 3948545"/>
              <a:gd name="connsiteY39" fmla="*/ 1280160 h 2518812"/>
              <a:gd name="connsiteX40" fmla="*/ 1512916 w 3948545"/>
              <a:gd name="connsiteY40" fmla="*/ 1330037 h 2518812"/>
              <a:gd name="connsiteX41" fmla="*/ 1521229 w 3948545"/>
              <a:gd name="connsiteY41" fmla="*/ 1354975 h 2518812"/>
              <a:gd name="connsiteX42" fmla="*/ 1537854 w 3948545"/>
              <a:gd name="connsiteY42" fmla="*/ 1388226 h 2518812"/>
              <a:gd name="connsiteX43" fmla="*/ 1562792 w 3948545"/>
              <a:gd name="connsiteY43" fmla="*/ 1454727 h 2518812"/>
              <a:gd name="connsiteX44" fmla="*/ 1579418 w 3948545"/>
              <a:gd name="connsiteY44" fmla="*/ 1504604 h 2518812"/>
              <a:gd name="connsiteX45" fmla="*/ 1604356 w 3948545"/>
              <a:gd name="connsiteY45" fmla="*/ 1554480 h 2518812"/>
              <a:gd name="connsiteX46" fmla="*/ 1620981 w 3948545"/>
              <a:gd name="connsiteY46" fmla="*/ 1579418 h 2518812"/>
              <a:gd name="connsiteX47" fmla="*/ 1637607 w 3948545"/>
              <a:gd name="connsiteY47" fmla="*/ 1629295 h 2518812"/>
              <a:gd name="connsiteX48" fmla="*/ 1645920 w 3948545"/>
              <a:gd name="connsiteY48" fmla="*/ 1654233 h 2518812"/>
              <a:gd name="connsiteX49" fmla="*/ 1662545 w 3948545"/>
              <a:gd name="connsiteY49" fmla="*/ 1679171 h 2518812"/>
              <a:gd name="connsiteX50" fmla="*/ 1687483 w 3948545"/>
              <a:gd name="connsiteY50" fmla="*/ 1720735 h 2518812"/>
              <a:gd name="connsiteX51" fmla="*/ 1695796 w 3948545"/>
              <a:gd name="connsiteY51" fmla="*/ 1745673 h 2518812"/>
              <a:gd name="connsiteX52" fmla="*/ 1712421 w 3948545"/>
              <a:gd name="connsiteY52" fmla="*/ 1770611 h 2518812"/>
              <a:gd name="connsiteX53" fmla="*/ 1753985 w 3948545"/>
              <a:gd name="connsiteY53" fmla="*/ 1837113 h 2518812"/>
              <a:gd name="connsiteX54" fmla="*/ 1795549 w 3948545"/>
              <a:gd name="connsiteY54" fmla="*/ 1911927 h 2518812"/>
              <a:gd name="connsiteX55" fmla="*/ 1828800 w 3948545"/>
              <a:gd name="connsiteY55" fmla="*/ 1953491 h 2518812"/>
              <a:gd name="connsiteX56" fmla="*/ 1845425 w 3948545"/>
              <a:gd name="connsiteY56" fmla="*/ 1986742 h 2518812"/>
              <a:gd name="connsiteX57" fmla="*/ 1853738 w 3948545"/>
              <a:gd name="connsiteY57" fmla="*/ 2011680 h 2518812"/>
              <a:gd name="connsiteX58" fmla="*/ 1886989 w 3948545"/>
              <a:gd name="connsiteY58" fmla="*/ 2044931 h 2518812"/>
              <a:gd name="connsiteX59" fmla="*/ 1903614 w 3948545"/>
              <a:gd name="connsiteY59" fmla="*/ 2061557 h 2518812"/>
              <a:gd name="connsiteX60" fmla="*/ 1920240 w 3948545"/>
              <a:gd name="connsiteY60" fmla="*/ 2078182 h 2518812"/>
              <a:gd name="connsiteX61" fmla="*/ 1928552 w 3948545"/>
              <a:gd name="connsiteY61" fmla="*/ 2103120 h 2518812"/>
              <a:gd name="connsiteX62" fmla="*/ 1995054 w 3948545"/>
              <a:gd name="connsiteY62" fmla="*/ 2161309 h 2518812"/>
              <a:gd name="connsiteX63" fmla="*/ 2044931 w 3948545"/>
              <a:gd name="connsiteY63" fmla="*/ 2194560 h 2518812"/>
              <a:gd name="connsiteX64" fmla="*/ 2086494 w 3948545"/>
              <a:gd name="connsiteY64" fmla="*/ 2219498 h 2518812"/>
              <a:gd name="connsiteX65" fmla="*/ 2144683 w 3948545"/>
              <a:gd name="connsiteY65" fmla="*/ 2252749 h 2518812"/>
              <a:gd name="connsiteX66" fmla="*/ 2219498 w 3948545"/>
              <a:gd name="connsiteY66" fmla="*/ 2269375 h 2518812"/>
              <a:gd name="connsiteX67" fmla="*/ 2310938 w 3948545"/>
              <a:gd name="connsiteY67" fmla="*/ 2294313 h 2518812"/>
              <a:gd name="connsiteX68" fmla="*/ 2385752 w 3948545"/>
              <a:gd name="connsiteY68" fmla="*/ 2310938 h 2518812"/>
              <a:gd name="connsiteX69" fmla="*/ 2410691 w 3948545"/>
              <a:gd name="connsiteY69" fmla="*/ 2319251 h 2518812"/>
              <a:gd name="connsiteX70" fmla="*/ 2443941 w 3948545"/>
              <a:gd name="connsiteY70" fmla="*/ 2327564 h 2518812"/>
              <a:gd name="connsiteX71" fmla="*/ 2493818 w 3948545"/>
              <a:gd name="connsiteY71" fmla="*/ 2344189 h 2518812"/>
              <a:gd name="connsiteX72" fmla="*/ 2560320 w 3948545"/>
              <a:gd name="connsiteY72" fmla="*/ 2360815 h 2518812"/>
              <a:gd name="connsiteX73" fmla="*/ 2626821 w 3948545"/>
              <a:gd name="connsiteY73" fmla="*/ 2377440 h 2518812"/>
              <a:gd name="connsiteX74" fmla="*/ 2651760 w 3948545"/>
              <a:gd name="connsiteY74" fmla="*/ 2385753 h 2518812"/>
              <a:gd name="connsiteX75" fmla="*/ 2701636 w 3948545"/>
              <a:gd name="connsiteY75" fmla="*/ 2394066 h 2518812"/>
              <a:gd name="connsiteX76" fmla="*/ 2726574 w 3948545"/>
              <a:gd name="connsiteY76" fmla="*/ 2402378 h 2518812"/>
              <a:gd name="connsiteX77" fmla="*/ 2768138 w 3948545"/>
              <a:gd name="connsiteY77" fmla="*/ 2410691 h 2518812"/>
              <a:gd name="connsiteX78" fmla="*/ 2793076 w 3948545"/>
              <a:gd name="connsiteY78" fmla="*/ 2419004 h 2518812"/>
              <a:gd name="connsiteX79" fmla="*/ 2851265 w 3948545"/>
              <a:gd name="connsiteY79" fmla="*/ 2427317 h 2518812"/>
              <a:gd name="connsiteX80" fmla="*/ 3009207 w 3948545"/>
              <a:gd name="connsiteY80" fmla="*/ 2443942 h 2518812"/>
              <a:gd name="connsiteX81" fmla="*/ 3158836 w 3948545"/>
              <a:gd name="connsiteY81" fmla="*/ 2460567 h 2518812"/>
              <a:gd name="connsiteX82" fmla="*/ 3291840 w 3948545"/>
              <a:gd name="connsiteY82" fmla="*/ 2477193 h 2518812"/>
              <a:gd name="connsiteX83" fmla="*/ 3424843 w 3948545"/>
              <a:gd name="connsiteY83" fmla="*/ 2493818 h 2518812"/>
              <a:gd name="connsiteX84" fmla="*/ 3591098 w 3948545"/>
              <a:gd name="connsiteY84" fmla="*/ 2502131 h 2518812"/>
              <a:gd name="connsiteX85" fmla="*/ 3657600 w 3948545"/>
              <a:gd name="connsiteY85" fmla="*/ 2510444 h 2518812"/>
              <a:gd name="connsiteX86" fmla="*/ 3948545 w 3948545"/>
              <a:gd name="connsiteY86" fmla="*/ 2518757 h 251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948545" h="2518812">
                <a:moveTo>
                  <a:pt x="0" y="0"/>
                </a:moveTo>
                <a:cubicBezTo>
                  <a:pt x="442310" y="26019"/>
                  <a:pt x="-108572" y="0"/>
                  <a:pt x="249381" y="0"/>
                </a:cubicBezTo>
                <a:cubicBezTo>
                  <a:pt x="318709" y="0"/>
                  <a:pt x="387927" y="5542"/>
                  <a:pt x="457200" y="8313"/>
                </a:cubicBezTo>
                <a:lnTo>
                  <a:pt x="523701" y="16626"/>
                </a:lnTo>
                <a:cubicBezTo>
                  <a:pt x="551378" y="19701"/>
                  <a:pt x="579458" y="19806"/>
                  <a:pt x="606829" y="24938"/>
                </a:cubicBezTo>
                <a:cubicBezTo>
                  <a:pt x="624054" y="28168"/>
                  <a:pt x="640080" y="36022"/>
                  <a:pt x="656705" y="41564"/>
                </a:cubicBezTo>
                <a:lnTo>
                  <a:pt x="681643" y="49877"/>
                </a:lnTo>
                <a:cubicBezTo>
                  <a:pt x="719768" y="87999"/>
                  <a:pt x="671122" y="42861"/>
                  <a:pt x="731520" y="83127"/>
                </a:cubicBezTo>
                <a:cubicBezTo>
                  <a:pt x="782350" y="117014"/>
                  <a:pt x="709200" y="80234"/>
                  <a:pt x="764771" y="124691"/>
                </a:cubicBezTo>
                <a:cubicBezTo>
                  <a:pt x="771613" y="130165"/>
                  <a:pt x="781872" y="129085"/>
                  <a:pt x="789709" y="133004"/>
                </a:cubicBezTo>
                <a:cubicBezTo>
                  <a:pt x="798645" y="137472"/>
                  <a:pt x="807062" y="143127"/>
                  <a:pt x="814647" y="149629"/>
                </a:cubicBezTo>
                <a:cubicBezTo>
                  <a:pt x="864853" y="192662"/>
                  <a:pt x="827013" y="175918"/>
                  <a:pt x="872836" y="191193"/>
                </a:cubicBezTo>
                <a:cubicBezTo>
                  <a:pt x="920480" y="262660"/>
                  <a:pt x="857040" y="178556"/>
                  <a:pt x="914400" y="224444"/>
                </a:cubicBezTo>
                <a:cubicBezTo>
                  <a:pt x="922201" y="230685"/>
                  <a:pt x="923961" y="242318"/>
                  <a:pt x="931025" y="249382"/>
                </a:cubicBezTo>
                <a:cubicBezTo>
                  <a:pt x="938089" y="256446"/>
                  <a:pt x="948162" y="259766"/>
                  <a:pt x="955963" y="266007"/>
                </a:cubicBezTo>
                <a:cubicBezTo>
                  <a:pt x="962083" y="270903"/>
                  <a:pt x="966469" y="277737"/>
                  <a:pt x="972589" y="282633"/>
                </a:cubicBezTo>
                <a:cubicBezTo>
                  <a:pt x="980390" y="288874"/>
                  <a:pt x="989942" y="292756"/>
                  <a:pt x="997527" y="299258"/>
                </a:cubicBezTo>
                <a:cubicBezTo>
                  <a:pt x="1009428" y="309459"/>
                  <a:pt x="1022083" y="319467"/>
                  <a:pt x="1030778" y="332509"/>
                </a:cubicBezTo>
                <a:cubicBezTo>
                  <a:pt x="1051750" y="363968"/>
                  <a:pt x="1040339" y="350383"/>
                  <a:pt x="1064029" y="374073"/>
                </a:cubicBezTo>
                <a:cubicBezTo>
                  <a:pt x="1078464" y="417381"/>
                  <a:pt x="1062885" y="383035"/>
                  <a:pt x="1088967" y="415637"/>
                </a:cubicBezTo>
                <a:cubicBezTo>
                  <a:pt x="1095208" y="423438"/>
                  <a:pt x="1099090" y="432990"/>
                  <a:pt x="1105592" y="440575"/>
                </a:cubicBezTo>
                <a:cubicBezTo>
                  <a:pt x="1115793" y="452476"/>
                  <a:pt x="1138843" y="473826"/>
                  <a:pt x="1138843" y="473826"/>
                </a:cubicBezTo>
                <a:cubicBezTo>
                  <a:pt x="1141614" y="482139"/>
                  <a:pt x="1143237" y="490927"/>
                  <a:pt x="1147156" y="498764"/>
                </a:cubicBezTo>
                <a:cubicBezTo>
                  <a:pt x="1157643" y="519739"/>
                  <a:pt x="1164942" y="524863"/>
                  <a:pt x="1180407" y="540327"/>
                </a:cubicBezTo>
                <a:cubicBezTo>
                  <a:pt x="1183178" y="548640"/>
                  <a:pt x="1184801" y="557428"/>
                  <a:pt x="1188720" y="565266"/>
                </a:cubicBezTo>
                <a:cubicBezTo>
                  <a:pt x="1199207" y="586240"/>
                  <a:pt x="1206506" y="591365"/>
                  <a:pt x="1221971" y="606829"/>
                </a:cubicBezTo>
                <a:cubicBezTo>
                  <a:pt x="1224742" y="615142"/>
                  <a:pt x="1226364" y="623930"/>
                  <a:pt x="1230283" y="631767"/>
                </a:cubicBezTo>
                <a:cubicBezTo>
                  <a:pt x="1234751" y="640703"/>
                  <a:pt x="1242851" y="647576"/>
                  <a:pt x="1246909" y="656706"/>
                </a:cubicBezTo>
                <a:cubicBezTo>
                  <a:pt x="1286477" y="745735"/>
                  <a:pt x="1242534" y="675083"/>
                  <a:pt x="1280160" y="731520"/>
                </a:cubicBezTo>
                <a:cubicBezTo>
                  <a:pt x="1299263" y="788832"/>
                  <a:pt x="1284393" y="769005"/>
                  <a:pt x="1313411" y="798022"/>
                </a:cubicBezTo>
                <a:lnTo>
                  <a:pt x="1346661" y="897775"/>
                </a:lnTo>
                <a:lnTo>
                  <a:pt x="1354974" y="922713"/>
                </a:lnTo>
                <a:cubicBezTo>
                  <a:pt x="1357745" y="931026"/>
                  <a:pt x="1361162" y="939150"/>
                  <a:pt x="1363287" y="947651"/>
                </a:cubicBezTo>
                <a:cubicBezTo>
                  <a:pt x="1364839" y="953857"/>
                  <a:pt x="1374803" y="997325"/>
                  <a:pt x="1379912" y="1005840"/>
                </a:cubicBezTo>
                <a:cubicBezTo>
                  <a:pt x="1383944" y="1012561"/>
                  <a:pt x="1390996" y="1016924"/>
                  <a:pt x="1396538" y="1022466"/>
                </a:cubicBezTo>
                <a:cubicBezTo>
                  <a:pt x="1418529" y="1110428"/>
                  <a:pt x="1388672" y="1006844"/>
                  <a:pt x="1421476" y="1080655"/>
                </a:cubicBezTo>
                <a:cubicBezTo>
                  <a:pt x="1428593" y="1096669"/>
                  <a:pt x="1433851" y="1113530"/>
                  <a:pt x="1438101" y="1130531"/>
                </a:cubicBezTo>
                <a:cubicBezTo>
                  <a:pt x="1440765" y="1141186"/>
                  <a:pt x="1448764" y="1176793"/>
                  <a:pt x="1454727" y="1188720"/>
                </a:cubicBezTo>
                <a:cubicBezTo>
                  <a:pt x="1459195" y="1197656"/>
                  <a:pt x="1466884" y="1204722"/>
                  <a:pt x="1471352" y="1213658"/>
                </a:cubicBezTo>
                <a:cubicBezTo>
                  <a:pt x="1480853" y="1232660"/>
                  <a:pt x="1483235" y="1261189"/>
                  <a:pt x="1487978" y="1280160"/>
                </a:cubicBezTo>
                <a:cubicBezTo>
                  <a:pt x="1498425" y="1321946"/>
                  <a:pt x="1492600" y="1289404"/>
                  <a:pt x="1512916" y="1330037"/>
                </a:cubicBezTo>
                <a:cubicBezTo>
                  <a:pt x="1516835" y="1337874"/>
                  <a:pt x="1517777" y="1346921"/>
                  <a:pt x="1521229" y="1354975"/>
                </a:cubicBezTo>
                <a:cubicBezTo>
                  <a:pt x="1526110" y="1366365"/>
                  <a:pt x="1532312" y="1377142"/>
                  <a:pt x="1537854" y="1388226"/>
                </a:cubicBezTo>
                <a:cubicBezTo>
                  <a:pt x="1557562" y="1486761"/>
                  <a:pt x="1531658" y="1384675"/>
                  <a:pt x="1562792" y="1454727"/>
                </a:cubicBezTo>
                <a:cubicBezTo>
                  <a:pt x="1569910" y="1470742"/>
                  <a:pt x="1569697" y="1490022"/>
                  <a:pt x="1579418" y="1504604"/>
                </a:cubicBezTo>
                <a:cubicBezTo>
                  <a:pt x="1627063" y="1576072"/>
                  <a:pt x="1569940" y="1485648"/>
                  <a:pt x="1604356" y="1554480"/>
                </a:cubicBezTo>
                <a:cubicBezTo>
                  <a:pt x="1608824" y="1563416"/>
                  <a:pt x="1616923" y="1570289"/>
                  <a:pt x="1620981" y="1579418"/>
                </a:cubicBezTo>
                <a:cubicBezTo>
                  <a:pt x="1628099" y="1595433"/>
                  <a:pt x="1632065" y="1612669"/>
                  <a:pt x="1637607" y="1629295"/>
                </a:cubicBezTo>
                <a:cubicBezTo>
                  <a:pt x="1640378" y="1637608"/>
                  <a:pt x="1641060" y="1646942"/>
                  <a:pt x="1645920" y="1654233"/>
                </a:cubicBezTo>
                <a:cubicBezTo>
                  <a:pt x="1651462" y="1662546"/>
                  <a:pt x="1658077" y="1670235"/>
                  <a:pt x="1662545" y="1679171"/>
                </a:cubicBezTo>
                <a:cubicBezTo>
                  <a:pt x="1684127" y="1722336"/>
                  <a:pt x="1655011" y="1688261"/>
                  <a:pt x="1687483" y="1720735"/>
                </a:cubicBezTo>
                <a:cubicBezTo>
                  <a:pt x="1690254" y="1729048"/>
                  <a:pt x="1691877" y="1737836"/>
                  <a:pt x="1695796" y="1745673"/>
                </a:cubicBezTo>
                <a:cubicBezTo>
                  <a:pt x="1700264" y="1754609"/>
                  <a:pt x="1708363" y="1761482"/>
                  <a:pt x="1712421" y="1770611"/>
                </a:cubicBezTo>
                <a:cubicBezTo>
                  <a:pt x="1741578" y="1836213"/>
                  <a:pt x="1709123" y="1807204"/>
                  <a:pt x="1753985" y="1837113"/>
                </a:cubicBezTo>
                <a:cubicBezTo>
                  <a:pt x="1768617" y="1881008"/>
                  <a:pt x="1757437" y="1854758"/>
                  <a:pt x="1795549" y="1911927"/>
                </a:cubicBezTo>
                <a:cubicBezTo>
                  <a:pt x="1816524" y="1943390"/>
                  <a:pt x="1805107" y="1929799"/>
                  <a:pt x="1828800" y="1953491"/>
                </a:cubicBezTo>
                <a:cubicBezTo>
                  <a:pt x="1834342" y="1964575"/>
                  <a:pt x="1840544" y="1975352"/>
                  <a:pt x="1845425" y="1986742"/>
                </a:cubicBezTo>
                <a:cubicBezTo>
                  <a:pt x="1848877" y="1994796"/>
                  <a:pt x="1848645" y="2004550"/>
                  <a:pt x="1853738" y="2011680"/>
                </a:cubicBezTo>
                <a:cubicBezTo>
                  <a:pt x="1862849" y="2024435"/>
                  <a:pt x="1875905" y="2033847"/>
                  <a:pt x="1886989" y="2044931"/>
                </a:cubicBezTo>
                <a:lnTo>
                  <a:pt x="1903614" y="2061557"/>
                </a:lnTo>
                <a:lnTo>
                  <a:pt x="1920240" y="2078182"/>
                </a:lnTo>
                <a:cubicBezTo>
                  <a:pt x="1923011" y="2086495"/>
                  <a:pt x="1923295" y="2096110"/>
                  <a:pt x="1928552" y="2103120"/>
                </a:cubicBezTo>
                <a:cubicBezTo>
                  <a:pt x="1971722" y="2160681"/>
                  <a:pt x="1956596" y="2129261"/>
                  <a:pt x="1995054" y="2161309"/>
                </a:cubicBezTo>
                <a:cubicBezTo>
                  <a:pt x="2036567" y="2195903"/>
                  <a:pt x="2001103" y="2179951"/>
                  <a:pt x="2044931" y="2194560"/>
                </a:cubicBezTo>
                <a:cubicBezTo>
                  <a:pt x="2077404" y="2227035"/>
                  <a:pt x="2043329" y="2197916"/>
                  <a:pt x="2086494" y="2219498"/>
                </a:cubicBezTo>
                <a:cubicBezTo>
                  <a:pt x="2134738" y="2243620"/>
                  <a:pt x="2086377" y="2230884"/>
                  <a:pt x="2144683" y="2252749"/>
                </a:cubicBezTo>
                <a:cubicBezTo>
                  <a:pt x="2160048" y="2258511"/>
                  <a:pt x="2205803" y="2266215"/>
                  <a:pt x="2219498" y="2269375"/>
                </a:cubicBezTo>
                <a:cubicBezTo>
                  <a:pt x="2373595" y="2304935"/>
                  <a:pt x="2233992" y="2272328"/>
                  <a:pt x="2310938" y="2294313"/>
                </a:cubicBezTo>
                <a:cubicBezTo>
                  <a:pt x="2370672" y="2311380"/>
                  <a:pt x="2317186" y="2293797"/>
                  <a:pt x="2385752" y="2310938"/>
                </a:cubicBezTo>
                <a:cubicBezTo>
                  <a:pt x="2394253" y="2313063"/>
                  <a:pt x="2402266" y="2316844"/>
                  <a:pt x="2410691" y="2319251"/>
                </a:cubicBezTo>
                <a:cubicBezTo>
                  <a:pt x="2421676" y="2322390"/>
                  <a:pt x="2432998" y="2324281"/>
                  <a:pt x="2443941" y="2327564"/>
                </a:cubicBezTo>
                <a:cubicBezTo>
                  <a:pt x="2460727" y="2332600"/>
                  <a:pt x="2476633" y="2340752"/>
                  <a:pt x="2493818" y="2344189"/>
                </a:cubicBezTo>
                <a:cubicBezTo>
                  <a:pt x="2595502" y="2364527"/>
                  <a:pt x="2490019" y="2341642"/>
                  <a:pt x="2560320" y="2360815"/>
                </a:cubicBezTo>
                <a:cubicBezTo>
                  <a:pt x="2582364" y="2366827"/>
                  <a:pt x="2605144" y="2370214"/>
                  <a:pt x="2626821" y="2377440"/>
                </a:cubicBezTo>
                <a:cubicBezTo>
                  <a:pt x="2635134" y="2380211"/>
                  <a:pt x="2643206" y="2383852"/>
                  <a:pt x="2651760" y="2385753"/>
                </a:cubicBezTo>
                <a:cubicBezTo>
                  <a:pt x="2668213" y="2389409"/>
                  <a:pt x="2685183" y="2390410"/>
                  <a:pt x="2701636" y="2394066"/>
                </a:cubicBezTo>
                <a:cubicBezTo>
                  <a:pt x="2710190" y="2395967"/>
                  <a:pt x="2718073" y="2400253"/>
                  <a:pt x="2726574" y="2402378"/>
                </a:cubicBezTo>
                <a:cubicBezTo>
                  <a:pt x="2740281" y="2405805"/>
                  <a:pt x="2754431" y="2407264"/>
                  <a:pt x="2768138" y="2410691"/>
                </a:cubicBezTo>
                <a:cubicBezTo>
                  <a:pt x="2776639" y="2412816"/>
                  <a:pt x="2784484" y="2417286"/>
                  <a:pt x="2793076" y="2419004"/>
                </a:cubicBezTo>
                <a:cubicBezTo>
                  <a:pt x="2812289" y="2422847"/>
                  <a:pt x="2831801" y="2425071"/>
                  <a:pt x="2851265" y="2427317"/>
                </a:cubicBezTo>
                <a:cubicBezTo>
                  <a:pt x="2903854" y="2433385"/>
                  <a:pt x="2956593" y="2438096"/>
                  <a:pt x="3009207" y="2443942"/>
                </a:cubicBezTo>
                <a:cubicBezTo>
                  <a:pt x="3059083" y="2449484"/>
                  <a:pt x="3109627" y="2450725"/>
                  <a:pt x="3158836" y="2460567"/>
                </a:cubicBezTo>
                <a:cubicBezTo>
                  <a:pt x="3241482" y="2477097"/>
                  <a:pt x="3162349" y="2462805"/>
                  <a:pt x="3291840" y="2477193"/>
                </a:cubicBezTo>
                <a:cubicBezTo>
                  <a:pt x="3363798" y="2485189"/>
                  <a:pt x="3344732" y="2488293"/>
                  <a:pt x="3424843" y="2493818"/>
                </a:cubicBezTo>
                <a:cubicBezTo>
                  <a:pt x="3480199" y="2497636"/>
                  <a:pt x="3535680" y="2499360"/>
                  <a:pt x="3591098" y="2502131"/>
                </a:cubicBezTo>
                <a:cubicBezTo>
                  <a:pt x="3613265" y="2504902"/>
                  <a:pt x="3635304" y="2509050"/>
                  <a:pt x="3657600" y="2510444"/>
                </a:cubicBezTo>
                <a:cubicBezTo>
                  <a:pt x="3810906" y="2520026"/>
                  <a:pt x="3825648" y="2518757"/>
                  <a:pt x="3948545" y="251875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8095" y="2227811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37913" y="560277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98253" y="2951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98253" y="5677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98822" y="2701636"/>
            <a:ext cx="3320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Numbers on the Q axis could</a:t>
            </a:r>
          </a:p>
          <a:p>
            <a:r>
              <a:rPr lang="en-US" dirty="0"/>
              <a:t>r</a:t>
            </a:r>
            <a:r>
              <a:rPr lang="en-US" dirty="0" smtClean="0"/>
              <a:t>epresent market share if we </a:t>
            </a:r>
          </a:p>
          <a:p>
            <a:r>
              <a:rPr lang="en-US" dirty="0" smtClean="0"/>
              <a:t>normalize the population to be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…and looked at 1-Q instead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073236" y="2294313"/>
            <a:ext cx="49877" cy="348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56364" y="5793971"/>
            <a:ext cx="3823854" cy="41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4189615" y="3117273"/>
            <a:ext cx="3715789" cy="2626822"/>
          </a:xfrm>
          <a:custGeom>
            <a:avLst/>
            <a:gdLst>
              <a:gd name="connsiteX0" fmla="*/ 0 w 3715789"/>
              <a:gd name="connsiteY0" fmla="*/ 2626822 h 2626822"/>
              <a:gd name="connsiteX1" fmla="*/ 99752 w 3715789"/>
              <a:gd name="connsiteY1" fmla="*/ 2601883 h 2626822"/>
              <a:gd name="connsiteX2" fmla="*/ 207818 w 3715789"/>
              <a:gd name="connsiteY2" fmla="*/ 2585258 h 2626822"/>
              <a:gd name="connsiteX3" fmla="*/ 382385 w 3715789"/>
              <a:gd name="connsiteY3" fmla="*/ 2576945 h 2626822"/>
              <a:gd name="connsiteX4" fmla="*/ 498763 w 3715789"/>
              <a:gd name="connsiteY4" fmla="*/ 2560320 h 2626822"/>
              <a:gd name="connsiteX5" fmla="*/ 565265 w 3715789"/>
              <a:gd name="connsiteY5" fmla="*/ 2552007 h 2626822"/>
              <a:gd name="connsiteX6" fmla="*/ 606829 w 3715789"/>
              <a:gd name="connsiteY6" fmla="*/ 2543694 h 2626822"/>
              <a:gd name="connsiteX7" fmla="*/ 773083 w 3715789"/>
              <a:gd name="connsiteY7" fmla="*/ 2527069 h 2626822"/>
              <a:gd name="connsiteX8" fmla="*/ 856210 w 3715789"/>
              <a:gd name="connsiteY8" fmla="*/ 2493818 h 2626822"/>
              <a:gd name="connsiteX9" fmla="*/ 914400 w 3715789"/>
              <a:gd name="connsiteY9" fmla="*/ 2477192 h 2626822"/>
              <a:gd name="connsiteX10" fmla="*/ 939338 w 3715789"/>
              <a:gd name="connsiteY10" fmla="*/ 2460567 h 2626822"/>
              <a:gd name="connsiteX11" fmla="*/ 972589 w 3715789"/>
              <a:gd name="connsiteY11" fmla="*/ 2435629 h 2626822"/>
              <a:gd name="connsiteX12" fmla="*/ 997527 w 3715789"/>
              <a:gd name="connsiteY12" fmla="*/ 2427316 h 2626822"/>
              <a:gd name="connsiteX13" fmla="*/ 1047403 w 3715789"/>
              <a:gd name="connsiteY13" fmla="*/ 2394065 h 2626822"/>
              <a:gd name="connsiteX14" fmla="*/ 1072341 w 3715789"/>
              <a:gd name="connsiteY14" fmla="*/ 2377440 h 2626822"/>
              <a:gd name="connsiteX15" fmla="*/ 1097280 w 3715789"/>
              <a:gd name="connsiteY15" fmla="*/ 2360814 h 2626822"/>
              <a:gd name="connsiteX16" fmla="*/ 1122218 w 3715789"/>
              <a:gd name="connsiteY16" fmla="*/ 2352502 h 2626822"/>
              <a:gd name="connsiteX17" fmla="*/ 1180407 w 3715789"/>
              <a:gd name="connsiteY17" fmla="*/ 2302625 h 2626822"/>
              <a:gd name="connsiteX18" fmla="*/ 1205345 w 3715789"/>
              <a:gd name="connsiteY18" fmla="*/ 2294312 h 2626822"/>
              <a:gd name="connsiteX19" fmla="*/ 1221970 w 3715789"/>
              <a:gd name="connsiteY19" fmla="*/ 2269374 h 2626822"/>
              <a:gd name="connsiteX20" fmla="*/ 1246909 w 3715789"/>
              <a:gd name="connsiteY20" fmla="*/ 2244436 h 2626822"/>
              <a:gd name="connsiteX21" fmla="*/ 1255221 w 3715789"/>
              <a:gd name="connsiteY21" fmla="*/ 2219498 h 2626822"/>
              <a:gd name="connsiteX22" fmla="*/ 1288472 w 3715789"/>
              <a:gd name="connsiteY22" fmla="*/ 2177934 h 2626822"/>
              <a:gd name="connsiteX23" fmla="*/ 1313410 w 3715789"/>
              <a:gd name="connsiteY23" fmla="*/ 2128058 h 2626822"/>
              <a:gd name="connsiteX24" fmla="*/ 1363287 w 3715789"/>
              <a:gd name="connsiteY24" fmla="*/ 2061556 h 2626822"/>
              <a:gd name="connsiteX25" fmla="*/ 1371600 w 3715789"/>
              <a:gd name="connsiteY25" fmla="*/ 2036618 h 2626822"/>
              <a:gd name="connsiteX26" fmla="*/ 1404850 w 3715789"/>
              <a:gd name="connsiteY26" fmla="*/ 1995054 h 2626822"/>
              <a:gd name="connsiteX27" fmla="*/ 1421476 w 3715789"/>
              <a:gd name="connsiteY27" fmla="*/ 1945178 h 2626822"/>
              <a:gd name="connsiteX28" fmla="*/ 1429789 w 3715789"/>
              <a:gd name="connsiteY28" fmla="*/ 1920240 h 2626822"/>
              <a:gd name="connsiteX29" fmla="*/ 1446414 w 3715789"/>
              <a:gd name="connsiteY29" fmla="*/ 1903614 h 2626822"/>
              <a:gd name="connsiteX30" fmla="*/ 1471352 w 3715789"/>
              <a:gd name="connsiteY30" fmla="*/ 1845425 h 2626822"/>
              <a:gd name="connsiteX31" fmla="*/ 1487978 w 3715789"/>
              <a:gd name="connsiteY31" fmla="*/ 1820487 h 2626822"/>
              <a:gd name="connsiteX32" fmla="*/ 1496290 w 3715789"/>
              <a:gd name="connsiteY32" fmla="*/ 1795549 h 2626822"/>
              <a:gd name="connsiteX33" fmla="*/ 1512916 w 3715789"/>
              <a:gd name="connsiteY33" fmla="*/ 1778923 h 2626822"/>
              <a:gd name="connsiteX34" fmla="*/ 1529541 w 3715789"/>
              <a:gd name="connsiteY34" fmla="*/ 1729047 h 2626822"/>
              <a:gd name="connsiteX35" fmla="*/ 1537854 w 3715789"/>
              <a:gd name="connsiteY35" fmla="*/ 1704109 h 2626822"/>
              <a:gd name="connsiteX36" fmla="*/ 1546167 w 3715789"/>
              <a:gd name="connsiteY36" fmla="*/ 1679171 h 2626822"/>
              <a:gd name="connsiteX37" fmla="*/ 1562792 w 3715789"/>
              <a:gd name="connsiteY37" fmla="*/ 1654232 h 2626822"/>
              <a:gd name="connsiteX38" fmla="*/ 1579418 w 3715789"/>
              <a:gd name="connsiteY38" fmla="*/ 1604356 h 2626822"/>
              <a:gd name="connsiteX39" fmla="*/ 1596043 w 3715789"/>
              <a:gd name="connsiteY39" fmla="*/ 1554480 h 2626822"/>
              <a:gd name="connsiteX40" fmla="*/ 1604356 w 3715789"/>
              <a:gd name="connsiteY40" fmla="*/ 1529542 h 2626822"/>
              <a:gd name="connsiteX41" fmla="*/ 1612669 w 3715789"/>
              <a:gd name="connsiteY41" fmla="*/ 1496291 h 2626822"/>
              <a:gd name="connsiteX42" fmla="*/ 1629294 w 3715789"/>
              <a:gd name="connsiteY42" fmla="*/ 1446414 h 2626822"/>
              <a:gd name="connsiteX43" fmla="*/ 1645920 w 3715789"/>
              <a:gd name="connsiteY43" fmla="*/ 1379912 h 2626822"/>
              <a:gd name="connsiteX44" fmla="*/ 1670858 w 3715789"/>
              <a:gd name="connsiteY44" fmla="*/ 1305098 h 2626822"/>
              <a:gd name="connsiteX45" fmla="*/ 1679170 w 3715789"/>
              <a:gd name="connsiteY45" fmla="*/ 1280160 h 2626822"/>
              <a:gd name="connsiteX46" fmla="*/ 1687483 w 3715789"/>
              <a:gd name="connsiteY46" fmla="*/ 1246909 h 2626822"/>
              <a:gd name="connsiteX47" fmla="*/ 1704109 w 3715789"/>
              <a:gd name="connsiteY47" fmla="*/ 1197032 h 2626822"/>
              <a:gd name="connsiteX48" fmla="*/ 1712421 w 3715789"/>
              <a:gd name="connsiteY48" fmla="*/ 1163782 h 2626822"/>
              <a:gd name="connsiteX49" fmla="*/ 1729047 w 3715789"/>
              <a:gd name="connsiteY49" fmla="*/ 1113905 h 2626822"/>
              <a:gd name="connsiteX50" fmla="*/ 1745672 w 3715789"/>
              <a:gd name="connsiteY50" fmla="*/ 1064029 h 2626822"/>
              <a:gd name="connsiteX51" fmla="*/ 1762298 w 3715789"/>
              <a:gd name="connsiteY51" fmla="*/ 1005840 h 2626822"/>
              <a:gd name="connsiteX52" fmla="*/ 1778923 w 3715789"/>
              <a:gd name="connsiteY52" fmla="*/ 955963 h 2626822"/>
              <a:gd name="connsiteX53" fmla="*/ 1795549 w 3715789"/>
              <a:gd name="connsiteY53" fmla="*/ 931025 h 2626822"/>
              <a:gd name="connsiteX54" fmla="*/ 1828800 w 3715789"/>
              <a:gd name="connsiteY54" fmla="*/ 856211 h 2626822"/>
              <a:gd name="connsiteX55" fmla="*/ 1837112 w 3715789"/>
              <a:gd name="connsiteY55" fmla="*/ 831272 h 2626822"/>
              <a:gd name="connsiteX56" fmla="*/ 1853738 w 3715789"/>
              <a:gd name="connsiteY56" fmla="*/ 814647 h 2626822"/>
              <a:gd name="connsiteX57" fmla="*/ 1862050 w 3715789"/>
              <a:gd name="connsiteY57" fmla="*/ 781396 h 2626822"/>
              <a:gd name="connsiteX58" fmla="*/ 1870363 w 3715789"/>
              <a:gd name="connsiteY58" fmla="*/ 756458 h 2626822"/>
              <a:gd name="connsiteX59" fmla="*/ 1903614 w 3715789"/>
              <a:gd name="connsiteY59" fmla="*/ 698269 h 2626822"/>
              <a:gd name="connsiteX60" fmla="*/ 1911927 w 3715789"/>
              <a:gd name="connsiteY60" fmla="*/ 673331 h 2626822"/>
              <a:gd name="connsiteX61" fmla="*/ 1945178 w 3715789"/>
              <a:gd name="connsiteY61" fmla="*/ 623454 h 2626822"/>
              <a:gd name="connsiteX62" fmla="*/ 1961803 w 3715789"/>
              <a:gd name="connsiteY62" fmla="*/ 598516 h 2626822"/>
              <a:gd name="connsiteX63" fmla="*/ 1986741 w 3715789"/>
              <a:gd name="connsiteY63" fmla="*/ 556952 h 2626822"/>
              <a:gd name="connsiteX64" fmla="*/ 1995054 w 3715789"/>
              <a:gd name="connsiteY64" fmla="*/ 532014 h 2626822"/>
              <a:gd name="connsiteX65" fmla="*/ 2028305 w 3715789"/>
              <a:gd name="connsiteY65" fmla="*/ 498763 h 2626822"/>
              <a:gd name="connsiteX66" fmla="*/ 2069869 w 3715789"/>
              <a:gd name="connsiteY66" fmla="*/ 432262 h 2626822"/>
              <a:gd name="connsiteX67" fmla="*/ 2128058 w 3715789"/>
              <a:gd name="connsiteY67" fmla="*/ 357447 h 2626822"/>
              <a:gd name="connsiteX68" fmla="*/ 2161309 w 3715789"/>
              <a:gd name="connsiteY68" fmla="*/ 307571 h 2626822"/>
              <a:gd name="connsiteX69" fmla="*/ 2194560 w 3715789"/>
              <a:gd name="connsiteY69" fmla="*/ 274320 h 2626822"/>
              <a:gd name="connsiteX70" fmla="*/ 2202872 w 3715789"/>
              <a:gd name="connsiteY70" fmla="*/ 249382 h 2626822"/>
              <a:gd name="connsiteX71" fmla="*/ 2227810 w 3715789"/>
              <a:gd name="connsiteY71" fmla="*/ 241069 h 2626822"/>
              <a:gd name="connsiteX72" fmla="*/ 2269374 w 3715789"/>
              <a:gd name="connsiteY72" fmla="*/ 207818 h 2626822"/>
              <a:gd name="connsiteX73" fmla="*/ 2319250 w 3715789"/>
              <a:gd name="connsiteY73" fmla="*/ 191192 h 2626822"/>
              <a:gd name="connsiteX74" fmla="*/ 2385752 w 3715789"/>
              <a:gd name="connsiteY74" fmla="*/ 141316 h 2626822"/>
              <a:gd name="connsiteX75" fmla="*/ 2435629 w 3715789"/>
              <a:gd name="connsiteY75" fmla="*/ 124691 h 2626822"/>
              <a:gd name="connsiteX76" fmla="*/ 2452254 w 3715789"/>
              <a:gd name="connsiteY76" fmla="*/ 108065 h 2626822"/>
              <a:gd name="connsiteX77" fmla="*/ 2502130 w 3715789"/>
              <a:gd name="connsiteY77" fmla="*/ 91440 h 2626822"/>
              <a:gd name="connsiteX78" fmla="*/ 2552007 w 3715789"/>
              <a:gd name="connsiteY78" fmla="*/ 66502 h 2626822"/>
              <a:gd name="connsiteX79" fmla="*/ 2618509 w 3715789"/>
              <a:gd name="connsiteY79" fmla="*/ 41563 h 2626822"/>
              <a:gd name="connsiteX80" fmla="*/ 2668385 w 3715789"/>
              <a:gd name="connsiteY80" fmla="*/ 33251 h 2626822"/>
              <a:gd name="connsiteX81" fmla="*/ 2701636 w 3715789"/>
              <a:gd name="connsiteY81" fmla="*/ 24938 h 2626822"/>
              <a:gd name="connsiteX82" fmla="*/ 2826327 w 3715789"/>
              <a:gd name="connsiteY82" fmla="*/ 8312 h 2626822"/>
              <a:gd name="connsiteX83" fmla="*/ 3266901 w 3715789"/>
              <a:gd name="connsiteY83" fmla="*/ 0 h 2626822"/>
              <a:gd name="connsiteX84" fmla="*/ 3715789 w 3715789"/>
              <a:gd name="connsiteY84" fmla="*/ 8312 h 262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715789" h="2626822">
                <a:moveTo>
                  <a:pt x="0" y="2626822"/>
                </a:moveTo>
                <a:cubicBezTo>
                  <a:pt x="65422" y="2600652"/>
                  <a:pt x="19350" y="2615283"/>
                  <a:pt x="99752" y="2601883"/>
                </a:cubicBezTo>
                <a:cubicBezTo>
                  <a:pt x="155658" y="2592566"/>
                  <a:pt x="139256" y="2589987"/>
                  <a:pt x="207818" y="2585258"/>
                </a:cubicBezTo>
                <a:cubicBezTo>
                  <a:pt x="265935" y="2581250"/>
                  <a:pt x="324196" y="2579716"/>
                  <a:pt x="382385" y="2576945"/>
                </a:cubicBezTo>
                <a:cubicBezTo>
                  <a:pt x="445754" y="2561102"/>
                  <a:pt x="396705" y="2571659"/>
                  <a:pt x="498763" y="2560320"/>
                </a:cubicBezTo>
                <a:cubicBezTo>
                  <a:pt x="520966" y="2557853"/>
                  <a:pt x="543185" y="2555404"/>
                  <a:pt x="565265" y="2552007"/>
                </a:cubicBezTo>
                <a:cubicBezTo>
                  <a:pt x="579230" y="2549859"/>
                  <a:pt x="592801" y="2545377"/>
                  <a:pt x="606829" y="2543694"/>
                </a:cubicBezTo>
                <a:cubicBezTo>
                  <a:pt x="662127" y="2537058"/>
                  <a:pt x="773083" y="2527069"/>
                  <a:pt x="773083" y="2527069"/>
                </a:cubicBezTo>
                <a:cubicBezTo>
                  <a:pt x="886617" y="2489223"/>
                  <a:pt x="770587" y="2530513"/>
                  <a:pt x="856210" y="2493818"/>
                </a:cubicBezTo>
                <a:cubicBezTo>
                  <a:pt x="872906" y="2486663"/>
                  <a:pt x="897527" y="2481410"/>
                  <a:pt x="914400" y="2477192"/>
                </a:cubicBezTo>
                <a:cubicBezTo>
                  <a:pt x="922713" y="2471650"/>
                  <a:pt x="931208" y="2466374"/>
                  <a:pt x="939338" y="2460567"/>
                </a:cubicBezTo>
                <a:cubicBezTo>
                  <a:pt x="950612" y="2452514"/>
                  <a:pt x="960560" y="2442503"/>
                  <a:pt x="972589" y="2435629"/>
                </a:cubicBezTo>
                <a:cubicBezTo>
                  <a:pt x="980197" y="2431282"/>
                  <a:pt x="989867" y="2431571"/>
                  <a:pt x="997527" y="2427316"/>
                </a:cubicBezTo>
                <a:cubicBezTo>
                  <a:pt x="1014994" y="2417612"/>
                  <a:pt x="1030778" y="2405149"/>
                  <a:pt x="1047403" y="2394065"/>
                </a:cubicBezTo>
                <a:lnTo>
                  <a:pt x="1072341" y="2377440"/>
                </a:lnTo>
                <a:cubicBezTo>
                  <a:pt x="1080654" y="2371898"/>
                  <a:pt x="1087802" y="2363973"/>
                  <a:pt x="1097280" y="2360814"/>
                </a:cubicBezTo>
                <a:lnTo>
                  <a:pt x="1122218" y="2352502"/>
                </a:lnTo>
                <a:cubicBezTo>
                  <a:pt x="1142669" y="2332051"/>
                  <a:pt x="1155088" y="2315285"/>
                  <a:pt x="1180407" y="2302625"/>
                </a:cubicBezTo>
                <a:cubicBezTo>
                  <a:pt x="1188244" y="2298706"/>
                  <a:pt x="1197032" y="2297083"/>
                  <a:pt x="1205345" y="2294312"/>
                </a:cubicBezTo>
                <a:cubicBezTo>
                  <a:pt x="1210887" y="2285999"/>
                  <a:pt x="1215574" y="2277049"/>
                  <a:pt x="1221970" y="2269374"/>
                </a:cubicBezTo>
                <a:cubicBezTo>
                  <a:pt x="1229496" y="2260343"/>
                  <a:pt x="1240388" y="2254218"/>
                  <a:pt x="1246909" y="2244436"/>
                </a:cubicBezTo>
                <a:cubicBezTo>
                  <a:pt x="1251769" y="2237145"/>
                  <a:pt x="1251302" y="2227335"/>
                  <a:pt x="1255221" y="2219498"/>
                </a:cubicBezTo>
                <a:cubicBezTo>
                  <a:pt x="1265706" y="2198528"/>
                  <a:pt x="1273011" y="2193396"/>
                  <a:pt x="1288472" y="2177934"/>
                </a:cubicBezTo>
                <a:cubicBezTo>
                  <a:pt x="1297252" y="2151595"/>
                  <a:pt x="1294994" y="2151078"/>
                  <a:pt x="1313410" y="2128058"/>
                </a:cubicBezTo>
                <a:cubicBezTo>
                  <a:pt x="1335918" y="2099923"/>
                  <a:pt x="1346714" y="2111274"/>
                  <a:pt x="1363287" y="2061556"/>
                </a:cubicBezTo>
                <a:cubicBezTo>
                  <a:pt x="1366058" y="2053243"/>
                  <a:pt x="1367681" y="2044455"/>
                  <a:pt x="1371600" y="2036618"/>
                </a:cubicBezTo>
                <a:cubicBezTo>
                  <a:pt x="1382086" y="2015646"/>
                  <a:pt x="1389387" y="2010518"/>
                  <a:pt x="1404850" y="1995054"/>
                </a:cubicBezTo>
                <a:lnTo>
                  <a:pt x="1421476" y="1945178"/>
                </a:lnTo>
                <a:cubicBezTo>
                  <a:pt x="1424247" y="1936865"/>
                  <a:pt x="1423593" y="1926436"/>
                  <a:pt x="1429789" y="1920240"/>
                </a:cubicBezTo>
                <a:cubicBezTo>
                  <a:pt x="1435331" y="1914698"/>
                  <a:pt x="1442067" y="1910135"/>
                  <a:pt x="1446414" y="1903614"/>
                </a:cubicBezTo>
                <a:cubicBezTo>
                  <a:pt x="1481019" y="1851705"/>
                  <a:pt x="1449179" y="1889770"/>
                  <a:pt x="1471352" y="1845425"/>
                </a:cubicBezTo>
                <a:cubicBezTo>
                  <a:pt x="1475820" y="1836489"/>
                  <a:pt x="1482436" y="1828800"/>
                  <a:pt x="1487978" y="1820487"/>
                </a:cubicBezTo>
                <a:cubicBezTo>
                  <a:pt x="1490749" y="1812174"/>
                  <a:pt x="1491782" y="1803063"/>
                  <a:pt x="1496290" y="1795549"/>
                </a:cubicBezTo>
                <a:cubicBezTo>
                  <a:pt x="1500322" y="1788828"/>
                  <a:pt x="1509411" y="1785933"/>
                  <a:pt x="1512916" y="1778923"/>
                </a:cubicBezTo>
                <a:cubicBezTo>
                  <a:pt x="1520753" y="1763249"/>
                  <a:pt x="1523999" y="1745672"/>
                  <a:pt x="1529541" y="1729047"/>
                </a:cubicBezTo>
                <a:lnTo>
                  <a:pt x="1537854" y="1704109"/>
                </a:lnTo>
                <a:cubicBezTo>
                  <a:pt x="1540625" y="1695796"/>
                  <a:pt x="1541307" y="1686462"/>
                  <a:pt x="1546167" y="1679171"/>
                </a:cubicBezTo>
                <a:cubicBezTo>
                  <a:pt x="1551709" y="1670858"/>
                  <a:pt x="1558734" y="1663362"/>
                  <a:pt x="1562792" y="1654232"/>
                </a:cubicBezTo>
                <a:cubicBezTo>
                  <a:pt x="1569909" y="1638218"/>
                  <a:pt x="1573876" y="1620981"/>
                  <a:pt x="1579418" y="1604356"/>
                </a:cubicBezTo>
                <a:lnTo>
                  <a:pt x="1596043" y="1554480"/>
                </a:lnTo>
                <a:cubicBezTo>
                  <a:pt x="1598814" y="1546167"/>
                  <a:pt x="1602231" y="1538043"/>
                  <a:pt x="1604356" y="1529542"/>
                </a:cubicBezTo>
                <a:cubicBezTo>
                  <a:pt x="1607127" y="1518458"/>
                  <a:pt x="1609386" y="1507234"/>
                  <a:pt x="1612669" y="1496291"/>
                </a:cubicBezTo>
                <a:cubicBezTo>
                  <a:pt x="1617705" y="1479505"/>
                  <a:pt x="1625043" y="1463416"/>
                  <a:pt x="1629294" y="1446414"/>
                </a:cubicBezTo>
                <a:cubicBezTo>
                  <a:pt x="1634836" y="1424247"/>
                  <a:pt x="1638694" y="1401589"/>
                  <a:pt x="1645920" y="1379912"/>
                </a:cubicBezTo>
                <a:lnTo>
                  <a:pt x="1670858" y="1305098"/>
                </a:lnTo>
                <a:cubicBezTo>
                  <a:pt x="1673629" y="1296785"/>
                  <a:pt x="1677045" y="1288661"/>
                  <a:pt x="1679170" y="1280160"/>
                </a:cubicBezTo>
                <a:cubicBezTo>
                  <a:pt x="1681941" y="1269076"/>
                  <a:pt x="1684200" y="1257852"/>
                  <a:pt x="1687483" y="1246909"/>
                </a:cubicBezTo>
                <a:cubicBezTo>
                  <a:pt x="1692519" y="1230123"/>
                  <a:pt x="1699859" y="1214034"/>
                  <a:pt x="1704109" y="1197032"/>
                </a:cubicBezTo>
                <a:cubicBezTo>
                  <a:pt x="1706880" y="1185949"/>
                  <a:pt x="1709138" y="1174725"/>
                  <a:pt x="1712421" y="1163782"/>
                </a:cubicBezTo>
                <a:cubicBezTo>
                  <a:pt x="1717457" y="1146996"/>
                  <a:pt x="1723505" y="1130531"/>
                  <a:pt x="1729047" y="1113905"/>
                </a:cubicBezTo>
                <a:lnTo>
                  <a:pt x="1745672" y="1064029"/>
                </a:lnTo>
                <a:cubicBezTo>
                  <a:pt x="1773612" y="980207"/>
                  <a:pt x="1730980" y="1110235"/>
                  <a:pt x="1762298" y="1005840"/>
                </a:cubicBezTo>
                <a:cubicBezTo>
                  <a:pt x="1767334" y="989054"/>
                  <a:pt x="1769202" y="970544"/>
                  <a:pt x="1778923" y="955963"/>
                </a:cubicBezTo>
                <a:lnTo>
                  <a:pt x="1795549" y="931025"/>
                </a:lnTo>
                <a:cubicBezTo>
                  <a:pt x="1815333" y="871671"/>
                  <a:pt x="1802453" y="895730"/>
                  <a:pt x="1828800" y="856211"/>
                </a:cubicBezTo>
                <a:cubicBezTo>
                  <a:pt x="1831571" y="847898"/>
                  <a:pt x="1832604" y="838786"/>
                  <a:pt x="1837112" y="831272"/>
                </a:cubicBezTo>
                <a:cubicBezTo>
                  <a:pt x="1841144" y="824552"/>
                  <a:pt x="1850233" y="821657"/>
                  <a:pt x="1853738" y="814647"/>
                </a:cubicBezTo>
                <a:cubicBezTo>
                  <a:pt x="1858847" y="804428"/>
                  <a:pt x="1858911" y="792381"/>
                  <a:pt x="1862050" y="781396"/>
                </a:cubicBezTo>
                <a:cubicBezTo>
                  <a:pt x="1864457" y="772971"/>
                  <a:pt x="1866444" y="764295"/>
                  <a:pt x="1870363" y="756458"/>
                </a:cubicBezTo>
                <a:cubicBezTo>
                  <a:pt x="1912103" y="672981"/>
                  <a:pt x="1859897" y="800275"/>
                  <a:pt x="1903614" y="698269"/>
                </a:cubicBezTo>
                <a:cubicBezTo>
                  <a:pt x="1907066" y="690215"/>
                  <a:pt x="1907672" y="680991"/>
                  <a:pt x="1911927" y="673331"/>
                </a:cubicBezTo>
                <a:cubicBezTo>
                  <a:pt x="1921631" y="655864"/>
                  <a:pt x="1934094" y="640080"/>
                  <a:pt x="1945178" y="623454"/>
                </a:cubicBezTo>
                <a:cubicBezTo>
                  <a:pt x="1950720" y="615141"/>
                  <a:pt x="1958644" y="607994"/>
                  <a:pt x="1961803" y="598516"/>
                </a:cubicBezTo>
                <a:cubicBezTo>
                  <a:pt x="1972594" y="566143"/>
                  <a:pt x="1963920" y="579774"/>
                  <a:pt x="1986741" y="556952"/>
                </a:cubicBezTo>
                <a:cubicBezTo>
                  <a:pt x="1989512" y="548639"/>
                  <a:pt x="1989961" y="539144"/>
                  <a:pt x="1995054" y="532014"/>
                </a:cubicBezTo>
                <a:cubicBezTo>
                  <a:pt x="2004165" y="519259"/>
                  <a:pt x="2028305" y="498763"/>
                  <a:pt x="2028305" y="498763"/>
                </a:cubicBezTo>
                <a:cubicBezTo>
                  <a:pt x="2048089" y="439409"/>
                  <a:pt x="2030348" y="458607"/>
                  <a:pt x="2069869" y="432262"/>
                </a:cubicBezTo>
                <a:cubicBezTo>
                  <a:pt x="2092580" y="364122"/>
                  <a:pt x="2053298" y="469585"/>
                  <a:pt x="2128058" y="357447"/>
                </a:cubicBezTo>
                <a:cubicBezTo>
                  <a:pt x="2139142" y="340822"/>
                  <a:pt x="2147180" y="321700"/>
                  <a:pt x="2161309" y="307571"/>
                </a:cubicBezTo>
                <a:lnTo>
                  <a:pt x="2194560" y="274320"/>
                </a:lnTo>
                <a:cubicBezTo>
                  <a:pt x="2197331" y="266007"/>
                  <a:pt x="2196676" y="255578"/>
                  <a:pt x="2202872" y="249382"/>
                </a:cubicBezTo>
                <a:cubicBezTo>
                  <a:pt x="2209068" y="243186"/>
                  <a:pt x="2220296" y="245577"/>
                  <a:pt x="2227810" y="241069"/>
                </a:cubicBezTo>
                <a:cubicBezTo>
                  <a:pt x="2277161" y="211458"/>
                  <a:pt x="2205206" y="236337"/>
                  <a:pt x="2269374" y="207818"/>
                </a:cubicBezTo>
                <a:cubicBezTo>
                  <a:pt x="2285388" y="200700"/>
                  <a:pt x="2319250" y="191192"/>
                  <a:pt x="2319250" y="191192"/>
                </a:cubicBezTo>
                <a:cubicBezTo>
                  <a:pt x="2338943" y="171500"/>
                  <a:pt x="2357557" y="150714"/>
                  <a:pt x="2385752" y="141316"/>
                </a:cubicBezTo>
                <a:lnTo>
                  <a:pt x="2435629" y="124691"/>
                </a:lnTo>
                <a:cubicBezTo>
                  <a:pt x="2441171" y="119149"/>
                  <a:pt x="2445244" y="111570"/>
                  <a:pt x="2452254" y="108065"/>
                </a:cubicBezTo>
                <a:cubicBezTo>
                  <a:pt x="2467928" y="100228"/>
                  <a:pt x="2502130" y="91440"/>
                  <a:pt x="2502130" y="91440"/>
                </a:cubicBezTo>
                <a:cubicBezTo>
                  <a:pt x="2539970" y="66214"/>
                  <a:pt x="2512671" y="81253"/>
                  <a:pt x="2552007" y="66502"/>
                </a:cubicBezTo>
                <a:cubicBezTo>
                  <a:pt x="2561426" y="62970"/>
                  <a:pt x="2603068" y="44994"/>
                  <a:pt x="2618509" y="41563"/>
                </a:cubicBezTo>
                <a:cubicBezTo>
                  <a:pt x="2634962" y="37907"/>
                  <a:pt x="2651858" y="36556"/>
                  <a:pt x="2668385" y="33251"/>
                </a:cubicBezTo>
                <a:cubicBezTo>
                  <a:pt x="2679588" y="31010"/>
                  <a:pt x="2690395" y="26982"/>
                  <a:pt x="2701636" y="24938"/>
                </a:cubicBezTo>
                <a:cubicBezTo>
                  <a:pt x="2714307" y="22634"/>
                  <a:pt x="2817497" y="8601"/>
                  <a:pt x="2826327" y="8312"/>
                </a:cubicBezTo>
                <a:cubicBezTo>
                  <a:pt x="2973132" y="3499"/>
                  <a:pt x="3120043" y="2771"/>
                  <a:pt x="3266901" y="0"/>
                </a:cubicBezTo>
                <a:cubicBezTo>
                  <a:pt x="3688077" y="8595"/>
                  <a:pt x="3538422" y="8312"/>
                  <a:pt x="3715789" y="831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74473" y="229431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1-Q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98916" y="3117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073236" y="3034146"/>
            <a:ext cx="3981796" cy="16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8916" y="5744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87047" y="4035829"/>
            <a:ext cx="252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does this look 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9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the usual graph…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57600" y="2111433"/>
            <a:ext cx="66502" cy="3815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782291" y="5935287"/>
            <a:ext cx="4646814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3882044" y="2144684"/>
            <a:ext cx="3957237" cy="3749040"/>
          </a:xfrm>
          <a:custGeom>
            <a:avLst/>
            <a:gdLst>
              <a:gd name="connsiteX0" fmla="*/ 0 w 3957237"/>
              <a:gd name="connsiteY0" fmla="*/ 0 h 3749040"/>
              <a:gd name="connsiteX1" fmla="*/ 8312 w 3957237"/>
              <a:gd name="connsiteY1" fmla="*/ 66501 h 3749040"/>
              <a:gd name="connsiteX2" fmla="*/ 16625 w 3957237"/>
              <a:gd name="connsiteY2" fmla="*/ 91440 h 3749040"/>
              <a:gd name="connsiteX3" fmla="*/ 33251 w 3957237"/>
              <a:gd name="connsiteY3" fmla="*/ 157941 h 3749040"/>
              <a:gd name="connsiteX4" fmla="*/ 41563 w 3957237"/>
              <a:gd name="connsiteY4" fmla="*/ 199505 h 3749040"/>
              <a:gd name="connsiteX5" fmla="*/ 58189 w 3957237"/>
              <a:gd name="connsiteY5" fmla="*/ 257694 h 3749040"/>
              <a:gd name="connsiteX6" fmla="*/ 66501 w 3957237"/>
              <a:gd name="connsiteY6" fmla="*/ 315883 h 3749040"/>
              <a:gd name="connsiteX7" fmla="*/ 74814 w 3957237"/>
              <a:gd name="connsiteY7" fmla="*/ 340821 h 3749040"/>
              <a:gd name="connsiteX8" fmla="*/ 99752 w 3957237"/>
              <a:gd name="connsiteY8" fmla="*/ 448887 h 3749040"/>
              <a:gd name="connsiteX9" fmla="*/ 108065 w 3957237"/>
              <a:gd name="connsiteY9" fmla="*/ 507076 h 3749040"/>
              <a:gd name="connsiteX10" fmla="*/ 116378 w 3957237"/>
              <a:gd name="connsiteY10" fmla="*/ 540327 h 3749040"/>
              <a:gd name="connsiteX11" fmla="*/ 124691 w 3957237"/>
              <a:gd name="connsiteY11" fmla="*/ 581891 h 3749040"/>
              <a:gd name="connsiteX12" fmla="*/ 133003 w 3957237"/>
              <a:gd name="connsiteY12" fmla="*/ 615141 h 3749040"/>
              <a:gd name="connsiteX13" fmla="*/ 141316 w 3957237"/>
              <a:gd name="connsiteY13" fmla="*/ 665018 h 3749040"/>
              <a:gd name="connsiteX14" fmla="*/ 149629 w 3957237"/>
              <a:gd name="connsiteY14" fmla="*/ 698269 h 3749040"/>
              <a:gd name="connsiteX15" fmla="*/ 157941 w 3957237"/>
              <a:gd name="connsiteY15" fmla="*/ 748145 h 3749040"/>
              <a:gd name="connsiteX16" fmla="*/ 166254 w 3957237"/>
              <a:gd name="connsiteY16" fmla="*/ 773083 h 3749040"/>
              <a:gd name="connsiteX17" fmla="*/ 174567 w 3957237"/>
              <a:gd name="connsiteY17" fmla="*/ 814647 h 3749040"/>
              <a:gd name="connsiteX18" fmla="*/ 191192 w 3957237"/>
              <a:gd name="connsiteY18" fmla="*/ 881149 h 3749040"/>
              <a:gd name="connsiteX19" fmla="*/ 199505 w 3957237"/>
              <a:gd name="connsiteY19" fmla="*/ 914400 h 3749040"/>
              <a:gd name="connsiteX20" fmla="*/ 216131 w 3957237"/>
              <a:gd name="connsiteY20" fmla="*/ 939338 h 3749040"/>
              <a:gd name="connsiteX21" fmla="*/ 241069 w 3957237"/>
              <a:gd name="connsiteY21" fmla="*/ 1030778 h 3749040"/>
              <a:gd name="connsiteX22" fmla="*/ 266007 w 3957237"/>
              <a:gd name="connsiteY22" fmla="*/ 1064029 h 3749040"/>
              <a:gd name="connsiteX23" fmla="*/ 274320 w 3957237"/>
              <a:gd name="connsiteY23" fmla="*/ 1088967 h 3749040"/>
              <a:gd name="connsiteX24" fmla="*/ 307571 w 3957237"/>
              <a:gd name="connsiteY24" fmla="*/ 1138843 h 3749040"/>
              <a:gd name="connsiteX25" fmla="*/ 324196 w 3957237"/>
              <a:gd name="connsiteY25" fmla="*/ 1163781 h 3749040"/>
              <a:gd name="connsiteX26" fmla="*/ 340821 w 3957237"/>
              <a:gd name="connsiteY26" fmla="*/ 1188720 h 3749040"/>
              <a:gd name="connsiteX27" fmla="*/ 349134 w 3957237"/>
              <a:gd name="connsiteY27" fmla="*/ 1213658 h 3749040"/>
              <a:gd name="connsiteX28" fmla="*/ 382385 w 3957237"/>
              <a:gd name="connsiteY28" fmla="*/ 1263534 h 3749040"/>
              <a:gd name="connsiteX29" fmla="*/ 407323 w 3957237"/>
              <a:gd name="connsiteY29" fmla="*/ 1305098 h 3749040"/>
              <a:gd name="connsiteX30" fmla="*/ 415636 w 3957237"/>
              <a:gd name="connsiteY30" fmla="*/ 1330036 h 3749040"/>
              <a:gd name="connsiteX31" fmla="*/ 465512 w 3957237"/>
              <a:gd name="connsiteY31" fmla="*/ 1396538 h 3749040"/>
              <a:gd name="connsiteX32" fmla="*/ 498763 w 3957237"/>
              <a:gd name="connsiteY32" fmla="*/ 1438101 h 3749040"/>
              <a:gd name="connsiteX33" fmla="*/ 507076 w 3957237"/>
              <a:gd name="connsiteY33" fmla="*/ 1463040 h 3749040"/>
              <a:gd name="connsiteX34" fmla="*/ 540327 w 3957237"/>
              <a:gd name="connsiteY34" fmla="*/ 1504603 h 3749040"/>
              <a:gd name="connsiteX35" fmla="*/ 598516 w 3957237"/>
              <a:gd name="connsiteY35" fmla="*/ 1571105 h 3749040"/>
              <a:gd name="connsiteX36" fmla="*/ 615141 w 3957237"/>
              <a:gd name="connsiteY36" fmla="*/ 1596043 h 3749040"/>
              <a:gd name="connsiteX37" fmla="*/ 656705 w 3957237"/>
              <a:gd name="connsiteY37" fmla="*/ 1629294 h 3749040"/>
              <a:gd name="connsiteX38" fmla="*/ 673331 w 3957237"/>
              <a:gd name="connsiteY38" fmla="*/ 1645920 h 3749040"/>
              <a:gd name="connsiteX39" fmla="*/ 698269 w 3957237"/>
              <a:gd name="connsiteY39" fmla="*/ 1662545 h 3749040"/>
              <a:gd name="connsiteX40" fmla="*/ 714894 w 3957237"/>
              <a:gd name="connsiteY40" fmla="*/ 1679171 h 3749040"/>
              <a:gd name="connsiteX41" fmla="*/ 764771 w 3957237"/>
              <a:gd name="connsiteY41" fmla="*/ 1712421 h 3749040"/>
              <a:gd name="connsiteX42" fmla="*/ 789709 w 3957237"/>
              <a:gd name="connsiteY42" fmla="*/ 1729047 h 3749040"/>
              <a:gd name="connsiteX43" fmla="*/ 822960 w 3957237"/>
              <a:gd name="connsiteY43" fmla="*/ 1737360 h 3749040"/>
              <a:gd name="connsiteX44" fmla="*/ 872836 w 3957237"/>
              <a:gd name="connsiteY44" fmla="*/ 1770611 h 3749040"/>
              <a:gd name="connsiteX45" fmla="*/ 972589 w 3957237"/>
              <a:gd name="connsiteY45" fmla="*/ 1803861 h 3749040"/>
              <a:gd name="connsiteX46" fmla="*/ 997527 w 3957237"/>
              <a:gd name="connsiteY46" fmla="*/ 1812174 h 3749040"/>
              <a:gd name="connsiteX47" fmla="*/ 1022465 w 3957237"/>
              <a:gd name="connsiteY47" fmla="*/ 1820487 h 3749040"/>
              <a:gd name="connsiteX48" fmla="*/ 1064029 w 3957237"/>
              <a:gd name="connsiteY48" fmla="*/ 1828800 h 3749040"/>
              <a:gd name="connsiteX49" fmla="*/ 1097280 w 3957237"/>
              <a:gd name="connsiteY49" fmla="*/ 1837112 h 3749040"/>
              <a:gd name="connsiteX50" fmla="*/ 1180407 w 3957237"/>
              <a:gd name="connsiteY50" fmla="*/ 1845425 h 3749040"/>
              <a:gd name="connsiteX51" fmla="*/ 1205345 w 3957237"/>
              <a:gd name="connsiteY51" fmla="*/ 1853738 h 3749040"/>
              <a:gd name="connsiteX52" fmla="*/ 1404851 w 3957237"/>
              <a:gd name="connsiteY52" fmla="*/ 1878676 h 3749040"/>
              <a:gd name="connsiteX53" fmla="*/ 1662545 w 3957237"/>
              <a:gd name="connsiteY53" fmla="*/ 1895301 h 3749040"/>
              <a:gd name="connsiteX54" fmla="*/ 1729047 w 3957237"/>
              <a:gd name="connsiteY54" fmla="*/ 1903614 h 3749040"/>
              <a:gd name="connsiteX55" fmla="*/ 1837112 w 3957237"/>
              <a:gd name="connsiteY55" fmla="*/ 1911927 h 3749040"/>
              <a:gd name="connsiteX56" fmla="*/ 2019992 w 3957237"/>
              <a:gd name="connsiteY56" fmla="*/ 1928552 h 3749040"/>
              <a:gd name="connsiteX57" fmla="*/ 2219498 w 3957237"/>
              <a:gd name="connsiteY57" fmla="*/ 1945178 h 3749040"/>
              <a:gd name="connsiteX58" fmla="*/ 2352501 w 3957237"/>
              <a:gd name="connsiteY58" fmla="*/ 1961803 h 3749040"/>
              <a:gd name="connsiteX59" fmla="*/ 2419003 w 3957237"/>
              <a:gd name="connsiteY59" fmla="*/ 1978429 h 3749040"/>
              <a:gd name="connsiteX60" fmla="*/ 2493818 w 3957237"/>
              <a:gd name="connsiteY60" fmla="*/ 1995054 h 3749040"/>
              <a:gd name="connsiteX61" fmla="*/ 2543694 w 3957237"/>
              <a:gd name="connsiteY61" fmla="*/ 2003367 h 3749040"/>
              <a:gd name="connsiteX62" fmla="*/ 2610196 w 3957237"/>
              <a:gd name="connsiteY62" fmla="*/ 2019992 h 3749040"/>
              <a:gd name="connsiteX63" fmla="*/ 2693323 w 3957237"/>
              <a:gd name="connsiteY63" fmla="*/ 2061556 h 3749040"/>
              <a:gd name="connsiteX64" fmla="*/ 2793076 w 3957237"/>
              <a:gd name="connsiteY64" fmla="*/ 2103120 h 3749040"/>
              <a:gd name="connsiteX65" fmla="*/ 2818014 w 3957237"/>
              <a:gd name="connsiteY65" fmla="*/ 2119745 h 3749040"/>
              <a:gd name="connsiteX66" fmla="*/ 2901141 w 3957237"/>
              <a:gd name="connsiteY66" fmla="*/ 2144683 h 3749040"/>
              <a:gd name="connsiteX67" fmla="*/ 2967643 w 3957237"/>
              <a:gd name="connsiteY67" fmla="*/ 2186247 h 3749040"/>
              <a:gd name="connsiteX68" fmla="*/ 2992581 w 3957237"/>
              <a:gd name="connsiteY68" fmla="*/ 2202872 h 3749040"/>
              <a:gd name="connsiteX69" fmla="*/ 3034145 w 3957237"/>
              <a:gd name="connsiteY69" fmla="*/ 2219498 h 3749040"/>
              <a:gd name="connsiteX70" fmla="*/ 3067396 w 3957237"/>
              <a:gd name="connsiteY70" fmla="*/ 2236123 h 3749040"/>
              <a:gd name="connsiteX71" fmla="*/ 3092334 w 3957237"/>
              <a:gd name="connsiteY71" fmla="*/ 2244436 h 3749040"/>
              <a:gd name="connsiteX72" fmla="*/ 3142211 w 3957237"/>
              <a:gd name="connsiteY72" fmla="*/ 2269374 h 3749040"/>
              <a:gd name="connsiteX73" fmla="*/ 3192087 w 3957237"/>
              <a:gd name="connsiteY73" fmla="*/ 2310938 h 3749040"/>
              <a:gd name="connsiteX74" fmla="*/ 3241963 w 3957237"/>
              <a:gd name="connsiteY74" fmla="*/ 2344189 h 3749040"/>
              <a:gd name="connsiteX75" fmla="*/ 3300152 w 3957237"/>
              <a:gd name="connsiteY75" fmla="*/ 2385752 h 3749040"/>
              <a:gd name="connsiteX76" fmla="*/ 3341716 w 3957237"/>
              <a:gd name="connsiteY76" fmla="*/ 2419003 h 3749040"/>
              <a:gd name="connsiteX77" fmla="*/ 3374967 w 3957237"/>
              <a:gd name="connsiteY77" fmla="*/ 2452254 h 3749040"/>
              <a:gd name="connsiteX78" fmla="*/ 3391592 w 3957237"/>
              <a:gd name="connsiteY78" fmla="*/ 2468880 h 3749040"/>
              <a:gd name="connsiteX79" fmla="*/ 3416531 w 3957237"/>
              <a:gd name="connsiteY79" fmla="*/ 2510443 h 3749040"/>
              <a:gd name="connsiteX80" fmla="*/ 3424843 w 3957237"/>
              <a:gd name="connsiteY80" fmla="*/ 2535381 h 3749040"/>
              <a:gd name="connsiteX81" fmla="*/ 3441469 w 3957237"/>
              <a:gd name="connsiteY81" fmla="*/ 2552007 h 3749040"/>
              <a:gd name="connsiteX82" fmla="*/ 3458094 w 3957237"/>
              <a:gd name="connsiteY82" fmla="*/ 2576945 h 3749040"/>
              <a:gd name="connsiteX83" fmla="*/ 3499658 w 3957237"/>
              <a:gd name="connsiteY83" fmla="*/ 2618509 h 3749040"/>
              <a:gd name="connsiteX84" fmla="*/ 3507971 w 3957237"/>
              <a:gd name="connsiteY84" fmla="*/ 2643447 h 3749040"/>
              <a:gd name="connsiteX85" fmla="*/ 3549534 w 3957237"/>
              <a:gd name="connsiteY85" fmla="*/ 2685011 h 3749040"/>
              <a:gd name="connsiteX86" fmla="*/ 3566160 w 3957237"/>
              <a:gd name="connsiteY86" fmla="*/ 2709949 h 3749040"/>
              <a:gd name="connsiteX87" fmla="*/ 3591098 w 3957237"/>
              <a:gd name="connsiteY87" fmla="*/ 2751512 h 3749040"/>
              <a:gd name="connsiteX88" fmla="*/ 3624349 w 3957237"/>
              <a:gd name="connsiteY88" fmla="*/ 2801389 h 3749040"/>
              <a:gd name="connsiteX89" fmla="*/ 3632661 w 3957237"/>
              <a:gd name="connsiteY89" fmla="*/ 2826327 h 3749040"/>
              <a:gd name="connsiteX90" fmla="*/ 3649287 w 3957237"/>
              <a:gd name="connsiteY90" fmla="*/ 2851265 h 3749040"/>
              <a:gd name="connsiteX91" fmla="*/ 3657600 w 3957237"/>
              <a:gd name="connsiteY91" fmla="*/ 2884516 h 3749040"/>
              <a:gd name="connsiteX92" fmla="*/ 3690851 w 3957237"/>
              <a:gd name="connsiteY92" fmla="*/ 2934392 h 3749040"/>
              <a:gd name="connsiteX93" fmla="*/ 3707476 w 3957237"/>
              <a:gd name="connsiteY93" fmla="*/ 2967643 h 3749040"/>
              <a:gd name="connsiteX94" fmla="*/ 3724101 w 3957237"/>
              <a:gd name="connsiteY94" fmla="*/ 3017520 h 3749040"/>
              <a:gd name="connsiteX95" fmla="*/ 3740727 w 3957237"/>
              <a:gd name="connsiteY95" fmla="*/ 3042458 h 3749040"/>
              <a:gd name="connsiteX96" fmla="*/ 3757352 w 3957237"/>
              <a:gd name="connsiteY96" fmla="*/ 3100647 h 3749040"/>
              <a:gd name="connsiteX97" fmla="*/ 3765665 w 3957237"/>
              <a:gd name="connsiteY97" fmla="*/ 3125585 h 3749040"/>
              <a:gd name="connsiteX98" fmla="*/ 3782291 w 3957237"/>
              <a:gd name="connsiteY98" fmla="*/ 3142211 h 3749040"/>
              <a:gd name="connsiteX99" fmla="*/ 3790603 w 3957237"/>
              <a:gd name="connsiteY99" fmla="*/ 3167149 h 3749040"/>
              <a:gd name="connsiteX100" fmla="*/ 3807229 w 3957237"/>
              <a:gd name="connsiteY100" fmla="*/ 3192087 h 3749040"/>
              <a:gd name="connsiteX101" fmla="*/ 3832167 w 3957237"/>
              <a:gd name="connsiteY101" fmla="*/ 3275214 h 3749040"/>
              <a:gd name="connsiteX102" fmla="*/ 3848792 w 3957237"/>
              <a:gd name="connsiteY102" fmla="*/ 3300152 h 3749040"/>
              <a:gd name="connsiteX103" fmla="*/ 3865418 w 3957237"/>
              <a:gd name="connsiteY103" fmla="*/ 3358341 h 3749040"/>
              <a:gd name="connsiteX104" fmla="*/ 3873731 w 3957237"/>
              <a:gd name="connsiteY104" fmla="*/ 3383280 h 3749040"/>
              <a:gd name="connsiteX105" fmla="*/ 3898669 w 3957237"/>
              <a:gd name="connsiteY105" fmla="*/ 3474720 h 3749040"/>
              <a:gd name="connsiteX106" fmla="*/ 3906981 w 3957237"/>
              <a:gd name="connsiteY106" fmla="*/ 3499658 h 3749040"/>
              <a:gd name="connsiteX107" fmla="*/ 3915294 w 3957237"/>
              <a:gd name="connsiteY107" fmla="*/ 3616036 h 3749040"/>
              <a:gd name="connsiteX108" fmla="*/ 3923607 w 3957237"/>
              <a:gd name="connsiteY108" fmla="*/ 3640974 h 3749040"/>
              <a:gd name="connsiteX109" fmla="*/ 3940232 w 3957237"/>
              <a:gd name="connsiteY109" fmla="*/ 3657600 h 3749040"/>
              <a:gd name="connsiteX110" fmla="*/ 3956858 w 3957237"/>
              <a:gd name="connsiteY110" fmla="*/ 374904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3957237" h="3749040">
                <a:moveTo>
                  <a:pt x="0" y="0"/>
                </a:moveTo>
                <a:cubicBezTo>
                  <a:pt x="2771" y="22167"/>
                  <a:pt x="4316" y="44522"/>
                  <a:pt x="8312" y="66501"/>
                </a:cubicBezTo>
                <a:cubicBezTo>
                  <a:pt x="9879" y="75122"/>
                  <a:pt x="14319" y="82986"/>
                  <a:pt x="16625" y="91440"/>
                </a:cubicBezTo>
                <a:cubicBezTo>
                  <a:pt x="22637" y="113484"/>
                  <a:pt x="27709" y="135774"/>
                  <a:pt x="33251" y="157941"/>
                </a:cubicBezTo>
                <a:cubicBezTo>
                  <a:pt x="36678" y="171648"/>
                  <a:pt x="38136" y="185798"/>
                  <a:pt x="41563" y="199505"/>
                </a:cubicBezTo>
                <a:cubicBezTo>
                  <a:pt x="53434" y="246992"/>
                  <a:pt x="47822" y="200674"/>
                  <a:pt x="58189" y="257694"/>
                </a:cubicBezTo>
                <a:cubicBezTo>
                  <a:pt x="61694" y="276971"/>
                  <a:pt x="62659" y="296670"/>
                  <a:pt x="66501" y="315883"/>
                </a:cubicBezTo>
                <a:cubicBezTo>
                  <a:pt x="68219" y="324475"/>
                  <a:pt x="72844" y="332283"/>
                  <a:pt x="74814" y="340821"/>
                </a:cubicBezTo>
                <a:cubicBezTo>
                  <a:pt x="102333" y="460067"/>
                  <a:pt x="79660" y="388605"/>
                  <a:pt x="99752" y="448887"/>
                </a:cubicBezTo>
                <a:cubicBezTo>
                  <a:pt x="102523" y="468283"/>
                  <a:pt x="104560" y="487799"/>
                  <a:pt x="108065" y="507076"/>
                </a:cubicBezTo>
                <a:cubicBezTo>
                  <a:pt x="110109" y="518317"/>
                  <a:pt x="113900" y="529174"/>
                  <a:pt x="116378" y="540327"/>
                </a:cubicBezTo>
                <a:cubicBezTo>
                  <a:pt x="119443" y="554120"/>
                  <a:pt x="121626" y="568098"/>
                  <a:pt x="124691" y="581891"/>
                </a:cubicBezTo>
                <a:cubicBezTo>
                  <a:pt x="127169" y="593043"/>
                  <a:pt x="130763" y="603938"/>
                  <a:pt x="133003" y="615141"/>
                </a:cubicBezTo>
                <a:cubicBezTo>
                  <a:pt x="136308" y="631669"/>
                  <a:pt x="138010" y="648490"/>
                  <a:pt x="141316" y="665018"/>
                </a:cubicBezTo>
                <a:cubicBezTo>
                  <a:pt x="143557" y="676221"/>
                  <a:pt x="147388" y="687066"/>
                  <a:pt x="149629" y="698269"/>
                </a:cubicBezTo>
                <a:cubicBezTo>
                  <a:pt x="152934" y="714796"/>
                  <a:pt x="154285" y="731692"/>
                  <a:pt x="157941" y="748145"/>
                </a:cubicBezTo>
                <a:cubicBezTo>
                  <a:pt x="159842" y="756699"/>
                  <a:pt x="164129" y="764582"/>
                  <a:pt x="166254" y="773083"/>
                </a:cubicBezTo>
                <a:cubicBezTo>
                  <a:pt x="169681" y="786790"/>
                  <a:pt x="171390" y="800880"/>
                  <a:pt x="174567" y="814647"/>
                </a:cubicBezTo>
                <a:cubicBezTo>
                  <a:pt x="179705" y="836911"/>
                  <a:pt x="185650" y="858982"/>
                  <a:pt x="191192" y="881149"/>
                </a:cubicBezTo>
                <a:cubicBezTo>
                  <a:pt x="193963" y="892233"/>
                  <a:pt x="193167" y="904894"/>
                  <a:pt x="199505" y="914400"/>
                </a:cubicBezTo>
                <a:lnTo>
                  <a:pt x="216131" y="939338"/>
                </a:lnTo>
                <a:cubicBezTo>
                  <a:pt x="220151" y="959438"/>
                  <a:pt x="229562" y="1015435"/>
                  <a:pt x="241069" y="1030778"/>
                </a:cubicBezTo>
                <a:lnTo>
                  <a:pt x="266007" y="1064029"/>
                </a:lnTo>
                <a:cubicBezTo>
                  <a:pt x="268778" y="1072342"/>
                  <a:pt x="270065" y="1081307"/>
                  <a:pt x="274320" y="1088967"/>
                </a:cubicBezTo>
                <a:cubicBezTo>
                  <a:pt x="284024" y="1106434"/>
                  <a:pt x="296487" y="1122218"/>
                  <a:pt x="307571" y="1138843"/>
                </a:cubicBezTo>
                <a:lnTo>
                  <a:pt x="324196" y="1163781"/>
                </a:lnTo>
                <a:cubicBezTo>
                  <a:pt x="329738" y="1172094"/>
                  <a:pt x="337662" y="1179242"/>
                  <a:pt x="340821" y="1188720"/>
                </a:cubicBezTo>
                <a:cubicBezTo>
                  <a:pt x="343592" y="1197033"/>
                  <a:pt x="344879" y="1205998"/>
                  <a:pt x="349134" y="1213658"/>
                </a:cubicBezTo>
                <a:cubicBezTo>
                  <a:pt x="358838" y="1231125"/>
                  <a:pt x="376066" y="1244578"/>
                  <a:pt x="382385" y="1263534"/>
                </a:cubicBezTo>
                <a:cubicBezTo>
                  <a:pt x="393176" y="1295907"/>
                  <a:pt x="384502" y="1282276"/>
                  <a:pt x="407323" y="1305098"/>
                </a:cubicBezTo>
                <a:cubicBezTo>
                  <a:pt x="410094" y="1313411"/>
                  <a:pt x="411381" y="1322376"/>
                  <a:pt x="415636" y="1330036"/>
                </a:cubicBezTo>
                <a:cubicBezTo>
                  <a:pt x="439134" y="1372332"/>
                  <a:pt x="440289" y="1371314"/>
                  <a:pt x="465512" y="1396538"/>
                </a:cubicBezTo>
                <a:cubicBezTo>
                  <a:pt x="486408" y="1459223"/>
                  <a:pt x="455790" y="1384385"/>
                  <a:pt x="498763" y="1438101"/>
                </a:cubicBezTo>
                <a:cubicBezTo>
                  <a:pt x="504237" y="1444944"/>
                  <a:pt x="503157" y="1455202"/>
                  <a:pt x="507076" y="1463040"/>
                </a:cubicBezTo>
                <a:cubicBezTo>
                  <a:pt x="527421" y="1503730"/>
                  <a:pt x="517129" y="1473673"/>
                  <a:pt x="540327" y="1504603"/>
                </a:cubicBezTo>
                <a:cubicBezTo>
                  <a:pt x="588820" y="1569259"/>
                  <a:pt x="552102" y="1540163"/>
                  <a:pt x="598516" y="1571105"/>
                </a:cubicBezTo>
                <a:cubicBezTo>
                  <a:pt x="604058" y="1579418"/>
                  <a:pt x="608900" y="1588242"/>
                  <a:pt x="615141" y="1596043"/>
                </a:cubicBezTo>
                <a:cubicBezTo>
                  <a:pt x="632983" y="1618345"/>
                  <a:pt x="632701" y="1610091"/>
                  <a:pt x="656705" y="1629294"/>
                </a:cubicBezTo>
                <a:cubicBezTo>
                  <a:pt x="662825" y="1634190"/>
                  <a:pt x="667211" y="1641024"/>
                  <a:pt x="673331" y="1645920"/>
                </a:cubicBezTo>
                <a:cubicBezTo>
                  <a:pt x="681132" y="1652161"/>
                  <a:pt x="690468" y="1656304"/>
                  <a:pt x="698269" y="1662545"/>
                </a:cubicBezTo>
                <a:cubicBezTo>
                  <a:pt x="704389" y="1667441"/>
                  <a:pt x="708624" y="1674469"/>
                  <a:pt x="714894" y="1679171"/>
                </a:cubicBezTo>
                <a:cubicBezTo>
                  <a:pt x="730879" y="1691160"/>
                  <a:pt x="748145" y="1701337"/>
                  <a:pt x="764771" y="1712421"/>
                </a:cubicBezTo>
                <a:cubicBezTo>
                  <a:pt x="773084" y="1717963"/>
                  <a:pt x="780017" y="1726624"/>
                  <a:pt x="789709" y="1729047"/>
                </a:cubicBezTo>
                <a:lnTo>
                  <a:pt x="822960" y="1737360"/>
                </a:lnTo>
                <a:cubicBezTo>
                  <a:pt x="839585" y="1748444"/>
                  <a:pt x="853880" y="1764292"/>
                  <a:pt x="872836" y="1770611"/>
                </a:cubicBezTo>
                <a:lnTo>
                  <a:pt x="972589" y="1803861"/>
                </a:lnTo>
                <a:lnTo>
                  <a:pt x="997527" y="1812174"/>
                </a:lnTo>
                <a:cubicBezTo>
                  <a:pt x="1005840" y="1814945"/>
                  <a:pt x="1013873" y="1818769"/>
                  <a:pt x="1022465" y="1820487"/>
                </a:cubicBezTo>
                <a:cubicBezTo>
                  <a:pt x="1036320" y="1823258"/>
                  <a:pt x="1050236" y="1825735"/>
                  <a:pt x="1064029" y="1828800"/>
                </a:cubicBezTo>
                <a:cubicBezTo>
                  <a:pt x="1075182" y="1831278"/>
                  <a:pt x="1085970" y="1835496"/>
                  <a:pt x="1097280" y="1837112"/>
                </a:cubicBezTo>
                <a:cubicBezTo>
                  <a:pt x="1124847" y="1841050"/>
                  <a:pt x="1152698" y="1842654"/>
                  <a:pt x="1180407" y="1845425"/>
                </a:cubicBezTo>
                <a:cubicBezTo>
                  <a:pt x="1188720" y="1848196"/>
                  <a:pt x="1196753" y="1852020"/>
                  <a:pt x="1205345" y="1853738"/>
                </a:cubicBezTo>
                <a:cubicBezTo>
                  <a:pt x="1300101" y="1872689"/>
                  <a:pt x="1309028" y="1870691"/>
                  <a:pt x="1404851" y="1878676"/>
                </a:cubicBezTo>
                <a:cubicBezTo>
                  <a:pt x="1514484" y="1906086"/>
                  <a:pt x="1402095" y="1880419"/>
                  <a:pt x="1662545" y="1895301"/>
                </a:cubicBezTo>
                <a:cubicBezTo>
                  <a:pt x="1684848" y="1896575"/>
                  <a:pt x="1706808" y="1901496"/>
                  <a:pt x="1729047" y="1903614"/>
                </a:cubicBezTo>
                <a:cubicBezTo>
                  <a:pt x="1765012" y="1907039"/>
                  <a:pt x="1801090" y="1909156"/>
                  <a:pt x="1837112" y="1911927"/>
                </a:cubicBezTo>
                <a:cubicBezTo>
                  <a:pt x="1926192" y="1929743"/>
                  <a:pt x="1860412" y="1918579"/>
                  <a:pt x="2019992" y="1928552"/>
                </a:cubicBezTo>
                <a:cubicBezTo>
                  <a:pt x="2156875" y="1937107"/>
                  <a:pt x="2111019" y="1933124"/>
                  <a:pt x="2219498" y="1945178"/>
                </a:cubicBezTo>
                <a:cubicBezTo>
                  <a:pt x="2283068" y="1966369"/>
                  <a:pt x="2217729" y="1946829"/>
                  <a:pt x="2352501" y="1961803"/>
                </a:cubicBezTo>
                <a:cubicBezTo>
                  <a:pt x="2393989" y="1966413"/>
                  <a:pt x="2386036" y="1969010"/>
                  <a:pt x="2419003" y="1978429"/>
                </a:cubicBezTo>
                <a:cubicBezTo>
                  <a:pt x="2442343" y="1985097"/>
                  <a:pt x="2470260" y="1990771"/>
                  <a:pt x="2493818" y="1995054"/>
                </a:cubicBezTo>
                <a:cubicBezTo>
                  <a:pt x="2510401" y="1998069"/>
                  <a:pt x="2527213" y="1999835"/>
                  <a:pt x="2543694" y="2003367"/>
                </a:cubicBezTo>
                <a:cubicBezTo>
                  <a:pt x="2566036" y="2008155"/>
                  <a:pt x="2610196" y="2019992"/>
                  <a:pt x="2610196" y="2019992"/>
                </a:cubicBezTo>
                <a:cubicBezTo>
                  <a:pt x="2730946" y="2100493"/>
                  <a:pt x="2605599" y="2025004"/>
                  <a:pt x="2693323" y="2061556"/>
                </a:cubicBezTo>
                <a:cubicBezTo>
                  <a:pt x="2808404" y="2109507"/>
                  <a:pt x="2718098" y="2084375"/>
                  <a:pt x="2793076" y="2103120"/>
                </a:cubicBezTo>
                <a:cubicBezTo>
                  <a:pt x="2801389" y="2108662"/>
                  <a:pt x="2809078" y="2115277"/>
                  <a:pt x="2818014" y="2119745"/>
                </a:cubicBezTo>
                <a:cubicBezTo>
                  <a:pt x="2854471" y="2137974"/>
                  <a:pt x="2862202" y="2136896"/>
                  <a:pt x="2901141" y="2144683"/>
                </a:cubicBezTo>
                <a:cubicBezTo>
                  <a:pt x="2923308" y="2158538"/>
                  <a:pt x="2945892" y="2171747"/>
                  <a:pt x="2967643" y="2186247"/>
                </a:cubicBezTo>
                <a:cubicBezTo>
                  <a:pt x="2975956" y="2191789"/>
                  <a:pt x="2983645" y="2198404"/>
                  <a:pt x="2992581" y="2202872"/>
                </a:cubicBezTo>
                <a:cubicBezTo>
                  <a:pt x="3005928" y="2209545"/>
                  <a:pt x="3020509" y="2213438"/>
                  <a:pt x="3034145" y="2219498"/>
                </a:cubicBezTo>
                <a:cubicBezTo>
                  <a:pt x="3045469" y="2224531"/>
                  <a:pt x="3056006" y="2231242"/>
                  <a:pt x="3067396" y="2236123"/>
                </a:cubicBezTo>
                <a:cubicBezTo>
                  <a:pt x="3075450" y="2239575"/>
                  <a:pt x="3084497" y="2240517"/>
                  <a:pt x="3092334" y="2244436"/>
                </a:cubicBezTo>
                <a:cubicBezTo>
                  <a:pt x="3156789" y="2276664"/>
                  <a:pt x="3079528" y="2248480"/>
                  <a:pt x="3142211" y="2269374"/>
                </a:cubicBezTo>
                <a:cubicBezTo>
                  <a:pt x="3231335" y="2328792"/>
                  <a:pt x="3096068" y="2236256"/>
                  <a:pt x="3192087" y="2310938"/>
                </a:cubicBezTo>
                <a:cubicBezTo>
                  <a:pt x="3207859" y="2323205"/>
                  <a:pt x="3227834" y="2330060"/>
                  <a:pt x="3241963" y="2344189"/>
                </a:cubicBezTo>
                <a:cubicBezTo>
                  <a:pt x="3275663" y="2377889"/>
                  <a:pt x="3256386" y="2363870"/>
                  <a:pt x="3300152" y="2385752"/>
                </a:cubicBezTo>
                <a:cubicBezTo>
                  <a:pt x="3356749" y="2442349"/>
                  <a:pt x="3268311" y="2356084"/>
                  <a:pt x="3341716" y="2419003"/>
                </a:cubicBezTo>
                <a:cubicBezTo>
                  <a:pt x="3353617" y="2429204"/>
                  <a:pt x="3363883" y="2441170"/>
                  <a:pt x="3374967" y="2452254"/>
                </a:cubicBezTo>
                <a:lnTo>
                  <a:pt x="3391592" y="2468880"/>
                </a:lnTo>
                <a:cubicBezTo>
                  <a:pt x="3415143" y="2539531"/>
                  <a:pt x="3382296" y="2453385"/>
                  <a:pt x="3416531" y="2510443"/>
                </a:cubicBezTo>
                <a:cubicBezTo>
                  <a:pt x="3421039" y="2517957"/>
                  <a:pt x="3420335" y="2527867"/>
                  <a:pt x="3424843" y="2535381"/>
                </a:cubicBezTo>
                <a:cubicBezTo>
                  <a:pt x="3428875" y="2542102"/>
                  <a:pt x="3436573" y="2545887"/>
                  <a:pt x="3441469" y="2552007"/>
                </a:cubicBezTo>
                <a:cubicBezTo>
                  <a:pt x="3447710" y="2559808"/>
                  <a:pt x="3451515" y="2569426"/>
                  <a:pt x="3458094" y="2576945"/>
                </a:cubicBezTo>
                <a:cubicBezTo>
                  <a:pt x="3470996" y="2591691"/>
                  <a:pt x="3499658" y="2618509"/>
                  <a:pt x="3499658" y="2618509"/>
                </a:cubicBezTo>
                <a:cubicBezTo>
                  <a:pt x="3502429" y="2626822"/>
                  <a:pt x="3502714" y="2636437"/>
                  <a:pt x="3507971" y="2643447"/>
                </a:cubicBezTo>
                <a:cubicBezTo>
                  <a:pt x="3519727" y="2659122"/>
                  <a:pt x="3538665" y="2668709"/>
                  <a:pt x="3549534" y="2685011"/>
                </a:cubicBezTo>
                <a:lnTo>
                  <a:pt x="3566160" y="2709949"/>
                </a:lnTo>
                <a:cubicBezTo>
                  <a:pt x="3582053" y="2757632"/>
                  <a:pt x="3563712" y="2714997"/>
                  <a:pt x="3591098" y="2751512"/>
                </a:cubicBezTo>
                <a:cubicBezTo>
                  <a:pt x="3603087" y="2767497"/>
                  <a:pt x="3624349" y="2801389"/>
                  <a:pt x="3624349" y="2801389"/>
                </a:cubicBezTo>
                <a:cubicBezTo>
                  <a:pt x="3627120" y="2809702"/>
                  <a:pt x="3628742" y="2818490"/>
                  <a:pt x="3632661" y="2826327"/>
                </a:cubicBezTo>
                <a:cubicBezTo>
                  <a:pt x="3637129" y="2835263"/>
                  <a:pt x="3645351" y="2842082"/>
                  <a:pt x="3649287" y="2851265"/>
                </a:cubicBezTo>
                <a:cubicBezTo>
                  <a:pt x="3653788" y="2861766"/>
                  <a:pt x="3652491" y="2874297"/>
                  <a:pt x="3657600" y="2884516"/>
                </a:cubicBezTo>
                <a:cubicBezTo>
                  <a:pt x="3666536" y="2902388"/>
                  <a:pt x="3681915" y="2916520"/>
                  <a:pt x="3690851" y="2934392"/>
                </a:cubicBezTo>
                <a:cubicBezTo>
                  <a:pt x="3696393" y="2945476"/>
                  <a:pt x="3702874" y="2956137"/>
                  <a:pt x="3707476" y="2967643"/>
                </a:cubicBezTo>
                <a:cubicBezTo>
                  <a:pt x="3713984" y="2983915"/>
                  <a:pt x="3714380" y="3002939"/>
                  <a:pt x="3724101" y="3017520"/>
                </a:cubicBezTo>
                <a:cubicBezTo>
                  <a:pt x="3729643" y="3025833"/>
                  <a:pt x="3736259" y="3033522"/>
                  <a:pt x="3740727" y="3042458"/>
                </a:cubicBezTo>
                <a:cubicBezTo>
                  <a:pt x="3747373" y="3055749"/>
                  <a:pt x="3753799" y="3088212"/>
                  <a:pt x="3757352" y="3100647"/>
                </a:cubicBezTo>
                <a:cubicBezTo>
                  <a:pt x="3759759" y="3109072"/>
                  <a:pt x="3761157" y="3118071"/>
                  <a:pt x="3765665" y="3125585"/>
                </a:cubicBezTo>
                <a:cubicBezTo>
                  <a:pt x="3769697" y="3132306"/>
                  <a:pt x="3776749" y="3136669"/>
                  <a:pt x="3782291" y="3142211"/>
                </a:cubicBezTo>
                <a:cubicBezTo>
                  <a:pt x="3785062" y="3150524"/>
                  <a:pt x="3786684" y="3159312"/>
                  <a:pt x="3790603" y="3167149"/>
                </a:cubicBezTo>
                <a:cubicBezTo>
                  <a:pt x="3795071" y="3176085"/>
                  <a:pt x="3803293" y="3182904"/>
                  <a:pt x="3807229" y="3192087"/>
                </a:cubicBezTo>
                <a:cubicBezTo>
                  <a:pt x="3821173" y="3224623"/>
                  <a:pt x="3809808" y="3241675"/>
                  <a:pt x="3832167" y="3275214"/>
                </a:cubicBezTo>
                <a:cubicBezTo>
                  <a:pt x="3837709" y="3283527"/>
                  <a:pt x="3844324" y="3291216"/>
                  <a:pt x="3848792" y="3300152"/>
                </a:cubicBezTo>
                <a:cubicBezTo>
                  <a:pt x="3855435" y="3313439"/>
                  <a:pt x="3861867" y="3345913"/>
                  <a:pt x="3865418" y="3358341"/>
                </a:cubicBezTo>
                <a:cubicBezTo>
                  <a:pt x="3867825" y="3366766"/>
                  <a:pt x="3871606" y="3374779"/>
                  <a:pt x="3873731" y="3383280"/>
                </a:cubicBezTo>
                <a:cubicBezTo>
                  <a:pt x="3897232" y="3477287"/>
                  <a:pt x="3862998" y="3367704"/>
                  <a:pt x="3898669" y="3474720"/>
                </a:cubicBezTo>
                <a:lnTo>
                  <a:pt x="3906981" y="3499658"/>
                </a:lnTo>
                <a:cubicBezTo>
                  <a:pt x="3909752" y="3538451"/>
                  <a:pt x="3910750" y="3577411"/>
                  <a:pt x="3915294" y="3616036"/>
                </a:cubicBezTo>
                <a:cubicBezTo>
                  <a:pt x="3916318" y="3624738"/>
                  <a:pt x="3919099" y="3633460"/>
                  <a:pt x="3923607" y="3640974"/>
                </a:cubicBezTo>
                <a:cubicBezTo>
                  <a:pt x="3927639" y="3647694"/>
                  <a:pt x="3934690" y="3652058"/>
                  <a:pt x="3940232" y="3657600"/>
                </a:cubicBezTo>
                <a:cubicBezTo>
                  <a:pt x="3961239" y="3720620"/>
                  <a:pt x="3956858" y="3689951"/>
                  <a:pt x="3956858" y="374904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51018" y="214468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03673" y="589372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20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966</Words>
  <Application>Microsoft Office PowerPoint</Application>
  <PresentationFormat>Widescreen</PresentationFormat>
  <Paragraphs>142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Demand Analysis Over a Distribution of Consumer Types</vt:lpstr>
      <vt:lpstr>Outline</vt:lpstr>
      <vt:lpstr>If you have taken a course in economics, then you have seen this…</vt:lpstr>
      <vt:lpstr>In an intro economics course, we might even use simple algebra…</vt:lpstr>
      <vt:lpstr>In a more advanced course, you might even use a logarithmic utility function and see a demand curve like this…</vt:lpstr>
      <vt:lpstr>But in the real world, demand curves might look like this…</vt:lpstr>
      <vt:lpstr>Or, if we flipped it the “right” way…</vt:lpstr>
      <vt:lpstr>…and looked at 1-Q instead</vt:lpstr>
      <vt:lpstr>Returning to the usual graph…</vt:lpstr>
      <vt:lpstr>Distribution of Consumer Types</vt:lpstr>
      <vt:lpstr>Pop Quiz!</vt:lpstr>
      <vt:lpstr>Demand Over a Distribution of Reservation Prices</vt:lpstr>
      <vt:lpstr>Setting Prices—Linear Demand Example</vt:lpstr>
      <vt:lpstr>Setting Prices—Increase in mean reservation price</vt:lpstr>
      <vt:lpstr>Comparative Statics</vt:lpstr>
      <vt:lpstr>Comparative Statics</vt:lpstr>
      <vt:lpstr>Comparative Statics</vt:lpstr>
      <vt:lpstr>Implication</vt:lpstr>
      <vt:lpstr>Data Analytics</vt:lpstr>
      <vt:lpstr>Data Analytics</vt:lpstr>
      <vt:lpstr>Data Analytics</vt:lpstr>
      <vt:lpstr>Confusion Matrix</vt:lpstr>
      <vt:lpstr>Estimated probability of purchase by different types</vt:lpstr>
      <vt:lpstr>Next step</vt:lpstr>
      <vt:lpstr>Estimated probability of purchase at the optimal price of 34</vt:lpstr>
      <vt:lpstr>How does this compare to Highfill, Polley, and Scott (2004)?</vt:lpstr>
      <vt:lpstr>How does this compare to Highfill, Polley, and Scott (2004)?</vt:lpstr>
      <vt:lpstr>Conclusion</vt:lpstr>
    </vt:vector>
  </TitlesOfParts>
  <Company>WIU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Analysis Over a Distribution of Consumer Types</dc:title>
  <dc:creator>William J Polley</dc:creator>
  <cp:lastModifiedBy>William J Polley</cp:lastModifiedBy>
  <cp:revision>17</cp:revision>
  <dcterms:created xsi:type="dcterms:W3CDTF">2019-10-16T17:01:50Z</dcterms:created>
  <dcterms:modified xsi:type="dcterms:W3CDTF">2019-10-16T20:02:18Z</dcterms:modified>
</cp:coreProperties>
</file>