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80" r:id="rId23"/>
    <p:sldId id="281" r:id="rId24"/>
    <p:sldId id="282" r:id="rId25"/>
    <p:sldId id="278" r:id="rId26"/>
    <p:sldId id="279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Advent Pro SemiBold" panose="020B0604020202020204" charset="0"/>
      <p:regular r:id="rId32"/>
      <p:bold r:id="rId33"/>
    </p:embeddedFont>
    <p:embeddedFont>
      <p:font typeface="Fira Sans Condensed Medium" panose="020B060402020202020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Maven Pro" panose="020B0604020202020204" charset="0"/>
      <p:regular r:id="rId42"/>
      <p:bold r:id="rId43"/>
    </p:embeddedFont>
    <p:embeddedFont>
      <p:font typeface="Share Tech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81ba6df0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81ba6df0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b81ba6df0d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b81ba6df0d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81ba6df0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81ba6df0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81ba6df0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81ba6df0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81ba6df0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81ba6df0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81ba6df0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81ba6df0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81ba6df0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81ba6df0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81ba6df0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81ba6df0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81ba6df0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81ba6df0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81ba6df0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81ba6df0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b81ba6df0d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b81ba6df0d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81ba6df0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81ba6df0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b81ba6df0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b81ba6df0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81ba6df0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81ba6df0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81ba6df0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81ba6df0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81ba6df0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81ba6df0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81ba6df0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81ba6df0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81ba6df0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81ba6df0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81ba6df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81ba6df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81ba6df0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81ba6df0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o.gov/products/b-418730.5%2Cb-418730.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o.gov/products/b-418730.5%2Cb-418730.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924250" y="28806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Billy Hayes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9042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 </a:t>
            </a:r>
            <a:r>
              <a:rPr lang="en">
                <a:solidFill>
                  <a:schemeClr val="accent2"/>
                </a:solidFill>
              </a:rPr>
              <a:t>GETTER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ANALYZING WHAT IT TAKES TO SECURE A GOVERNMENT CONTRACT</a:t>
            </a:r>
            <a:endParaRPr sz="28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608" name="Google Shape;608;p32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SelectorGadget to find CSS selectors for data extraction from gao.gov</a:t>
            </a:r>
            <a:endParaRPr/>
          </a:p>
        </p:txBody>
      </p:sp>
      <p:pic>
        <p:nvPicPr>
          <p:cNvPr id="609" name="Google Shape;6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00" y="1261925"/>
            <a:ext cx="5937788" cy="25014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3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615" name="Google Shape;615;p33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SelectorGadget to find CSS selectors for data extraction from gao.gov</a:t>
            </a:r>
            <a:endParaRPr/>
          </a:p>
        </p:txBody>
      </p:sp>
      <p:pic>
        <p:nvPicPr>
          <p:cNvPr id="616" name="Google Shape;6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00" y="1261925"/>
            <a:ext cx="5937788" cy="25014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7" name="Google Shape;617;p33"/>
          <p:cNvSpPr/>
          <p:nvPr/>
        </p:nvSpPr>
        <p:spPr>
          <a:xfrm>
            <a:off x="2527175" y="2027503"/>
            <a:ext cx="820800" cy="35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3797025" y="3502575"/>
            <a:ext cx="564300" cy="205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OUTPUT</a:t>
            </a:r>
            <a:endParaRPr/>
          </a:p>
        </p:txBody>
      </p:sp>
      <p:sp>
        <p:nvSpPr>
          <p:cNvPr id="624" name="Google Shape;624;p34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output from scraping gao.gov</a:t>
            </a:r>
            <a:endParaRPr/>
          </a:p>
        </p:txBody>
      </p:sp>
      <p:pic>
        <p:nvPicPr>
          <p:cNvPr id="625" name="Google Shape;6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609975"/>
            <a:ext cx="7067550" cy="19335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3"/>
                </a:solidFill>
              </a:rPr>
              <a:t>CLEANING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FUNNEL</a:t>
            </a:r>
            <a:endParaRPr/>
          </a:p>
        </p:txBody>
      </p:sp>
      <p:sp>
        <p:nvSpPr>
          <p:cNvPr id="636" name="Google Shape;636;p36"/>
          <p:cNvSpPr txBox="1">
            <a:spLocks noGrp="1"/>
          </p:cNvSpPr>
          <p:nvPr>
            <p:ph type="body" idx="1"/>
          </p:nvPr>
        </p:nvSpPr>
        <p:spPr>
          <a:xfrm>
            <a:off x="1728600" y="453952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loss at each step in the data cleaning process</a:t>
            </a:r>
            <a:endParaRPr/>
          </a:p>
        </p:txBody>
      </p:sp>
      <p:pic>
        <p:nvPicPr>
          <p:cNvPr id="637" name="Google Shape;6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940" y="1249850"/>
            <a:ext cx="4674120" cy="321347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THERE!</a:t>
            </a:r>
            <a:endParaRPr/>
          </a:p>
        </p:txBody>
      </p:sp>
      <p:sp>
        <p:nvSpPr>
          <p:cNvPr id="650" name="Google Shape;650;p38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outputs including factor descriptions</a:t>
            </a:r>
            <a:endParaRPr/>
          </a:p>
        </p:txBody>
      </p:sp>
      <p:pic>
        <p:nvPicPr>
          <p:cNvPr id="651" name="Google Shape;6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13" y="1326050"/>
            <a:ext cx="6122576" cy="25014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MAPPING</a:t>
            </a:r>
            <a:endParaRPr/>
          </a:p>
        </p:txBody>
      </p:sp>
      <p:sp>
        <p:nvSpPr>
          <p:cNvPr id="657" name="Google Shape;657;p39"/>
          <p:cNvSpPr txBox="1">
            <a:spLocks noGrp="1"/>
          </p:cNvSpPr>
          <p:nvPr>
            <p:ph type="ctrTitle"/>
          </p:nvPr>
        </p:nvSpPr>
        <p:spPr>
          <a:xfrm>
            <a:off x="931225" y="1196025"/>
            <a:ext cx="1416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endParaRPr/>
          </a:p>
        </p:txBody>
      </p:sp>
      <p:sp>
        <p:nvSpPr>
          <p:cNvPr id="658" name="Google Shape;658;p3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Unacceptable, fail, high risk, did not meet requirements, limited confidence, red, F</a:t>
            </a:r>
            <a:endParaRPr/>
          </a:p>
        </p:txBody>
      </p:sp>
      <p:sp>
        <p:nvSpPr>
          <p:cNvPr id="659" name="Google Shape;659;p39"/>
          <p:cNvSpPr txBox="1">
            <a:spLocks noGrp="1"/>
          </p:cNvSpPr>
          <p:nvPr>
            <p:ph type="ctrTitle" idx="2"/>
          </p:nvPr>
        </p:nvSpPr>
        <p:spPr>
          <a:xfrm>
            <a:off x="6631725" y="1196025"/>
            <a:ext cx="155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660" name="Google Shape;660;p3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Outstanding, pass, low risk, exceeds requirements, high level of confidence, blue, A </a:t>
            </a:r>
            <a:endParaRPr/>
          </a:p>
        </p:txBody>
      </p:sp>
      <p:sp>
        <p:nvSpPr>
          <p:cNvPr id="661" name="Google Shape;661;p39"/>
          <p:cNvSpPr/>
          <p:nvPr/>
        </p:nvSpPr>
        <p:spPr>
          <a:xfrm>
            <a:off x="4613833" y="3277452"/>
            <a:ext cx="2450542" cy="186804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2462960" y="3277452"/>
            <a:ext cx="2150842" cy="186804"/>
          </a:xfrm>
          <a:custGeom>
            <a:avLst/>
            <a:gdLst/>
            <a:ahLst/>
            <a:cxnLst/>
            <a:rect l="l" t="t" r="r" b="b"/>
            <a:pathLst>
              <a:path w="42854" h="6286" extrusionOk="0">
                <a:moveTo>
                  <a:pt x="0" y="1"/>
                </a:moveTo>
                <a:lnTo>
                  <a:pt x="0" y="6286"/>
                </a:lnTo>
                <a:lnTo>
                  <a:pt x="42854" y="6286"/>
                </a:lnTo>
                <a:lnTo>
                  <a:pt x="4285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9"/>
          <p:cNvSpPr/>
          <p:nvPr/>
        </p:nvSpPr>
        <p:spPr>
          <a:xfrm flipH="1">
            <a:off x="4625300" y="2425125"/>
            <a:ext cx="283775" cy="1834292"/>
          </a:xfrm>
          <a:custGeom>
            <a:avLst/>
            <a:gdLst/>
            <a:ahLst/>
            <a:cxnLst/>
            <a:rect l="l" t="t" r="r" b="b"/>
            <a:pathLst>
              <a:path w="1" h="62006" fill="none" extrusionOk="0">
                <a:moveTo>
                  <a:pt x="1" y="0"/>
                </a:moveTo>
                <a:lnTo>
                  <a:pt x="1" y="62006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9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4" name="Google Shape;664;p39"/>
          <p:cNvCxnSpPr>
            <a:stCxn id="657" idx="1"/>
            <a:endCxn id="665" idx="2"/>
          </p:cNvCxnSpPr>
          <p:nvPr/>
        </p:nvCxnSpPr>
        <p:spPr>
          <a:xfrm>
            <a:off x="931225" y="1484925"/>
            <a:ext cx="1139700" cy="2174700"/>
          </a:xfrm>
          <a:prstGeom prst="bentConnector4">
            <a:avLst>
              <a:gd name="adj1" fmla="val -20894"/>
              <a:gd name="adj2" fmla="val 11095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9"/>
          <p:cNvCxnSpPr>
            <a:stCxn id="659" idx="3"/>
            <a:endCxn id="667" idx="0"/>
          </p:cNvCxnSpPr>
          <p:nvPr/>
        </p:nvCxnSpPr>
        <p:spPr>
          <a:xfrm flipH="1">
            <a:off x="7406025" y="1484925"/>
            <a:ext cx="781800" cy="1596900"/>
          </a:xfrm>
          <a:prstGeom prst="bentConnector4">
            <a:avLst>
              <a:gd name="adj1" fmla="val -30459"/>
              <a:gd name="adj2" fmla="val 7895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39"/>
          <p:cNvSpPr/>
          <p:nvPr/>
        </p:nvSpPr>
        <p:spPr>
          <a:xfrm>
            <a:off x="343734" y="3659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8187684" y="25111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9"/>
          <p:cNvSpPr txBox="1">
            <a:spLocks noGrp="1"/>
          </p:cNvSpPr>
          <p:nvPr>
            <p:ph type="ctrTitle"/>
          </p:nvPr>
        </p:nvSpPr>
        <p:spPr>
          <a:xfrm>
            <a:off x="1797988" y="3081950"/>
            <a:ext cx="54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67" name="Google Shape;667;p39"/>
          <p:cNvSpPr txBox="1">
            <a:spLocks noGrp="1"/>
          </p:cNvSpPr>
          <p:nvPr>
            <p:ph type="ctrTitle"/>
          </p:nvPr>
        </p:nvSpPr>
        <p:spPr>
          <a:xfrm>
            <a:off x="7238088" y="3081950"/>
            <a:ext cx="33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0" name="Google Shape;670;p39"/>
          <p:cNvSpPr txBox="1">
            <a:spLocks noGrp="1"/>
          </p:cNvSpPr>
          <p:nvPr>
            <p:ph type="ctrTitle"/>
          </p:nvPr>
        </p:nvSpPr>
        <p:spPr>
          <a:xfrm>
            <a:off x="4349684" y="4247651"/>
            <a:ext cx="54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676" name="Google Shape;676;p40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output from unholy hours of data cleaning</a:t>
            </a:r>
            <a:endParaRPr/>
          </a:p>
        </p:txBody>
      </p:sp>
      <p:pic>
        <p:nvPicPr>
          <p:cNvPr id="677" name="Google Shape;6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13" y="1326050"/>
            <a:ext cx="8098586" cy="25014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2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3"/>
                </a:solidFill>
              </a:rPr>
              <a:t>ANALYSIS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2" name="Google Shape;682;p41"/>
          <p:cNvCxnSpPr>
            <a:endCxn id="683" idx="1"/>
          </p:cNvCxnSpPr>
          <p:nvPr/>
        </p:nvCxnSpPr>
        <p:spPr>
          <a:xfrm rot="5400000" flipH="1">
            <a:off x="320550" y="2002350"/>
            <a:ext cx="2287800" cy="1226700"/>
          </a:xfrm>
          <a:prstGeom prst="bentConnector4">
            <a:avLst>
              <a:gd name="adj1" fmla="val 36556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41"/>
          <p:cNvSpPr txBox="1">
            <a:spLocks noGrp="1"/>
          </p:cNvSpPr>
          <p:nvPr>
            <p:ph type="title"/>
          </p:nvPr>
        </p:nvSpPr>
        <p:spPr>
          <a:xfrm>
            <a:off x="851100" y="856650"/>
            <a:ext cx="71415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$128,954,104,688</a:t>
            </a:r>
            <a:endParaRPr/>
          </a:p>
        </p:txBody>
      </p:sp>
      <p:sp>
        <p:nvSpPr>
          <p:cNvPr id="684" name="Google Shape;684;p41"/>
          <p:cNvSpPr txBox="1">
            <a:spLocks noGrp="1"/>
          </p:cNvSpPr>
          <p:nvPr>
            <p:ph type="body" idx="1"/>
          </p:nvPr>
        </p:nvSpPr>
        <p:spPr>
          <a:xfrm>
            <a:off x="2886325" y="2086950"/>
            <a:ext cx="35274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Money won by contracts          </a:t>
            </a:r>
            <a:r>
              <a:rPr lang="en" b="1"/>
              <a:t>in this tiny subsample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 idx="13"/>
          </p:nvPr>
        </p:nvSpPr>
        <p:spPr>
          <a:xfrm>
            <a:off x="6662346" y="31756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subTitle" idx="1"/>
          </p:nvPr>
        </p:nvSpPr>
        <p:spPr>
          <a:xfrm>
            <a:off x="6665698" y="37534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conclusions and possible future work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 idx="4"/>
          </p:nvPr>
        </p:nvSpPr>
        <p:spPr>
          <a:xfrm>
            <a:off x="3942834" y="3223675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ctrTitle"/>
          </p:nvPr>
        </p:nvSpPr>
        <p:spPr>
          <a:xfrm>
            <a:off x="1226450" y="322367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type="subTitle" idx="2"/>
          </p:nvPr>
        </p:nvSpPr>
        <p:spPr>
          <a:xfrm>
            <a:off x="1226450" y="3753475"/>
            <a:ext cx="199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statement, data source, and approach</a:t>
            </a:r>
            <a:endParaRPr/>
          </a:p>
        </p:txBody>
      </p:sp>
      <p:sp>
        <p:nvSpPr>
          <p:cNvPr id="466" name="Google Shape;466;p24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5"/>
          </p:nvPr>
        </p:nvSpPr>
        <p:spPr>
          <a:xfrm>
            <a:off x="3941927" y="37534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scraping, cleaning, analysis, and model building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0" name="Google Shape;470;p24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4" name="Google Shape;474;p24"/>
          <p:cNvCxnSpPr>
            <a:stCxn id="471" idx="1"/>
            <a:endCxn id="4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4"/>
          <p:cNvCxnSpPr>
            <a:stCxn id="472" idx="1"/>
            <a:endCxn id="4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24"/>
          <p:cNvGrpSpPr/>
          <p:nvPr/>
        </p:nvGrpSpPr>
        <p:grpSpPr>
          <a:xfrm>
            <a:off x="1340182" y="1647124"/>
            <a:ext cx="577233" cy="657997"/>
            <a:chOff x="910723" y="1508212"/>
            <a:chExt cx="251660" cy="350166"/>
          </a:xfrm>
        </p:grpSpPr>
        <p:sp>
          <p:nvSpPr>
            <p:cNvPr id="477" name="Google Shape;477;p24"/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4" name="Google Shape;494;p24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4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8" name="Google Shape;498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4"/>
          <p:cNvGrpSpPr/>
          <p:nvPr/>
        </p:nvGrpSpPr>
        <p:grpSpPr>
          <a:xfrm>
            <a:off x="6726492" y="1726105"/>
            <a:ext cx="668484" cy="500024"/>
            <a:chOff x="2611458" y="3816374"/>
            <a:chExt cx="426329" cy="332375"/>
          </a:xfrm>
        </p:grpSpPr>
        <p:sp>
          <p:nvSpPr>
            <p:cNvPr id="505" name="Google Shape;505;p24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03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TWO-TAILED NHST</a:t>
            </a:r>
            <a:endParaRPr/>
          </a:p>
        </p:txBody>
      </p:sp>
      <p:sp>
        <p:nvSpPr>
          <p:cNvPr id="695" name="Google Shape;695;p43"/>
          <p:cNvSpPr txBox="1">
            <a:spLocks noGrp="1"/>
          </p:cNvSpPr>
          <p:nvPr>
            <p:ph type="ctrTitle" idx="4294967295"/>
          </p:nvPr>
        </p:nvSpPr>
        <p:spPr>
          <a:xfrm>
            <a:off x="4947575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baseline="-25000"/>
          </a:p>
        </p:txBody>
      </p:sp>
      <p:sp>
        <p:nvSpPr>
          <p:cNvPr id="696" name="Google Shape;696;p43"/>
          <p:cNvSpPr txBox="1">
            <a:spLocks noGrp="1"/>
          </p:cNvSpPr>
          <p:nvPr>
            <p:ph type="subTitle" idx="4294967295"/>
          </p:nvPr>
        </p:nvSpPr>
        <p:spPr>
          <a:xfrm>
            <a:off x="4370525" y="1860100"/>
            <a:ext cx="2605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There is no statistically significant difference between the average price bid by winners and losers of a contract.</a:t>
            </a:r>
            <a:endParaRPr sz="1200"/>
          </a:p>
        </p:txBody>
      </p:sp>
      <p:sp>
        <p:nvSpPr>
          <p:cNvPr id="697" name="Google Shape;697;p43"/>
          <p:cNvSpPr/>
          <p:nvPr/>
        </p:nvSpPr>
        <p:spPr>
          <a:xfrm>
            <a:off x="5595150" y="12864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3"/>
          <p:cNvSpPr txBox="1">
            <a:spLocks noGrp="1"/>
          </p:cNvSpPr>
          <p:nvPr>
            <p:ph type="ctrTitle" idx="4294967295"/>
          </p:nvPr>
        </p:nvSpPr>
        <p:spPr>
          <a:xfrm>
            <a:off x="7166550" y="289403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</a:t>
            </a:r>
            <a:endParaRPr sz="180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4294967295"/>
          </p:nvPr>
        </p:nvSpPr>
        <p:spPr>
          <a:xfrm>
            <a:off x="7103700" y="3027113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P-Value: ____</a:t>
            </a:r>
            <a:endParaRPr sz="1400"/>
          </a:p>
        </p:txBody>
      </p:sp>
      <p:sp>
        <p:nvSpPr>
          <p:cNvPr id="700" name="Google Shape;700;p43"/>
          <p:cNvSpPr/>
          <p:nvPr/>
        </p:nvSpPr>
        <p:spPr>
          <a:xfrm>
            <a:off x="8032188" y="250478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3"/>
          <p:cNvSpPr txBox="1">
            <a:spLocks noGrp="1"/>
          </p:cNvSpPr>
          <p:nvPr>
            <p:ph type="ctrTitle" idx="4294967295"/>
          </p:nvPr>
        </p:nvSpPr>
        <p:spPr>
          <a:xfrm>
            <a:off x="4947550" y="346365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</a:t>
            </a:r>
            <a:endParaRPr sz="1800"/>
          </a:p>
        </p:txBody>
      </p:sp>
      <p:sp>
        <p:nvSpPr>
          <p:cNvPr id="702" name="Google Shape;702;p43"/>
          <p:cNvSpPr txBox="1">
            <a:spLocks noGrp="1"/>
          </p:cNvSpPr>
          <p:nvPr>
            <p:ph type="subTitle" idx="4294967295"/>
          </p:nvPr>
        </p:nvSpPr>
        <p:spPr>
          <a:xfrm>
            <a:off x="4370525" y="3609550"/>
            <a:ext cx="2605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There is a statistically significant difference between the average price bid by winners and losers of a contract.</a:t>
            </a:r>
            <a:endParaRPr sz="1200"/>
          </a:p>
        </p:txBody>
      </p:sp>
      <p:sp>
        <p:nvSpPr>
          <p:cNvPr id="703" name="Google Shape;703;p43"/>
          <p:cNvSpPr/>
          <p:nvPr/>
        </p:nvSpPr>
        <p:spPr>
          <a:xfrm>
            <a:off x="5595150" y="30272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4" name="Google Shape;7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875"/>
            <a:ext cx="4065725" cy="279518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9" name="Google Shape;709;p44"/>
          <p:cNvCxnSpPr>
            <a:stCxn id="710" idx="3"/>
          </p:cNvCxnSpPr>
          <p:nvPr/>
        </p:nvCxnSpPr>
        <p:spPr>
          <a:xfrm>
            <a:off x="6975825" y="2005800"/>
            <a:ext cx="1156500" cy="59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03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TWO-TAILED NHST</a:t>
            </a:r>
            <a:endParaRPr/>
          </a:p>
        </p:txBody>
      </p:sp>
      <p:sp>
        <p:nvSpPr>
          <p:cNvPr id="712" name="Google Shape;712;p44"/>
          <p:cNvSpPr txBox="1">
            <a:spLocks noGrp="1"/>
          </p:cNvSpPr>
          <p:nvPr>
            <p:ph type="ctrTitle" idx="4294967295"/>
          </p:nvPr>
        </p:nvSpPr>
        <p:spPr>
          <a:xfrm>
            <a:off x="4947575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baseline="-25000"/>
          </a:p>
        </p:txBody>
      </p:sp>
      <p:sp>
        <p:nvSpPr>
          <p:cNvPr id="713" name="Google Shape;713;p44"/>
          <p:cNvSpPr txBox="1">
            <a:spLocks noGrp="1"/>
          </p:cNvSpPr>
          <p:nvPr>
            <p:ph type="subTitle" idx="4294967295"/>
          </p:nvPr>
        </p:nvSpPr>
        <p:spPr>
          <a:xfrm>
            <a:off x="4370525" y="1860100"/>
            <a:ext cx="2605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There is no statistically significant difference between the average price bid by winners and losers of a contract.</a:t>
            </a:r>
            <a:endParaRPr sz="1200"/>
          </a:p>
        </p:txBody>
      </p:sp>
      <p:sp>
        <p:nvSpPr>
          <p:cNvPr id="714" name="Google Shape;714;p44"/>
          <p:cNvSpPr/>
          <p:nvPr/>
        </p:nvSpPr>
        <p:spPr>
          <a:xfrm>
            <a:off x="5595150" y="12864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4"/>
          <p:cNvSpPr txBox="1">
            <a:spLocks noGrp="1"/>
          </p:cNvSpPr>
          <p:nvPr>
            <p:ph type="ctrTitle" idx="4294967295"/>
          </p:nvPr>
        </p:nvSpPr>
        <p:spPr>
          <a:xfrm>
            <a:off x="7166550" y="289403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</a:t>
            </a:r>
            <a:endParaRPr sz="1800"/>
          </a:p>
        </p:txBody>
      </p:sp>
      <p:sp>
        <p:nvSpPr>
          <p:cNvPr id="716" name="Google Shape;716;p44"/>
          <p:cNvSpPr txBox="1">
            <a:spLocks noGrp="1"/>
          </p:cNvSpPr>
          <p:nvPr>
            <p:ph type="subTitle" idx="4294967295"/>
          </p:nvPr>
        </p:nvSpPr>
        <p:spPr>
          <a:xfrm>
            <a:off x="7103700" y="3027113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P-Value: 0.97</a:t>
            </a:r>
            <a:endParaRPr sz="1400"/>
          </a:p>
        </p:txBody>
      </p:sp>
      <p:sp>
        <p:nvSpPr>
          <p:cNvPr id="717" name="Google Shape;717;p44"/>
          <p:cNvSpPr/>
          <p:nvPr/>
        </p:nvSpPr>
        <p:spPr>
          <a:xfrm>
            <a:off x="8032188" y="250478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4"/>
          <p:cNvSpPr txBox="1">
            <a:spLocks noGrp="1"/>
          </p:cNvSpPr>
          <p:nvPr>
            <p:ph type="ctrTitle" idx="4294967295"/>
          </p:nvPr>
        </p:nvSpPr>
        <p:spPr>
          <a:xfrm>
            <a:off x="4947550" y="346365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</a:t>
            </a:r>
            <a:endParaRPr sz="1800"/>
          </a:p>
        </p:txBody>
      </p:sp>
      <p:sp>
        <p:nvSpPr>
          <p:cNvPr id="719" name="Google Shape;719;p44"/>
          <p:cNvSpPr txBox="1">
            <a:spLocks noGrp="1"/>
          </p:cNvSpPr>
          <p:nvPr>
            <p:ph type="subTitle" idx="4294967295"/>
          </p:nvPr>
        </p:nvSpPr>
        <p:spPr>
          <a:xfrm>
            <a:off x="4370525" y="3609550"/>
            <a:ext cx="2605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There is a statistically significant difference between the average price bid by winners and losers of a contract.</a:t>
            </a:r>
            <a:endParaRPr sz="1200"/>
          </a:p>
        </p:txBody>
      </p:sp>
      <p:sp>
        <p:nvSpPr>
          <p:cNvPr id="720" name="Google Shape;720;p44"/>
          <p:cNvSpPr/>
          <p:nvPr/>
        </p:nvSpPr>
        <p:spPr>
          <a:xfrm>
            <a:off x="5595150" y="30272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4"/>
          <p:cNvSpPr/>
          <p:nvPr/>
        </p:nvSpPr>
        <p:spPr>
          <a:xfrm>
            <a:off x="4425525" y="1224450"/>
            <a:ext cx="2550300" cy="156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1" name="Google Shape;7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875"/>
            <a:ext cx="4065725" cy="279518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7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WHETHER BID WINS CONTRACT</a:t>
            </a:r>
            <a:endParaRPr/>
          </a:p>
        </p:txBody>
      </p:sp>
      <p:sp>
        <p:nvSpPr>
          <p:cNvPr id="775" name="Google Shape;775;p47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refitted for model building</a:t>
            </a:r>
            <a:endParaRPr/>
          </a:p>
        </p:txBody>
      </p:sp>
      <p:pic>
        <p:nvPicPr>
          <p:cNvPr id="776" name="Google Shape;7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50" y="1335187"/>
            <a:ext cx="7384899" cy="24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03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782" name="Google Shape;7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563" y="1052100"/>
            <a:ext cx="5598874" cy="384922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9"/>
          <p:cNvSpPr txBox="1">
            <a:spLocks noGrp="1"/>
          </p:cNvSpPr>
          <p:nvPr>
            <p:ph type="ctrTitle"/>
          </p:nvPr>
        </p:nvSpPr>
        <p:spPr>
          <a:xfrm>
            <a:off x="1791572" y="1742775"/>
            <a:ext cx="32832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88" name="Google Shape;788;p49"/>
          <p:cNvSpPr txBox="1">
            <a:spLocks noGrp="1"/>
          </p:cNvSpPr>
          <p:nvPr>
            <p:ph type="subTitle" idx="1"/>
          </p:nvPr>
        </p:nvSpPr>
        <p:spPr>
          <a:xfrm>
            <a:off x="1791575" y="2417450"/>
            <a:ext cx="33393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takeaways and potential next steps</a:t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1" name="Google Shape;791;p49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3" name="Google Shape;793;p49"/>
          <p:cNvCxnSpPr>
            <a:stCxn id="7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AVERAGE DIFFERENCES</a:t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5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5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45"/>
          <p:cNvGrpSpPr/>
          <p:nvPr/>
        </p:nvGrpSpPr>
        <p:grpSpPr>
          <a:xfrm>
            <a:off x="3811494" y="3440502"/>
            <a:ext cx="1908268" cy="274977"/>
            <a:chOff x="3811494" y="3103763"/>
            <a:chExt cx="1908268" cy="274977"/>
          </a:xfrm>
        </p:grpSpPr>
        <p:sp>
          <p:nvSpPr>
            <p:cNvPr id="731" name="Google Shape;731;p45"/>
            <p:cNvSpPr/>
            <p:nvPr/>
          </p:nvSpPr>
          <p:spPr>
            <a:xfrm>
              <a:off x="3811498" y="3103763"/>
              <a:ext cx="1908264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3811494" y="3272326"/>
              <a:ext cx="1612288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5"/>
          <p:cNvGrpSpPr/>
          <p:nvPr/>
        </p:nvGrpSpPr>
        <p:grpSpPr>
          <a:xfrm>
            <a:off x="3792944" y="2626774"/>
            <a:ext cx="2588110" cy="274905"/>
            <a:chOff x="3793472" y="2309869"/>
            <a:chExt cx="1363814" cy="274905"/>
          </a:xfrm>
        </p:grpSpPr>
        <p:sp>
          <p:nvSpPr>
            <p:cNvPr id="734" name="Google Shape;734;p45"/>
            <p:cNvSpPr/>
            <p:nvPr/>
          </p:nvSpPr>
          <p:spPr>
            <a:xfrm>
              <a:off x="3793472" y="2309869"/>
              <a:ext cx="1363814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3793472" y="2478360"/>
              <a:ext cx="1117877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772209" y="1841249"/>
            <a:ext cx="2672961" cy="274047"/>
            <a:chOff x="3771875" y="1457332"/>
            <a:chExt cx="2672961" cy="274047"/>
          </a:xfrm>
        </p:grpSpPr>
        <p:sp>
          <p:nvSpPr>
            <p:cNvPr id="737" name="Google Shape;737;p45"/>
            <p:cNvSpPr/>
            <p:nvPr/>
          </p:nvSpPr>
          <p:spPr>
            <a:xfrm>
              <a:off x="3771875" y="1457332"/>
              <a:ext cx="2672961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3771875" y="1625894"/>
              <a:ext cx="1994156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5"/>
          <p:cNvSpPr txBox="1">
            <a:spLocks noGrp="1"/>
          </p:cNvSpPr>
          <p:nvPr>
            <p:ph type="ctrTitle" idx="4294967295"/>
          </p:nvPr>
        </p:nvSpPr>
        <p:spPr>
          <a:xfrm>
            <a:off x="1644300" y="17256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EXPERIENCE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40" name="Google Shape;740;p45"/>
          <p:cNvSpPr txBox="1">
            <a:spLocks noGrp="1"/>
          </p:cNvSpPr>
          <p:nvPr>
            <p:ph type="subTitle" idx="4294967295"/>
          </p:nvPr>
        </p:nvSpPr>
        <p:spPr>
          <a:xfrm>
            <a:off x="923850" y="1936700"/>
            <a:ext cx="2601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have accomplished a task in this area of expertise</a:t>
            </a:r>
            <a:endParaRPr sz="1400"/>
          </a:p>
        </p:txBody>
      </p:sp>
      <p:sp>
        <p:nvSpPr>
          <p:cNvPr id="741" name="Google Shape;741;p45"/>
          <p:cNvSpPr txBox="1">
            <a:spLocks noGrp="1"/>
          </p:cNvSpPr>
          <p:nvPr>
            <p:ph type="ctrTitle" idx="4294967295"/>
          </p:nvPr>
        </p:nvSpPr>
        <p:spPr>
          <a:xfrm>
            <a:off x="1369500" y="2527425"/>
            <a:ext cx="21561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PAST PERFORMANCE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42" name="Google Shape;742;p45"/>
          <p:cNvSpPr txBox="1">
            <a:spLocks noGrp="1"/>
          </p:cNvSpPr>
          <p:nvPr>
            <p:ph type="subTitle" idx="4294967295"/>
          </p:nvPr>
        </p:nvSpPr>
        <p:spPr>
          <a:xfrm>
            <a:off x="1369424" y="27385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have provided strong results before</a:t>
            </a:r>
            <a:endParaRPr sz="1400"/>
          </a:p>
        </p:txBody>
      </p:sp>
      <p:sp>
        <p:nvSpPr>
          <p:cNvPr id="743" name="Google Shape;743;p45"/>
          <p:cNvSpPr txBox="1">
            <a:spLocks noGrp="1"/>
          </p:cNvSpPr>
          <p:nvPr>
            <p:ph type="ctrTitle" idx="4294967295"/>
          </p:nvPr>
        </p:nvSpPr>
        <p:spPr>
          <a:xfrm>
            <a:off x="1644300" y="33292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SMALL BUSINESS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744" name="Google Shape;744;p45"/>
          <p:cNvSpPr txBox="1">
            <a:spLocks noGrp="1"/>
          </p:cNvSpPr>
          <p:nvPr>
            <p:ph type="subTitle" idx="4294967295"/>
          </p:nvPr>
        </p:nvSpPr>
        <p:spPr>
          <a:xfrm>
            <a:off x="1140825" y="35403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Your approach incorporates and enriches small businesses</a:t>
            </a:r>
            <a:endParaRPr sz="1400"/>
          </a:p>
        </p:txBody>
      </p:sp>
      <p:sp>
        <p:nvSpPr>
          <p:cNvPr id="745" name="Google Shape;745;p45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AVERAGE DIFFERENCES</a:t>
            </a:r>
            <a:endParaRPr/>
          </a:p>
        </p:txBody>
      </p:sp>
      <p:sp>
        <p:nvSpPr>
          <p:cNvPr id="751" name="Google Shape;751;p46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6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46"/>
          <p:cNvGrpSpPr/>
          <p:nvPr/>
        </p:nvGrpSpPr>
        <p:grpSpPr>
          <a:xfrm>
            <a:off x="3811494" y="3440502"/>
            <a:ext cx="2544414" cy="274977"/>
            <a:chOff x="3811494" y="3103763"/>
            <a:chExt cx="2544414" cy="274977"/>
          </a:xfrm>
        </p:grpSpPr>
        <p:sp>
          <p:nvSpPr>
            <p:cNvPr id="755" name="Google Shape;755;p46"/>
            <p:cNvSpPr/>
            <p:nvPr/>
          </p:nvSpPr>
          <p:spPr>
            <a:xfrm>
              <a:off x="3811498" y="3103763"/>
              <a:ext cx="2544410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3811494" y="3272326"/>
              <a:ext cx="1569814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6"/>
          <p:cNvGrpSpPr/>
          <p:nvPr/>
        </p:nvGrpSpPr>
        <p:grpSpPr>
          <a:xfrm>
            <a:off x="3793581" y="2626774"/>
            <a:ext cx="2460832" cy="274905"/>
            <a:chOff x="3793472" y="2309869"/>
            <a:chExt cx="2047792" cy="274905"/>
          </a:xfrm>
        </p:grpSpPr>
        <p:sp>
          <p:nvSpPr>
            <p:cNvPr id="758" name="Google Shape;758;p46"/>
            <p:cNvSpPr/>
            <p:nvPr/>
          </p:nvSpPr>
          <p:spPr>
            <a:xfrm>
              <a:off x="3793472" y="2309869"/>
              <a:ext cx="2047792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3793472" y="2478360"/>
              <a:ext cx="67071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3772023" y="1841249"/>
            <a:ext cx="2715406" cy="274047"/>
            <a:chOff x="3771875" y="1457332"/>
            <a:chExt cx="1840953" cy="274047"/>
          </a:xfrm>
        </p:grpSpPr>
        <p:sp>
          <p:nvSpPr>
            <p:cNvPr id="761" name="Google Shape;761;p46"/>
            <p:cNvSpPr/>
            <p:nvPr/>
          </p:nvSpPr>
          <p:spPr>
            <a:xfrm>
              <a:off x="3771875" y="1457332"/>
              <a:ext cx="1840953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3771875" y="1625894"/>
              <a:ext cx="920503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6"/>
          <p:cNvSpPr txBox="1">
            <a:spLocks noGrp="1"/>
          </p:cNvSpPr>
          <p:nvPr>
            <p:ph type="ctrTitle" idx="4294967295"/>
          </p:nvPr>
        </p:nvSpPr>
        <p:spPr>
          <a:xfrm>
            <a:off x="1644300" y="17256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TECHNICAL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64" name="Google Shape;764;p46"/>
          <p:cNvSpPr txBox="1">
            <a:spLocks noGrp="1"/>
          </p:cNvSpPr>
          <p:nvPr>
            <p:ph type="subTitle" idx="4294967295"/>
          </p:nvPr>
        </p:nvSpPr>
        <p:spPr>
          <a:xfrm>
            <a:off x="1140725" y="19367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demonstrate the skills to complete the task</a:t>
            </a:r>
            <a:endParaRPr sz="1400"/>
          </a:p>
        </p:txBody>
      </p:sp>
      <p:sp>
        <p:nvSpPr>
          <p:cNvPr id="765" name="Google Shape;765;p46"/>
          <p:cNvSpPr txBox="1">
            <a:spLocks noGrp="1"/>
          </p:cNvSpPr>
          <p:nvPr>
            <p:ph type="ctrTitle" idx="4294967295"/>
          </p:nvPr>
        </p:nvSpPr>
        <p:spPr>
          <a:xfrm>
            <a:off x="1644300" y="25274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MANAGEMENT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66" name="Google Shape;766;p46"/>
          <p:cNvSpPr txBox="1">
            <a:spLocks noGrp="1"/>
          </p:cNvSpPr>
          <p:nvPr>
            <p:ph type="subTitle" idx="4294967295"/>
          </p:nvPr>
        </p:nvSpPr>
        <p:spPr>
          <a:xfrm>
            <a:off x="1369424" y="27385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Your proposal has strong leadership</a:t>
            </a:r>
            <a:endParaRPr sz="1400"/>
          </a:p>
        </p:txBody>
      </p:sp>
      <p:sp>
        <p:nvSpPr>
          <p:cNvPr id="767" name="Google Shape;767;p46"/>
          <p:cNvSpPr txBox="1">
            <a:spLocks noGrp="1"/>
          </p:cNvSpPr>
          <p:nvPr>
            <p:ph type="ctrTitle" idx="4294967295"/>
          </p:nvPr>
        </p:nvSpPr>
        <p:spPr>
          <a:xfrm>
            <a:off x="1644300" y="33292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PERSONNEL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768" name="Google Shape;768;p46"/>
          <p:cNvSpPr txBox="1">
            <a:spLocks noGrp="1"/>
          </p:cNvSpPr>
          <p:nvPr>
            <p:ph type="subTitle" idx="4294967295"/>
          </p:nvPr>
        </p:nvSpPr>
        <p:spPr>
          <a:xfrm>
            <a:off x="1140825" y="35403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people used in this proposal are well-qualified</a:t>
            </a:r>
            <a:endParaRPr sz="1400"/>
          </a:p>
        </p:txBody>
      </p:sp>
      <p:sp>
        <p:nvSpPr>
          <p:cNvPr id="769" name="Google Shape;769;p46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0"/>
          <p:cNvSpPr txBox="1">
            <a:spLocks noGrp="1"/>
          </p:cNvSpPr>
          <p:nvPr>
            <p:ph type="ctrTitle"/>
          </p:nvPr>
        </p:nvSpPr>
        <p:spPr>
          <a:xfrm>
            <a:off x="885325" y="2480733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—FOCAL POINT—</a:t>
            </a:r>
            <a:endParaRPr/>
          </a:p>
        </p:txBody>
      </p:sp>
      <p:sp>
        <p:nvSpPr>
          <p:cNvPr id="799" name="Google Shape;799;p50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TAKEAWAYS</a:t>
            </a:r>
            <a:endParaRPr/>
          </a:p>
        </p:txBody>
      </p:sp>
      <p:sp>
        <p:nvSpPr>
          <p:cNvPr id="800" name="Google Shape;800;p50"/>
          <p:cNvSpPr txBox="1">
            <a:spLocks noGrp="1"/>
          </p:cNvSpPr>
          <p:nvPr>
            <p:ph type="subTitle" idx="1"/>
          </p:nvPr>
        </p:nvSpPr>
        <p:spPr>
          <a:xfrm>
            <a:off x="606425" y="1643750"/>
            <a:ext cx="249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failed to reject the null hypothesis, </a:t>
            </a:r>
            <a:r>
              <a:rPr lang="en" b="1" dirty="0"/>
              <a:t>bid price isn’t the main factor that determines contract proposal success</a:t>
            </a:r>
            <a:endParaRPr b="1" dirty="0"/>
          </a:p>
        </p:txBody>
      </p:sp>
      <p:sp>
        <p:nvSpPr>
          <p:cNvPr id="801" name="Google Shape;801;p50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Winning contracts bid </a:t>
            </a:r>
            <a:r>
              <a:rPr lang="en"/>
              <a:t>an average of </a:t>
            </a:r>
            <a:r>
              <a:rPr lang="en" b="1"/>
              <a:t>~1.8% higher</a:t>
            </a:r>
            <a:r>
              <a:rPr lang="en"/>
              <a:t> than their competitors</a:t>
            </a:r>
            <a:endParaRPr/>
          </a:p>
        </p:txBody>
      </p:sp>
      <p:sp>
        <p:nvSpPr>
          <p:cNvPr id="802" name="Google Shape;802;p50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$130 billion</a:t>
            </a:r>
            <a:r>
              <a:rPr lang="en"/>
              <a:t> was accounted for </a:t>
            </a:r>
            <a:r>
              <a:rPr lang="en" b="1"/>
              <a:t>in this tiny subset</a:t>
            </a:r>
            <a:r>
              <a:rPr lang="en"/>
              <a:t> of </a:t>
            </a:r>
            <a:r>
              <a:rPr lang="en" b="1"/>
              <a:t>GAO</a:t>
            </a:r>
            <a:r>
              <a:rPr lang="en"/>
              <a:t> data, but there is a lot more research to be done</a:t>
            </a:r>
            <a:endParaRPr/>
          </a:p>
        </p:txBody>
      </p:sp>
      <p:sp>
        <p:nvSpPr>
          <p:cNvPr id="803" name="Google Shape;803;p50"/>
          <p:cNvSpPr txBox="1">
            <a:spLocks noGrp="1"/>
          </p:cNvSpPr>
          <p:nvPr>
            <p:ph type="ctrTitle" idx="7"/>
          </p:nvPr>
        </p:nvSpPr>
        <p:spPr>
          <a:xfrm>
            <a:off x="885325" y="4175075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—WINNING TIP—</a:t>
            </a:r>
            <a:endParaRPr/>
          </a:p>
        </p:txBody>
      </p:sp>
      <p:sp>
        <p:nvSpPr>
          <p:cNvPr id="804" name="Google Shape;804;p50"/>
          <p:cNvSpPr txBox="1">
            <a:spLocks noGrp="1"/>
          </p:cNvSpPr>
          <p:nvPr>
            <p:ph type="subTitle" idx="8"/>
          </p:nvPr>
        </p:nvSpPr>
        <p:spPr>
          <a:xfrm>
            <a:off x="663125" y="3479250"/>
            <a:ext cx="24411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Winning contracts never</a:t>
            </a:r>
            <a:r>
              <a:rPr lang="en" dirty="0"/>
              <a:t> received an </a:t>
            </a:r>
            <a:r>
              <a:rPr lang="en" b="1" dirty="0"/>
              <a:t>unacceptable</a:t>
            </a:r>
            <a:r>
              <a:rPr lang="en" dirty="0"/>
              <a:t>    (-1) rating </a:t>
            </a:r>
            <a:r>
              <a:rPr lang="en" b="1" dirty="0"/>
              <a:t>in any field</a:t>
            </a:r>
            <a:endParaRPr b="1" dirty="0"/>
          </a:p>
        </p:txBody>
      </p:sp>
      <p:sp>
        <p:nvSpPr>
          <p:cNvPr id="805" name="Google Shape;805;p50"/>
          <p:cNvSpPr txBox="1">
            <a:spLocks noGrp="1"/>
          </p:cNvSpPr>
          <p:nvPr>
            <p:ph type="ctrTitle" idx="9"/>
          </p:nvPr>
        </p:nvSpPr>
        <p:spPr>
          <a:xfrm>
            <a:off x="3519814" y="4361825"/>
            <a:ext cx="20982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—MARKET INSIGHT—</a:t>
            </a:r>
            <a:endParaRPr/>
          </a:p>
        </p:txBody>
      </p:sp>
      <p:sp>
        <p:nvSpPr>
          <p:cNvPr id="806" name="Google Shape;806;p50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76% of GAO protests are </a:t>
            </a:r>
            <a:r>
              <a:rPr lang="en"/>
              <a:t>(at least partly) </a:t>
            </a:r>
            <a:r>
              <a:rPr lang="en" b="1"/>
              <a:t>denied</a:t>
            </a:r>
            <a:r>
              <a:rPr lang="en"/>
              <a:t>, bid proposal decisions are often final</a:t>
            </a:r>
            <a:endParaRPr/>
          </a:p>
        </p:txBody>
      </p:sp>
      <p:sp>
        <p:nvSpPr>
          <p:cNvPr id="807" name="Google Shape;807;p50"/>
          <p:cNvSpPr txBox="1">
            <a:spLocks noGrp="1"/>
          </p:cNvSpPr>
          <p:nvPr>
            <p:ph type="ctrTitle" idx="14"/>
          </p:nvPr>
        </p:nvSpPr>
        <p:spPr>
          <a:xfrm>
            <a:off x="6371224" y="4444425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—FOCAL POINT—</a:t>
            </a:r>
            <a:endParaRPr/>
          </a:p>
        </p:txBody>
      </p:sp>
      <p:sp>
        <p:nvSpPr>
          <p:cNvPr id="808" name="Google Shape;808;p50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b="1"/>
              <a:t> biggest differences </a:t>
            </a:r>
            <a:r>
              <a:rPr lang="en"/>
              <a:t>between winners and losers was </a:t>
            </a:r>
            <a:r>
              <a:rPr lang="en" b="1"/>
              <a:t>in their technical rating</a:t>
            </a:r>
            <a:endParaRPr b="1"/>
          </a:p>
        </p:txBody>
      </p:sp>
      <p:sp>
        <p:nvSpPr>
          <p:cNvPr id="809" name="Google Shape;809;p50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0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0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0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0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0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5" name="Google Shape;815;p50"/>
          <p:cNvCxnSpPr>
            <a:stCxn id="812" idx="3"/>
            <a:endCxn id="810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50"/>
          <p:cNvCxnSpPr>
            <a:stCxn id="810" idx="3"/>
            <a:endCxn id="814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7" name="Google Shape;817;p50"/>
          <p:cNvSpPr txBox="1">
            <a:spLocks noGrp="1"/>
          </p:cNvSpPr>
          <p:nvPr>
            <p:ph type="ctrTitle" idx="7"/>
          </p:nvPr>
        </p:nvSpPr>
        <p:spPr>
          <a:xfrm>
            <a:off x="3614525" y="2299188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—WINNING TIP—</a:t>
            </a:r>
            <a:endParaRPr/>
          </a:p>
        </p:txBody>
      </p:sp>
      <p:sp>
        <p:nvSpPr>
          <p:cNvPr id="818" name="Google Shape;818;p50"/>
          <p:cNvSpPr txBox="1">
            <a:spLocks noGrp="1"/>
          </p:cNvSpPr>
          <p:nvPr>
            <p:ph type="ctrTitle" idx="9"/>
          </p:nvPr>
        </p:nvSpPr>
        <p:spPr>
          <a:xfrm>
            <a:off x="6262764" y="2506750"/>
            <a:ext cx="20982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—MARKET INSIGHT—</a:t>
            </a:r>
            <a:endParaRPr/>
          </a:p>
        </p:txBody>
      </p:sp>
      <p:grpSp>
        <p:nvGrpSpPr>
          <p:cNvPr id="819" name="Google Shape;819;p50"/>
          <p:cNvGrpSpPr/>
          <p:nvPr/>
        </p:nvGrpSpPr>
        <p:grpSpPr>
          <a:xfrm>
            <a:off x="1698260" y="1194967"/>
            <a:ext cx="269261" cy="352050"/>
            <a:chOff x="1367060" y="2422129"/>
            <a:chExt cx="269261" cy="352050"/>
          </a:xfrm>
        </p:grpSpPr>
        <p:sp>
          <p:nvSpPr>
            <p:cNvPr id="820" name="Google Shape;820;p50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50"/>
          <p:cNvGrpSpPr/>
          <p:nvPr/>
        </p:nvGrpSpPr>
        <p:grpSpPr>
          <a:xfrm>
            <a:off x="4375451" y="1197865"/>
            <a:ext cx="372073" cy="355243"/>
            <a:chOff x="7390435" y="3680868"/>
            <a:chExt cx="372073" cy="355243"/>
          </a:xfrm>
        </p:grpSpPr>
        <p:sp>
          <p:nvSpPr>
            <p:cNvPr id="835" name="Google Shape;835;p50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50"/>
          <p:cNvGrpSpPr/>
          <p:nvPr/>
        </p:nvGrpSpPr>
        <p:grpSpPr>
          <a:xfrm>
            <a:off x="7177854" y="1189298"/>
            <a:ext cx="279559" cy="363402"/>
            <a:chOff x="3990517" y="3354173"/>
            <a:chExt cx="279559" cy="363402"/>
          </a:xfrm>
        </p:grpSpPr>
        <p:sp>
          <p:nvSpPr>
            <p:cNvPr id="842" name="Google Shape;842;p50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50"/>
          <p:cNvSpPr/>
          <p:nvPr/>
        </p:nvSpPr>
        <p:spPr>
          <a:xfrm>
            <a:off x="7140909" y="3028711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50"/>
          <p:cNvSpPr/>
          <p:nvPr/>
        </p:nvSpPr>
        <p:spPr>
          <a:xfrm>
            <a:off x="4416600" y="3057939"/>
            <a:ext cx="304716" cy="30404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50"/>
          <p:cNvGrpSpPr/>
          <p:nvPr/>
        </p:nvGrpSpPr>
        <p:grpSpPr>
          <a:xfrm>
            <a:off x="1679407" y="3032806"/>
            <a:ext cx="293704" cy="353954"/>
            <a:chOff x="4019984" y="3805393"/>
            <a:chExt cx="293704" cy="353954"/>
          </a:xfrm>
        </p:grpSpPr>
        <p:sp>
          <p:nvSpPr>
            <p:cNvPr id="848" name="Google Shape;848;p50"/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4" name="Google Shape;854;p51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51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51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51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8" name="Google Shape;858;p5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cxnSp>
        <p:nvCxnSpPr>
          <p:cNvPr id="859" name="Google Shape;859;p51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0" name="Google Shape;860;p51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861" name="Google Shape;861;p51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51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864" name="Google Shape;864;p51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51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867" name="Google Shape;867;p51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51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870" name="Google Shape;870;p51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51"/>
          <p:cNvSpPr txBox="1">
            <a:spLocks noGrp="1"/>
          </p:cNvSpPr>
          <p:nvPr>
            <p:ph type="ctrTitle" idx="4294967295"/>
          </p:nvPr>
        </p:nvSpPr>
        <p:spPr>
          <a:xfrm>
            <a:off x="2714882" y="343842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CLEANING</a:t>
            </a:r>
            <a:endParaRPr sz="1800"/>
          </a:p>
        </p:txBody>
      </p:sp>
      <p:sp>
        <p:nvSpPr>
          <p:cNvPr id="873" name="Google Shape;873;p51"/>
          <p:cNvSpPr txBox="1">
            <a:spLocks noGrp="1"/>
          </p:cNvSpPr>
          <p:nvPr>
            <p:ph type="subTitle" idx="4294967295"/>
          </p:nvPr>
        </p:nvSpPr>
        <p:spPr>
          <a:xfrm>
            <a:off x="2714870" y="386928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Improve data filtering process to reduce wasted data</a:t>
            </a:r>
            <a:endParaRPr sz="1400"/>
          </a:p>
        </p:txBody>
      </p:sp>
      <p:sp>
        <p:nvSpPr>
          <p:cNvPr id="874" name="Google Shape;874;p51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 DECISION</a:t>
            </a:r>
            <a:endParaRPr sz="1800"/>
          </a:p>
        </p:txBody>
      </p:sp>
      <p:sp>
        <p:nvSpPr>
          <p:cNvPr id="875" name="Google Shape;875;p51"/>
          <p:cNvSpPr txBox="1">
            <a:spLocks noGrp="1"/>
          </p:cNvSpPr>
          <p:nvPr>
            <p:ph type="subTitle" idx="4294967295"/>
          </p:nvPr>
        </p:nvSpPr>
        <p:spPr>
          <a:xfrm>
            <a:off x="6267800" y="3660575"/>
            <a:ext cx="281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 the factors returned from the contract results to decide whether to submit a bid protest</a:t>
            </a:r>
            <a:endParaRPr sz="1400"/>
          </a:p>
        </p:txBody>
      </p:sp>
      <p:sp>
        <p:nvSpPr>
          <p:cNvPr id="876" name="Google Shape;876;p51"/>
          <p:cNvSpPr txBox="1">
            <a:spLocks noGrp="1"/>
          </p:cNvSpPr>
          <p:nvPr>
            <p:ph type="ctrTitle" idx="4294967295"/>
          </p:nvPr>
        </p:nvSpPr>
        <p:spPr>
          <a:xfrm>
            <a:off x="4571000" y="1949200"/>
            <a:ext cx="21099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SENTIMENT ANALYSIS</a:t>
            </a:r>
            <a:endParaRPr sz="1800"/>
          </a:p>
        </p:txBody>
      </p:sp>
      <p:sp>
        <p:nvSpPr>
          <p:cNvPr id="877" name="Google Shape;877;p51"/>
          <p:cNvSpPr txBox="1">
            <a:spLocks noGrp="1"/>
          </p:cNvSpPr>
          <p:nvPr>
            <p:ph type="subTitle" idx="4294967295"/>
          </p:nvPr>
        </p:nvSpPr>
        <p:spPr>
          <a:xfrm>
            <a:off x="4415750" y="1276950"/>
            <a:ext cx="2400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Formalize the scoring system for changing factors into numbers</a:t>
            </a:r>
            <a:endParaRPr sz="1400"/>
          </a:p>
        </p:txBody>
      </p:sp>
      <p:sp>
        <p:nvSpPr>
          <p:cNvPr id="878" name="Google Shape;878;p51"/>
          <p:cNvSpPr txBox="1">
            <a:spLocks noGrp="1"/>
          </p:cNvSpPr>
          <p:nvPr>
            <p:ph type="ctrTitle" idx="4294967295"/>
          </p:nvPr>
        </p:nvSpPr>
        <p:spPr>
          <a:xfrm>
            <a:off x="597338" y="193197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REGRESSORS</a:t>
            </a:r>
            <a:endParaRPr sz="1800"/>
          </a:p>
        </p:txBody>
      </p:sp>
      <p:sp>
        <p:nvSpPr>
          <p:cNvPr id="879" name="Google Shape;879;p51"/>
          <p:cNvSpPr txBox="1">
            <a:spLocks noGrp="1"/>
          </p:cNvSpPr>
          <p:nvPr>
            <p:ph type="subTitle" idx="4294967295"/>
          </p:nvPr>
        </p:nvSpPr>
        <p:spPr>
          <a:xfrm>
            <a:off x="144250" y="1466425"/>
            <a:ext cx="28137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regressors to determine the premium you can charge per bid</a:t>
            </a:r>
            <a:endParaRPr sz="1400"/>
          </a:p>
        </p:txBody>
      </p:sp>
      <p:sp>
        <p:nvSpPr>
          <p:cNvPr id="880" name="Google Shape;880;p51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01 WEEK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881" name="Google Shape;881;p51"/>
          <p:cNvSpPr txBox="1">
            <a:spLocks noGrp="1"/>
          </p:cNvSpPr>
          <p:nvPr>
            <p:ph type="ctrTitle" idx="4294967295"/>
          </p:nvPr>
        </p:nvSpPr>
        <p:spPr>
          <a:xfrm>
            <a:off x="2855264" y="2111125"/>
            <a:ext cx="14652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04 WEEKS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882" name="Google Shape;882;p51"/>
          <p:cNvSpPr txBox="1">
            <a:spLocks noGrp="1"/>
          </p:cNvSpPr>
          <p:nvPr>
            <p:ph type="ctrTitle" idx="4294967295"/>
          </p:nvPr>
        </p:nvSpPr>
        <p:spPr>
          <a:xfrm>
            <a:off x="4802600" y="3282475"/>
            <a:ext cx="16467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12 WEEKS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83" name="Google Shape;883;p51"/>
          <p:cNvSpPr txBox="1">
            <a:spLocks noGrp="1"/>
          </p:cNvSpPr>
          <p:nvPr>
            <p:ph type="ctrTitle" idx="4294967295"/>
          </p:nvPr>
        </p:nvSpPr>
        <p:spPr>
          <a:xfrm>
            <a:off x="6839350" y="2113400"/>
            <a:ext cx="16467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36 WEEKS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2"/>
          <p:cNvSpPr txBox="1">
            <a:spLocks noGrp="1"/>
          </p:cNvSpPr>
          <p:nvPr>
            <p:ph type="title"/>
          </p:nvPr>
        </p:nvSpPr>
        <p:spPr>
          <a:xfrm>
            <a:off x="2101525" y="1830075"/>
            <a:ext cx="46665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89" name="Google Shape;889;p52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Contact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Hayes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hayes_william@bah.com </a:t>
            </a:r>
            <a:endParaRPr/>
          </a:p>
        </p:txBody>
      </p:sp>
      <p:sp>
        <p:nvSpPr>
          <p:cNvPr id="890" name="Google Shape;890;p52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1" name="Google Shape;891;p52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52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893" name="Google Shape;893;p5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52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2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2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2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2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52"/>
          <p:cNvGrpSpPr/>
          <p:nvPr/>
        </p:nvGrpSpPr>
        <p:grpSpPr>
          <a:xfrm>
            <a:off x="4182841" y="3230037"/>
            <a:ext cx="399812" cy="306477"/>
            <a:chOff x="2567841" y="1994124"/>
            <a:chExt cx="399812" cy="306477"/>
          </a:xfrm>
        </p:grpSpPr>
        <p:sp>
          <p:nvSpPr>
            <p:cNvPr id="902" name="Google Shape;902;p52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52"/>
          <p:cNvGrpSpPr/>
          <p:nvPr/>
        </p:nvGrpSpPr>
        <p:grpSpPr>
          <a:xfrm>
            <a:off x="3391282" y="3208556"/>
            <a:ext cx="294850" cy="349434"/>
            <a:chOff x="3122257" y="1508594"/>
            <a:chExt cx="294850" cy="349434"/>
          </a:xfrm>
        </p:grpSpPr>
        <p:sp>
          <p:nvSpPr>
            <p:cNvPr id="906" name="Google Shape;906;p52"/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52"/>
          <p:cNvGrpSpPr/>
          <p:nvPr/>
        </p:nvGrpSpPr>
        <p:grpSpPr>
          <a:xfrm>
            <a:off x="5052654" y="3213107"/>
            <a:ext cx="348288" cy="340331"/>
            <a:chOff x="3567142" y="2905757"/>
            <a:chExt cx="348288" cy="340331"/>
          </a:xfrm>
        </p:grpSpPr>
        <p:sp>
          <p:nvSpPr>
            <p:cNvPr id="912" name="Google Shape;912;p52"/>
            <p:cNvSpPr/>
            <p:nvPr/>
          </p:nvSpPr>
          <p:spPr>
            <a:xfrm>
              <a:off x="3567142" y="2905757"/>
              <a:ext cx="348288" cy="340331"/>
            </a:xfrm>
            <a:custGeom>
              <a:avLst/>
              <a:gdLst/>
              <a:ahLst/>
              <a:cxnLst/>
              <a:rect l="l" t="t" r="r" b="b"/>
              <a:pathLst>
                <a:path w="10943" h="10693" extrusionOk="0">
                  <a:moveTo>
                    <a:pt x="2799" y="608"/>
                  </a:moveTo>
                  <a:lnTo>
                    <a:pt x="6811" y="620"/>
                  </a:lnTo>
                  <a:cubicBezTo>
                    <a:pt x="7013" y="620"/>
                    <a:pt x="7156" y="763"/>
                    <a:pt x="7204" y="941"/>
                  </a:cubicBezTo>
                  <a:cubicBezTo>
                    <a:pt x="7204" y="965"/>
                    <a:pt x="7216" y="1001"/>
                    <a:pt x="7216" y="1013"/>
                  </a:cubicBezTo>
                  <a:lnTo>
                    <a:pt x="7216" y="1715"/>
                  </a:lnTo>
                  <a:lnTo>
                    <a:pt x="3144" y="1703"/>
                  </a:lnTo>
                  <a:lnTo>
                    <a:pt x="3144" y="1596"/>
                  </a:lnTo>
                  <a:cubicBezTo>
                    <a:pt x="3144" y="1215"/>
                    <a:pt x="3001" y="882"/>
                    <a:pt x="2799" y="608"/>
                  </a:cubicBezTo>
                  <a:close/>
                  <a:moveTo>
                    <a:pt x="1560" y="346"/>
                  </a:moveTo>
                  <a:cubicBezTo>
                    <a:pt x="2251" y="346"/>
                    <a:pt x="2811" y="906"/>
                    <a:pt x="2811" y="1596"/>
                  </a:cubicBezTo>
                  <a:cubicBezTo>
                    <a:pt x="2811" y="2275"/>
                    <a:pt x="2263" y="2846"/>
                    <a:pt x="1560" y="2846"/>
                  </a:cubicBezTo>
                  <a:cubicBezTo>
                    <a:pt x="882" y="2846"/>
                    <a:pt x="310" y="2275"/>
                    <a:pt x="310" y="1596"/>
                  </a:cubicBezTo>
                  <a:cubicBezTo>
                    <a:pt x="310" y="906"/>
                    <a:pt x="882" y="346"/>
                    <a:pt x="1560" y="346"/>
                  </a:cubicBezTo>
                  <a:close/>
                  <a:moveTo>
                    <a:pt x="1799" y="9252"/>
                  </a:moveTo>
                  <a:lnTo>
                    <a:pt x="7168" y="9288"/>
                  </a:lnTo>
                  <a:lnTo>
                    <a:pt x="7168" y="9990"/>
                  </a:lnTo>
                  <a:cubicBezTo>
                    <a:pt x="7168" y="10014"/>
                    <a:pt x="7168" y="10050"/>
                    <a:pt x="7156" y="10062"/>
                  </a:cubicBezTo>
                  <a:cubicBezTo>
                    <a:pt x="7109" y="10240"/>
                    <a:pt x="6966" y="10371"/>
                    <a:pt x="6775" y="10371"/>
                  </a:cubicBezTo>
                  <a:lnTo>
                    <a:pt x="2191" y="10359"/>
                  </a:lnTo>
                  <a:cubicBezTo>
                    <a:pt x="1965" y="10359"/>
                    <a:pt x="1799" y="10181"/>
                    <a:pt x="1799" y="9954"/>
                  </a:cubicBezTo>
                  <a:lnTo>
                    <a:pt x="1799" y="9252"/>
                  </a:lnTo>
                  <a:close/>
                  <a:moveTo>
                    <a:pt x="1572" y="1"/>
                  </a:moveTo>
                  <a:cubicBezTo>
                    <a:pt x="715" y="1"/>
                    <a:pt x="1" y="703"/>
                    <a:pt x="1" y="1561"/>
                  </a:cubicBezTo>
                  <a:cubicBezTo>
                    <a:pt x="1" y="2418"/>
                    <a:pt x="667" y="3108"/>
                    <a:pt x="1501" y="3144"/>
                  </a:cubicBezTo>
                  <a:lnTo>
                    <a:pt x="1501" y="4644"/>
                  </a:lnTo>
                  <a:cubicBezTo>
                    <a:pt x="1501" y="4739"/>
                    <a:pt x="1572" y="4811"/>
                    <a:pt x="1668" y="4811"/>
                  </a:cubicBezTo>
                  <a:cubicBezTo>
                    <a:pt x="1751" y="4811"/>
                    <a:pt x="1834" y="4739"/>
                    <a:pt x="1834" y="4644"/>
                  </a:cubicBezTo>
                  <a:lnTo>
                    <a:pt x="1834" y="3132"/>
                  </a:lnTo>
                  <a:cubicBezTo>
                    <a:pt x="2441" y="3025"/>
                    <a:pt x="2918" y="2596"/>
                    <a:pt x="3096" y="2013"/>
                  </a:cubicBezTo>
                  <a:lnTo>
                    <a:pt x="7216" y="2025"/>
                  </a:lnTo>
                  <a:lnTo>
                    <a:pt x="7216" y="3323"/>
                  </a:lnTo>
                  <a:lnTo>
                    <a:pt x="4704" y="3311"/>
                  </a:lnTo>
                  <a:lnTo>
                    <a:pt x="4668" y="3311"/>
                  </a:lnTo>
                  <a:lnTo>
                    <a:pt x="4668" y="2751"/>
                  </a:lnTo>
                  <a:cubicBezTo>
                    <a:pt x="4668" y="2668"/>
                    <a:pt x="4597" y="2596"/>
                    <a:pt x="4513" y="2596"/>
                  </a:cubicBezTo>
                  <a:cubicBezTo>
                    <a:pt x="4418" y="2596"/>
                    <a:pt x="4346" y="2668"/>
                    <a:pt x="4346" y="2751"/>
                  </a:cubicBezTo>
                  <a:lnTo>
                    <a:pt x="4346" y="3668"/>
                  </a:lnTo>
                  <a:lnTo>
                    <a:pt x="4335" y="7276"/>
                  </a:lnTo>
                  <a:lnTo>
                    <a:pt x="4335" y="8204"/>
                  </a:lnTo>
                  <a:cubicBezTo>
                    <a:pt x="4335" y="8288"/>
                    <a:pt x="4406" y="8371"/>
                    <a:pt x="4489" y="8371"/>
                  </a:cubicBezTo>
                  <a:cubicBezTo>
                    <a:pt x="4585" y="8371"/>
                    <a:pt x="4656" y="8288"/>
                    <a:pt x="4656" y="8204"/>
                  </a:cubicBezTo>
                  <a:lnTo>
                    <a:pt x="4656" y="7633"/>
                  </a:lnTo>
                  <a:lnTo>
                    <a:pt x="4692" y="7633"/>
                  </a:lnTo>
                  <a:lnTo>
                    <a:pt x="7204" y="7657"/>
                  </a:lnTo>
                  <a:lnTo>
                    <a:pt x="7204" y="8966"/>
                  </a:lnTo>
                  <a:lnTo>
                    <a:pt x="1834" y="8930"/>
                  </a:lnTo>
                  <a:lnTo>
                    <a:pt x="1846" y="5335"/>
                  </a:lnTo>
                  <a:cubicBezTo>
                    <a:pt x="1846" y="5240"/>
                    <a:pt x="1775" y="5168"/>
                    <a:pt x="1679" y="5168"/>
                  </a:cubicBezTo>
                  <a:cubicBezTo>
                    <a:pt x="1596" y="5168"/>
                    <a:pt x="1513" y="5240"/>
                    <a:pt x="1513" y="5335"/>
                  </a:cubicBezTo>
                  <a:lnTo>
                    <a:pt x="1501" y="9097"/>
                  </a:lnTo>
                  <a:lnTo>
                    <a:pt x="1501" y="9954"/>
                  </a:lnTo>
                  <a:cubicBezTo>
                    <a:pt x="1501" y="10347"/>
                    <a:pt x="1810" y="10669"/>
                    <a:pt x="2215" y="10669"/>
                  </a:cubicBezTo>
                  <a:lnTo>
                    <a:pt x="6799" y="10693"/>
                  </a:lnTo>
                  <a:cubicBezTo>
                    <a:pt x="7168" y="10693"/>
                    <a:pt x="7466" y="10407"/>
                    <a:pt x="7514" y="10050"/>
                  </a:cubicBezTo>
                  <a:lnTo>
                    <a:pt x="7514" y="9978"/>
                  </a:lnTo>
                  <a:lnTo>
                    <a:pt x="7514" y="9109"/>
                  </a:lnTo>
                  <a:lnTo>
                    <a:pt x="7514" y="7633"/>
                  </a:lnTo>
                  <a:lnTo>
                    <a:pt x="8478" y="7633"/>
                  </a:lnTo>
                  <a:cubicBezTo>
                    <a:pt x="8573" y="7633"/>
                    <a:pt x="8645" y="7561"/>
                    <a:pt x="8645" y="7478"/>
                  </a:cubicBezTo>
                  <a:cubicBezTo>
                    <a:pt x="8645" y="7383"/>
                    <a:pt x="8573" y="7311"/>
                    <a:pt x="8478" y="7311"/>
                  </a:cubicBezTo>
                  <a:lnTo>
                    <a:pt x="4668" y="7299"/>
                  </a:lnTo>
                  <a:cubicBezTo>
                    <a:pt x="4656" y="7299"/>
                    <a:pt x="4644" y="7276"/>
                    <a:pt x="4644" y="7264"/>
                  </a:cubicBezTo>
                  <a:lnTo>
                    <a:pt x="4656" y="3644"/>
                  </a:lnTo>
                  <a:cubicBezTo>
                    <a:pt x="4656" y="3632"/>
                    <a:pt x="4668" y="3620"/>
                    <a:pt x="4692" y="3620"/>
                  </a:cubicBezTo>
                  <a:lnTo>
                    <a:pt x="10585" y="3644"/>
                  </a:lnTo>
                  <a:cubicBezTo>
                    <a:pt x="10597" y="3644"/>
                    <a:pt x="10609" y="3668"/>
                    <a:pt x="10609" y="3680"/>
                  </a:cubicBezTo>
                  <a:lnTo>
                    <a:pt x="10597" y="7299"/>
                  </a:lnTo>
                  <a:cubicBezTo>
                    <a:pt x="10597" y="7311"/>
                    <a:pt x="10585" y="7323"/>
                    <a:pt x="10562" y="7323"/>
                  </a:cubicBezTo>
                  <a:lnTo>
                    <a:pt x="9192" y="7323"/>
                  </a:lnTo>
                  <a:cubicBezTo>
                    <a:pt x="9109" y="7323"/>
                    <a:pt x="9038" y="7395"/>
                    <a:pt x="9038" y="7490"/>
                  </a:cubicBezTo>
                  <a:cubicBezTo>
                    <a:pt x="9038" y="7573"/>
                    <a:pt x="9109" y="7657"/>
                    <a:pt x="9192" y="7657"/>
                  </a:cubicBezTo>
                  <a:lnTo>
                    <a:pt x="10562" y="7657"/>
                  </a:lnTo>
                  <a:cubicBezTo>
                    <a:pt x="10764" y="7657"/>
                    <a:pt x="10919" y="7490"/>
                    <a:pt x="10919" y="7299"/>
                  </a:cubicBezTo>
                  <a:lnTo>
                    <a:pt x="10943" y="3680"/>
                  </a:lnTo>
                  <a:cubicBezTo>
                    <a:pt x="10919" y="3513"/>
                    <a:pt x="10776" y="3346"/>
                    <a:pt x="10562" y="3346"/>
                  </a:cubicBezTo>
                  <a:lnTo>
                    <a:pt x="7514" y="3335"/>
                  </a:lnTo>
                  <a:lnTo>
                    <a:pt x="7514" y="1882"/>
                  </a:lnTo>
                  <a:lnTo>
                    <a:pt x="7514" y="1013"/>
                  </a:lnTo>
                  <a:lnTo>
                    <a:pt x="7514" y="941"/>
                  </a:lnTo>
                  <a:cubicBezTo>
                    <a:pt x="7490" y="584"/>
                    <a:pt x="7168" y="298"/>
                    <a:pt x="6799" y="298"/>
                  </a:cubicBezTo>
                  <a:lnTo>
                    <a:pt x="2501" y="287"/>
                  </a:lnTo>
                  <a:lnTo>
                    <a:pt x="2453" y="287"/>
                  </a:lnTo>
                  <a:cubicBezTo>
                    <a:pt x="2203" y="108"/>
                    <a:pt x="190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3819534" y="3034977"/>
              <a:ext cx="73903" cy="48919"/>
            </a:xfrm>
            <a:custGeom>
              <a:avLst/>
              <a:gdLst/>
              <a:ahLst/>
              <a:cxnLst/>
              <a:rect l="l" t="t" r="r" b="b"/>
              <a:pathLst>
                <a:path w="2322" h="1537" extrusionOk="0">
                  <a:moveTo>
                    <a:pt x="1560" y="322"/>
                  </a:moveTo>
                  <a:cubicBezTo>
                    <a:pt x="1798" y="334"/>
                    <a:pt x="2001" y="525"/>
                    <a:pt x="2001" y="763"/>
                  </a:cubicBezTo>
                  <a:cubicBezTo>
                    <a:pt x="2001" y="1001"/>
                    <a:pt x="1798" y="1191"/>
                    <a:pt x="1548" y="1191"/>
                  </a:cubicBezTo>
                  <a:cubicBezTo>
                    <a:pt x="1310" y="1191"/>
                    <a:pt x="1119" y="1001"/>
                    <a:pt x="1119" y="751"/>
                  </a:cubicBezTo>
                  <a:cubicBezTo>
                    <a:pt x="1119" y="513"/>
                    <a:pt x="1310" y="322"/>
                    <a:pt x="1560" y="322"/>
                  </a:cubicBezTo>
                  <a:close/>
                  <a:moveTo>
                    <a:pt x="774" y="334"/>
                  </a:moveTo>
                  <a:cubicBezTo>
                    <a:pt x="834" y="334"/>
                    <a:pt x="881" y="346"/>
                    <a:pt x="929" y="358"/>
                  </a:cubicBezTo>
                  <a:cubicBezTo>
                    <a:pt x="846" y="477"/>
                    <a:pt x="810" y="620"/>
                    <a:pt x="810" y="775"/>
                  </a:cubicBezTo>
                  <a:cubicBezTo>
                    <a:pt x="810" y="930"/>
                    <a:pt x="846" y="1072"/>
                    <a:pt x="929" y="1191"/>
                  </a:cubicBezTo>
                  <a:cubicBezTo>
                    <a:pt x="881" y="1215"/>
                    <a:pt x="822" y="1227"/>
                    <a:pt x="774" y="1227"/>
                  </a:cubicBezTo>
                  <a:cubicBezTo>
                    <a:pt x="524" y="1191"/>
                    <a:pt x="334" y="1001"/>
                    <a:pt x="334" y="763"/>
                  </a:cubicBezTo>
                  <a:cubicBezTo>
                    <a:pt x="334" y="525"/>
                    <a:pt x="524" y="334"/>
                    <a:pt x="774" y="334"/>
                  </a:cubicBezTo>
                  <a:close/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905" y="1525"/>
                    <a:pt x="1048" y="1489"/>
                    <a:pt x="1167" y="1418"/>
                  </a:cubicBezTo>
                  <a:cubicBezTo>
                    <a:pt x="1286" y="1489"/>
                    <a:pt x="1417" y="1537"/>
                    <a:pt x="1560" y="1537"/>
                  </a:cubicBezTo>
                  <a:cubicBezTo>
                    <a:pt x="1977" y="1537"/>
                    <a:pt x="2322" y="1191"/>
                    <a:pt x="2322" y="775"/>
                  </a:cubicBezTo>
                  <a:cubicBezTo>
                    <a:pt x="2322" y="358"/>
                    <a:pt x="1977" y="13"/>
                    <a:pt x="1560" y="13"/>
                  </a:cubicBezTo>
                  <a:cubicBezTo>
                    <a:pt x="1417" y="13"/>
                    <a:pt x="1286" y="60"/>
                    <a:pt x="1167" y="120"/>
                  </a:cubicBezTo>
                  <a:cubicBezTo>
                    <a:pt x="1048" y="48"/>
                    <a:pt x="905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3728571" y="3036123"/>
              <a:ext cx="67506" cy="45895"/>
            </a:xfrm>
            <a:custGeom>
              <a:avLst/>
              <a:gdLst/>
              <a:ahLst/>
              <a:cxnLst/>
              <a:rect l="l" t="t" r="r" b="b"/>
              <a:pathLst>
                <a:path w="2121" h="1442" extrusionOk="0">
                  <a:moveTo>
                    <a:pt x="1739" y="310"/>
                  </a:moveTo>
                  <a:cubicBezTo>
                    <a:pt x="1763" y="310"/>
                    <a:pt x="1775" y="322"/>
                    <a:pt x="1775" y="346"/>
                  </a:cubicBezTo>
                  <a:lnTo>
                    <a:pt x="1775" y="1072"/>
                  </a:lnTo>
                  <a:cubicBezTo>
                    <a:pt x="1775" y="1084"/>
                    <a:pt x="1763" y="1096"/>
                    <a:pt x="1739" y="1096"/>
                  </a:cubicBezTo>
                  <a:lnTo>
                    <a:pt x="346" y="1096"/>
                  </a:lnTo>
                  <a:cubicBezTo>
                    <a:pt x="343" y="1103"/>
                    <a:pt x="338" y="1106"/>
                    <a:pt x="333" y="1106"/>
                  </a:cubicBezTo>
                  <a:cubicBezTo>
                    <a:pt x="322" y="1106"/>
                    <a:pt x="310" y="1089"/>
                    <a:pt x="310" y="1072"/>
                  </a:cubicBezTo>
                  <a:lnTo>
                    <a:pt x="310" y="346"/>
                  </a:lnTo>
                  <a:cubicBezTo>
                    <a:pt x="310" y="322"/>
                    <a:pt x="334" y="310"/>
                    <a:pt x="346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lnTo>
                    <a:pt x="1" y="1084"/>
                  </a:lnTo>
                  <a:cubicBezTo>
                    <a:pt x="1" y="1275"/>
                    <a:pt x="167" y="1441"/>
                    <a:pt x="358" y="1441"/>
                  </a:cubicBezTo>
                  <a:lnTo>
                    <a:pt x="1763" y="1441"/>
                  </a:lnTo>
                  <a:cubicBezTo>
                    <a:pt x="1953" y="1441"/>
                    <a:pt x="2120" y="1275"/>
                    <a:pt x="2120" y="1084"/>
                  </a:cubicBezTo>
                  <a:lnTo>
                    <a:pt x="2120" y="358"/>
                  </a:lnTo>
                  <a:cubicBezTo>
                    <a:pt x="2120" y="167"/>
                    <a:pt x="1953" y="1"/>
                    <a:pt x="1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3724783" y="3091439"/>
              <a:ext cx="170946" cy="30745"/>
            </a:xfrm>
            <a:custGeom>
              <a:avLst/>
              <a:gdLst/>
              <a:ahLst/>
              <a:cxnLst/>
              <a:rect l="l" t="t" r="r" b="b"/>
              <a:pathLst>
                <a:path w="5371" h="966" extrusionOk="0">
                  <a:moveTo>
                    <a:pt x="358" y="346"/>
                  </a:moveTo>
                  <a:lnTo>
                    <a:pt x="5013" y="358"/>
                  </a:lnTo>
                  <a:cubicBezTo>
                    <a:pt x="5037" y="358"/>
                    <a:pt x="5049" y="370"/>
                    <a:pt x="5049" y="394"/>
                  </a:cubicBezTo>
                  <a:lnTo>
                    <a:pt x="5049" y="632"/>
                  </a:lnTo>
                  <a:cubicBezTo>
                    <a:pt x="5049" y="644"/>
                    <a:pt x="5037" y="656"/>
                    <a:pt x="5013" y="656"/>
                  </a:cubicBezTo>
                  <a:lnTo>
                    <a:pt x="358" y="644"/>
                  </a:lnTo>
                  <a:cubicBezTo>
                    <a:pt x="346" y="644"/>
                    <a:pt x="334" y="632"/>
                    <a:pt x="334" y="608"/>
                  </a:cubicBezTo>
                  <a:lnTo>
                    <a:pt x="334" y="370"/>
                  </a:lnTo>
                  <a:cubicBezTo>
                    <a:pt x="334" y="358"/>
                    <a:pt x="346" y="346"/>
                    <a:pt x="358" y="346"/>
                  </a:cubicBezTo>
                  <a:close/>
                  <a:moveTo>
                    <a:pt x="358" y="1"/>
                  </a:moveTo>
                  <a:cubicBezTo>
                    <a:pt x="167" y="13"/>
                    <a:pt x="1" y="168"/>
                    <a:pt x="1" y="358"/>
                  </a:cubicBezTo>
                  <a:lnTo>
                    <a:pt x="1" y="596"/>
                  </a:lnTo>
                  <a:cubicBezTo>
                    <a:pt x="1" y="787"/>
                    <a:pt x="167" y="953"/>
                    <a:pt x="358" y="953"/>
                  </a:cubicBezTo>
                  <a:lnTo>
                    <a:pt x="5013" y="965"/>
                  </a:lnTo>
                  <a:cubicBezTo>
                    <a:pt x="5204" y="965"/>
                    <a:pt x="5370" y="810"/>
                    <a:pt x="5370" y="608"/>
                  </a:cubicBezTo>
                  <a:lnTo>
                    <a:pt x="5370" y="370"/>
                  </a:lnTo>
                  <a:cubicBezTo>
                    <a:pt x="5370" y="179"/>
                    <a:pt x="5204" y="13"/>
                    <a:pt x="5013" y="13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3597092" y="2940799"/>
              <a:ext cx="40580" cy="30936"/>
            </a:xfrm>
            <a:custGeom>
              <a:avLst/>
              <a:gdLst/>
              <a:ahLst/>
              <a:cxnLst/>
              <a:rect l="l" t="t" r="r" b="b"/>
              <a:pathLst>
                <a:path w="1275" h="972" extrusionOk="0">
                  <a:moveTo>
                    <a:pt x="1100" y="1"/>
                  </a:moveTo>
                  <a:cubicBezTo>
                    <a:pt x="1055" y="1"/>
                    <a:pt x="1009" y="21"/>
                    <a:pt x="977" y="67"/>
                  </a:cubicBezTo>
                  <a:lnTo>
                    <a:pt x="500" y="567"/>
                  </a:lnTo>
                  <a:lnTo>
                    <a:pt x="298" y="305"/>
                  </a:lnTo>
                  <a:cubicBezTo>
                    <a:pt x="264" y="257"/>
                    <a:pt x="215" y="237"/>
                    <a:pt x="167" y="237"/>
                  </a:cubicBezTo>
                  <a:cubicBezTo>
                    <a:pt x="132" y="237"/>
                    <a:pt x="97" y="249"/>
                    <a:pt x="72" y="269"/>
                  </a:cubicBezTo>
                  <a:cubicBezTo>
                    <a:pt x="0" y="329"/>
                    <a:pt x="0" y="436"/>
                    <a:pt x="36" y="495"/>
                  </a:cubicBezTo>
                  <a:lnTo>
                    <a:pt x="369" y="912"/>
                  </a:lnTo>
                  <a:cubicBezTo>
                    <a:pt x="393" y="936"/>
                    <a:pt x="441" y="971"/>
                    <a:pt x="488" y="971"/>
                  </a:cubicBezTo>
                  <a:cubicBezTo>
                    <a:pt x="524" y="971"/>
                    <a:pt x="572" y="948"/>
                    <a:pt x="608" y="924"/>
                  </a:cubicBezTo>
                  <a:lnTo>
                    <a:pt x="1215" y="269"/>
                  </a:lnTo>
                  <a:cubicBezTo>
                    <a:pt x="1274" y="209"/>
                    <a:pt x="1274" y="102"/>
                    <a:pt x="1203" y="43"/>
                  </a:cubicBezTo>
                  <a:cubicBezTo>
                    <a:pt x="1176" y="16"/>
                    <a:pt x="1138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>
            <a:spLocks noGrp="1"/>
          </p:cNvSpPr>
          <p:nvPr>
            <p:ph type="ctrTitle"/>
          </p:nvPr>
        </p:nvSpPr>
        <p:spPr>
          <a:xfrm>
            <a:off x="1846297" y="1734450"/>
            <a:ext cx="3339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520" name="Google Shape;520;p25"/>
          <p:cNvSpPr txBox="1">
            <a:spLocks noGrp="1"/>
          </p:cNvSpPr>
          <p:nvPr>
            <p:ph type="subTitle" idx="1"/>
          </p:nvPr>
        </p:nvSpPr>
        <p:spPr>
          <a:xfrm>
            <a:off x="1791575" y="2417450"/>
            <a:ext cx="33393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data science to secure more government contracts</a:t>
            </a:r>
            <a:endParaRPr dirty="0"/>
          </a:p>
        </p:txBody>
      </p:sp>
      <p:sp>
        <p:nvSpPr>
          <p:cNvPr id="521" name="Google Shape;521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" name="Google Shape;525;p25"/>
          <p:cNvCxnSpPr>
            <a:stCxn id="52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Booz Allen Hamilton is a consulting company that secures most of its work from government contracts. Where can we find data about which companies win and lose contracts?</a:t>
            </a:r>
            <a:endParaRPr/>
          </a:p>
        </p:txBody>
      </p:sp>
      <p:sp>
        <p:nvSpPr>
          <p:cNvPr id="531" name="Google Shape;531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46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32" name="Google Shape;532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33" name="Google Shape;533;p26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53" name="Google Shape;553;p2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26"/>
          <p:cNvGrpSpPr/>
          <p:nvPr/>
        </p:nvGrpSpPr>
        <p:grpSpPr>
          <a:xfrm>
            <a:off x="5297258" y="1368972"/>
            <a:ext cx="2145744" cy="2455011"/>
            <a:chOff x="870939" y="1975821"/>
            <a:chExt cx="332375" cy="350071"/>
          </a:xfrm>
        </p:grpSpPr>
        <p:sp>
          <p:nvSpPr>
            <p:cNvPr id="559" name="Google Shape;559;p26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>
            <a:spLocks noGrp="1"/>
          </p:cNvSpPr>
          <p:nvPr>
            <p:ph type="ctrTitle"/>
          </p:nvPr>
        </p:nvSpPr>
        <p:spPr>
          <a:xfrm>
            <a:off x="1211721" y="608676"/>
            <a:ext cx="71177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GOVERNMENT ACCOUNTABILITY OFFICE (GAO)</a:t>
            </a:r>
            <a:endParaRPr dirty="0"/>
          </a:p>
        </p:txBody>
      </p:sp>
      <p:sp>
        <p:nvSpPr>
          <p:cNvPr id="568" name="Google Shape;568;p27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gao.gov</a:t>
            </a:r>
            <a:endParaRPr/>
          </a:p>
        </p:txBody>
      </p:sp>
      <p:pic>
        <p:nvPicPr>
          <p:cNvPr id="569" name="Google Shape;5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00" y="1338875"/>
            <a:ext cx="5498405" cy="248860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 DECISIONS</a:t>
            </a:r>
            <a:endParaRPr/>
          </a:p>
        </p:txBody>
      </p:sp>
      <p:sp>
        <p:nvSpPr>
          <p:cNvPr id="575" name="Google Shape;575;p28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Protest B-418730.5,B-418730.6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 June 25, 2021</a:t>
            </a:r>
            <a:endParaRPr/>
          </a:p>
        </p:txBody>
      </p:sp>
      <p:pic>
        <p:nvPicPr>
          <p:cNvPr id="576" name="Google Shape;5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663" y="1300225"/>
            <a:ext cx="5686666" cy="255307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>
            <a:spLocks noGrp="1"/>
          </p:cNvSpPr>
          <p:nvPr>
            <p:ph type="ctrTitle"/>
          </p:nvPr>
        </p:nvSpPr>
        <p:spPr>
          <a:xfrm>
            <a:off x="1243800" y="595850"/>
            <a:ext cx="665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 DECISIONS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body" idx="1"/>
          </p:nvPr>
        </p:nvSpPr>
        <p:spPr>
          <a:xfrm>
            <a:off x="1728600" y="3979875"/>
            <a:ext cx="56868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Protest B-418730.5,B-418730.6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 June 25, 2021</a:t>
            </a:r>
            <a:endParaRPr/>
          </a:p>
        </p:txBody>
      </p:sp>
      <p:pic>
        <p:nvPicPr>
          <p:cNvPr id="583" name="Google Shape;5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663" y="1300225"/>
            <a:ext cx="5686666" cy="255307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4" name="Google Shape;584;p29"/>
          <p:cNvSpPr/>
          <p:nvPr/>
        </p:nvSpPr>
        <p:spPr>
          <a:xfrm>
            <a:off x="3386575" y="2501475"/>
            <a:ext cx="936300" cy="1121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29"/>
          <p:cNvSpPr/>
          <p:nvPr/>
        </p:nvSpPr>
        <p:spPr>
          <a:xfrm>
            <a:off x="4705445" y="2501475"/>
            <a:ext cx="936300" cy="1121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29"/>
          <p:cNvSpPr/>
          <p:nvPr/>
        </p:nvSpPr>
        <p:spPr>
          <a:xfrm>
            <a:off x="2179350" y="2707325"/>
            <a:ext cx="771000" cy="915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ctrTitle"/>
          </p:nvPr>
        </p:nvSpPr>
        <p:spPr>
          <a:xfrm>
            <a:off x="1791572" y="1742775"/>
            <a:ext cx="32832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592" name="Google Shape;592;p30"/>
          <p:cNvSpPr txBox="1">
            <a:spLocks noGrp="1"/>
          </p:cNvSpPr>
          <p:nvPr>
            <p:ph type="subTitle" idx="1"/>
          </p:nvPr>
        </p:nvSpPr>
        <p:spPr>
          <a:xfrm>
            <a:off x="1791575" y="2417450"/>
            <a:ext cx="33393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various insights were extracted from GAO bid proposals</a:t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0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7" name="Google Shape;597;p30"/>
          <p:cNvCxnSpPr>
            <a:stCxn id="59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>
                <a:solidFill>
                  <a:schemeClr val="accent3"/>
                </a:solidFill>
              </a:rPr>
              <a:t>SCRAPING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634</Words>
  <Application>Microsoft Office PowerPoint</Application>
  <PresentationFormat>On-screen Show (16:9)</PresentationFormat>
  <Paragraphs>121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Advent Pro SemiBold</vt:lpstr>
      <vt:lpstr>Nunito Light</vt:lpstr>
      <vt:lpstr>Fira Sans Condensed Medium</vt:lpstr>
      <vt:lpstr>Fira Sans Extra Condensed Medium</vt:lpstr>
      <vt:lpstr>Share Tech</vt:lpstr>
      <vt:lpstr>Maven Pro</vt:lpstr>
      <vt:lpstr>Livvic Light</vt:lpstr>
      <vt:lpstr>Arial</vt:lpstr>
      <vt:lpstr>Data Science Consulting by Slidesgo</vt:lpstr>
      <vt:lpstr>GAO GETTER  ANALYZING WHAT IT TAKES TO SECURE A GOVERNMENT CONTRACT</vt:lpstr>
      <vt:lpstr>RESULTS</vt:lpstr>
      <vt:lpstr>BACKGROUND</vt:lpstr>
      <vt:lpstr>PROBLEM STATEMENT</vt:lpstr>
      <vt:lpstr>GOVERNMENT ACCOUNTABILITY OFFICE (GAO)</vt:lpstr>
      <vt:lpstr>BID DECISIONS</vt:lpstr>
      <vt:lpstr>BID DECISIONS</vt:lpstr>
      <vt:lpstr>PROCESS</vt:lpstr>
      <vt:lpstr>WEB SCRAPING</vt:lpstr>
      <vt:lpstr>SCRAPY</vt:lpstr>
      <vt:lpstr>SCRAPY</vt:lpstr>
      <vt:lpstr>RAW OUTPUT</vt:lpstr>
      <vt:lpstr>DATA CLEANING</vt:lpstr>
      <vt:lpstr>DATA CLEANING FUNNEL</vt:lpstr>
      <vt:lpstr>ALMOST THERE!</vt:lpstr>
      <vt:lpstr>FACTOR MAPPING</vt:lpstr>
      <vt:lpstr>CLEANED DATA</vt:lpstr>
      <vt:lpstr>DATA ANALYSIS</vt:lpstr>
      <vt:lpstr>$128,954,104,688</vt:lpstr>
      <vt:lpstr>TWO-TAILED NHST</vt:lpstr>
      <vt:lpstr>TWO-TAILED NHST</vt:lpstr>
      <vt:lpstr>PREDICT WHETHER BID WINS CONTRACT</vt:lpstr>
      <vt:lpstr>MODEL PERFORMANCE</vt:lpstr>
      <vt:lpstr>RESULTS</vt:lpstr>
      <vt:lpstr>MINOR AVERAGE DIFFERENCES</vt:lpstr>
      <vt:lpstr>MAJOR AVERAGE DIFFERENCES</vt:lpstr>
      <vt:lpstr>—FOCAL POINT—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GAO GETTER  ANALYZING WHAT IT TAKES TO SECURE A GOVERNMENT CONTRACT</dc:title>
  <cp:lastModifiedBy>Hayes, Billy [USA]</cp:lastModifiedBy>
  <cp:revision>7</cp:revision>
  <dcterms:modified xsi:type="dcterms:W3CDTF">2021-07-14T12:36:23Z</dcterms:modified>
</cp:coreProperties>
</file>