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62" r:id="rId3"/>
    <p:sldId id="270" r:id="rId4"/>
    <p:sldId id="271" r:id="rId5"/>
    <p:sldId id="272" r:id="rId6"/>
    <p:sldId id="282" r:id="rId7"/>
    <p:sldId id="279" r:id="rId8"/>
    <p:sldId id="273" r:id="rId9"/>
    <p:sldId id="274" r:id="rId10"/>
    <p:sldId id="275" r:id="rId11"/>
    <p:sldId id="276" r:id="rId12"/>
    <p:sldId id="278" r:id="rId13"/>
    <p:sldId id="280" r:id="rId14"/>
    <p:sldId id="281" r:id="rId15"/>
    <p:sldId id="277" r:id="rId16"/>
    <p:sldId id="28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403F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46"/>
    <p:restoredTop sz="94731"/>
  </p:normalViewPr>
  <p:slideViewPr>
    <p:cSldViewPr snapToGrid="0" snapToObjects="1">
      <p:cViewPr>
        <p:scale>
          <a:sx n="150" d="100"/>
          <a:sy n="150" d="100"/>
        </p:scale>
        <p:origin x="552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42CEC-1C72-BFC9-3810-16017988F6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2796E3-4427-7834-1BE2-1A211ADE37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847071-AA88-D5BC-28B0-38524850A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85D64-273C-2E48-972D-96670D88A305}" type="datetimeFigureOut">
              <a:rPr lang="en-US" smtClean="0"/>
              <a:t>4/14/22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5C8BEC-6607-A179-C60B-711FCA8C2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72F2CA-3CC7-5BAC-0890-FD82754AE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AD47E-6EAA-9A4B-804C-280BE2E38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32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C8143-F1E7-46E7-C91E-35D5C27F3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10AD62-4171-88FF-D3FD-212A0352E2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938CF0-E1BB-E518-481E-543E7CA7F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85D64-273C-2E48-972D-96670D88A305}" type="datetimeFigureOut">
              <a:rPr lang="en-US" smtClean="0"/>
              <a:t>4/14/22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D4C9D-B98F-541C-AFCD-DC437EB49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AF53B8-3798-6363-8780-ADDD32103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AD47E-6EAA-9A4B-804C-280BE2E38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64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945113-D70D-7A58-661C-50AC037186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649732-F844-665C-54AD-C9322EF7F3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51A9E-60D4-27FA-879B-C99645E44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85D64-273C-2E48-972D-96670D88A305}" type="datetimeFigureOut">
              <a:rPr lang="en-US" smtClean="0"/>
              <a:t>4/14/22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57A2F3-B0A6-DFEA-ABB5-F22345F35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F6AAA7-537A-EE8F-1AD7-B2533DAAD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AD47E-6EAA-9A4B-804C-280BE2E38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718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F5843-F4E3-F027-0A71-EEC3AC662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44B09-6596-DEB6-F9A8-7333603F8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774C06-351C-9584-9F27-EE58D29B8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85D64-273C-2E48-972D-96670D88A305}" type="datetimeFigureOut">
              <a:rPr lang="en-US" smtClean="0"/>
              <a:t>4/14/22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534CA-3F22-5C9A-653A-BE79EA728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786290-194A-DDCF-E786-527F925E7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AD47E-6EAA-9A4B-804C-280BE2E38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274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C73BB-294C-9D94-32C4-B344557E8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69197D-F93A-2D7C-7028-1341310559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0C4A53-CE7C-4DEB-7CED-607EF20F7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85D64-273C-2E48-972D-96670D88A305}" type="datetimeFigureOut">
              <a:rPr lang="en-US" smtClean="0"/>
              <a:t>4/14/22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D33697-1F8F-3795-3A44-87AB2607F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06F76-6ECA-8362-1A79-5CDAD2CA1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AD47E-6EAA-9A4B-804C-280BE2E38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225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44111-CE89-7AF7-7D11-720CDE180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898D0-8F4B-4FB0-4B83-5D1FD2E83E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0C10DF-05F2-8A9A-5316-B007ED431A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91993-4A8A-9A27-428C-36B3F4DC7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85D64-273C-2E48-972D-96670D88A305}" type="datetimeFigureOut">
              <a:rPr lang="en-US" smtClean="0"/>
              <a:t>4/14/22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F496DA-B791-C24A-388E-92FE76F53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AC448E-3EDE-7E0E-A48B-DAC5CF0E3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AD47E-6EAA-9A4B-804C-280BE2E38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654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2E6E-9BA6-52AE-CCCC-A76054E31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5DA4D1-86F5-861F-A2A7-7A89F94DA4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25CFBB-07D4-8B22-72F5-8A6586268A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078CC3-4800-4BF5-7B95-982FD791AC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3CDC17-1F98-5144-498C-A94B4D7426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27061A-A267-B910-23E7-90E7F6B34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85D64-273C-2E48-972D-96670D88A305}" type="datetimeFigureOut">
              <a:rPr lang="en-US" smtClean="0"/>
              <a:t>4/14/22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79C82E-55FF-942D-4E0A-F4ACFF755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4863D4-019E-38B1-893F-1564792F7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AD47E-6EAA-9A4B-804C-280BE2E38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039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FEADE-22CA-A9AB-5F11-F4A1129B3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DA3E86-D105-9F55-B800-81612F90B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85D64-273C-2E48-972D-96670D88A305}" type="datetimeFigureOut">
              <a:rPr lang="en-US" smtClean="0"/>
              <a:t>4/14/22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8F6A36-DCF4-488D-82A8-57C165CC9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25CEB4-973F-5517-0706-3447045E4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AD47E-6EAA-9A4B-804C-280BE2E38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042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DAB395-D584-3934-9790-0ECDBC992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85D64-273C-2E48-972D-96670D88A305}" type="datetimeFigureOut">
              <a:rPr lang="en-US" smtClean="0"/>
              <a:t>4/14/22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FF8AB1-B58D-70EB-5489-D6346DE23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07F4B3-78D6-5AE9-5FC5-07DE568BD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AD47E-6EAA-9A4B-804C-280BE2E38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215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C7111-1605-12EC-5746-099401776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51D8B-DA1F-A7C0-AC1C-6252DE8E8B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F220E8-888A-CA14-76AD-095F546887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7E0503-978D-12A5-59C9-017CB7B29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85D64-273C-2E48-972D-96670D88A305}" type="datetimeFigureOut">
              <a:rPr lang="en-US" smtClean="0"/>
              <a:t>4/14/22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281189-3F90-FE8C-9C2F-168AB09EA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F36EEF-4DA3-AB8C-65AB-7B0713573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AD47E-6EAA-9A4B-804C-280BE2E38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003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1528E-DF8B-47F9-5772-C4032E465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E8FA80-DE26-2622-0BD2-FE5BF92149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D2621B-E797-7A7B-C62B-1AA8FA3C4A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D10CE2-DB5F-5738-E867-FFCFFDEFD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85D64-273C-2E48-972D-96670D88A305}" type="datetimeFigureOut">
              <a:rPr lang="en-US" smtClean="0"/>
              <a:t>4/14/22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E1019D-924A-7146-B3BF-045461836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FCE305-AF55-CB44-BA1B-A2D156F1A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AD47E-6EAA-9A4B-804C-280BE2E38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016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FAD281-486A-81E7-5D16-7B41D3F96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3B3ABA-CA21-08B2-7738-C37492401D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A23B98-702C-167B-B44C-E978EE6873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85D64-273C-2E48-972D-96670D88A305}" type="datetimeFigureOut">
              <a:rPr lang="en-US" smtClean="0"/>
              <a:t>4/14/22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2EB2B-1794-2AE2-A282-0ED6931A45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4A005A-8723-0D1F-A3F1-93DD9630C2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4AD47E-6EAA-9A4B-804C-280BE2E38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539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text, electronics, indoor, computer&#10;&#10;Description automatically generated">
            <a:extLst>
              <a:ext uri="{FF2B5EF4-FFF2-40B4-BE49-F238E27FC236}">
                <a16:creationId xmlns:a16="http://schemas.microsoft.com/office/drawing/2014/main" id="{050BB28E-D46E-FB7E-7C81-B17F866F68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7755" r="-1" b="7953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5E8D2E83-FB3A-40E7-A9E5-7AB389D61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23809"/>
            <a:ext cx="11016943" cy="2262375"/>
          </a:xfrm>
          <a:custGeom>
            <a:avLst/>
            <a:gdLst>
              <a:gd name="connsiteX0" fmla="*/ 0 w 11016943"/>
              <a:gd name="connsiteY0" fmla="*/ 0 h 2262375"/>
              <a:gd name="connsiteX1" fmla="*/ 9969166 w 11016943"/>
              <a:gd name="connsiteY1" fmla="*/ 0 h 2262375"/>
              <a:gd name="connsiteX2" fmla="*/ 11016943 w 11016943"/>
              <a:gd name="connsiteY2" fmla="*/ 2262375 h 2262375"/>
              <a:gd name="connsiteX3" fmla="*/ 4942050 w 11016943"/>
              <a:gd name="connsiteY3" fmla="*/ 2262375 h 2262375"/>
              <a:gd name="connsiteX4" fmla="*/ 4582160 w 11016943"/>
              <a:gd name="connsiteY4" fmla="*/ 2262375 h 2262375"/>
              <a:gd name="connsiteX5" fmla="*/ 0 w 11016943"/>
              <a:gd name="connsiteY5" fmla="*/ 2262375 h 226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16943" h="2262375">
                <a:moveTo>
                  <a:pt x="0" y="0"/>
                </a:moveTo>
                <a:lnTo>
                  <a:pt x="9969166" y="0"/>
                </a:lnTo>
                <a:lnTo>
                  <a:pt x="11016943" y="2262375"/>
                </a:lnTo>
                <a:lnTo>
                  <a:pt x="4942050" y="2262375"/>
                </a:lnTo>
                <a:lnTo>
                  <a:pt x="4582160" y="2262375"/>
                </a:lnTo>
                <a:lnTo>
                  <a:pt x="0" y="2262375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9EBCD9-CF4C-14A8-37BD-F48F0ADDE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062" y="4185749"/>
            <a:ext cx="9265771" cy="6228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/>
              <a:t>PYTR-214 Robot Vacuum Data Analysis</a:t>
            </a:r>
          </a:p>
        </p:txBody>
      </p:sp>
      <p:sp>
        <p:nvSpPr>
          <p:cNvPr id="44" name="Text Placeholder 6">
            <a:extLst>
              <a:ext uri="{FF2B5EF4-FFF2-40B4-BE49-F238E27FC236}">
                <a16:creationId xmlns:a16="http://schemas.microsoft.com/office/drawing/2014/main" id="{F8EF4CBA-6E2C-DBF2-4AA8-1AC11B5F86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8063" y="4856921"/>
            <a:ext cx="9565028" cy="124924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800" b="0" i="0" dirty="0">
                <a:effectLst/>
              </a:rPr>
              <a:t>Explore use patterns of the typical robot user per country:</a:t>
            </a:r>
          </a:p>
          <a:p>
            <a:pPr marL="114300" indent="-342900">
              <a:buFont typeface="+mj-lt"/>
              <a:buAutoNum type="arabicPeriod"/>
            </a:pPr>
            <a:r>
              <a:rPr lang="en-US" sz="1800" b="0" i="0" dirty="0">
                <a:effectLst/>
              </a:rPr>
              <a:t>Are there geographic differences in robot usage?</a:t>
            </a:r>
          </a:p>
          <a:p>
            <a:pPr marL="114300" indent="-342900">
              <a:buFont typeface="+mj-lt"/>
              <a:buAutoNum type="arabicPeriod"/>
            </a:pPr>
            <a:r>
              <a:rPr lang="en-US" sz="1800" b="0" i="0" dirty="0">
                <a:effectLst/>
              </a:rPr>
              <a:t>Address any possible effects of data loss on my findings.</a:t>
            </a:r>
            <a:endParaRPr lang="en-US" sz="1800" dirty="0"/>
          </a:p>
        </p:txBody>
      </p:sp>
      <p:sp>
        <p:nvSpPr>
          <p:cNvPr id="74" name="Text Placeholder 6">
            <a:extLst>
              <a:ext uri="{FF2B5EF4-FFF2-40B4-BE49-F238E27FC236}">
                <a16:creationId xmlns:a16="http://schemas.microsoft.com/office/drawing/2014/main" id="{99739329-665A-94A5-087F-B7AD65A9AB7A}"/>
              </a:ext>
            </a:extLst>
          </p:cNvPr>
          <p:cNvSpPr txBox="1">
            <a:spLocks/>
          </p:cNvSpPr>
          <p:nvPr/>
        </p:nvSpPr>
        <p:spPr>
          <a:xfrm>
            <a:off x="3527271" y="6581868"/>
            <a:ext cx="3962400" cy="523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800" dirty="0"/>
              <a:t>https://</a:t>
            </a:r>
            <a:r>
              <a:rPr lang="en-US" sz="800" dirty="0" err="1"/>
              <a:t>www.nytimes.com</a:t>
            </a:r>
            <a:r>
              <a:rPr lang="en-US" sz="800" dirty="0"/>
              <a:t>/</a:t>
            </a:r>
            <a:r>
              <a:rPr lang="en-US" sz="800" dirty="0" err="1"/>
              <a:t>wirecutter</a:t>
            </a:r>
            <a:r>
              <a:rPr lang="en-US" sz="800" dirty="0"/>
              <a:t>/reviews/best-robot-vacuum/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800" dirty="0"/>
              <a:t>Photo: Liam McCabe</a:t>
            </a:r>
          </a:p>
        </p:txBody>
      </p:sp>
    </p:spTree>
    <p:extLst>
      <p:ext uri="{BB962C8B-B14F-4D97-AF65-F5344CB8AC3E}">
        <p14:creationId xmlns:p14="http://schemas.microsoft.com/office/powerpoint/2010/main" val="30751333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box and whisker chart&#10;&#10;Description automatically generated">
            <a:extLst>
              <a:ext uri="{FF2B5EF4-FFF2-40B4-BE49-F238E27FC236}">
                <a16:creationId xmlns:a16="http://schemas.microsoft.com/office/drawing/2014/main" id="{2D928246-F425-149B-4AC4-0B2981A0F1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6589" y="1001883"/>
            <a:ext cx="10334409" cy="551168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57D48DA1-43F8-E8F3-F9C1-0FA2350BDA5D}"/>
              </a:ext>
            </a:extLst>
          </p:cNvPr>
          <p:cNvSpPr txBox="1">
            <a:spLocks/>
          </p:cNvSpPr>
          <p:nvPr/>
        </p:nvSpPr>
        <p:spPr>
          <a:xfrm>
            <a:off x="0" y="283070"/>
            <a:ext cx="12192000" cy="744836"/>
          </a:xfrm>
          <a:prstGeom prst="rect">
            <a:avLst/>
          </a:prstGeom>
          <a:solidFill>
            <a:srgbClr val="3F403F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solidFill>
                  <a:schemeClr val="bg1"/>
                </a:solidFill>
              </a:rPr>
              <a:t>Geographic Differences – Time Spent Cleaning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9407C9-F219-A138-155C-B14C3ADA22FF}"/>
              </a:ext>
            </a:extLst>
          </p:cNvPr>
          <p:cNvSpPr txBox="1"/>
          <p:nvPr/>
        </p:nvSpPr>
        <p:spPr>
          <a:xfrm>
            <a:off x="66065" y="1494912"/>
            <a:ext cx="30327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3F403F"/>
                </a:solidFill>
              </a:rPr>
              <a:t>Key Takeaways: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3F403F"/>
                </a:solidFill>
              </a:rPr>
              <a:t>Israel and China have several outliers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3F403F"/>
                </a:solidFill>
              </a:rPr>
              <a:t>China has less variability in the middle half of the data for time spent cleaning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rgbClr val="3F403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7245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AAFCD61F-2122-DD3B-771F-BBD7D9B437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200" y="1206028"/>
            <a:ext cx="6910294" cy="3685490"/>
          </a:xfrm>
          <a:prstGeom prst="rect">
            <a:avLst/>
          </a:prstGeom>
        </p:spPr>
      </p:pic>
      <p:pic>
        <p:nvPicPr>
          <p:cNvPr id="5" name="Picture 4" descr="A picture containing text, shoji, window&#10;&#10;Description automatically generated">
            <a:extLst>
              <a:ext uri="{FF2B5EF4-FFF2-40B4-BE49-F238E27FC236}">
                <a16:creationId xmlns:a16="http://schemas.microsoft.com/office/drawing/2014/main" id="{029EB729-791F-FAE6-4A96-CEA66627AA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03715" y="1206028"/>
            <a:ext cx="6910294" cy="368549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E61D4485-8A35-5FC4-017F-8A2B0990CA66}"/>
              </a:ext>
            </a:extLst>
          </p:cNvPr>
          <p:cNvSpPr txBox="1">
            <a:spLocks/>
          </p:cNvSpPr>
          <p:nvPr/>
        </p:nvSpPr>
        <p:spPr>
          <a:xfrm>
            <a:off x="0" y="283070"/>
            <a:ext cx="12192000" cy="744836"/>
          </a:xfrm>
          <a:prstGeom prst="rect">
            <a:avLst/>
          </a:prstGeom>
          <a:solidFill>
            <a:srgbClr val="3F403F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solidFill>
                  <a:schemeClr val="bg1"/>
                </a:solidFill>
              </a:rPr>
              <a:t>Geographic Differences – Time Spent Charging and Paused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D2647B-AAC2-9269-9CEE-439F9FBC0ECB}"/>
              </a:ext>
            </a:extLst>
          </p:cNvPr>
          <p:cNvSpPr txBox="1"/>
          <p:nvPr/>
        </p:nvSpPr>
        <p:spPr>
          <a:xfrm>
            <a:off x="209997" y="4703779"/>
            <a:ext cx="588600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3F403F"/>
                </a:solidFill>
              </a:rPr>
              <a:t>Key Takeaways: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3F403F"/>
                </a:solidFill>
              </a:rPr>
              <a:t>Robots in Israel spend more time paused and charging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3F403F"/>
                </a:solidFill>
              </a:rPr>
              <a:t>Robots in China rarely spend time paused or charging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3F403F"/>
                </a:solidFill>
              </a:rPr>
              <a:t>The remaining countries spend about 50% less time paused when compared to Israel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rgbClr val="3F403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68589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ox and whisker chart&#10;&#10;Description automatically generated">
            <a:extLst>
              <a:ext uri="{FF2B5EF4-FFF2-40B4-BE49-F238E27FC236}">
                <a16:creationId xmlns:a16="http://schemas.microsoft.com/office/drawing/2014/main" id="{8CFEB47D-5769-5CEA-3749-C072913224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8388" y="1027906"/>
            <a:ext cx="10332720" cy="5510784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1DD588A8-C73B-8FE6-5732-A220E4DA867F}"/>
              </a:ext>
            </a:extLst>
          </p:cNvPr>
          <p:cNvSpPr txBox="1">
            <a:spLocks/>
          </p:cNvSpPr>
          <p:nvPr/>
        </p:nvSpPr>
        <p:spPr>
          <a:xfrm>
            <a:off x="0" y="283070"/>
            <a:ext cx="12192000" cy="744836"/>
          </a:xfrm>
          <a:prstGeom prst="rect">
            <a:avLst/>
          </a:prstGeom>
          <a:solidFill>
            <a:srgbClr val="3F403F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solidFill>
                  <a:schemeClr val="bg1"/>
                </a:solidFill>
              </a:rPr>
              <a:t>Geographic Differences – Number of Missions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816098-ED9E-E070-1B24-74C8C2680526}"/>
              </a:ext>
            </a:extLst>
          </p:cNvPr>
          <p:cNvSpPr txBox="1"/>
          <p:nvPr/>
        </p:nvSpPr>
        <p:spPr>
          <a:xfrm>
            <a:off x="66065" y="1494912"/>
            <a:ext cx="29734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3F403F"/>
                </a:solidFill>
              </a:rPr>
              <a:t>Key Takeaways: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3F403F"/>
                </a:solidFill>
              </a:rPr>
              <a:t>Most countries have mission data for mission #50 through #100, but it appears we might be lacking mission data prior to mission #50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rgbClr val="3F403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61901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10CC3045-10D0-F5F3-F298-8D1F0F0441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2400" y="845820"/>
            <a:ext cx="10332720" cy="516636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A72162D8-6D2E-902E-CE42-FC79E637E9F8}"/>
              </a:ext>
            </a:extLst>
          </p:cNvPr>
          <p:cNvSpPr txBox="1">
            <a:spLocks/>
          </p:cNvSpPr>
          <p:nvPr/>
        </p:nvSpPr>
        <p:spPr>
          <a:xfrm>
            <a:off x="0" y="283070"/>
            <a:ext cx="12192000" cy="744836"/>
          </a:xfrm>
          <a:prstGeom prst="rect">
            <a:avLst/>
          </a:prstGeom>
          <a:solidFill>
            <a:srgbClr val="3F403F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solidFill>
                  <a:schemeClr val="bg1"/>
                </a:solidFill>
              </a:rPr>
              <a:t>Data Loss – First 50 Missions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6838AF-0D34-3EBE-40FD-B6E2551E14F3}"/>
              </a:ext>
            </a:extLst>
          </p:cNvPr>
          <p:cNvSpPr txBox="1"/>
          <p:nvPr/>
        </p:nvSpPr>
        <p:spPr>
          <a:xfrm>
            <a:off x="66065" y="1494912"/>
            <a:ext cx="29734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3F403F"/>
                </a:solidFill>
              </a:rPr>
              <a:t>Key Takeaways: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3F403F"/>
                </a:solidFill>
              </a:rPr>
              <a:t>Confirming suspicions in the boxplot, but seeing mission lost is prevalent in the first ~25 missions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rgbClr val="3F403F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D2DED967-01BF-D2EC-DBEF-FA3853FF4696}"/>
              </a:ext>
            </a:extLst>
          </p:cNvPr>
          <p:cNvSpPr/>
          <p:nvPr/>
        </p:nvSpPr>
        <p:spPr>
          <a:xfrm>
            <a:off x="4224867" y="2692400"/>
            <a:ext cx="1752600" cy="2980267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Up Arrow 9">
            <a:extLst>
              <a:ext uri="{FF2B5EF4-FFF2-40B4-BE49-F238E27FC236}">
                <a16:creationId xmlns:a16="http://schemas.microsoft.com/office/drawing/2014/main" id="{BF2B24E9-26C6-722A-671C-44465D006F02}"/>
              </a:ext>
            </a:extLst>
          </p:cNvPr>
          <p:cNvSpPr/>
          <p:nvPr/>
        </p:nvSpPr>
        <p:spPr>
          <a:xfrm>
            <a:off x="4845474" y="5448986"/>
            <a:ext cx="502920" cy="731520"/>
          </a:xfrm>
          <a:prstGeom prst="up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 w="28575">
            <a:solidFill>
              <a:srgbClr val="3F40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C2C104-4413-C312-7F24-3F4DDFD44946}"/>
              </a:ext>
            </a:extLst>
          </p:cNvPr>
          <p:cNvSpPr txBox="1"/>
          <p:nvPr/>
        </p:nvSpPr>
        <p:spPr>
          <a:xfrm>
            <a:off x="4845474" y="6178713"/>
            <a:ext cx="619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3F403F"/>
                </a:solidFill>
              </a:rPr>
              <a:t>#25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rgbClr val="3F403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46143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441441D-5043-0255-FC43-83C814F90D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642714"/>
            <a:ext cx="10905066" cy="2562691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0466FCD0-B93A-F440-53CA-AC01E6B62B11}"/>
              </a:ext>
            </a:extLst>
          </p:cNvPr>
          <p:cNvSpPr txBox="1">
            <a:spLocks/>
          </p:cNvSpPr>
          <p:nvPr/>
        </p:nvSpPr>
        <p:spPr>
          <a:xfrm>
            <a:off x="0" y="283070"/>
            <a:ext cx="12192000" cy="744836"/>
          </a:xfrm>
          <a:prstGeom prst="rect">
            <a:avLst/>
          </a:prstGeom>
          <a:solidFill>
            <a:srgbClr val="3F403F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solidFill>
                  <a:schemeClr val="bg1"/>
                </a:solidFill>
              </a:rPr>
              <a:t>Data Loss – Mission Loss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444D86-33E9-BE41-B640-8BB7EC9A2B11}"/>
              </a:ext>
            </a:extLst>
          </p:cNvPr>
          <p:cNvSpPr txBox="1"/>
          <p:nvPr/>
        </p:nvSpPr>
        <p:spPr>
          <a:xfrm>
            <a:off x="643467" y="4484805"/>
            <a:ext cx="5664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3F403F"/>
                </a:solidFill>
              </a:rPr>
              <a:t>Key Takeaways: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3F403F"/>
                </a:solidFill>
              </a:rPr>
              <a:t>Here is an example of a robot with missing mission data. Not all missions have been recorded or reported.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rgbClr val="3F403F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CD2E6858-07E3-7CA8-0B0D-9FB351B482B1}"/>
              </a:ext>
            </a:extLst>
          </p:cNvPr>
          <p:cNvSpPr/>
          <p:nvPr/>
        </p:nvSpPr>
        <p:spPr>
          <a:xfrm>
            <a:off x="3166534" y="1504538"/>
            <a:ext cx="575733" cy="2700867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A8D3A1-BC6B-029D-1D64-A65297193F42}"/>
              </a:ext>
            </a:extLst>
          </p:cNvPr>
          <p:cNvSpPr txBox="1"/>
          <p:nvPr/>
        </p:nvSpPr>
        <p:spPr>
          <a:xfrm>
            <a:off x="3166534" y="3009668"/>
            <a:ext cx="6197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43</a:t>
            </a:r>
          </a:p>
          <a:p>
            <a:r>
              <a:rPr lang="en-US" sz="1400" dirty="0">
                <a:solidFill>
                  <a:srgbClr val="FF0000"/>
                </a:solidFill>
              </a:rPr>
              <a:t>44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03399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0F057FA-7D44-E3A0-959B-FDA78B26BEA6}"/>
              </a:ext>
            </a:extLst>
          </p:cNvPr>
          <p:cNvSpPr txBox="1">
            <a:spLocks/>
          </p:cNvSpPr>
          <p:nvPr/>
        </p:nvSpPr>
        <p:spPr>
          <a:xfrm>
            <a:off x="0" y="283070"/>
            <a:ext cx="12192000" cy="744836"/>
          </a:xfrm>
          <a:prstGeom prst="rect">
            <a:avLst/>
          </a:prstGeom>
          <a:solidFill>
            <a:srgbClr val="3F403F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solidFill>
                  <a:schemeClr val="bg1"/>
                </a:solidFill>
              </a:rPr>
              <a:t>Data Loss – Total Robot Loss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EC1D6D7-BA45-D22A-0F5D-4D3C158C3C28}"/>
              </a:ext>
            </a:extLst>
          </p:cNvPr>
          <p:cNvSpPr/>
          <p:nvPr/>
        </p:nvSpPr>
        <p:spPr>
          <a:xfrm>
            <a:off x="3945467" y="2235200"/>
            <a:ext cx="3657600" cy="3657600"/>
          </a:xfrm>
          <a:prstGeom prst="ellipse">
            <a:avLst/>
          </a:prstGeom>
          <a:solidFill>
            <a:srgbClr val="4472C4">
              <a:alpha val="30196"/>
            </a:srgb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3F403F"/>
                </a:solidFill>
              </a:rPr>
              <a:t>Geo</a:t>
            </a:r>
          </a:p>
          <a:p>
            <a:pPr algn="ctr"/>
            <a:r>
              <a:rPr lang="en-US" b="1" dirty="0">
                <a:solidFill>
                  <a:srgbClr val="3F403F"/>
                </a:solidFill>
              </a:rPr>
              <a:t>Data</a:t>
            </a:r>
          </a:p>
          <a:p>
            <a:pPr algn="ctr"/>
            <a:endParaRPr lang="en-US" b="1" dirty="0">
              <a:solidFill>
                <a:srgbClr val="3F403F"/>
              </a:solidFill>
            </a:endParaRPr>
          </a:p>
          <a:p>
            <a:r>
              <a:rPr lang="en-US" b="1" dirty="0">
                <a:solidFill>
                  <a:srgbClr val="3F403F"/>
                </a:solidFill>
              </a:rPr>
              <a:t>10,000 Robots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8F62CD1-23C4-562B-F49E-DC9E1EA6092F}"/>
              </a:ext>
            </a:extLst>
          </p:cNvPr>
          <p:cNvSpPr/>
          <p:nvPr/>
        </p:nvSpPr>
        <p:spPr>
          <a:xfrm>
            <a:off x="6433898" y="2235200"/>
            <a:ext cx="3657600" cy="36576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3F403F"/>
                </a:solidFill>
              </a:rPr>
              <a:t>Mission</a:t>
            </a:r>
          </a:p>
          <a:p>
            <a:pPr algn="ctr"/>
            <a:r>
              <a:rPr lang="en-US" b="1" dirty="0">
                <a:solidFill>
                  <a:srgbClr val="3F403F"/>
                </a:solidFill>
              </a:rPr>
              <a:t>Data</a:t>
            </a:r>
          </a:p>
          <a:p>
            <a:pPr algn="ctr"/>
            <a:endParaRPr lang="en-US" b="1" dirty="0">
              <a:solidFill>
                <a:srgbClr val="3F403F"/>
              </a:solidFill>
            </a:endParaRPr>
          </a:p>
          <a:p>
            <a:pPr algn="r"/>
            <a:r>
              <a:rPr lang="en-US" b="1" dirty="0">
                <a:solidFill>
                  <a:srgbClr val="3F403F"/>
                </a:solidFill>
              </a:rPr>
              <a:t>367,369 Missions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DCCD88-04FF-7933-7197-67649B0678BB}"/>
              </a:ext>
            </a:extLst>
          </p:cNvPr>
          <p:cNvSpPr txBox="1"/>
          <p:nvPr/>
        </p:nvSpPr>
        <p:spPr>
          <a:xfrm>
            <a:off x="237067" y="2235200"/>
            <a:ext cx="344593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3F403F"/>
                </a:solidFill>
              </a:rPr>
              <a:t>Key Takeaways: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3F403F"/>
                </a:solidFill>
              </a:rPr>
              <a:t>When performing a Left Join with the Geographic information on the left side, it revealed there was only mission data for 9,826 robots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3F403F"/>
                </a:solidFill>
              </a:rPr>
              <a:t>With Mission Data on the left side, this is also confirmed by checking the length of unique robot ids, which returns 9,826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rgbClr val="3F403F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F48443-7635-673C-C1C2-598C931FCC8A}"/>
              </a:ext>
            </a:extLst>
          </p:cNvPr>
          <p:cNvSpPr txBox="1"/>
          <p:nvPr/>
        </p:nvSpPr>
        <p:spPr>
          <a:xfrm>
            <a:off x="5219700" y="1651000"/>
            <a:ext cx="34459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3F403F"/>
                </a:solidFill>
              </a:rPr>
              <a:t>Left Join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>
              <a:solidFill>
                <a:srgbClr val="3F403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15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0F057FA-7D44-E3A0-959B-FDA78B26BEA6}"/>
              </a:ext>
            </a:extLst>
          </p:cNvPr>
          <p:cNvSpPr txBox="1">
            <a:spLocks/>
          </p:cNvSpPr>
          <p:nvPr/>
        </p:nvSpPr>
        <p:spPr>
          <a:xfrm>
            <a:off x="0" y="283070"/>
            <a:ext cx="12192000" cy="744836"/>
          </a:xfrm>
          <a:prstGeom prst="rect">
            <a:avLst/>
          </a:prstGeom>
          <a:solidFill>
            <a:srgbClr val="3F403F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solidFill>
                  <a:schemeClr val="bg1"/>
                </a:solidFill>
              </a:rPr>
              <a:t>Recommendations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F10075-8CB4-574A-162B-E158259B8077}"/>
              </a:ext>
            </a:extLst>
          </p:cNvPr>
          <p:cNvSpPr txBox="1"/>
          <p:nvPr/>
        </p:nvSpPr>
        <p:spPr>
          <a:xfrm>
            <a:off x="220134" y="1159934"/>
            <a:ext cx="11463866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F403F"/>
                </a:solidFill>
              </a:rPr>
              <a:t>Final Recommendations: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3F403F"/>
                </a:solidFill>
              </a:rPr>
              <a:t>Israel and the United States see a bulk of use during the early morning hours, so dampening the vacuum motor noise may be preferred to not wake others in the household.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3F403F"/>
                </a:solidFill>
              </a:rPr>
              <a:t>Robots in Israel spend more time on average charging than other countries, so improved battery technology would be recommended to reduce how often robots need to charge.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3F403F"/>
                </a:solidFill>
              </a:rPr>
              <a:t>Robots in France are getting stuck on obstacles more so than other countries. Further data would be need to be collected to determine the root cause and solution.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3F403F"/>
                </a:solidFill>
              </a:rPr>
              <a:t>Given we appear to be missing a bulk of mission data prior to mission #25, maybe customers are having issues when first setting up the robot and connecting it to the cloud. This should be investigated further to confirm.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3F403F"/>
                </a:solidFill>
              </a:rPr>
              <a:t>Lastly, further investigation would be recommended to determine the underlying cause of robot fleet growth or decline per Country.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rgbClr val="3F403F"/>
              </a:solidFill>
            </a:endParaRPr>
          </a:p>
          <a:p>
            <a:r>
              <a:rPr lang="en-US" b="1" dirty="0">
                <a:solidFill>
                  <a:srgbClr val="3F403F"/>
                </a:solidFill>
              </a:rPr>
              <a:t>Data Loss Comments: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3F403F"/>
                </a:solidFill>
              </a:rPr>
              <a:t>There was a total loss of 174 Robots with no mission data reported. This could be due to a user never connecting their robot and using it as-is out of the box. Faulty equipment could also be a cause. A dataset containing only these robots has been created for customer care follow-up.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3F403F"/>
                </a:solidFill>
              </a:rPr>
              <a:t>There are several robots with missing sequential mission data. Further investigation would need to be performed to determine if this is random behavior or if there is a pattern. This could be caused to due to internet outages or linked to robot software updates introducing unknown mission reporting bugs.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rgbClr val="3F403F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rgbClr val="3F403F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rgbClr val="3F403F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rgbClr val="3F403F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rgbClr val="3F403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0803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EB60F-B5A6-3FBB-E31D-80727F3E5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1445494"/>
            <a:ext cx="3616856" cy="4376572"/>
          </a:xfrm>
        </p:spPr>
        <p:txBody>
          <a:bodyPr anchor="ctr">
            <a:normAutofit/>
          </a:bodyPr>
          <a:lstStyle/>
          <a:p>
            <a:r>
              <a:rPr lang="en-US" sz="4800" dirty="0"/>
              <a:t>Agenda</a:t>
            </a:r>
          </a:p>
        </p:txBody>
      </p:sp>
      <p:sp>
        <p:nvSpPr>
          <p:cNvPr id="34" name="Freeform: Shape 25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27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221FA94C-4997-FA99-867D-DE6A85B4B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399032"/>
            <a:ext cx="5501834" cy="4471416"/>
          </a:xfrm>
        </p:spPr>
        <p:txBody>
          <a:bodyPr anchor="ctr">
            <a:normAutofit/>
          </a:bodyPr>
          <a:lstStyle/>
          <a:p>
            <a:r>
              <a:rPr lang="en-US" sz="2200" dirty="0">
                <a:solidFill>
                  <a:schemeClr val="bg1"/>
                </a:solidFill>
              </a:rPr>
              <a:t>Datasets</a:t>
            </a:r>
          </a:p>
          <a:p>
            <a:r>
              <a:rPr lang="en-US" sz="2200" dirty="0">
                <a:solidFill>
                  <a:schemeClr val="bg1"/>
                </a:solidFill>
              </a:rPr>
              <a:t>Geographic Differences</a:t>
            </a:r>
          </a:p>
          <a:p>
            <a:pPr lvl="1"/>
            <a:r>
              <a:rPr lang="en-US" sz="1800" dirty="0">
                <a:solidFill>
                  <a:schemeClr val="bg1"/>
                </a:solidFill>
              </a:rPr>
              <a:t>Number of robots</a:t>
            </a:r>
          </a:p>
          <a:p>
            <a:pPr lvl="1"/>
            <a:r>
              <a:rPr lang="en-US" sz="1800" dirty="0">
                <a:solidFill>
                  <a:schemeClr val="bg1"/>
                </a:solidFill>
              </a:rPr>
              <a:t>Robot fleet growth</a:t>
            </a:r>
          </a:p>
          <a:p>
            <a:pPr lvl="1"/>
            <a:r>
              <a:rPr lang="en-US" sz="1800" dirty="0">
                <a:solidFill>
                  <a:schemeClr val="bg1"/>
                </a:solidFill>
              </a:rPr>
              <a:t>Time of day usage</a:t>
            </a:r>
          </a:p>
          <a:p>
            <a:pPr lvl="1"/>
            <a:r>
              <a:rPr lang="en-US" sz="1800" dirty="0">
                <a:solidFill>
                  <a:schemeClr val="bg1"/>
                </a:solidFill>
              </a:rPr>
              <a:t>Mission outcomes</a:t>
            </a:r>
          </a:p>
          <a:p>
            <a:pPr lvl="1"/>
            <a:r>
              <a:rPr lang="en-US" sz="1800" dirty="0">
                <a:solidFill>
                  <a:schemeClr val="bg1"/>
                </a:solidFill>
              </a:rPr>
              <a:t>Time spent cleaning, charging, and paused</a:t>
            </a:r>
          </a:p>
          <a:p>
            <a:pPr lvl="1"/>
            <a:r>
              <a:rPr lang="en-US" sz="1800" dirty="0">
                <a:solidFill>
                  <a:schemeClr val="bg1"/>
                </a:solidFill>
              </a:rPr>
              <a:t>Mission number statistics</a:t>
            </a:r>
          </a:p>
          <a:p>
            <a:r>
              <a:rPr lang="en-US" sz="2200" dirty="0">
                <a:solidFill>
                  <a:schemeClr val="bg1"/>
                </a:solidFill>
              </a:rPr>
              <a:t>Data Loss</a:t>
            </a:r>
          </a:p>
          <a:p>
            <a:pPr lvl="1"/>
            <a:r>
              <a:rPr lang="en-US" sz="1800" dirty="0">
                <a:solidFill>
                  <a:schemeClr val="bg1"/>
                </a:solidFill>
              </a:rPr>
              <a:t>Total robot loss</a:t>
            </a:r>
          </a:p>
          <a:p>
            <a:pPr lvl="1"/>
            <a:r>
              <a:rPr lang="en-US" sz="1800" dirty="0">
                <a:solidFill>
                  <a:schemeClr val="bg1"/>
                </a:solidFill>
              </a:rPr>
              <a:t>Mission loss</a:t>
            </a:r>
          </a:p>
          <a:p>
            <a:r>
              <a:rPr lang="en-US" sz="2200" dirty="0">
                <a:solidFill>
                  <a:schemeClr val="bg1"/>
                </a:solidFill>
              </a:rPr>
              <a:t>Recommendations</a:t>
            </a:r>
          </a:p>
          <a:p>
            <a:pPr lvl="1"/>
            <a:endParaRPr lang="en-US" sz="1800" dirty="0">
              <a:solidFill>
                <a:schemeClr val="bg1"/>
              </a:solidFill>
            </a:endParaRPr>
          </a:p>
          <a:p>
            <a:pPr lvl="1"/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32298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7" descr="Table&#10;&#10;Description automatically generated">
            <a:extLst>
              <a:ext uri="{FF2B5EF4-FFF2-40B4-BE49-F238E27FC236}">
                <a16:creationId xmlns:a16="http://schemas.microsoft.com/office/drawing/2014/main" id="{B98CAD85-273E-EC7F-112F-9FBD79CBF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382" y="4492130"/>
            <a:ext cx="4622800" cy="20701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D714776-4663-B393-A9FC-3A203D40526D}"/>
              </a:ext>
            </a:extLst>
          </p:cNvPr>
          <p:cNvSpPr txBox="1"/>
          <p:nvPr/>
        </p:nvSpPr>
        <p:spPr>
          <a:xfrm>
            <a:off x="814198" y="1157787"/>
            <a:ext cx="2223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Mission data: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EBF007-B6B7-D450-F61C-4BA40F0589A7}"/>
              </a:ext>
            </a:extLst>
          </p:cNvPr>
          <p:cNvSpPr txBox="1"/>
          <p:nvPr/>
        </p:nvSpPr>
        <p:spPr>
          <a:xfrm>
            <a:off x="814198" y="4135498"/>
            <a:ext cx="3499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Geographic location data:</a:t>
            </a:r>
          </a:p>
        </p:txBody>
      </p:sp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60F152BD-E9EB-3A26-4E40-38C0F275DD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382" y="1477649"/>
            <a:ext cx="6946900" cy="22987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 descr="Table&#10;&#10;Description automatically generated">
            <a:extLst>
              <a:ext uri="{FF2B5EF4-FFF2-40B4-BE49-F238E27FC236}">
                <a16:creationId xmlns:a16="http://schemas.microsoft.com/office/drawing/2014/main" id="{4D592D6A-8255-39BE-12F9-4A6D03522F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492130"/>
            <a:ext cx="5689600" cy="20828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4258704-4DA9-6E3C-6AC5-5837DAB9192D}"/>
              </a:ext>
            </a:extLst>
          </p:cNvPr>
          <p:cNvSpPr txBox="1"/>
          <p:nvPr/>
        </p:nvSpPr>
        <p:spPr>
          <a:xfrm>
            <a:off x="6007217" y="4135498"/>
            <a:ext cx="6584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ISO-country-codes data: </a:t>
            </a:r>
            <a:r>
              <a:rPr lang="en-US" sz="1050" dirty="0">
                <a:solidFill>
                  <a:schemeClr val="bg1">
                    <a:lumMod val="85000"/>
                  </a:schemeClr>
                </a:solidFill>
              </a:rPr>
              <a:t>https://</a:t>
            </a:r>
            <a:r>
              <a:rPr lang="en-US" sz="1050" dirty="0" err="1">
                <a:solidFill>
                  <a:schemeClr val="bg1">
                    <a:lumMod val="85000"/>
                  </a:schemeClr>
                </a:solidFill>
              </a:rPr>
              <a:t>gist.github.com</a:t>
            </a:r>
            <a:r>
              <a:rPr lang="en-US" sz="1050" dirty="0">
                <a:solidFill>
                  <a:schemeClr val="bg1">
                    <a:lumMod val="85000"/>
                  </a:schemeClr>
                </a:solidFill>
              </a:rPr>
              <a:t>/</a:t>
            </a:r>
            <a:r>
              <a:rPr lang="en-US" sz="1050" dirty="0" err="1">
                <a:solidFill>
                  <a:schemeClr val="bg1">
                    <a:lumMod val="85000"/>
                  </a:schemeClr>
                </a:solidFill>
              </a:rPr>
              <a:t>radcliff</a:t>
            </a:r>
            <a:r>
              <a:rPr lang="en-US" sz="1050" dirty="0">
                <a:solidFill>
                  <a:schemeClr val="bg1">
                    <a:lumMod val="85000"/>
                  </a:schemeClr>
                </a:solidFill>
              </a:rPr>
              <a:t>/f09c0f88344a7fcef373</a:t>
            </a:r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D9F96A-58B5-62D7-200A-3BC6B7D57674}"/>
              </a:ext>
            </a:extLst>
          </p:cNvPr>
          <p:cNvSpPr txBox="1"/>
          <p:nvPr/>
        </p:nvSpPr>
        <p:spPr>
          <a:xfrm>
            <a:off x="8001466" y="1987511"/>
            <a:ext cx="39713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3F403F"/>
                </a:solidFill>
              </a:rPr>
              <a:t>Dataset info: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F403F"/>
                </a:solidFill>
              </a:rPr>
              <a:t>Randomly generated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F403F"/>
                </a:solidFill>
              </a:rPr>
              <a:t>10,000 </a:t>
            </a:r>
            <a:r>
              <a:rPr lang="en-US" dirty="0" err="1">
                <a:solidFill>
                  <a:srgbClr val="3F403F"/>
                </a:solidFill>
              </a:rPr>
              <a:t>wifi</a:t>
            </a:r>
            <a:r>
              <a:rPr lang="en-US" dirty="0">
                <a:solidFill>
                  <a:srgbClr val="3F403F"/>
                </a:solidFill>
              </a:rPr>
              <a:t>-connected robots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F403F"/>
                </a:solidFill>
              </a:rPr>
              <a:t>367,679 rows (one row per mission)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FB6A7DF-2ACB-8294-FC3A-18CAA035BF94}"/>
              </a:ext>
            </a:extLst>
          </p:cNvPr>
          <p:cNvSpPr txBox="1">
            <a:spLocks/>
          </p:cNvSpPr>
          <p:nvPr/>
        </p:nvSpPr>
        <p:spPr>
          <a:xfrm>
            <a:off x="0" y="283070"/>
            <a:ext cx="12192000" cy="744836"/>
          </a:xfrm>
          <a:prstGeom prst="rect">
            <a:avLst/>
          </a:prstGeom>
          <a:solidFill>
            <a:srgbClr val="3F403F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solidFill>
                  <a:schemeClr val="bg1"/>
                </a:solidFill>
              </a:rPr>
              <a:t>Datasets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833659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698675B-B886-DBD9-B559-3D75A706A5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2030543"/>
            <a:ext cx="10905066" cy="2562691"/>
          </a:xfrm>
          <a:prstGeom prst="rect">
            <a:avLst/>
          </a:prstGeom>
        </p:spPr>
      </p:pic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C3B1A082-6580-27D9-8FB4-2604F5660668}"/>
              </a:ext>
            </a:extLst>
          </p:cNvPr>
          <p:cNvSpPr/>
          <p:nvPr/>
        </p:nvSpPr>
        <p:spPr>
          <a:xfrm>
            <a:off x="643467" y="1795137"/>
            <a:ext cx="5349240" cy="2798098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C312D40-6AAE-C23C-C7B1-E135C7FA7D74}"/>
              </a:ext>
            </a:extLst>
          </p:cNvPr>
          <p:cNvSpPr/>
          <p:nvPr/>
        </p:nvSpPr>
        <p:spPr>
          <a:xfrm>
            <a:off x="6027420" y="1795136"/>
            <a:ext cx="1828800" cy="2798098"/>
          </a:xfrm>
          <a:prstGeom prst="round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FE1FE7C-EF90-8D4E-2A31-A17EDBEFAAE6}"/>
              </a:ext>
            </a:extLst>
          </p:cNvPr>
          <p:cNvSpPr/>
          <p:nvPr/>
        </p:nvSpPr>
        <p:spPr>
          <a:xfrm>
            <a:off x="7890933" y="1795134"/>
            <a:ext cx="600885" cy="2798099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C530A6-DAA6-E5C8-484B-8C929B4552C8}"/>
              </a:ext>
            </a:extLst>
          </p:cNvPr>
          <p:cNvSpPr txBox="1"/>
          <p:nvPr/>
        </p:nvSpPr>
        <p:spPr>
          <a:xfrm>
            <a:off x="2970705" y="1728173"/>
            <a:ext cx="2223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Mission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3F5FD8-7C16-ACDA-6207-1AB546890D15}"/>
              </a:ext>
            </a:extLst>
          </p:cNvPr>
          <p:cNvSpPr txBox="1"/>
          <p:nvPr/>
        </p:nvSpPr>
        <p:spPr>
          <a:xfrm>
            <a:off x="6671636" y="1728173"/>
            <a:ext cx="600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Geo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BACA25-1369-5BB4-4D13-9D20E6726A77}"/>
              </a:ext>
            </a:extLst>
          </p:cNvPr>
          <p:cNvSpPr txBox="1"/>
          <p:nvPr/>
        </p:nvSpPr>
        <p:spPr>
          <a:xfrm>
            <a:off x="7949173" y="1728173"/>
            <a:ext cx="615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ISO</a:t>
            </a:r>
            <a:r>
              <a:rPr lang="en-US" sz="1050" dirty="0">
                <a:solidFill>
                  <a:schemeClr val="bg1">
                    <a:lumMod val="85000"/>
                  </a:schemeClr>
                </a:solidFill>
              </a:rPr>
              <a:t>.</a:t>
            </a:r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D2C6B636-9611-841F-5AC3-88DD074E5A81}"/>
              </a:ext>
            </a:extLst>
          </p:cNvPr>
          <p:cNvSpPr/>
          <p:nvPr/>
        </p:nvSpPr>
        <p:spPr>
          <a:xfrm rot="5400000">
            <a:off x="5791471" y="-418142"/>
            <a:ext cx="609053" cy="10905064"/>
          </a:xfrm>
          <a:prstGeom prst="rightBrace">
            <a:avLst>
              <a:gd name="adj1" fmla="val 8333"/>
              <a:gd name="adj2" fmla="val 50115"/>
            </a:avLst>
          </a:prstGeom>
          <a:ln w="19050">
            <a:solidFill>
              <a:srgbClr val="3F40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63C638-307A-F111-5B04-88F7C6F9E86A}"/>
              </a:ext>
            </a:extLst>
          </p:cNvPr>
          <p:cNvSpPr txBox="1"/>
          <p:nvPr/>
        </p:nvSpPr>
        <p:spPr>
          <a:xfrm>
            <a:off x="4524717" y="5472746"/>
            <a:ext cx="3142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3F403F"/>
                </a:solidFill>
              </a:rPr>
              <a:t>13 Columns x 367,679 rows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9AFBEAD1-5C44-70E8-BB89-E70C1D8B7A47}"/>
              </a:ext>
            </a:extLst>
          </p:cNvPr>
          <p:cNvSpPr txBox="1">
            <a:spLocks/>
          </p:cNvSpPr>
          <p:nvPr/>
        </p:nvSpPr>
        <p:spPr>
          <a:xfrm>
            <a:off x="0" y="283070"/>
            <a:ext cx="12192000" cy="744836"/>
          </a:xfrm>
          <a:prstGeom prst="rect">
            <a:avLst/>
          </a:prstGeom>
          <a:solidFill>
            <a:srgbClr val="3F403F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solidFill>
                  <a:schemeClr val="bg1"/>
                </a:solidFill>
              </a:rPr>
              <a:t>Datasets - Final </a:t>
            </a:r>
            <a:r>
              <a:rPr lang="en-US" sz="3200" dirty="0" err="1">
                <a:solidFill>
                  <a:schemeClr val="bg1"/>
                </a:solidFill>
              </a:rPr>
              <a:t>DataFrame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533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imeline&#10;&#10;Description automatically generated">
            <a:extLst>
              <a:ext uri="{FF2B5EF4-FFF2-40B4-BE49-F238E27FC236}">
                <a16:creationId xmlns:a16="http://schemas.microsoft.com/office/drawing/2014/main" id="{D91FC3E8-731F-F77F-F638-6C838B45F0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68" y="1540135"/>
            <a:ext cx="12130432" cy="4033368"/>
          </a:xfrm>
          <a:prstGeom prst="rect">
            <a:avLst/>
          </a:prstGeom>
        </p:spPr>
      </p:pic>
      <p:sp>
        <p:nvSpPr>
          <p:cNvPr id="3" name="Right Brace 2">
            <a:extLst>
              <a:ext uri="{FF2B5EF4-FFF2-40B4-BE49-F238E27FC236}">
                <a16:creationId xmlns:a16="http://schemas.microsoft.com/office/drawing/2014/main" id="{14DE42BD-1CB1-2DFE-E71A-B01426221EC1}"/>
              </a:ext>
            </a:extLst>
          </p:cNvPr>
          <p:cNvSpPr/>
          <p:nvPr/>
        </p:nvSpPr>
        <p:spPr>
          <a:xfrm rot="5400000">
            <a:off x="6012698" y="1293215"/>
            <a:ext cx="609053" cy="8563897"/>
          </a:xfrm>
          <a:prstGeom prst="rightBrace">
            <a:avLst>
              <a:gd name="adj1" fmla="val 8333"/>
              <a:gd name="adj2" fmla="val 50115"/>
            </a:avLst>
          </a:prstGeom>
          <a:ln w="19050">
            <a:solidFill>
              <a:srgbClr val="3F40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BF51BE-575E-1D2D-B007-D8884AA895BB}"/>
              </a:ext>
            </a:extLst>
          </p:cNvPr>
          <p:cNvSpPr txBox="1"/>
          <p:nvPr/>
        </p:nvSpPr>
        <p:spPr>
          <a:xfrm>
            <a:off x="5083276" y="5879691"/>
            <a:ext cx="2467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3F403F"/>
                </a:solidFill>
              </a:rPr>
              <a:t>Top 10 Countries</a:t>
            </a:r>
          </a:p>
          <a:p>
            <a:pPr algn="ctr"/>
            <a:r>
              <a:rPr lang="en-US" dirty="0">
                <a:solidFill>
                  <a:srgbClr val="3F403F"/>
                </a:solidFill>
              </a:rPr>
              <a:t>87%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F7E778-8883-AF80-0C6F-C5192D93C12E}"/>
              </a:ext>
            </a:extLst>
          </p:cNvPr>
          <p:cNvSpPr txBox="1"/>
          <p:nvPr/>
        </p:nvSpPr>
        <p:spPr>
          <a:xfrm>
            <a:off x="2035276" y="3372153"/>
            <a:ext cx="65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3F403F"/>
                </a:solidFill>
              </a:rPr>
              <a:t>60%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777CC6-23E4-A857-BE2C-2857505B1130}"/>
              </a:ext>
            </a:extLst>
          </p:cNvPr>
          <p:cNvSpPr txBox="1"/>
          <p:nvPr/>
        </p:nvSpPr>
        <p:spPr>
          <a:xfrm>
            <a:off x="2915263" y="4136729"/>
            <a:ext cx="65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3F403F"/>
                </a:solidFill>
              </a:rPr>
              <a:t>5.7%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AAD311-2601-E111-E4E3-4B12DEF9F704}"/>
              </a:ext>
            </a:extLst>
          </p:cNvPr>
          <p:cNvSpPr txBox="1"/>
          <p:nvPr/>
        </p:nvSpPr>
        <p:spPr>
          <a:xfrm>
            <a:off x="9945330" y="4136729"/>
            <a:ext cx="65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3F403F"/>
                </a:solidFill>
              </a:rPr>
              <a:t>1.2%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82AB260-3DF6-3F53-1CD3-D9E440C2050F}"/>
              </a:ext>
            </a:extLst>
          </p:cNvPr>
          <p:cNvCxnSpPr>
            <a:cxnSpLocks/>
          </p:cNvCxnSpPr>
          <p:nvPr/>
        </p:nvCxnSpPr>
        <p:spPr>
          <a:xfrm>
            <a:off x="3765755" y="4321395"/>
            <a:ext cx="5909187" cy="0"/>
          </a:xfrm>
          <a:prstGeom prst="straightConnector1">
            <a:avLst/>
          </a:prstGeom>
          <a:ln w="9525">
            <a:solidFill>
              <a:srgbClr val="3F403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5CC3E95-B3DE-7D6B-D447-669F10DFC4A0}"/>
              </a:ext>
            </a:extLst>
          </p:cNvPr>
          <p:cNvSpPr txBox="1"/>
          <p:nvPr/>
        </p:nvSpPr>
        <p:spPr>
          <a:xfrm>
            <a:off x="6452294" y="4136729"/>
            <a:ext cx="65384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3F403F"/>
                </a:solidFill>
              </a:rPr>
              <a:t>3%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94C8EB1-024A-9BA8-4D05-382997EE2582}"/>
              </a:ext>
            </a:extLst>
          </p:cNvPr>
          <p:cNvSpPr txBox="1">
            <a:spLocks/>
          </p:cNvSpPr>
          <p:nvPr/>
        </p:nvSpPr>
        <p:spPr>
          <a:xfrm>
            <a:off x="0" y="283070"/>
            <a:ext cx="12192000" cy="744836"/>
          </a:xfrm>
          <a:prstGeom prst="rect">
            <a:avLst/>
          </a:prstGeom>
          <a:solidFill>
            <a:srgbClr val="3F403F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solidFill>
                  <a:schemeClr val="bg1"/>
                </a:solidFill>
              </a:rPr>
              <a:t>Geographic Differences – Robots per Country</a:t>
            </a:r>
          </a:p>
        </p:txBody>
      </p:sp>
    </p:spTree>
    <p:extLst>
      <p:ext uri="{BB962C8B-B14F-4D97-AF65-F5344CB8AC3E}">
        <p14:creationId xmlns:p14="http://schemas.microsoft.com/office/powerpoint/2010/main" val="4019114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16F99F78-BE68-64B1-811B-834D2E28EF24}"/>
              </a:ext>
            </a:extLst>
          </p:cNvPr>
          <p:cNvGrpSpPr/>
          <p:nvPr/>
        </p:nvGrpSpPr>
        <p:grpSpPr>
          <a:xfrm>
            <a:off x="1641987" y="1215220"/>
            <a:ext cx="11503741" cy="5751871"/>
            <a:chOff x="393290" y="1385844"/>
            <a:chExt cx="11503741" cy="5751871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208177F7-5326-6111-B53B-EDDD924601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3290" y="1385844"/>
              <a:ext cx="11503741" cy="5751871"/>
            </a:xfrm>
            <a:prstGeom prst="rect">
              <a:avLst/>
            </a:prstGeom>
          </p:spPr>
        </p:pic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733D19C8-AA0C-2F66-A76E-99770B593F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83733" y="2034363"/>
              <a:ext cx="0" cy="4375126"/>
            </a:xfrm>
            <a:prstGeom prst="line">
              <a:avLst/>
            </a:prstGeom>
            <a:ln w="127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37DCFC0-3856-56DF-E895-E0FCF71D9F42}"/>
                </a:ext>
              </a:extLst>
            </p:cNvPr>
            <p:cNvSpPr txBox="1"/>
            <p:nvPr/>
          </p:nvSpPr>
          <p:spPr>
            <a:xfrm>
              <a:off x="5167424" y="1780373"/>
              <a:ext cx="6592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Oct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BC36FB98-6CE1-C59E-1F55-594F8337BF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35724" y="2034363"/>
              <a:ext cx="0" cy="4375126"/>
            </a:xfrm>
            <a:prstGeom prst="line">
              <a:avLst/>
            </a:prstGeom>
            <a:ln w="127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2C6D702-C266-6321-4997-DF40EBF921F4}"/>
                </a:ext>
              </a:extLst>
            </p:cNvPr>
            <p:cNvSpPr txBox="1"/>
            <p:nvPr/>
          </p:nvSpPr>
          <p:spPr>
            <a:xfrm>
              <a:off x="10019415" y="1780373"/>
              <a:ext cx="6592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Oct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F076AC4C-4E37-3BCF-9B2C-013F345480A9}"/>
              </a:ext>
            </a:extLst>
          </p:cNvPr>
          <p:cNvSpPr txBox="1"/>
          <p:nvPr/>
        </p:nvSpPr>
        <p:spPr>
          <a:xfrm>
            <a:off x="66065" y="1782832"/>
            <a:ext cx="25591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3F403F"/>
                </a:solidFill>
              </a:rPr>
              <a:t>Key Takeaways: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3F403F"/>
                </a:solidFill>
              </a:rPr>
              <a:t>Israel and China are exiting the year with a slight decline, after long steady growth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3F403F"/>
                </a:solidFill>
              </a:rPr>
              <a:t>Japan and Belgium are exiting the year with high growth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2A88FAAF-F054-F59D-B20E-98F6E3FA2108}"/>
              </a:ext>
            </a:extLst>
          </p:cNvPr>
          <p:cNvSpPr txBox="1">
            <a:spLocks/>
          </p:cNvSpPr>
          <p:nvPr/>
        </p:nvSpPr>
        <p:spPr>
          <a:xfrm>
            <a:off x="0" y="283070"/>
            <a:ext cx="12192000" cy="744836"/>
          </a:xfrm>
          <a:prstGeom prst="rect">
            <a:avLst/>
          </a:prstGeom>
          <a:solidFill>
            <a:srgbClr val="3F403F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solidFill>
                  <a:schemeClr val="bg1"/>
                </a:solidFill>
              </a:rPr>
              <a:t>Geographic Differences – Robot Fleet Growth</a:t>
            </a:r>
          </a:p>
        </p:txBody>
      </p:sp>
    </p:spTree>
    <p:extLst>
      <p:ext uri="{BB962C8B-B14F-4D97-AF65-F5344CB8AC3E}">
        <p14:creationId xmlns:p14="http://schemas.microsoft.com/office/powerpoint/2010/main" val="3835275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21D6EB1-2A0F-C1E2-6411-5C1B899833C8}"/>
              </a:ext>
            </a:extLst>
          </p:cNvPr>
          <p:cNvGrpSpPr/>
          <p:nvPr/>
        </p:nvGrpSpPr>
        <p:grpSpPr>
          <a:xfrm>
            <a:off x="1732088" y="801236"/>
            <a:ext cx="9053899" cy="6563126"/>
            <a:chOff x="1732088" y="1096204"/>
            <a:chExt cx="8727823" cy="6303426"/>
          </a:xfrm>
        </p:grpSpPr>
        <p:pic>
          <p:nvPicPr>
            <p:cNvPr id="3" name="Picture 2" descr="A picture containing text, building, window&#10;&#10;Description automatically generated">
              <a:extLst>
                <a:ext uri="{FF2B5EF4-FFF2-40B4-BE49-F238E27FC236}">
                  <a16:creationId xmlns:a16="http://schemas.microsoft.com/office/drawing/2014/main" id="{7C93BB6B-4ACE-0343-075E-00C8DA7979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32088" y="1096204"/>
              <a:ext cx="8727823" cy="6303426"/>
            </a:xfrm>
            <a:prstGeom prst="rect">
              <a:avLst/>
            </a:prstGeom>
          </p:spPr>
        </p:pic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418A47B9-AEE4-60E4-50C6-A3E3A8EE5C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18203" y="1852827"/>
              <a:ext cx="0" cy="4751644"/>
            </a:xfrm>
            <a:prstGeom prst="line">
              <a:avLst/>
            </a:prstGeom>
            <a:ln w="127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5DFAEA4-69C0-CEFD-B7F9-D9B7916E3FEA}"/>
                </a:ext>
              </a:extLst>
            </p:cNvPr>
            <p:cNvSpPr txBox="1"/>
            <p:nvPr/>
          </p:nvSpPr>
          <p:spPr>
            <a:xfrm>
              <a:off x="5301894" y="1598837"/>
              <a:ext cx="6592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Oct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602884A-D10B-015F-A563-72582F169A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93576" y="1852827"/>
              <a:ext cx="0" cy="4751644"/>
            </a:xfrm>
            <a:prstGeom prst="line">
              <a:avLst/>
            </a:prstGeom>
            <a:ln w="127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AE75C5F-24D8-DCCE-B9DB-CA0635A9ECEF}"/>
                </a:ext>
              </a:extLst>
            </p:cNvPr>
            <p:cNvSpPr txBox="1"/>
            <p:nvPr/>
          </p:nvSpPr>
          <p:spPr>
            <a:xfrm>
              <a:off x="8977267" y="1598837"/>
              <a:ext cx="6592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Oct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231740D4-6526-31EA-9903-9ABB783A6E00}"/>
              </a:ext>
            </a:extLst>
          </p:cNvPr>
          <p:cNvSpPr txBox="1"/>
          <p:nvPr/>
        </p:nvSpPr>
        <p:spPr>
          <a:xfrm>
            <a:off x="66065" y="1782832"/>
            <a:ext cx="25591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3F403F"/>
                </a:solidFill>
              </a:rPr>
              <a:t>Key Takeaways: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3F403F"/>
                </a:solidFill>
              </a:rPr>
              <a:t>All 6 Countries are exiting the year with a sharp decline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4A5AE874-BA49-64F5-CB75-BB22E097BBB1}"/>
              </a:ext>
            </a:extLst>
          </p:cNvPr>
          <p:cNvSpPr txBox="1">
            <a:spLocks/>
          </p:cNvSpPr>
          <p:nvPr/>
        </p:nvSpPr>
        <p:spPr>
          <a:xfrm>
            <a:off x="0" y="283070"/>
            <a:ext cx="12192000" cy="744836"/>
          </a:xfrm>
          <a:prstGeom prst="rect">
            <a:avLst/>
          </a:prstGeom>
          <a:solidFill>
            <a:srgbClr val="3F403F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solidFill>
                  <a:schemeClr val="bg1"/>
                </a:solidFill>
              </a:rPr>
              <a:t>Geographic Differences – Robot Fleet Growth</a:t>
            </a:r>
          </a:p>
        </p:txBody>
      </p:sp>
    </p:spTree>
    <p:extLst>
      <p:ext uri="{BB962C8B-B14F-4D97-AF65-F5344CB8AC3E}">
        <p14:creationId xmlns:p14="http://schemas.microsoft.com/office/powerpoint/2010/main" val="1694108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923A5446-C048-4AD8-5161-49A22CE64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67380"/>
            <a:ext cx="5923722" cy="3554233"/>
          </a:xfrm>
          <a:prstGeom prst="rect">
            <a:avLst/>
          </a:prstGeom>
        </p:spPr>
      </p:pic>
      <p:pic>
        <p:nvPicPr>
          <p:cNvPr id="7" name="Picture 6" descr="A picture containing chart&#10;&#10;Description automatically generated">
            <a:extLst>
              <a:ext uri="{FF2B5EF4-FFF2-40B4-BE49-F238E27FC236}">
                <a16:creationId xmlns:a16="http://schemas.microsoft.com/office/drawing/2014/main" id="{6A4BA4D1-5A4E-687C-3E48-E32F25DE21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4375" y="1111647"/>
            <a:ext cx="9822929" cy="4911465"/>
          </a:xfrm>
          <a:prstGeom prst="rect">
            <a:avLst/>
          </a:prstGeom>
        </p:spPr>
      </p:pic>
      <p:sp>
        <p:nvSpPr>
          <p:cNvPr id="8" name="Down Arrow 7">
            <a:extLst>
              <a:ext uri="{FF2B5EF4-FFF2-40B4-BE49-F238E27FC236}">
                <a16:creationId xmlns:a16="http://schemas.microsoft.com/office/drawing/2014/main" id="{DD6CE2CF-5CA2-C483-EC0E-D2A0F133831C}"/>
              </a:ext>
            </a:extLst>
          </p:cNvPr>
          <p:cNvSpPr/>
          <p:nvPr/>
        </p:nvSpPr>
        <p:spPr>
          <a:xfrm rot="1226790">
            <a:off x="3032581" y="3494397"/>
            <a:ext cx="504908" cy="723569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 w="28575">
            <a:solidFill>
              <a:srgbClr val="3F40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7810A609-4DBF-E59D-361B-529D8231F6BA}"/>
              </a:ext>
            </a:extLst>
          </p:cNvPr>
          <p:cNvSpPr/>
          <p:nvPr/>
        </p:nvSpPr>
        <p:spPr>
          <a:xfrm rot="1226790">
            <a:off x="4743438" y="3136407"/>
            <a:ext cx="504908" cy="723569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 w="28575">
            <a:solidFill>
              <a:srgbClr val="3F40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3D59195B-BAB0-EF97-6299-511605E9BBC2}"/>
              </a:ext>
            </a:extLst>
          </p:cNvPr>
          <p:cNvSpPr/>
          <p:nvPr/>
        </p:nvSpPr>
        <p:spPr>
          <a:xfrm rot="1226790">
            <a:off x="5800830" y="4274769"/>
            <a:ext cx="504908" cy="723569"/>
          </a:xfrm>
          <a:prstGeom prst="downArrow">
            <a:avLst/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50000">
                <a:schemeClr val="accent4"/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28575">
            <a:solidFill>
              <a:srgbClr val="3F40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881DD6-0608-C0F0-ADEE-59A574E1BD2C}"/>
              </a:ext>
            </a:extLst>
          </p:cNvPr>
          <p:cNvSpPr txBox="1"/>
          <p:nvPr/>
        </p:nvSpPr>
        <p:spPr>
          <a:xfrm>
            <a:off x="66064" y="1494912"/>
            <a:ext cx="39713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3F403F"/>
                </a:solidFill>
              </a:rPr>
              <a:t>Key Takeaways: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3F403F"/>
                </a:solidFill>
              </a:rPr>
              <a:t>Israel has the highest rate of cancelled missions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3F403F"/>
                </a:solidFill>
              </a:rPr>
              <a:t>France has an elevated level of missions resulting in the robot getting stuck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8997091-59BD-3FB4-78A7-DA7F5F85BDC7}"/>
              </a:ext>
            </a:extLst>
          </p:cNvPr>
          <p:cNvSpPr txBox="1">
            <a:spLocks/>
          </p:cNvSpPr>
          <p:nvPr/>
        </p:nvSpPr>
        <p:spPr>
          <a:xfrm>
            <a:off x="0" y="283070"/>
            <a:ext cx="12192000" cy="744836"/>
          </a:xfrm>
          <a:prstGeom prst="rect">
            <a:avLst/>
          </a:prstGeom>
          <a:solidFill>
            <a:srgbClr val="3F403F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solidFill>
                  <a:schemeClr val="bg1"/>
                </a:solidFill>
              </a:rPr>
              <a:t>Geographic Differences – Mission Outcomes</a:t>
            </a:r>
          </a:p>
        </p:txBody>
      </p:sp>
    </p:spTree>
    <p:extLst>
      <p:ext uri="{BB962C8B-B14F-4D97-AF65-F5344CB8AC3E}">
        <p14:creationId xmlns:p14="http://schemas.microsoft.com/office/powerpoint/2010/main" val="595270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4115C-DB06-5332-55D3-AD6BC34D8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3070"/>
            <a:ext cx="12192000" cy="744836"/>
          </a:xfrm>
          <a:solidFill>
            <a:srgbClr val="3F403F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Geographic Differences – Time of Day Usage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7130598C-51FE-1AB8-A287-F4C8E0F39C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220"/>
          <a:stretch/>
        </p:blipFill>
        <p:spPr>
          <a:xfrm>
            <a:off x="-498121" y="1027906"/>
            <a:ext cx="8538883" cy="6481915"/>
          </a:xfrm>
          <a:prstGeom prst="rect">
            <a:avLst/>
          </a:prstGeom>
        </p:spPr>
      </p:pic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472E5FE4-B46F-B71A-BD69-FAB07D413A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0016" y="991033"/>
            <a:ext cx="5041984" cy="630248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1AC4831-9E70-17B7-8045-BB4534B54C8F}"/>
              </a:ext>
            </a:extLst>
          </p:cNvPr>
          <p:cNvCxnSpPr/>
          <p:nvPr/>
        </p:nvCxnSpPr>
        <p:spPr>
          <a:xfrm flipV="1">
            <a:off x="8880917" y="1750828"/>
            <a:ext cx="0" cy="4756298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3E759A3-4C72-B78E-FAA7-14F324AD4FF6}"/>
              </a:ext>
            </a:extLst>
          </p:cNvPr>
          <p:cNvSpPr txBox="1"/>
          <p:nvPr/>
        </p:nvSpPr>
        <p:spPr>
          <a:xfrm>
            <a:off x="8669079" y="1495094"/>
            <a:ext cx="6521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6am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785E96F-C79C-FEC2-4A42-064502C2B463}"/>
              </a:ext>
            </a:extLst>
          </p:cNvPr>
          <p:cNvCxnSpPr/>
          <p:nvPr/>
        </p:nvCxnSpPr>
        <p:spPr>
          <a:xfrm flipV="1">
            <a:off x="10277500" y="1750828"/>
            <a:ext cx="0" cy="4756298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137FB87-534F-CF93-CF22-AB0364FEF672}"/>
              </a:ext>
            </a:extLst>
          </p:cNvPr>
          <p:cNvSpPr txBox="1"/>
          <p:nvPr/>
        </p:nvSpPr>
        <p:spPr>
          <a:xfrm>
            <a:off x="10050672" y="1495094"/>
            <a:ext cx="6521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3pm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95F2ED5-3A13-A4A2-A6A4-DBD87E6F0C70}"/>
              </a:ext>
            </a:extLst>
          </p:cNvPr>
          <p:cNvCxnSpPr>
            <a:cxnSpLocks/>
          </p:cNvCxnSpPr>
          <p:nvPr/>
        </p:nvCxnSpPr>
        <p:spPr>
          <a:xfrm flipV="1">
            <a:off x="1664462" y="1341205"/>
            <a:ext cx="0" cy="5305807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693853B-ADFD-CAE4-75EB-FFCD998D3B4A}"/>
              </a:ext>
            </a:extLst>
          </p:cNvPr>
          <p:cNvSpPr txBox="1"/>
          <p:nvPr/>
        </p:nvSpPr>
        <p:spPr>
          <a:xfrm>
            <a:off x="1275612" y="1107611"/>
            <a:ext cx="5126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8am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B995C8A-F34B-C42E-74D2-8F47C934DE0B}"/>
              </a:ext>
            </a:extLst>
          </p:cNvPr>
          <p:cNvCxnSpPr>
            <a:cxnSpLocks/>
          </p:cNvCxnSpPr>
          <p:nvPr/>
        </p:nvCxnSpPr>
        <p:spPr>
          <a:xfrm flipV="1">
            <a:off x="2135166" y="1341205"/>
            <a:ext cx="0" cy="5305807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BECDAFF-CE54-3F7C-04BF-CD50729571B6}"/>
              </a:ext>
            </a:extLst>
          </p:cNvPr>
          <p:cNvCxnSpPr>
            <a:cxnSpLocks/>
          </p:cNvCxnSpPr>
          <p:nvPr/>
        </p:nvCxnSpPr>
        <p:spPr>
          <a:xfrm flipV="1">
            <a:off x="2843151" y="1341204"/>
            <a:ext cx="0" cy="5305807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D8455F8-4D2D-451C-8124-8BECA6EE7A53}"/>
              </a:ext>
            </a:extLst>
          </p:cNvPr>
          <p:cNvSpPr txBox="1"/>
          <p:nvPr/>
        </p:nvSpPr>
        <p:spPr>
          <a:xfrm>
            <a:off x="1900403" y="1095455"/>
            <a:ext cx="6173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12pm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FCDD7DF-4CA2-E1C9-FE6B-AD7B56095055}"/>
              </a:ext>
            </a:extLst>
          </p:cNvPr>
          <p:cNvSpPr txBox="1"/>
          <p:nvPr/>
        </p:nvSpPr>
        <p:spPr>
          <a:xfrm>
            <a:off x="2708602" y="1095455"/>
            <a:ext cx="6173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6pm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9E84134-8317-8A21-7E61-9693122B7690}"/>
              </a:ext>
            </a:extLst>
          </p:cNvPr>
          <p:cNvCxnSpPr>
            <a:cxnSpLocks/>
          </p:cNvCxnSpPr>
          <p:nvPr/>
        </p:nvCxnSpPr>
        <p:spPr>
          <a:xfrm flipV="1">
            <a:off x="5277692" y="1341203"/>
            <a:ext cx="0" cy="5305807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1E7CAF7-9304-5EA1-54AF-442E0B0E0894}"/>
              </a:ext>
            </a:extLst>
          </p:cNvPr>
          <p:cNvCxnSpPr>
            <a:cxnSpLocks/>
          </p:cNvCxnSpPr>
          <p:nvPr/>
        </p:nvCxnSpPr>
        <p:spPr>
          <a:xfrm flipV="1">
            <a:off x="5748396" y="1341203"/>
            <a:ext cx="0" cy="5305807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F254FDC-1214-CCB1-F273-969A530605FF}"/>
              </a:ext>
            </a:extLst>
          </p:cNvPr>
          <p:cNvCxnSpPr>
            <a:cxnSpLocks/>
          </p:cNvCxnSpPr>
          <p:nvPr/>
        </p:nvCxnSpPr>
        <p:spPr>
          <a:xfrm flipV="1">
            <a:off x="6456381" y="1341202"/>
            <a:ext cx="0" cy="5305807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BAAEE90-0E7D-C834-597B-6BAE1A0497D6}"/>
              </a:ext>
            </a:extLst>
          </p:cNvPr>
          <p:cNvSpPr txBox="1"/>
          <p:nvPr/>
        </p:nvSpPr>
        <p:spPr>
          <a:xfrm>
            <a:off x="4908827" y="1119767"/>
            <a:ext cx="5126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8am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E508182-6050-76E0-421D-4E412C1AE381}"/>
              </a:ext>
            </a:extLst>
          </p:cNvPr>
          <p:cNvSpPr txBox="1"/>
          <p:nvPr/>
        </p:nvSpPr>
        <p:spPr>
          <a:xfrm>
            <a:off x="5533618" y="1107611"/>
            <a:ext cx="6173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12pm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3022203-464B-40FC-0442-C533C1ADA2DD}"/>
              </a:ext>
            </a:extLst>
          </p:cNvPr>
          <p:cNvSpPr txBox="1"/>
          <p:nvPr/>
        </p:nvSpPr>
        <p:spPr>
          <a:xfrm>
            <a:off x="6341817" y="1107611"/>
            <a:ext cx="6173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6pm</a:t>
            </a:r>
          </a:p>
        </p:txBody>
      </p:sp>
    </p:spTree>
    <p:extLst>
      <p:ext uri="{BB962C8B-B14F-4D97-AF65-F5344CB8AC3E}">
        <p14:creationId xmlns:p14="http://schemas.microsoft.com/office/powerpoint/2010/main" val="3865066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774</Words>
  <Application>Microsoft Macintosh PowerPoint</Application>
  <PresentationFormat>Widescreen</PresentationFormat>
  <Paragraphs>114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PYTR-214 Robot Vacuum Data Analysis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Geographic Differences – Time of Day Usage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PYTR-214 Final Presentation</dc:title>
  <dc:creator>Huard, William</dc:creator>
  <cp:lastModifiedBy>Huard, William</cp:lastModifiedBy>
  <cp:revision>20</cp:revision>
  <dcterms:created xsi:type="dcterms:W3CDTF">2022-04-14T20:20:45Z</dcterms:created>
  <dcterms:modified xsi:type="dcterms:W3CDTF">2022-04-15T01:51:53Z</dcterms:modified>
</cp:coreProperties>
</file>