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1"/>
  </p:notesMasterIdLst>
  <p:sldIdLst>
    <p:sldId id="258" r:id="rId2"/>
    <p:sldId id="276" r:id="rId3"/>
    <p:sldId id="274" r:id="rId4"/>
    <p:sldId id="277" r:id="rId5"/>
    <p:sldId id="261" r:id="rId6"/>
    <p:sldId id="262" r:id="rId7"/>
    <p:sldId id="280" r:id="rId8"/>
    <p:sldId id="281" r:id="rId9"/>
    <p:sldId id="278" r:id="rId10"/>
    <p:sldId id="263" r:id="rId11"/>
    <p:sldId id="264" r:id="rId12"/>
    <p:sldId id="279" r:id="rId13"/>
    <p:sldId id="270" r:id="rId14"/>
    <p:sldId id="266" r:id="rId15"/>
    <p:sldId id="265" r:id="rId16"/>
    <p:sldId id="268" r:id="rId17"/>
    <p:sldId id="269" r:id="rId18"/>
    <p:sldId id="271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B6A44-0928-4A14-BB19-97386E5FB4E0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44516-6898-43D1-A78B-F3AAFFF88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99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44516-6898-43D1-A78B-F3AAFFF880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58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793" y="734279"/>
            <a:ext cx="1906359" cy="285416"/>
          </a:xfrm>
          <a:prstGeom prst="rect">
            <a:avLst/>
          </a:prstGeom>
        </p:spPr>
      </p:pic>
      <p:pic>
        <p:nvPicPr>
          <p:cNvPr id="6" name="Picture 2" descr="E:\Internal\MSIM Template (8517847)\img_multimedia\BUILDINGCROP.jpg"/>
          <p:cNvPicPr>
            <a:picLocks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1527115"/>
            <a:ext cx="9144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880360"/>
            <a:ext cx="8138160" cy="1133856"/>
          </a:xfrm>
        </p:spPr>
        <p:txBody>
          <a:bodyPr tIns="45720" rIns="82296" bIns="45720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1200"/>
              </a:spcBef>
              <a:defRPr sz="2000" b="1" baseline="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dirty="0" smtClean="0"/>
              <a:t>Presentation Title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187952"/>
            <a:ext cx="8138160" cy="612648"/>
          </a:xfrm>
        </p:spPr>
        <p:txBody>
          <a:bodyPr/>
          <a:lstStyle>
            <a:lvl1pPr>
              <a:spcBef>
                <a:spcPts val="200"/>
              </a:spcBef>
              <a:defRPr sz="1800"/>
            </a:lvl1pPr>
          </a:lstStyle>
          <a:p>
            <a:pPr lvl="0"/>
            <a:r>
              <a:rPr lang="en-US" dirty="0" smtClean="0"/>
              <a:t>Presenter (s) Name</a:t>
            </a:r>
            <a:br>
              <a:rPr lang="en-US" dirty="0" smtClean="0"/>
            </a:br>
            <a:r>
              <a:rPr lang="en-US" dirty="0" smtClean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773053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, 2/3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1554163"/>
            <a:ext cx="2542032" cy="452596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aseline="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3291840" y="1554163"/>
            <a:ext cx="5376862" cy="452596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aseline="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762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, 2/3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1554480"/>
            <a:ext cx="2542032" cy="453389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aseline="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1"/>
          <p:cNvSpPr>
            <a:spLocks noGrp="1"/>
          </p:cNvSpPr>
          <p:nvPr>
            <p:ph type="body" sz="quarter" idx="1" hasCustomPrompt="1"/>
          </p:nvPr>
        </p:nvSpPr>
        <p:spPr>
          <a:xfrm>
            <a:off x="3292686" y="1554480"/>
            <a:ext cx="5367715" cy="258532"/>
          </a:xfrm>
        </p:spPr>
        <p:txBody>
          <a:bodyPr wrap="square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Title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" hasCustomPrompt="1"/>
          </p:nvPr>
        </p:nvSpPr>
        <p:spPr>
          <a:xfrm>
            <a:off x="3292686" y="1783971"/>
            <a:ext cx="5367715" cy="240066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3933825" algn="r"/>
              </a:tabLst>
            </a:pPr>
            <a:r>
              <a:rPr lang="en-US" dirty="0" smtClean="0"/>
              <a:t>Chart / Table Subtitle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3292686" y="2003427"/>
            <a:ext cx="5367715" cy="4076698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aseline="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745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457200" y="1554163"/>
            <a:ext cx="6446520" cy="320088"/>
          </a:xfrm>
        </p:spPr>
        <p:txBody>
          <a:bodyPr wrap="square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Table / Chart Title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457200" y="1841639"/>
            <a:ext cx="6446520" cy="280077"/>
          </a:xfrm>
        </p:spPr>
        <p:txBody>
          <a:bodyPr wrap="square"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tabLst>
                <a:tab pos="8220075" algn="r"/>
              </a:tabLst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Table / Chart Subtitle</a:t>
            </a:r>
          </a:p>
        </p:txBody>
      </p:sp>
      <p:sp>
        <p:nvSpPr>
          <p:cNvPr id="14" name="Content Placeholder 1"/>
          <p:cNvSpPr>
            <a:spLocks noGrp="1"/>
          </p:cNvSpPr>
          <p:nvPr>
            <p:ph sz="quarter" idx="12"/>
          </p:nvPr>
        </p:nvSpPr>
        <p:spPr>
          <a:xfrm>
            <a:off x="459994" y="2102803"/>
            <a:ext cx="8220456" cy="3795077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/>
            </a:lvl2pPr>
            <a:lvl3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601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ide-by-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idx="12" hasCustomPrompt="1"/>
          </p:nvPr>
        </p:nvSpPr>
        <p:spPr>
          <a:xfrm>
            <a:off x="457200" y="1554163"/>
            <a:ext cx="3932238" cy="258532"/>
          </a:xfrm>
        </p:spPr>
        <p:txBody>
          <a:bodyPr wrap="square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Title – Arial 14pt.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57200" y="1791907"/>
            <a:ext cx="3932238" cy="22159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3933825" algn="r"/>
              </a:tabLst>
            </a:pPr>
            <a:r>
              <a:rPr lang="en-US" dirty="0" smtClean="0"/>
              <a:t>Chart / Table Subtitle – Arial 12pt.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752805" y="1554163"/>
            <a:ext cx="3931920" cy="258532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 / Table Title – Arial 14pt.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52805" y="1791907"/>
            <a:ext cx="3931920" cy="22159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3933825" algn="r"/>
              </a:tabLst>
            </a:pPr>
            <a:r>
              <a:rPr lang="en-US" dirty="0" smtClean="0"/>
              <a:t>Chart / Table Subtitle – Arial 12pt.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1"/>
          </p:nvPr>
        </p:nvSpPr>
        <p:spPr>
          <a:xfrm>
            <a:off x="457200" y="2011363"/>
            <a:ext cx="3932238" cy="3886200"/>
          </a:xfrm>
        </p:spPr>
        <p:txBody>
          <a:bodyPr/>
          <a:lstStyle>
            <a:lvl1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2"/>
          </p:nvPr>
        </p:nvSpPr>
        <p:spPr>
          <a:xfrm>
            <a:off x="4752805" y="2011363"/>
            <a:ext cx="3931920" cy="3886200"/>
          </a:xfrm>
        </p:spPr>
        <p:txBody>
          <a:bodyPr/>
          <a:lstStyle>
            <a:lvl1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69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457200" y="1554163"/>
            <a:ext cx="8220456" cy="258532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Title – Arial 14pt.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457200" y="1791907"/>
            <a:ext cx="8220456" cy="221599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2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 – Arial 12pt.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12"/>
          </p:nvPr>
        </p:nvSpPr>
        <p:spPr>
          <a:xfrm>
            <a:off x="457200" y="2011363"/>
            <a:ext cx="8220456" cy="1645920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idx="3" hasCustomPrompt="1"/>
          </p:nvPr>
        </p:nvSpPr>
        <p:spPr>
          <a:xfrm>
            <a:off x="457200" y="3906400"/>
            <a:ext cx="8220456" cy="258532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Title – Arial 14pt.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idx="4" hasCustomPrompt="1"/>
          </p:nvPr>
        </p:nvSpPr>
        <p:spPr>
          <a:xfrm>
            <a:off x="457200" y="4161477"/>
            <a:ext cx="8220456" cy="221599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2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 – Arial 12pt.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457200" y="4381183"/>
            <a:ext cx="8220456" cy="1645920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579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on-a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457200" y="1556213"/>
            <a:ext cx="2542032" cy="283464"/>
          </a:xfrm>
        </p:spPr>
        <p:txBody>
          <a:bodyPr vert="horz" lIns="0" tIns="0" rIns="0" bIns="0" rtlCol="0" anchor="t" anchorCtr="0">
            <a:sp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</a:lstStyle>
          <a:p>
            <a:pPr lvl="0">
              <a:buNone/>
            </a:pPr>
            <a:r>
              <a:rPr lang="en-US" dirty="0" smtClean="0"/>
              <a:t>Chart / Table Title – Arial 14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457200" y="1793958"/>
            <a:ext cx="2542032" cy="221599"/>
          </a:xfrm>
        </p:spPr>
        <p:txBody>
          <a:bodyPr anchor="t" anchorCtr="0">
            <a:sp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2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 – Arial 12</a:t>
            </a:r>
          </a:p>
        </p:txBody>
      </p:sp>
      <p:sp>
        <p:nvSpPr>
          <p:cNvPr id="18" name="Content Placeholder 1"/>
          <p:cNvSpPr>
            <a:spLocks noGrp="1"/>
          </p:cNvSpPr>
          <p:nvPr userDrawn="1">
            <p:ph sz="half" idx="12"/>
          </p:nvPr>
        </p:nvSpPr>
        <p:spPr>
          <a:xfrm>
            <a:off x="457200" y="2013414"/>
            <a:ext cx="2542032" cy="3886200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idx="3" hasCustomPrompt="1"/>
          </p:nvPr>
        </p:nvSpPr>
        <p:spPr>
          <a:xfrm>
            <a:off x="3293852" y="1556213"/>
            <a:ext cx="2542032" cy="283464"/>
          </a:xfrm>
        </p:spPr>
        <p:txBody>
          <a:bodyPr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 – Arial 14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idx="4" hasCustomPrompt="1"/>
          </p:nvPr>
        </p:nvSpPr>
        <p:spPr>
          <a:xfrm>
            <a:off x="3293852" y="1793958"/>
            <a:ext cx="2542032" cy="240066"/>
          </a:xfrm>
        </p:spPr>
        <p:txBody>
          <a:bodyPr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– Arial 12</a:t>
            </a:r>
          </a:p>
        </p:txBody>
      </p:sp>
      <p:sp>
        <p:nvSpPr>
          <p:cNvPr id="19" name="Content Placeholder 2"/>
          <p:cNvSpPr>
            <a:spLocks noGrp="1"/>
          </p:cNvSpPr>
          <p:nvPr userDrawn="1">
            <p:ph sz="half" idx="13"/>
          </p:nvPr>
        </p:nvSpPr>
        <p:spPr>
          <a:xfrm>
            <a:off x="3293852" y="2013414"/>
            <a:ext cx="2542032" cy="3886200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idx="5" hasCustomPrompt="1"/>
          </p:nvPr>
        </p:nvSpPr>
        <p:spPr>
          <a:xfrm>
            <a:off x="6120444" y="1556213"/>
            <a:ext cx="2542032" cy="283464"/>
          </a:xfrm>
        </p:spPr>
        <p:txBody>
          <a:bodyPr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 – Arial 14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idx="6" hasCustomPrompt="1"/>
          </p:nvPr>
        </p:nvSpPr>
        <p:spPr>
          <a:xfrm>
            <a:off x="6120444" y="1793958"/>
            <a:ext cx="2542032" cy="240066"/>
          </a:xfrm>
        </p:spPr>
        <p:txBody>
          <a:bodyPr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– Arial 12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6120444" y="2013414"/>
            <a:ext cx="2542032" cy="3886200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52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on-a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457200" y="1554163"/>
            <a:ext cx="3931920" cy="184666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Title – Arial 12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457200" y="1749803"/>
            <a:ext cx="3931920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– Arial 10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12"/>
          </p:nvPr>
        </p:nvSpPr>
        <p:spPr>
          <a:xfrm>
            <a:off x="457200" y="1911346"/>
            <a:ext cx="3931920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44475" indent="-1460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 marL="373063" indent="-122238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3" hasCustomPrompt="1"/>
          </p:nvPr>
        </p:nvSpPr>
        <p:spPr>
          <a:xfrm>
            <a:off x="4744179" y="1554163"/>
            <a:ext cx="3931920" cy="184666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 – Arial 12</a:t>
            </a:r>
          </a:p>
          <a:p>
            <a:pPr lvl="0"/>
            <a:endParaRPr lang="en-US" dirty="0" smtClean="0"/>
          </a:p>
        </p:txBody>
      </p:sp>
      <p:sp>
        <p:nvSpPr>
          <p:cNvPr id="24" name="Text Placeholder 4"/>
          <p:cNvSpPr>
            <a:spLocks noGrp="1"/>
          </p:cNvSpPr>
          <p:nvPr>
            <p:ph type="body" idx="4" hasCustomPrompt="1"/>
          </p:nvPr>
        </p:nvSpPr>
        <p:spPr>
          <a:xfrm>
            <a:off x="4744179" y="1749803"/>
            <a:ext cx="3931920" cy="16459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 – Arial 10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sz="half" idx="13"/>
          </p:nvPr>
        </p:nvSpPr>
        <p:spPr>
          <a:xfrm>
            <a:off x="4744179" y="1911346"/>
            <a:ext cx="3931920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44475" indent="-1460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 marL="373063" indent="-122238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idx="5" hasCustomPrompt="1"/>
          </p:nvPr>
        </p:nvSpPr>
        <p:spPr>
          <a:xfrm>
            <a:off x="457200" y="3906400"/>
            <a:ext cx="3931920" cy="184666"/>
          </a:xfr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lang="en-US" sz="1200" dirty="0" smtClean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 – Arial 12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idx="6" hasCustomPrompt="1"/>
          </p:nvPr>
        </p:nvSpPr>
        <p:spPr>
          <a:xfrm>
            <a:off x="457200" y="4105168"/>
            <a:ext cx="3931920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– Arial 10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270248"/>
            <a:ext cx="3931920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44475" indent="-1460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 marL="373063" indent="-122238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idx="7" hasCustomPrompt="1"/>
          </p:nvPr>
        </p:nvSpPr>
        <p:spPr>
          <a:xfrm>
            <a:off x="4744179" y="3906400"/>
            <a:ext cx="3931920" cy="184666"/>
          </a:xfr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lang="en-US" sz="1200" dirty="0" smtClean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 – Arial 12</a:t>
            </a:r>
          </a:p>
        </p:txBody>
      </p:sp>
      <p:sp>
        <p:nvSpPr>
          <p:cNvPr id="27" name="Text Placeholder 8"/>
          <p:cNvSpPr>
            <a:spLocks noGrp="1"/>
          </p:cNvSpPr>
          <p:nvPr>
            <p:ph type="body" idx="8" hasCustomPrompt="1"/>
          </p:nvPr>
        </p:nvSpPr>
        <p:spPr>
          <a:xfrm>
            <a:off x="4744179" y="4105168"/>
            <a:ext cx="3931920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 – Arial 10</a:t>
            </a:r>
          </a:p>
        </p:txBody>
      </p:sp>
      <p:sp>
        <p:nvSpPr>
          <p:cNvPr id="26" name="Content Placeholder 4"/>
          <p:cNvSpPr>
            <a:spLocks noGrp="1"/>
          </p:cNvSpPr>
          <p:nvPr>
            <p:ph sz="half" idx="15"/>
          </p:nvPr>
        </p:nvSpPr>
        <p:spPr>
          <a:xfrm>
            <a:off x="4744179" y="4270248"/>
            <a:ext cx="3931920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44475" indent="-1460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 marL="373063" indent="-122238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020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-on-a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3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54163"/>
            <a:ext cx="2542032" cy="182880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 – Arial 12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idx="4" hasCustomPrompt="1"/>
          </p:nvPr>
        </p:nvSpPr>
        <p:spPr>
          <a:xfrm>
            <a:off x="3291840" y="1746187"/>
            <a:ext cx="2542032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– Arial 10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sz="half" idx="13"/>
          </p:nvPr>
        </p:nvSpPr>
        <p:spPr>
          <a:xfrm>
            <a:off x="3291840" y="1910779"/>
            <a:ext cx="2542032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698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2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244475" lvl="3" indent="-14605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</a:pPr>
            <a:r>
              <a:rPr lang="en-US" dirty="0" smtClean="0"/>
              <a:t>Fourth level</a:t>
            </a:r>
          </a:p>
          <a:p>
            <a:pPr marL="373063" lvl="4" indent="-122238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idx="5" hasCustomPrompt="1"/>
          </p:nvPr>
        </p:nvSpPr>
        <p:spPr>
          <a:xfrm>
            <a:off x="457200" y="3906400"/>
            <a:ext cx="2542032" cy="184666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 – Arial 12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idx="6" hasCustomPrompt="1"/>
          </p:nvPr>
        </p:nvSpPr>
        <p:spPr>
          <a:xfrm>
            <a:off x="457200" y="4104196"/>
            <a:ext cx="2542032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– Arial 10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269169"/>
            <a:ext cx="2542032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698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2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244475" lvl="3" indent="-14605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</a:pPr>
            <a:r>
              <a:rPr lang="en-US" dirty="0" smtClean="0"/>
              <a:t>Fourth level</a:t>
            </a:r>
          </a:p>
          <a:p>
            <a:pPr marL="373063" lvl="4" indent="-122238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idx="7" hasCustomPrompt="1"/>
          </p:nvPr>
        </p:nvSpPr>
        <p:spPr>
          <a:xfrm>
            <a:off x="3291840" y="3906400"/>
            <a:ext cx="2542032" cy="184666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 – Arial 12</a:t>
            </a:r>
          </a:p>
        </p:txBody>
      </p:sp>
      <p:sp>
        <p:nvSpPr>
          <p:cNvPr id="27" name="Text Placeholder 8"/>
          <p:cNvSpPr>
            <a:spLocks noGrp="1"/>
          </p:cNvSpPr>
          <p:nvPr>
            <p:ph type="body" idx="8" hasCustomPrompt="1"/>
          </p:nvPr>
        </p:nvSpPr>
        <p:spPr>
          <a:xfrm>
            <a:off x="3291840" y="4104196"/>
            <a:ext cx="2542032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– Arial 10</a:t>
            </a:r>
          </a:p>
        </p:txBody>
      </p:sp>
      <p:sp>
        <p:nvSpPr>
          <p:cNvPr id="26" name="Content Placeholder 4"/>
          <p:cNvSpPr>
            <a:spLocks noGrp="1"/>
          </p:cNvSpPr>
          <p:nvPr>
            <p:ph sz="half" idx="15"/>
          </p:nvPr>
        </p:nvSpPr>
        <p:spPr>
          <a:xfrm>
            <a:off x="3291840" y="4269169"/>
            <a:ext cx="2542032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698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2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244475" lvl="3" indent="-14605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</a:pPr>
            <a:r>
              <a:rPr lang="en-US" dirty="0" smtClean="0"/>
              <a:t>Fourth level</a:t>
            </a:r>
          </a:p>
          <a:p>
            <a:pPr marL="373063" lvl="4" indent="-122238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117336" y="1554163"/>
            <a:ext cx="2542032" cy="182880"/>
          </a:xfr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lang="en-US" sz="1200" b="1" baseline="0" smtClean="0">
                <a:solidFill>
                  <a:schemeClr val="tx1"/>
                </a:solidFill>
              </a:defRPr>
            </a:lvl1pPr>
            <a:lvl2pPr>
              <a:defRPr lang="en-US" sz="2000" b="1" dirty="0" smtClean="0"/>
            </a:lvl2pPr>
            <a:lvl3pPr>
              <a:defRPr lang="en-US" sz="1800" b="1" dirty="0" smtClean="0"/>
            </a:lvl3pPr>
            <a:lvl4pPr>
              <a:defRPr lang="en-US" b="1" dirty="0" smtClean="0"/>
            </a:lvl4pPr>
            <a:lvl5pPr>
              <a:defRPr lang="en-US" b="1" dirty="0"/>
            </a:lvl5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 – Arial 12</a:t>
            </a:r>
          </a:p>
        </p:txBody>
      </p:sp>
      <p:sp>
        <p:nvSpPr>
          <p:cNvPr id="30" name="Text Placeholder 10"/>
          <p:cNvSpPr>
            <a:spLocks noGrp="1"/>
          </p:cNvSpPr>
          <p:nvPr>
            <p:ph type="body" idx="17" hasCustomPrompt="1"/>
          </p:nvPr>
        </p:nvSpPr>
        <p:spPr>
          <a:xfrm>
            <a:off x="6117336" y="1746187"/>
            <a:ext cx="2542032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– Arial 10</a:t>
            </a:r>
          </a:p>
        </p:txBody>
      </p:sp>
      <p:sp>
        <p:nvSpPr>
          <p:cNvPr id="31" name="Content Placeholder 5"/>
          <p:cNvSpPr>
            <a:spLocks noGrp="1"/>
          </p:cNvSpPr>
          <p:nvPr>
            <p:ph sz="half" idx="18"/>
          </p:nvPr>
        </p:nvSpPr>
        <p:spPr>
          <a:xfrm>
            <a:off x="6117336" y="1910779"/>
            <a:ext cx="2542032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698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2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244475" lvl="3" indent="-14605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</a:pPr>
            <a:r>
              <a:rPr lang="en-US" dirty="0" smtClean="0"/>
              <a:t>Fourth level</a:t>
            </a:r>
          </a:p>
          <a:p>
            <a:pPr marL="373063" lvl="4" indent="-122238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2" name="Text Placeholder 11"/>
          <p:cNvSpPr>
            <a:spLocks noGrp="1"/>
          </p:cNvSpPr>
          <p:nvPr>
            <p:ph type="body" idx="19" hasCustomPrompt="1"/>
          </p:nvPr>
        </p:nvSpPr>
        <p:spPr>
          <a:xfrm>
            <a:off x="6117336" y="3906400"/>
            <a:ext cx="2542032" cy="184666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 – Arial 12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idx="20" hasCustomPrompt="1"/>
          </p:nvPr>
        </p:nvSpPr>
        <p:spPr>
          <a:xfrm>
            <a:off x="6117336" y="4104196"/>
            <a:ext cx="2542032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– Arial 10</a:t>
            </a:r>
          </a:p>
        </p:txBody>
      </p:sp>
      <p:sp>
        <p:nvSpPr>
          <p:cNvPr id="34" name="Content Placeholder 6"/>
          <p:cNvSpPr>
            <a:spLocks noGrp="1"/>
          </p:cNvSpPr>
          <p:nvPr>
            <p:ph sz="half" idx="21"/>
          </p:nvPr>
        </p:nvSpPr>
        <p:spPr>
          <a:xfrm>
            <a:off x="6117336" y="4269169"/>
            <a:ext cx="2542032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698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2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244475" lvl="3" indent="-14605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</a:pPr>
            <a:r>
              <a:rPr lang="en-US" dirty="0" smtClean="0"/>
              <a:t>Fourth level</a:t>
            </a:r>
          </a:p>
          <a:p>
            <a:pPr marL="373063" lvl="4" indent="-122238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457200" y="1554163"/>
            <a:ext cx="2542032" cy="184666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Title – Arial 12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457200" y="1749803"/>
            <a:ext cx="2542032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– Arial 10</a:t>
            </a:r>
          </a:p>
        </p:txBody>
      </p:sp>
      <p:sp>
        <p:nvSpPr>
          <p:cNvPr id="29" name="Content Placeholder 1"/>
          <p:cNvSpPr>
            <a:spLocks noGrp="1"/>
          </p:cNvSpPr>
          <p:nvPr>
            <p:ph sz="half" idx="12"/>
          </p:nvPr>
        </p:nvSpPr>
        <p:spPr>
          <a:xfrm>
            <a:off x="457200" y="1911346"/>
            <a:ext cx="2542032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698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2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244475" lvl="3" indent="-14605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</a:pPr>
            <a:r>
              <a:rPr lang="en-US" dirty="0" smtClean="0"/>
              <a:t>Fourth level</a:t>
            </a:r>
          </a:p>
          <a:p>
            <a:pPr marL="373063" lvl="4" indent="-122238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5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725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640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FN"/>
          <p:cNvSpPr>
            <a:spLocks noGrp="1"/>
          </p:cNvSpPr>
          <p:nvPr>
            <p:ph type="ftr" sz="quarter" idx="3" hasCustomPrompt="1"/>
          </p:nvPr>
        </p:nvSpPr>
        <p:spPr>
          <a:xfrm>
            <a:off x="457200" y="6320784"/>
            <a:ext cx="8001000" cy="182880"/>
          </a:xfrm>
        </p:spPr>
        <p:txBody>
          <a:bodyPr vert="horz" lIns="0" tIns="0" rIns="0" bIns="18288" rtlCol="0" anchor="b" anchorCtr="0">
            <a:spAutoFit/>
          </a:bodyPr>
          <a:lstStyle>
            <a:lvl1pPr>
              <a:defRPr lang="en-US" sz="800" b="1" baseline="0" smtClean="0"/>
            </a:lvl1pPr>
          </a:lstStyle>
          <a:p>
            <a:pPr>
              <a:lnSpc>
                <a:spcPct val="90000"/>
              </a:lnSpc>
              <a:buClr>
                <a:srgbClr val="58595B"/>
              </a:buClr>
              <a:buFont typeface="+mj-lt"/>
              <a:buNone/>
            </a:pPr>
            <a:r>
              <a:rPr lang="en-US" smtClean="0"/>
              <a:t>Sources</a:t>
            </a:r>
          </a:p>
          <a:p>
            <a:pPr>
              <a:lnSpc>
                <a:spcPct val="90000"/>
              </a:lnSpc>
              <a:buClr>
                <a:srgbClr val="58595B"/>
              </a:buClr>
              <a:buFont typeface="+mj-lt"/>
              <a:buNone/>
            </a:pPr>
            <a:r>
              <a:rPr lang="en-US" smtClean="0"/>
              <a:t>1. Footnotes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1097280"/>
            <a:ext cx="8220456" cy="2468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600"/>
            </a:lvl1pPr>
          </a:lstStyle>
          <a:p>
            <a:pPr lvl="0"/>
            <a:r>
              <a:rPr lang="en-US" dirty="0" smtClean="0"/>
              <a:t>Click to Add Optional Slide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860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793" y="466344"/>
            <a:ext cx="1906359" cy="285416"/>
          </a:xfrm>
          <a:prstGeom prst="rect">
            <a:avLst/>
          </a:prstGeom>
        </p:spPr>
      </p:pic>
      <p:pic>
        <p:nvPicPr>
          <p:cNvPr id="6" name="Picture 2"/>
          <p:cNvPicPr>
            <a:picLocks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1527115"/>
            <a:ext cx="9144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187952"/>
            <a:ext cx="8138160" cy="612648"/>
          </a:xfrm>
        </p:spPr>
        <p:txBody>
          <a:bodyPr/>
          <a:lstStyle>
            <a:lvl1pPr>
              <a:spcBef>
                <a:spcPts val="200"/>
              </a:spcBef>
              <a:defRPr sz="1800"/>
            </a:lvl1pPr>
          </a:lstStyle>
          <a:p>
            <a:pPr lvl="0"/>
            <a:r>
              <a:rPr lang="en-US" dirty="0" smtClean="0"/>
              <a:t>Presenter (s) Name</a:t>
            </a:r>
            <a:br>
              <a:rPr lang="en-US" dirty="0" smtClean="0"/>
            </a:br>
            <a:r>
              <a:rPr lang="en-US" dirty="0" smtClean="0"/>
              <a:t>Date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880360"/>
            <a:ext cx="8138160" cy="1133856"/>
          </a:xfrm>
        </p:spPr>
        <p:txBody>
          <a:bodyPr tIns="45720" rIns="82296" bIns="45720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1200"/>
              </a:spcBef>
              <a:defRPr sz="2000" b="1" baseline="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dirty="0" smtClean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09628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8667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 preferRelativeResize="0">
            <a:picLocks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1527115"/>
            <a:ext cx="9144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880360"/>
            <a:ext cx="8138160" cy="1133856"/>
          </a:xfrm>
        </p:spPr>
        <p:txBody>
          <a:bodyPr tIns="45720" rIns="82296" bIns="45720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1200"/>
              </a:spcBef>
              <a:defRPr sz="2000" b="1" baseline="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dirty="0" smtClean="0"/>
              <a:t>Presentation Title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187952"/>
            <a:ext cx="8138160" cy="612648"/>
          </a:xfrm>
        </p:spPr>
        <p:txBody>
          <a:bodyPr/>
          <a:lstStyle>
            <a:lvl1pPr>
              <a:spcBef>
                <a:spcPts val="200"/>
              </a:spcBef>
              <a:defRPr sz="1800"/>
            </a:lvl1pPr>
          </a:lstStyle>
          <a:p>
            <a:pPr lvl="0"/>
            <a:r>
              <a:rPr lang="en-US" dirty="0" smtClean="0"/>
              <a:t>Presenter (s) Name</a:t>
            </a:r>
            <a:br>
              <a:rPr lang="en-US" dirty="0" smtClean="0"/>
            </a:br>
            <a:r>
              <a:rPr lang="en-US" dirty="0" smtClean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945278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793" y="685800"/>
            <a:ext cx="1906359" cy="285416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575304"/>
            <a:ext cx="8138160" cy="1133856"/>
          </a:xfrm>
        </p:spPr>
        <p:txBody>
          <a:bodyPr tIns="45720" rIns="82296" bIns="45720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3000" spc="0" baseline="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1200"/>
              </a:spcBef>
              <a:defRPr sz="2000" b="1" baseline="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dirty="0" smtClean="0"/>
              <a:t>Presentation 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882896"/>
            <a:ext cx="8138160" cy="612648"/>
          </a:xfrm>
        </p:spPr>
        <p:txBody>
          <a:bodyPr/>
          <a:lstStyle>
            <a:lvl1pPr>
              <a:spcBef>
                <a:spcPts val="200"/>
              </a:spcBef>
              <a:defRPr sz="1800"/>
            </a:lvl1pPr>
          </a:lstStyle>
          <a:p>
            <a:pPr lvl="0"/>
            <a:r>
              <a:rPr lang="en-US" dirty="0" smtClean="0"/>
              <a:t>Presenter (s) Name</a:t>
            </a:r>
            <a:br>
              <a:rPr lang="en-US" dirty="0" smtClean="0"/>
            </a:br>
            <a:r>
              <a:rPr lang="en-US" dirty="0" smtClean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156456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25520"/>
            <a:ext cx="8235950" cy="369332"/>
          </a:xfrm>
        </p:spPr>
        <p:txBody>
          <a:bodyPr wrap="square" rIns="0" anchor="t" anchorCtr="0">
            <a:spAutoFit/>
          </a:bodyPr>
          <a:lstStyle>
            <a:lvl1pPr algn="l">
              <a:lnSpc>
                <a:spcPct val="100000"/>
              </a:lnSpc>
              <a:defRPr sz="2400" b="1" cap="none" spc="0" baseline="0"/>
            </a:lvl1pPr>
          </a:lstStyle>
          <a:p>
            <a:r>
              <a:rPr lang="en-US" dirty="0" smtClean="0"/>
              <a:t>Section Divider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3429000"/>
            <a:ext cx="8235950" cy="184666"/>
          </a:xfr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cap="all" baseline="0">
                <a:solidFill>
                  <a:srgbClr val="5F5F5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section number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251960"/>
            <a:ext cx="8235950" cy="320088"/>
          </a:xfrm>
        </p:spPr>
        <p:txBody>
          <a:bodyPr>
            <a:sp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233362" indent="0">
              <a:buNone/>
              <a:defRPr/>
            </a:lvl2pPr>
            <a:lvl3pPr marL="457200" indent="0">
              <a:buNone/>
              <a:defRPr/>
            </a:lvl3pPr>
            <a:lvl4pPr marL="690562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 smtClean="0"/>
              <a:t>Optional Speaker Name or Subtitle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793" y="466344"/>
            <a:ext cx="1906359" cy="285416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457197" y="3665372"/>
            <a:ext cx="8235953" cy="0"/>
          </a:xfrm>
          <a:prstGeom prst="line">
            <a:avLst/>
          </a:prstGeom>
          <a:ln w="12700">
            <a:solidFill>
              <a:srgbClr val="5E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845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57200" y="1554163"/>
            <a:ext cx="7315200" cy="4526597"/>
          </a:xfrm>
        </p:spPr>
        <p:txBody>
          <a:bodyPr/>
          <a:lstStyle>
            <a:lvl1pPr marL="227013" indent="-227013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1pPr>
            <a:lvl2pPr marL="461963" indent="-23495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400"/>
            </a:lvl2pPr>
            <a:lvl3pPr marL="687388" indent="-225425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400"/>
            </a:lvl3pPr>
            <a:lvl4pPr marL="914400" indent="-227013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400"/>
            </a:lvl4pPr>
            <a:lvl5pPr marL="1141413" indent="-227013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064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One-on-a-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57200" y="1554163"/>
            <a:ext cx="7315200" cy="4526597"/>
          </a:xfrm>
        </p:spPr>
        <p:txBody>
          <a:bodyPr/>
          <a:lstStyle>
            <a:lvl1pPr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defRPr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/>
            </a:lvl3pPr>
            <a:lvl4pPr>
              <a:lnSpc>
                <a:spcPct val="120000"/>
              </a:lnSpc>
              <a:spcBef>
                <a:spcPts val="600"/>
              </a:spcBef>
              <a:defRPr/>
            </a:lvl4pPr>
            <a:lvl5pPr>
              <a:lnSpc>
                <a:spcPct val="12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322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Two-on-a-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57200" y="1554163"/>
            <a:ext cx="3932238" cy="4526597"/>
          </a:xfrm>
        </p:spPr>
        <p:txBody>
          <a:bodyPr/>
          <a:lstStyle>
            <a:lvl1pPr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600"/>
              </a:spcBef>
              <a:defRPr sz="1200"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2"/>
          </p:nvPr>
        </p:nvSpPr>
        <p:spPr>
          <a:xfrm>
            <a:off x="4754563" y="1554164"/>
            <a:ext cx="3932237" cy="4526597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20000"/>
              </a:lnSpc>
              <a:spcBef>
                <a:spcPts val="1400"/>
              </a:spcBef>
              <a:defRPr lang="en-US" sz="1200" dirty="0" smtClean="0"/>
            </a:lvl1pPr>
            <a:lvl2pPr>
              <a:lnSpc>
                <a:spcPct val="120000"/>
              </a:lnSpc>
              <a:spcBef>
                <a:spcPts val="1000"/>
              </a:spcBef>
              <a:defRPr lang="en-US" sz="1200" dirty="0" smtClean="0"/>
            </a:lvl2pPr>
            <a:lvl3pPr>
              <a:lnSpc>
                <a:spcPct val="120000"/>
              </a:lnSpc>
              <a:spcBef>
                <a:spcPts val="600"/>
              </a:spcBef>
              <a:defRPr lang="en-US" sz="1200" dirty="0" smtClean="0"/>
            </a:lvl3pPr>
            <a:lvl4pPr>
              <a:lnSpc>
                <a:spcPct val="120000"/>
              </a:lnSpc>
              <a:spcBef>
                <a:spcPts val="600"/>
              </a:spcBef>
              <a:defRPr lang="en-US" sz="1200" dirty="0" smtClean="0"/>
            </a:lvl4pPr>
            <a:lvl5pPr>
              <a:lnSpc>
                <a:spcPct val="120000"/>
              </a:lnSpc>
              <a:spcBef>
                <a:spcPts val="600"/>
              </a:spcBef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673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Three-on-a-P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>
            <a:spLocks noGrp="1"/>
          </p:cNvSpPr>
          <p:nvPr>
            <p:ph sz="half" idx="12"/>
          </p:nvPr>
        </p:nvSpPr>
        <p:spPr>
          <a:xfrm>
            <a:off x="457200" y="1554163"/>
            <a:ext cx="2542032" cy="452596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spcBef>
                <a:spcPts val="1000"/>
              </a:spcBef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3293852" y="1554163"/>
            <a:ext cx="2542032" cy="452596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4"/>
          </p:nvPr>
        </p:nvSpPr>
        <p:spPr>
          <a:xfrm>
            <a:off x="6129070" y="1554163"/>
            <a:ext cx="2542032" cy="452596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120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31520"/>
            <a:ext cx="8220456" cy="307777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7" y="1554163"/>
            <a:ext cx="8220456" cy="42519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197" y="6591887"/>
            <a:ext cx="2834640" cy="1384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tabLst/>
            </a:pPr>
            <a:r>
              <a:rPr lang="en-US" sz="800" b="1" kern="1200" cap="all" spc="40" baseline="0" dirty="0" smtClean="0">
                <a:solidFill>
                  <a:srgbClr val="868686"/>
                </a:solidFill>
                <a:latin typeface="+mn-lt"/>
                <a:ea typeface="Tahoma" panose="020B0604030504040204" pitchFamily="34" charset="0"/>
                <a:cs typeface="Arial" panose="020B0604020202020204" pitchFamily="34" charset="0"/>
              </a:rPr>
              <a:t>WILLIAM A RODRIGUEZ – SUMMER  PROJECT  PRESENTATION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57197" y="586726"/>
            <a:ext cx="8228664" cy="0"/>
          </a:xfrm>
          <a:prstGeom prst="line">
            <a:avLst/>
          </a:prstGeom>
          <a:ln w="12700">
            <a:solidFill>
              <a:srgbClr val="8686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7196" y="6519672"/>
            <a:ext cx="8229600" cy="0"/>
          </a:xfrm>
          <a:prstGeom prst="line">
            <a:avLst/>
          </a:prstGeom>
          <a:ln w="12700">
            <a:solidFill>
              <a:srgbClr val="8686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457994" y="-430530"/>
            <a:ext cx="0" cy="257835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8682988" y="-430530"/>
            <a:ext cx="0" cy="257835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 userDrawn="1"/>
        </p:nvGrpSpPr>
        <p:grpSpPr>
          <a:xfrm>
            <a:off x="457994" y="7066280"/>
            <a:ext cx="8224994" cy="369332"/>
            <a:chOff x="457994" y="7066280"/>
            <a:chExt cx="8224994" cy="91440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457994" y="7066280"/>
              <a:ext cx="0" cy="91440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8682988" y="7066280"/>
              <a:ext cx="0" cy="91440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 userDrawn="1"/>
        </p:nvSpPr>
        <p:spPr>
          <a:xfrm>
            <a:off x="-491695" y="-452043"/>
            <a:ext cx="939681" cy="277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b="1" baseline="0" dirty="0" smtClean="0">
                <a:solidFill>
                  <a:srgbClr val="A2A2A2"/>
                </a:solidFill>
              </a:rPr>
              <a:t>No content left</a:t>
            </a:r>
            <a:br>
              <a:rPr lang="en-US" sz="900" b="1" baseline="0" dirty="0" smtClean="0">
                <a:solidFill>
                  <a:srgbClr val="A2A2A2"/>
                </a:solidFill>
              </a:rPr>
            </a:br>
            <a:r>
              <a:rPr lang="en-US" sz="900" b="1" baseline="0" dirty="0" smtClean="0">
                <a:solidFill>
                  <a:srgbClr val="A2A2A2"/>
                </a:solidFill>
              </a:rPr>
              <a:t>of this line</a:t>
            </a:r>
            <a:endParaRPr lang="en-US" sz="900" b="1" baseline="0" dirty="0">
              <a:solidFill>
                <a:srgbClr val="A2A2A2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-491695" y="706628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b="1" baseline="0" dirty="0" smtClean="0">
                <a:solidFill>
                  <a:srgbClr val="A2A2A2"/>
                </a:solidFill>
              </a:rPr>
              <a:t>No content left</a:t>
            </a:r>
            <a:br>
              <a:rPr lang="en-US" sz="900" b="1" baseline="0" dirty="0" smtClean="0">
                <a:solidFill>
                  <a:srgbClr val="A2A2A2"/>
                </a:solidFill>
              </a:rPr>
            </a:br>
            <a:r>
              <a:rPr lang="en-US" sz="900" b="1" baseline="0" dirty="0" smtClean="0">
                <a:solidFill>
                  <a:srgbClr val="A2A2A2"/>
                </a:solidFill>
              </a:rPr>
              <a:t>of this line</a:t>
            </a:r>
            <a:endParaRPr lang="en-US" sz="900" b="1" baseline="0" dirty="0">
              <a:solidFill>
                <a:srgbClr val="A2A2A2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8693150" y="-452043"/>
            <a:ext cx="1010213" cy="277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b="1" baseline="0" dirty="0" smtClean="0">
                <a:solidFill>
                  <a:srgbClr val="A2A2A2"/>
                </a:solidFill>
              </a:rPr>
              <a:t>No content right</a:t>
            </a:r>
            <a:br>
              <a:rPr lang="en-US" sz="900" b="1" baseline="0" dirty="0" smtClean="0">
                <a:solidFill>
                  <a:srgbClr val="A2A2A2"/>
                </a:solidFill>
              </a:rPr>
            </a:br>
            <a:r>
              <a:rPr lang="en-US" sz="900" b="1" baseline="0" dirty="0" smtClean="0">
                <a:solidFill>
                  <a:srgbClr val="A2A2A2"/>
                </a:solidFill>
              </a:rPr>
              <a:t>of this line</a:t>
            </a:r>
            <a:endParaRPr lang="en-US" sz="900" b="1" baseline="0" dirty="0">
              <a:solidFill>
                <a:srgbClr val="A2A2A2"/>
              </a:solidFill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8693150" y="706628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b="1" baseline="0" dirty="0" smtClean="0">
                <a:solidFill>
                  <a:srgbClr val="A2A2A2"/>
                </a:solidFill>
              </a:rPr>
              <a:t>No content right</a:t>
            </a:r>
            <a:br>
              <a:rPr lang="en-US" sz="900" b="1" baseline="0" dirty="0" smtClean="0">
                <a:solidFill>
                  <a:srgbClr val="A2A2A2"/>
                </a:solidFill>
              </a:rPr>
            </a:br>
            <a:r>
              <a:rPr lang="en-US" sz="900" b="1" baseline="0" dirty="0" smtClean="0">
                <a:solidFill>
                  <a:srgbClr val="A2A2A2"/>
                </a:solidFill>
              </a:rPr>
              <a:t>of this line</a:t>
            </a:r>
            <a:endParaRPr lang="en-US" sz="900" b="1" baseline="0" dirty="0">
              <a:solidFill>
                <a:srgbClr val="A2A2A2"/>
              </a:solidFill>
            </a:endParaRP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-914399" y="1554480"/>
            <a:ext cx="743133" cy="340739"/>
            <a:chOff x="-914399" y="1554480"/>
            <a:chExt cx="743133" cy="340739"/>
          </a:xfrm>
        </p:grpSpPr>
        <p:sp>
          <p:nvSpPr>
            <p:cNvPr id="23" name="TextBox 22"/>
            <p:cNvSpPr txBox="1"/>
            <p:nvPr userDrawn="1"/>
          </p:nvSpPr>
          <p:spPr>
            <a:xfrm>
              <a:off x="-914399" y="1645920"/>
              <a:ext cx="742190" cy="249299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0">
              <a:spAutoFit/>
            </a:bodyPr>
            <a:lstStyle>
              <a:defPPr>
                <a:defRPr lang="en-US"/>
              </a:defPPr>
              <a:lvl1pPr>
                <a:defRPr sz="900" b="1" baseline="0">
                  <a:solidFill>
                    <a:srgbClr val="A2A2A2"/>
                  </a:solidFill>
                </a:defRPr>
              </a:lvl1pPr>
            </a:lstStyle>
            <a:p>
              <a:pPr lvl="0" algn="r">
                <a:lnSpc>
                  <a:spcPct val="90000"/>
                </a:lnSpc>
              </a:pPr>
              <a:r>
                <a:rPr lang="en-US" dirty="0" smtClean="0"/>
                <a:t>Place content</a:t>
              </a:r>
              <a:br>
                <a:rPr lang="en-US" dirty="0" smtClean="0"/>
              </a:br>
              <a:r>
                <a:rPr lang="en-US" dirty="0" smtClean="0"/>
                <a:t>below  this line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 userDrawn="1"/>
          </p:nvCxnSpPr>
          <p:spPr>
            <a:xfrm>
              <a:off x="-913456" y="1554480"/>
              <a:ext cx="742190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 userDrawn="1"/>
        </p:nvGrpSpPr>
        <p:grpSpPr>
          <a:xfrm>
            <a:off x="9372600" y="1554163"/>
            <a:ext cx="742191" cy="368756"/>
            <a:chOff x="9372600" y="1554163"/>
            <a:chExt cx="742191" cy="368756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9372600" y="1554163"/>
              <a:ext cx="742191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 userDrawn="1"/>
          </p:nvSpPr>
          <p:spPr>
            <a:xfrm>
              <a:off x="9372600" y="1645920"/>
              <a:ext cx="74219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900" b="1" baseline="0" dirty="0" smtClean="0">
                  <a:solidFill>
                    <a:srgbClr val="A2A2A2"/>
                  </a:solidFill>
                </a:rPr>
                <a:t>Place content</a:t>
              </a:r>
              <a:br>
                <a:rPr lang="en-US" sz="900" b="1" baseline="0" dirty="0" smtClean="0">
                  <a:solidFill>
                    <a:srgbClr val="A2A2A2"/>
                  </a:solidFill>
                </a:rPr>
              </a:br>
              <a:r>
                <a:rPr lang="en-US" sz="900" b="1" baseline="0" dirty="0" smtClean="0">
                  <a:solidFill>
                    <a:srgbClr val="A2A2A2"/>
                  </a:solidFill>
                </a:rPr>
                <a:t>below this line</a:t>
              </a:r>
              <a:endParaRPr lang="en-US" sz="900" b="1" baseline="0" dirty="0">
                <a:solidFill>
                  <a:srgbClr val="A2A2A2"/>
                </a:solidFill>
              </a:endParaRPr>
            </a:p>
          </p:txBody>
        </p:sp>
      </p:grpSp>
      <p:cxnSp>
        <p:nvCxnSpPr>
          <p:cNvPr id="26" name="Straight Connector 25"/>
          <p:cNvCxnSpPr/>
          <p:nvPr userDrawn="1"/>
        </p:nvCxnSpPr>
        <p:spPr>
          <a:xfrm>
            <a:off x="3013870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3290254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4386264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4752024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>
            <a:off x="5847331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6534150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 userDrawn="1"/>
        </p:nvCxnSpPr>
        <p:spPr>
          <a:xfrm>
            <a:off x="6126163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 userDrawn="1"/>
        </p:nvCxnSpPr>
        <p:spPr>
          <a:xfrm>
            <a:off x="6899433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 userDrawn="1"/>
        </p:nvCxnSpPr>
        <p:spPr>
          <a:xfrm>
            <a:off x="3290254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 userDrawn="1"/>
        </p:nvCxnSpPr>
        <p:spPr>
          <a:xfrm>
            <a:off x="3013870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 userDrawn="1"/>
        </p:nvCxnSpPr>
        <p:spPr>
          <a:xfrm>
            <a:off x="6897052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 userDrawn="1"/>
        </p:nvCxnSpPr>
        <p:spPr>
          <a:xfrm>
            <a:off x="2605724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 userDrawn="1"/>
        </p:nvCxnSpPr>
        <p:spPr>
          <a:xfrm>
            <a:off x="2238692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238692" y="-336588"/>
            <a:ext cx="36798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2" name="TextBox 61"/>
          <p:cNvSpPr txBox="1"/>
          <p:nvPr userDrawn="1"/>
        </p:nvSpPr>
        <p:spPr>
          <a:xfrm>
            <a:off x="4397058" y="-336588"/>
            <a:ext cx="36798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3" name="TextBox 62"/>
          <p:cNvSpPr txBox="1"/>
          <p:nvPr userDrawn="1"/>
        </p:nvSpPr>
        <p:spPr>
          <a:xfrm>
            <a:off x="6537325" y="-336588"/>
            <a:ext cx="36671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4" name="TextBox 63"/>
          <p:cNvSpPr txBox="1"/>
          <p:nvPr userDrawn="1"/>
        </p:nvSpPr>
        <p:spPr>
          <a:xfrm>
            <a:off x="5851526" y="-336588"/>
            <a:ext cx="27463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5" name="TextBox 64"/>
          <p:cNvSpPr txBox="1"/>
          <p:nvPr userDrawn="1"/>
        </p:nvSpPr>
        <p:spPr>
          <a:xfrm>
            <a:off x="3017838" y="-336588"/>
            <a:ext cx="27241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9" name="TextBox 38"/>
          <p:cNvSpPr txBox="1"/>
          <p:nvPr userDrawn="1"/>
        </p:nvSpPr>
        <p:spPr>
          <a:xfrm>
            <a:off x="8566918" y="6599581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E6667446-6A31-49F1-98F7-C685150C1F9A}" type="slidenum">
              <a:rPr lang="en-US" sz="800" smtClean="0">
                <a:solidFill>
                  <a:srgbClr val="868686"/>
                </a:solidFill>
                <a:latin typeface="+mj-lt"/>
              </a:rPr>
              <a:pPr algn="r"/>
              <a:t>‹#›</a:t>
            </a:fld>
            <a:endParaRPr lang="en-US" sz="800" dirty="0" smtClean="0">
              <a:solidFill>
                <a:srgbClr val="868686"/>
              </a:solidFill>
              <a:latin typeface="+mj-lt"/>
            </a:endParaRPr>
          </a:p>
        </p:txBody>
      </p:sp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058" y="268543"/>
            <a:ext cx="1234440" cy="184818"/>
          </a:xfrm>
          <a:prstGeom prst="rect">
            <a:avLst/>
          </a:prstGeom>
        </p:spPr>
      </p:pic>
      <p:sp>
        <p:nvSpPr>
          <p:cNvPr id="43" name="TextBox 42"/>
          <p:cNvSpPr txBox="1"/>
          <p:nvPr userDrawn="1"/>
        </p:nvSpPr>
        <p:spPr>
          <a:xfrm>
            <a:off x="4743450" y="6591887"/>
            <a:ext cx="3657600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tabLst/>
            </a:pPr>
            <a:r>
              <a:rPr lang="en-US" sz="800" b="1" cap="all" spc="40" baseline="0" dirty="0" smtClean="0">
                <a:solidFill>
                  <a:srgbClr val="868686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August  9</a:t>
            </a:r>
            <a:r>
              <a:rPr lang="en-US" sz="800" b="1" cap="all" spc="40" baseline="30000" dirty="0" smtClean="0">
                <a:solidFill>
                  <a:srgbClr val="868686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th</a:t>
            </a:r>
            <a:r>
              <a:rPr lang="en-US" sz="800" b="1" cap="all" spc="40" baseline="0" dirty="0" smtClean="0">
                <a:solidFill>
                  <a:srgbClr val="868686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 ,  2017</a:t>
            </a:r>
            <a:endParaRPr lang="en-US" sz="800" b="1" cap="all" spc="40" baseline="0" dirty="0">
              <a:solidFill>
                <a:srgbClr val="868686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Straight Connector 41"/>
          <p:cNvCxnSpPr/>
          <p:nvPr userDrawn="1"/>
        </p:nvCxnSpPr>
        <p:spPr>
          <a:xfrm>
            <a:off x="-913456" y="6491922"/>
            <a:ext cx="74219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 userDrawn="1"/>
        </p:nvSpPr>
        <p:spPr>
          <a:xfrm>
            <a:off x="-1182101" y="6195631"/>
            <a:ext cx="1009892" cy="24929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900" b="1" baseline="0">
                <a:solidFill>
                  <a:srgbClr val="A2A2A2"/>
                </a:solidFill>
              </a:defRPr>
            </a:lvl1pPr>
          </a:lstStyle>
          <a:p>
            <a:pPr lvl="0" algn="r">
              <a:lnSpc>
                <a:spcPct val="90000"/>
              </a:lnSpc>
            </a:pPr>
            <a:r>
              <a:rPr lang="en-US" dirty="0" smtClean="0"/>
              <a:t>Source and</a:t>
            </a:r>
            <a:br>
              <a:rPr lang="en-US" dirty="0" smtClean="0"/>
            </a:br>
            <a:r>
              <a:rPr lang="en-US" dirty="0" smtClean="0"/>
              <a:t>Footnotes Guideline</a:t>
            </a:r>
            <a:endParaRPr lang="en-US" dirty="0"/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457200" y="-577228"/>
            <a:ext cx="8231188" cy="213360"/>
            <a:chOff x="457200" y="-701040"/>
            <a:chExt cx="8231188" cy="213360"/>
          </a:xfrm>
          <a:solidFill>
            <a:srgbClr val="A9A9A9"/>
          </a:solidFill>
        </p:grpSpPr>
        <p:grpSp>
          <p:nvGrpSpPr>
            <p:cNvPr id="17" name="Group 16"/>
            <p:cNvGrpSpPr/>
            <p:nvPr userDrawn="1"/>
          </p:nvGrpSpPr>
          <p:grpSpPr>
            <a:xfrm>
              <a:off x="457200" y="-701040"/>
              <a:ext cx="8231188" cy="45720"/>
              <a:chOff x="457200" y="-1303020"/>
              <a:chExt cx="8231188" cy="45720"/>
            </a:xfrm>
            <a:grpFill/>
          </p:grpSpPr>
          <p:sp>
            <p:nvSpPr>
              <p:cNvPr id="4" name="Rectangle 3"/>
              <p:cNvSpPr/>
              <p:nvPr userDrawn="1"/>
            </p:nvSpPr>
            <p:spPr>
              <a:xfrm>
                <a:off x="457200" y="-1303020"/>
                <a:ext cx="1782763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Rectangle 44"/>
              <p:cNvSpPr/>
              <p:nvPr userDrawn="1"/>
            </p:nvSpPr>
            <p:spPr>
              <a:xfrm>
                <a:off x="2606675" y="-1303020"/>
                <a:ext cx="1782763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 userDrawn="1"/>
            </p:nvSpPr>
            <p:spPr>
              <a:xfrm>
                <a:off x="4756150" y="-1303020"/>
                <a:ext cx="1782763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 userDrawn="1"/>
            </p:nvSpPr>
            <p:spPr>
              <a:xfrm>
                <a:off x="6905625" y="-1303020"/>
                <a:ext cx="1782763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 userDrawn="1"/>
          </p:nvGrpSpPr>
          <p:grpSpPr>
            <a:xfrm>
              <a:off x="457200" y="-533400"/>
              <a:ext cx="8227060" cy="45720"/>
              <a:chOff x="457200" y="-533400"/>
              <a:chExt cx="8227060" cy="45720"/>
            </a:xfrm>
            <a:grpFill/>
          </p:grpSpPr>
          <p:sp>
            <p:nvSpPr>
              <p:cNvPr id="49" name="Rectangle 48"/>
              <p:cNvSpPr/>
              <p:nvPr userDrawn="1"/>
            </p:nvSpPr>
            <p:spPr>
              <a:xfrm>
                <a:off x="457200" y="-533400"/>
                <a:ext cx="39322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 49"/>
              <p:cNvSpPr/>
              <p:nvPr userDrawn="1"/>
            </p:nvSpPr>
            <p:spPr>
              <a:xfrm>
                <a:off x="4752022" y="-533400"/>
                <a:ext cx="39322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5" name="Group 24"/>
            <p:cNvGrpSpPr/>
            <p:nvPr userDrawn="1"/>
          </p:nvGrpSpPr>
          <p:grpSpPr>
            <a:xfrm>
              <a:off x="457200" y="-617220"/>
              <a:ext cx="8229600" cy="45720"/>
              <a:chOff x="457200" y="-594360"/>
              <a:chExt cx="8229600" cy="45720"/>
            </a:xfrm>
            <a:grpFill/>
          </p:grpSpPr>
          <p:sp>
            <p:nvSpPr>
              <p:cNvPr id="51" name="Rectangle 50"/>
              <p:cNvSpPr/>
              <p:nvPr userDrawn="1"/>
            </p:nvSpPr>
            <p:spPr>
              <a:xfrm>
                <a:off x="457200" y="-594360"/>
                <a:ext cx="25606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Rectangle 55"/>
              <p:cNvSpPr/>
              <p:nvPr userDrawn="1"/>
            </p:nvSpPr>
            <p:spPr>
              <a:xfrm>
                <a:off x="3286124" y="-594360"/>
                <a:ext cx="25606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Rectangle 56"/>
              <p:cNvSpPr/>
              <p:nvPr userDrawn="1"/>
            </p:nvSpPr>
            <p:spPr>
              <a:xfrm>
                <a:off x="6126162" y="-594360"/>
                <a:ext cx="25606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59" name="Straight Connector 58"/>
          <p:cNvCxnSpPr/>
          <p:nvPr userDrawn="1"/>
        </p:nvCxnSpPr>
        <p:spPr>
          <a:xfrm>
            <a:off x="-502920" y="1371600"/>
            <a:ext cx="33165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 userDrawn="1"/>
        </p:nvCxnSpPr>
        <p:spPr>
          <a:xfrm>
            <a:off x="-502920" y="1096963"/>
            <a:ext cx="33165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205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2000" b="1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4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​"/>
        <a:defRPr sz="1400" b="1" kern="1200" baseline="0">
          <a:solidFill>
            <a:schemeClr val="accent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​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227013" indent="-227013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461963" indent="-23495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687388" indent="-225425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AIM Order Blotter Integration into </a:t>
            </a:r>
            <a:r>
              <a:rPr lang="en-US" dirty="0" err="1" smtClean="0"/>
              <a:t>misFID</a:t>
            </a:r>
            <a:r>
              <a:rPr lang="en-US" dirty="0" smtClean="0"/>
              <a:t> Platform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William A. Rodriguez, MIT Class of 2018</a:t>
            </a:r>
          </a:p>
          <a:p>
            <a:r>
              <a:rPr lang="en-US" dirty="0" smtClean="0"/>
              <a:t>BMET- Institutional Securities Technology</a:t>
            </a:r>
          </a:p>
          <a:p>
            <a:r>
              <a:rPr lang="en-US" dirty="0" smtClean="0"/>
              <a:t>Manager – Robin Payne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6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533400" y="1524000"/>
            <a:ext cx="7315200" cy="452659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276600"/>
            <a:ext cx="30289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3962401" cy="932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Elbow Connector 4"/>
          <p:cNvCxnSpPr>
            <a:endCxn id="3075" idx="1"/>
          </p:cNvCxnSpPr>
          <p:nvPr/>
        </p:nvCxnSpPr>
        <p:spPr>
          <a:xfrm>
            <a:off x="2514600" y="2456330"/>
            <a:ext cx="2895600" cy="1544170"/>
          </a:xfrm>
          <a:prstGeom prst="bentConnector3">
            <a:avLst>
              <a:gd name="adj1" fmla="val 332"/>
            </a:avLst>
          </a:prstGeom>
          <a:ln w="762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72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31520"/>
            <a:ext cx="8220456" cy="307777"/>
          </a:xfrm>
        </p:spPr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pic>
        <p:nvPicPr>
          <p:cNvPr id="4098" name="Picture 2" descr="Image result for bootstr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534383"/>
            <a:ext cx="3022354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angularj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4" b="27354"/>
          <a:stretch/>
        </p:blipFill>
        <p:spPr bwMode="auto">
          <a:xfrm>
            <a:off x="1957950" y="1600200"/>
            <a:ext cx="4799518" cy="128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html cs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654" y="3581400"/>
            <a:ext cx="3815629" cy="211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41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58" b="7221"/>
          <a:stretch/>
        </p:blipFill>
        <p:spPr bwMode="auto">
          <a:xfrm>
            <a:off x="763130" y="762000"/>
            <a:ext cx="7541537" cy="530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124200" y="152400"/>
            <a:ext cx="28194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AIM Order Blotter</a:t>
            </a:r>
          </a:p>
        </p:txBody>
      </p:sp>
    </p:spTree>
    <p:extLst>
      <p:ext uri="{BB962C8B-B14F-4D97-AF65-F5344CB8AC3E}">
        <p14:creationId xmlns:p14="http://schemas.microsoft.com/office/powerpoint/2010/main" val="236042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7906974" cy="6149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519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400" dirty="0" smtClean="0"/>
              <a:t>Why is it important?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1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57200" y="1295400"/>
            <a:ext cx="8534400" cy="4602797"/>
          </a:xfrm>
        </p:spPr>
        <p:txBody>
          <a:bodyPr/>
          <a:lstStyle/>
          <a:p>
            <a:r>
              <a:rPr lang="en-US" sz="2400" b="1" dirty="0" smtClean="0"/>
              <a:t>Automated Inventory Management Order Blotter </a:t>
            </a:r>
            <a:r>
              <a:rPr lang="en-US" sz="2400" dirty="0" smtClean="0"/>
              <a:t>– Used by traders to monitor automated trades, prevent disaster</a:t>
            </a:r>
          </a:p>
          <a:p>
            <a:r>
              <a:rPr lang="en-US" sz="2400" b="1" dirty="0" smtClean="0"/>
              <a:t>Improves Efficiency</a:t>
            </a:r>
          </a:p>
          <a:p>
            <a:pPr lvl="1"/>
            <a:r>
              <a:rPr lang="en-US" sz="2400" dirty="0" smtClean="0"/>
              <a:t>Traders no longer have to resort to using separate site</a:t>
            </a:r>
          </a:p>
          <a:p>
            <a:r>
              <a:rPr lang="en-US" sz="2400" b="1" dirty="0" smtClean="0"/>
              <a:t>Evolution</a:t>
            </a:r>
          </a:p>
          <a:p>
            <a:pPr lvl="1"/>
            <a:r>
              <a:rPr lang="en-US" sz="2400" dirty="0" smtClean="0"/>
              <a:t>Code is more readable, less redundant</a:t>
            </a:r>
          </a:p>
          <a:p>
            <a:pPr lvl="1"/>
            <a:r>
              <a:rPr lang="en-US" sz="2400" dirty="0" smtClean="0"/>
              <a:t>Safer from bugs</a:t>
            </a:r>
          </a:p>
          <a:p>
            <a:pPr lvl="1"/>
            <a:r>
              <a:rPr lang="en-US" sz="2400" dirty="0" smtClean="0"/>
              <a:t>Ready for change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31520"/>
            <a:ext cx="8220456" cy="369332"/>
          </a:xfrm>
        </p:spPr>
        <p:txBody>
          <a:bodyPr/>
          <a:lstStyle/>
          <a:p>
            <a:r>
              <a:rPr lang="en-US" sz="2400" dirty="0" smtClean="0"/>
              <a:t>Why is it important?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709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 of this..</a:t>
            </a:r>
            <a:endParaRPr lang="en-US" dirty="0"/>
          </a:p>
        </p:txBody>
      </p:sp>
      <p:sp>
        <p:nvSpPr>
          <p:cNvPr id="4" name="AutoShape 6" descr="Image result for nyse s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Image result for nyse sa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Image result for nyse sad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2" descr="Image result for nyse sad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35" name="Picture 15" descr="Image result for nyse s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47800"/>
            <a:ext cx="6292791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82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…and more of this!</a:t>
            </a:r>
            <a:endParaRPr lang="en-US" dirty="0"/>
          </a:p>
        </p:txBody>
      </p:sp>
      <p:pic>
        <p:nvPicPr>
          <p:cNvPr id="6146" name="Picture 2" descr="Image result for nyse hap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3999"/>
            <a:ext cx="7803441" cy="438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06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685800" y="1447800"/>
            <a:ext cx="7315200" cy="4526597"/>
          </a:xfrm>
        </p:spPr>
        <p:txBody>
          <a:bodyPr/>
          <a:lstStyle/>
          <a:p>
            <a:r>
              <a:rPr lang="en-US" sz="1800" dirty="0" smtClean="0"/>
              <a:t>Learned how to build a website from the ground up</a:t>
            </a:r>
          </a:p>
          <a:p>
            <a:pPr lvl="1"/>
            <a:r>
              <a:rPr lang="en-US" sz="1800" dirty="0" smtClean="0"/>
              <a:t>User Experience (UX) and User Interface (UI) exposure, Front + Back End development</a:t>
            </a:r>
          </a:p>
          <a:p>
            <a:r>
              <a:rPr lang="en-US" sz="1800" dirty="0"/>
              <a:t>Communication with a team across </a:t>
            </a:r>
            <a:r>
              <a:rPr lang="en-US" sz="1800" dirty="0" smtClean="0"/>
              <a:t>seas</a:t>
            </a:r>
          </a:p>
          <a:p>
            <a:r>
              <a:rPr lang="en-US" sz="1800" dirty="0" smtClean="0"/>
              <a:t>Implemented a product in a platform with 200+ users</a:t>
            </a:r>
          </a:p>
          <a:p>
            <a:r>
              <a:rPr lang="en-US" sz="1800" dirty="0" smtClean="0"/>
              <a:t>Learned a lot!</a:t>
            </a:r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 &amp; Acknowledgements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4648200"/>
            <a:ext cx="7620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i="1" dirty="0"/>
              <a:t>Special thanks to the </a:t>
            </a:r>
            <a:r>
              <a:rPr lang="en-US" sz="2000" i="1" dirty="0" smtClean="0"/>
              <a:t>NYC &amp;</a:t>
            </a:r>
          </a:p>
          <a:p>
            <a:pPr algn="ctr"/>
            <a:r>
              <a:rPr lang="en-US" sz="2000" i="1" dirty="0" smtClean="0"/>
              <a:t> Budapest BMET team (</a:t>
            </a:r>
            <a:r>
              <a:rPr lang="en-US" sz="2000" i="1" dirty="0" err="1" smtClean="0"/>
              <a:t>Józsi</a:t>
            </a:r>
            <a:r>
              <a:rPr lang="en-US" sz="2000" i="1" dirty="0" smtClean="0"/>
              <a:t>, Aditi, Nora, </a:t>
            </a:r>
            <a:r>
              <a:rPr lang="en-US" sz="2000" i="1" dirty="0" smtClean="0"/>
              <a:t>Nusa, and others)</a:t>
            </a:r>
            <a:endParaRPr lang="en-US" sz="2000" i="1" dirty="0" smtClean="0"/>
          </a:p>
          <a:p>
            <a:pPr algn="ctr"/>
            <a:r>
              <a:rPr lang="en-US" sz="2000" i="1" dirty="0" smtClean="0"/>
              <a:t>Human Resources Team,</a:t>
            </a:r>
          </a:p>
          <a:p>
            <a:pPr algn="ctr"/>
            <a:r>
              <a:rPr lang="en-US" sz="2000" i="1" dirty="0" smtClean="0"/>
              <a:t>and my manager, Robin Payne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81995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914400"/>
            <a:ext cx="3595731" cy="539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77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"/>
            <a:ext cx="81153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98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empty ny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15518"/>
            <a:ext cx="8534400" cy="568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07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533400" y="1524000"/>
            <a:ext cx="7315200" cy="452659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for e-trading supervision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711" y="2942665"/>
            <a:ext cx="30289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00400"/>
            <a:ext cx="3962401" cy="932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459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58" b="7221"/>
          <a:stretch/>
        </p:blipFill>
        <p:spPr bwMode="auto">
          <a:xfrm>
            <a:off x="763130" y="762000"/>
            <a:ext cx="7541537" cy="530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124200" y="152400"/>
            <a:ext cx="28194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AIM Order Blotter</a:t>
            </a:r>
          </a:p>
        </p:txBody>
      </p:sp>
    </p:spTree>
    <p:extLst>
      <p:ext uri="{BB962C8B-B14F-4D97-AF65-F5344CB8AC3E}">
        <p14:creationId xmlns:p14="http://schemas.microsoft.com/office/powerpoint/2010/main" val="417479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misFID</a:t>
            </a:r>
            <a:r>
              <a:rPr lang="en-US" dirty="0" smtClean="0"/>
              <a:t> Platform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392" b="16549"/>
          <a:stretch/>
        </p:blipFill>
        <p:spPr bwMode="auto">
          <a:xfrm>
            <a:off x="533400" y="1132643"/>
            <a:ext cx="7543800" cy="5369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99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Widgets already in </a:t>
            </a:r>
            <a:r>
              <a:rPr lang="en-US" dirty="0" err="1" smtClean="0"/>
              <a:t>misFID</a:t>
            </a:r>
            <a:r>
              <a:rPr lang="en-US" dirty="0" smtClean="0"/>
              <a:t> platform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425" y="1215790"/>
            <a:ext cx="5120349" cy="503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/>
        </p:nvCxnSpPr>
        <p:spPr>
          <a:xfrm flipV="1">
            <a:off x="2438400" y="3124200"/>
            <a:ext cx="1143000" cy="22860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3581400" y="3124200"/>
            <a:ext cx="838200" cy="22860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419600" y="3238500"/>
            <a:ext cx="914400" cy="11430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334000" y="2667000"/>
            <a:ext cx="990600" cy="57150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55"/>
          <a:stretch/>
        </p:blipFill>
        <p:spPr bwMode="auto">
          <a:xfrm>
            <a:off x="3914775" y="3417326"/>
            <a:ext cx="1009650" cy="630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273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360101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Widgets already in </a:t>
            </a:r>
            <a:r>
              <a:rPr lang="en-US" dirty="0" err="1" smtClean="0"/>
              <a:t>misFID</a:t>
            </a:r>
            <a:r>
              <a:rPr lang="en-US" dirty="0" smtClean="0"/>
              <a:t>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72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533400" y="1524000"/>
            <a:ext cx="7315200" cy="452659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276600"/>
            <a:ext cx="30289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3962401" cy="932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2459766"/>
            <a:ext cx="43981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 smtClean="0"/>
              <a:t>Standalone website, </a:t>
            </a:r>
            <a:r>
              <a:rPr lang="en-US" sz="1600" b="1" dirty="0" smtClean="0"/>
              <a:t>not</a:t>
            </a:r>
            <a:r>
              <a:rPr lang="en-US" sz="1600" dirty="0" smtClean="0"/>
              <a:t> in </a:t>
            </a:r>
            <a:r>
              <a:rPr lang="en-US" sz="1600" dirty="0" err="1" smtClean="0"/>
              <a:t>misFID</a:t>
            </a:r>
            <a:r>
              <a:rPr lang="en-US" sz="1600" dirty="0" smtClean="0"/>
              <a:t> Platform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4093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rmwide All-Purpose_05.25.16">
  <a:themeElements>
    <a:clrScheme name="!Firmwide - ALL PURPOSE">
      <a:dk1>
        <a:srgbClr val="000000"/>
      </a:dk1>
      <a:lt1>
        <a:srgbClr val="DEE1E6"/>
      </a:lt1>
      <a:dk2>
        <a:srgbClr val="97D0FF"/>
      </a:dk2>
      <a:lt2>
        <a:srgbClr val="A9A9A9"/>
      </a:lt2>
      <a:accent1>
        <a:srgbClr val="005AA4"/>
      </a:accent1>
      <a:accent2>
        <a:srgbClr val="00A1E2"/>
      </a:accent2>
      <a:accent3>
        <a:srgbClr val="6769B5"/>
      </a:accent3>
      <a:accent4>
        <a:srgbClr val="3BC3A3"/>
      </a:accent4>
      <a:accent5>
        <a:srgbClr val="D0B86A"/>
      </a:accent5>
      <a:accent6>
        <a:srgbClr val="93959B"/>
      </a:accent6>
      <a:hlink>
        <a:srgbClr val="50CEFF"/>
      </a:hlink>
      <a:folHlink>
        <a:srgbClr val="A2A2A2"/>
      </a:folHlink>
    </a:clrScheme>
    <a:fontScheme name="Firmwide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200" dirty="0" smtClean="0"/>
        </a:defPPr>
      </a:lstStyle>
    </a:txDef>
  </a:objectDefaults>
  <a:extraClrSchemeLst>
    <a:extraClrScheme>
      <a:clrScheme name="!Firmwide - AUDITORIUM">
        <a:dk1>
          <a:srgbClr val="FFFFFF"/>
        </a:dk1>
        <a:lt1>
          <a:srgbClr val="004176"/>
        </a:lt1>
        <a:dk2>
          <a:srgbClr val="A7D7FF"/>
        </a:dk2>
        <a:lt2>
          <a:srgbClr val="A9A9A9"/>
        </a:lt2>
        <a:accent1>
          <a:srgbClr val="0095D0"/>
        </a:accent1>
        <a:accent2>
          <a:srgbClr val="4BCCFF"/>
        </a:accent2>
        <a:accent3>
          <a:srgbClr val="6769B5"/>
        </a:accent3>
        <a:accent4>
          <a:srgbClr val="3BC3A3"/>
        </a:accent4>
        <a:accent5>
          <a:srgbClr val="D0B86A"/>
        </a:accent5>
        <a:accent6>
          <a:srgbClr val="93959B"/>
        </a:accent6>
        <a:hlink>
          <a:srgbClr val="50CEFF"/>
        </a:hlink>
        <a:folHlink>
          <a:srgbClr val="A2A2A2"/>
        </a:folHlink>
      </a:clrScheme>
    </a:extraClrScheme>
    <a:extraClrScheme>
      <a:clrScheme name="!Firmwide - ALL PURPOSE">
        <a:dk1>
          <a:srgbClr val="000000"/>
        </a:dk1>
        <a:lt1>
          <a:srgbClr val="DEE1E6"/>
        </a:lt1>
        <a:dk2>
          <a:srgbClr val="97D0FF"/>
        </a:dk2>
        <a:lt2>
          <a:srgbClr val="A9A9A9"/>
        </a:lt2>
        <a:accent1>
          <a:srgbClr val="005AA4"/>
        </a:accent1>
        <a:accent2>
          <a:srgbClr val="00A1E2"/>
        </a:accent2>
        <a:accent3>
          <a:srgbClr val="6769B5"/>
        </a:accent3>
        <a:accent4>
          <a:srgbClr val="3BC3A3"/>
        </a:accent4>
        <a:accent5>
          <a:srgbClr val="D0B86A"/>
        </a:accent5>
        <a:accent6>
          <a:srgbClr val="93959B"/>
        </a:accent6>
        <a:hlink>
          <a:srgbClr val="50CEFF"/>
        </a:hlink>
        <a:folHlink>
          <a:srgbClr val="A2A2A2"/>
        </a:folHlink>
      </a:clrScheme>
    </a:extraClrScheme>
  </a:extraClrSchemeLst>
  <a:custClrLst>
    <a:custClr name="Green">
      <a:srgbClr val="2D8F78"/>
    </a:custClr>
    <a:custClr name="Teal">
      <a:srgbClr val="92DECC"/>
    </a:custClr>
    <a:custClr name="Purple">
      <a:srgbClr val="929BCA"/>
    </a:custClr>
    <a:custClr name="Light Purple">
      <a:srgbClr val="D5D9EB"/>
    </a:custClr>
    <a:custClr name="Maroon">
      <a:srgbClr val="B4425D"/>
    </a:custClr>
    <a:custClr name="Light Gold">
      <a:srgbClr val="E3D7AB"/>
    </a:custClr>
    <a:custClr name="Brown">
      <a:srgbClr val="C3842F"/>
    </a:custClr>
    <a:custClr name="Navy">
      <a:srgbClr val="003064"/>
    </a:custClr>
    <a:custClr name="Pie Border White">
      <a:srgbClr val="FFFFFF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822</TotalTime>
  <Words>204</Words>
  <Application>Microsoft Office PowerPoint</Application>
  <PresentationFormat>On-screen Show (4:3)</PresentationFormat>
  <Paragraphs>37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Firmwide All-Purpose_05.25.16</vt:lpstr>
      <vt:lpstr>PowerPoint Presentation</vt:lpstr>
      <vt:lpstr>PowerPoint Presentation</vt:lpstr>
      <vt:lpstr>PowerPoint Presentation</vt:lpstr>
      <vt:lpstr>Tools for e-trading supervision</vt:lpstr>
      <vt:lpstr>PowerPoint Presentation</vt:lpstr>
      <vt:lpstr>misFID Platform</vt:lpstr>
      <vt:lpstr>Widgets already in misFID platform</vt:lpstr>
      <vt:lpstr>Widgets already in misFID platform</vt:lpstr>
      <vt:lpstr>Problem</vt:lpstr>
      <vt:lpstr>PowerPoint Presentation</vt:lpstr>
      <vt:lpstr>How?</vt:lpstr>
      <vt:lpstr>PowerPoint Presentation</vt:lpstr>
      <vt:lpstr>PowerPoint Presentation</vt:lpstr>
      <vt:lpstr>PowerPoint Presentation</vt:lpstr>
      <vt:lpstr>Why is it important?</vt:lpstr>
      <vt:lpstr>Less of this..</vt:lpstr>
      <vt:lpstr>…and more of this!</vt:lpstr>
      <vt:lpstr>Takeaways &amp; Acknowledgements</vt:lpstr>
      <vt:lpstr>Questions?</vt:lpstr>
    </vt:vector>
  </TitlesOfParts>
  <Company>Morgan Stanley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Rodriguez Jimenez, William A (IST)</dc:creator>
  <cp:lastModifiedBy>Rodriguez Jimenez, William A (IST)</cp:lastModifiedBy>
  <cp:revision>22</cp:revision>
  <dcterms:created xsi:type="dcterms:W3CDTF">2017-07-28T15:44:02Z</dcterms:created>
  <dcterms:modified xsi:type="dcterms:W3CDTF">2017-08-08T15:00:02Z</dcterms:modified>
</cp:coreProperties>
</file>