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matic SC"/>
      <p:regular r:id="rId30"/>
      <p:bold r:id="rId31"/>
    </p:embeddedFont>
    <p:embeddedFont>
      <p:font typeface="Source Code Pro"/>
      <p:regular r:id="rId32"/>
      <p:bold r:id="rId33"/>
      <p:italic r:id="rId34"/>
      <p:boldItalic r:id="rId35"/>
    </p:embeddedFont>
    <p:embeddedFont>
      <p:font typeface="Arial Black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ArialBlack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6dcd5f7b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36dcd5f7b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d2651c7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dd2651c7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dd2651c7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dd2651c7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70682d0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70682d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22ba21e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22ba21e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3b6ebaa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3b6ebaa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285c453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285c453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285c453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285c453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285c4533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285c4533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285c4533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285c4533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de2aa37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de2aa37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fbdca1d7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fbdca1d7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dd2651c7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dd2651c7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de2aa37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de2aa37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6fead36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6fead3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dd2651c7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dd2651c7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6fce6d4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6fce6d4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fbdca1d7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fbdca1d7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fbdca1d7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fbdca1d7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fce6d4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fce6d4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dd2651c7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dd2651c7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dd2651c7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dd2651c7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dd2651c7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dd2651c7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dd2651c7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dd2651c7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401850"/>
            <a:ext cx="8520600" cy="7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/>
              <a:t>Arquiteturas de Sistemas D</a:t>
            </a:r>
            <a:r>
              <a:rPr lang="pt-BR" sz="3700"/>
              <a:t>istribuídos</a:t>
            </a:r>
            <a:endParaRPr sz="37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1376925"/>
            <a:ext cx="8520600" cy="6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89">
                <a:solidFill>
                  <a:srgbClr val="000000"/>
                </a:solidFill>
              </a:rPr>
              <a:t>Seminário</a:t>
            </a:r>
            <a:endParaRPr b="1" sz="8589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077400"/>
            <a:ext cx="85206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72">
                <a:solidFill>
                  <a:srgbClr val="000000"/>
                </a:solidFill>
              </a:rPr>
              <a:t>Prof</a:t>
            </a:r>
            <a:r>
              <a:rPr b="0" lang="pt-BR" sz="2072">
                <a:solidFill>
                  <a:srgbClr val="000000"/>
                </a:solidFill>
              </a:rPr>
              <a:t>: Josino</a:t>
            </a:r>
            <a:endParaRPr b="0" sz="2072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72">
                <a:solidFill>
                  <a:srgbClr val="000000"/>
                </a:solidFill>
              </a:rPr>
              <a:t>Alunos: Carlos Eduardo e William Roberto</a:t>
            </a:r>
            <a:endParaRPr b="0" sz="207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72">
                <a:solidFill>
                  <a:srgbClr val="000000"/>
                </a:solidFill>
              </a:rPr>
              <a:t>Análise e desenvolvimento de sistemas – IFPE</a:t>
            </a:r>
            <a:endParaRPr b="0" sz="207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72">
                <a:solidFill>
                  <a:srgbClr val="000000"/>
                </a:solidFill>
              </a:rPr>
              <a:t>Disciplina: Sistemas distribuídos</a:t>
            </a:r>
            <a:endParaRPr b="0" sz="207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077"/>
              <a:buFont typeface="Arial"/>
              <a:buNone/>
            </a:pPr>
            <a:r>
              <a:rPr b="0" lang="pt-BR" sz="2072">
                <a:solidFill>
                  <a:srgbClr val="000000"/>
                </a:solidFill>
              </a:rPr>
              <a:t>5ª Período – Manhã</a:t>
            </a:r>
            <a:endParaRPr b="0" sz="2072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6461400" y="4154250"/>
            <a:ext cx="23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Bom dia!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/>
              <a:t>Estilos Arquitetônicos</a:t>
            </a:r>
            <a:endParaRPr sz="370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Principais Estilos Arquitetônicos: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Arquiteturas em camadas;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Arquiteturas baseada em objetos</a:t>
            </a:r>
            <a:r>
              <a:rPr lang="pt-BR" sz="1800">
                <a:solidFill>
                  <a:srgbClr val="000000"/>
                </a:solidFill>
              </a:rPr>
              <a:t>;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 centrada em dados;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pt-BR" sz="1800">
                <a:solidFill>
                  <a:srgbClr val="000000"/>
                </a:solidFill>
              </a:rPr>
              <a:t>Arquitetura baseada em eventos</a:t>
            </a:r>
            <a:r>
              <a:rPr lang="pt-BR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Baseada em Eventos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613" y="1093849"/>
            <a:ext cx="5173775" cy="31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Arquiteturas de Sistema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Principais Arquiteturas de Sistema: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pt-BR" sz="1800">
                <a:solidFill>
                  <a:srgbClr val="000000"/>
                </a:solidFill>
              </a:rPr>
              <a:t>Arquiteturas Centralizadas</a:t>
            </a:r>
            <a:r>
              <a:rPr lang="pt-BR" sz="1800">
                <a:solidFill>
                  <a:srgbClr val="000000"/>
                </a:solidFill>
              </a:rPr>
              <a:t>;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Arquiteturas Descentralizadas;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Arquiteturas Híbridas.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Centralizada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181" y="1414463"/>
            <a:ext cx="55816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 Servidor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latin typeface="Arial Black"/>
                <a:ea typeface="Arial Black"/>
                <a:cs typeface="Arial Black"/>
                <a:sym typeface="Arial Black"/>
              </a:rPr>
              <a:t>Vantagens:</a:t>
            </a:r>
            <a:endParaRPr sz="7200">
              <a:latin typeface="Arial Black"/>
              <a:ea typeface="Arial Black"/>
              <a:cs typeface="Arial Black"/>
              <a:sym typeface="Arial Black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4800"/>
              <a:t> </a:t>
            </a:r>
            <a:r>
              <a:rPr lang="pt-BR" sz="4800">
                <a:solidFill>
                  <a:srgbClr val="435059"/>
                </a:solidFill>
              </a:rPr>
              <a:t>Os periféricos da rede são controlados centralmente.</a:t>
            </a:r>
            <a:endParaRPr sz="4800">
              <a:solidFill>
                <a:srgbClr val="435059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435059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435059"/>
              </a:buClr>
              <a:buSzPct val="100000"/>
              <a:buChar char="●"/>
            </a:pPr>
            <a:r>
              <a:rPr lang="pt-BR" sz="4800">
                <a:solidFill>
                  <a:srgbClr val="435059"/>
                </a:solidFill>
              </a:rPr>
              <a:t>É uma rede evolutiva, com esta arquitetura é possível suprimir ou acrescentar clientes sem estar a perturbar o funcionamento da rede;</a:t>
            </a:r>
            <a:endParaRPr sz="4800">
              <a:solidFill>
                <a:srgbClr val="4350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435059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435059"/>
              </a:buClr>
              <a:buSzPct val="100000"/>
              <a:buChar char="●"/>
            </a:pPr>
            <a:r>
              <a:rPr lang="pt-BR" sz="4800">
                <a:solidFill>
                  <a:srgbClr val="435059"/>
                </a:solidFill>
              </a:rPr>
              <a:t>Todos os dados são armazenados nos servidores, que geralmente possuem uma segurança superior do que a maioria dos clientes;</a:t>
            </a:r>
            <a:endParaRPr sz="4800">
              <a:solidFill>
                <a:srgbClr val="4350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latin typeface="Arial Black"/>
                <a:ea typeface="Arial Black"/>
                <a:cs typeface="Arial Black"/>
                <a:sym typeface="Arial Black"/>
              </a:rPr>
              <a:t>Desvantagens:</a:t>
            </a:r>
            <a:endParaRPr sz="7200">
              <a:latin typeface="Arial Black"/>
              <a:ea typeface="Arial Black"/>
              <a:cs typeface="Arial Black"/>
              <a:sym typeface="Arial Black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435059"/>
              </a:buClr>
              <a:buSzPct val="100000"/>
              <a:buChar char="●"/>
            </a:pPr>
            <a:r>
              <a:rPr lang="pt-BR" sz="4800">
                <a:solidFill>
                  <a:srgbClr val="435059"/>
                </a:solidFill>
              </a:rPr>
              <a:t>É necessário um sistema operacional especializado;</a:t>
            </a:r>
            <a:endParaRPr sz="4800">
              <a:solidFill>
                <a:srgbClr val="4350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35059"/>
                </a:solidFill>
              </a:rPr>
              <a:t>    </a:t>
            </a:r>
            <a:endParaRPr sz="4800">
              <a:solidFill>
                <a:srgbClr val="435059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435059"/>
              </a:buClr>
              <a:buSzPct val="100000"/>
              <a:buChar char="●"/>
            </a:pPr>
            <a:r>
              <a:rPr lang="pt-BR" sz="4800">
                <a:solidFill>
                  <a:srgbClr val="435059"/>
                </a:solidFill>
              </a:rPr>
              <a:t>Sobrecarga dos servidores onde o número de solicitações simultâneas de clientes para um determinado servidor pode levar a que o servidor fique sobrecarregado;</a:t>
            </a:r>
            <a:endParaRPr sz="4800">
              <a:solidFill>
                <a:srgbClr val="435059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435059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435059"/>
              </a:buClr>
              <a:buSzPct val="100000"/>
              <a:buChar char="●"/>
            </a:pPr>
            <a:r>
              <a:rPr lang="pt-BR" sz="4800">
                <a:solidFill>
                  <a:srgbClr val="435059"/>
                </a:solidFill>
              </a:rPr>
              <a:t>Se um servidor crítico falhar, pode comprometer toda a rede, uma vez que, os pedidos dos clientes não podem ser cumpridos;</a:t>
            </a:r>
            <a:endParaRPr sz="4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Arquiteturas de Sistema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Principais Arquiteturas de Sistema: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Arquiteturas Centralizadas;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pt-BR" sz="1800">
                <a:solidFill>
                  <a:srgbClr val="000000"/>
                </a:solidFill>
              </a:rPr>
              <a:t>A</a:t>
            </a:r>
            <a:r>
              <a:rPr b="1" lang="pt-BR" sz="1800">
                <a:solidFill>
                  <a:srgbClr val="000000"/>
                </a:solidFill>
              </a:rPr>
              <a:t>rquiteturas Descentralizadas</a:t>
            </a:r>
            <a:r>
              <a:rPr lang="pt-BR" sz="1800">
                <a:solidFill>
                  <a:srgbClr val="000000"/>
                </a:solidFill>
              </a:rPr>
              <a:t>;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Arquiteturas Híbridas.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</a:t>
            </a:r>
            <a:r>
              <a:rPr lang="pt-BR"/>
              <a:t>Descentralizada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793" y="1264013"/>
            <a:ext cx="6078419" cy="26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Arquiteturas de Sistema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Principais Arquiteturas de Sistema: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Arquiteturas Centralizadas;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Arquiteturas Descentralizadas</a:t>
            </a:r>
            <a:r>
              <a:rPr lang="pt-BR" sz="1800">
                <a:solidFill>
                  <a:srgbClr val="000000"/>
                </a:solidFill>
              </a:rPr>
              <a:t>;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pt-BR" sz="1800">
                <a:solidFill>
                  <a:srgbClr val="000000"/>
                </a:solidFill>
              </a:rPr>
              <a:t>Arquiteturas Híbridas</a:t>
            </a:r>
            <a:r>
              <a:rPr lang="pt-BR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Arquiteturas </a:t>
            </a:r>
            <a:r>
              <a:rPr lang="pt-BR"/>
              <a:t>Híbridas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9300" y="1381513"/>
            <a:ext cx="5825391" cy="23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Mercado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</a:rPr>
              <a:t>Netflix OpenConnect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O que é?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Para que serve?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Como funciona?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20"/>
              <a:t>Objetivos</a:t>
            </a:r>
            <a:endParaRPr sz="37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76750"/>
            <a:ext cx="8520600" cy="22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Explicar as principais estilos </a:t>
            </a:r>
            <a:r>
              <a:rPr lang="pt-BR">
                <a:solidFill>
                  <a:srgbClr val="000000"/>
                </a:solidFill>
              </a:rPr>
              <a:t>arquitetônicos;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Explicar as principais arquiteturas de sistema;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Casos de uso no mercado;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Demonstração </a:t>
            </a:r>
            <a:r>
              <a:rPr lang="pt-BR">
                <a:solidFill>
                  <a:srgbClr val="000000"/>
                </a:solidFill>
              </a:rPr>
              <a:t>prática;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Netflix Open Connect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113" y="1093850"/>
            <a:ext cx="4299776" cy="329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Mercado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</a:rPr>
              <a:t>BitTorrent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O que é?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Para que serve?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Como funciona?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BitTorrent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5926" y="1093852"/>
            <a:ext cx="4972150" cy="279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P2P Twisted Chat</a:t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396" y="1150538"/>
            <a:ext cx="5053200" cy="28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TANENBAUM, Andrew S.; STEEN, Maarten Van</a:t>
            </a:r>
            <a:r>
              <a:rPr lang="pt-BR">
                <a:solidFill>
                  <a:srgbClr val="000000"/>
                </a:solidFill>
              </a:rPr>
              <a:t>., Sistemas</a:t>
            </a:r>
            <a:r>
              <a:rPr lang="pt-BR">
                <a:solidFill>
                  <a:srgbClr val="000000"/>
                </a:solidFill>
              </a:rPr>
              <a:t> Distribuídos: Princípios e Paradigmas. São Paulo: Pearson Pretice Hall, 2007. 2ed.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George Coulouris; Jean Dollimore; Tim Kindberg – Sistemas Distribuídos: Conceitos e Projeto, Bookman, 4th Edition, 2007, ISBN 9788560031498.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/>
              <a:t>Estilos </a:t>
            </a:r>
            <a:r>
              <a:rPr lang="pt-BR" sz="3700"/>
              <a:t>Arquitetônicos</a:t>
            </a:r>
            <a:endParaRPr sz="37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Um estilo arquitetônico é formulado em termos de: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Componentes;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Conexões</a:t>
            </a:r>
            <a:r>
              <a:rPr lang="pt-BR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Dados </a:t>
            </a:r>
            <a:r>
              <a:rPr lang="pt-BR">
                <a:solidFill>
                  <a:srgbClr val="000000"/>
                </a:solidFill>
              </a:rPr>
              <a:t>Intercambiados;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Formas de configuração;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/>
              <a:t>Estilos </a:t>
            </a:r>
            <a:r>
              <a:rPr lang="pt-BR" sz="3700"/>
              <a:t>Arquitetônicos</a:t>
            </a:r>
            <a:endParaRPr sz="37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Principais Estilos Arquitetônicos: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pt-BR" sz="1800">
                <a:solidFill>
                  <a:srgbClr val="000000"/>
                </a:solidFill>
              </a:rPr>
              <a:t>A</a:t>
            </a:r>
            <a:r>
              <a:rPr b="1" lang="pt-BR" sz="1800">
                <a:solidFill>
                  <a:srgbClr val="000000"/>
                </a:solidFill>
              </a:rPr>
              <a:t>rquiteturas em camadas</a:t>
            </a:r>
            <a:r>
              <a:rPr lang="pt-BR" sz="1800">
                <a:solidFill>
                  <a:srgbClr val="000000"/>
                </a:solidFill>
              </a:rPr>
              <a:t>;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Arquiteturas baseada em objetos;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 centrada em dados;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 baseada em eventos.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/>
              <a:t>Arquitetura Baseada em Camadas</a:t>
            </a:r>
            <a:endParaRPr sz="37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664" y="1017725"/>
            <a:ext cx="3712676" cy="3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/>
              <a:t>Estilos Arquitetônicos</a:t>
            </a:r>
            <a:endParaRPr sz="37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Principais Estilos Arquitetônicos: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Arquiteturas em camadas;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pt-BR" sz="1800">
                <a:solidFill>
                  <a:srgbClr val="000000"/>
                </a:solidFill>
              </a:rPr>
              <a:t>Arquiteturas baseada em objetos</a:t>
            </a:r>
            <a:r>
              <a:rPr lang="pt-BR" sz="1800">
                <a:solidFill>
                  <a:srgbClr val="000000"/>
                </a:solidFill>
              </a:rPr>
              <a:t>;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 centrada em dados;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 baseada em eventos.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/>
              <a:t>Arquitetura Baseada em Objetos</a:t>
            </a:r>
            <a:endParaRPr sz="37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914" y="1144926"/>
            <a:ext cx="4796175" cy="28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/>
              <a:t>Estilos Arquitetônicos</a:t>
            </a:r>
            <a:endParaRPr sz="37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Principais Estilos Arquitetônicos: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Arquiteturas em camadas;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Arquiteturas baseada em objetos</a:t>
            </a:r>
            <a:r>
              <a:rPr lang="pt-BR" sz="1800">
                <a:solidFill>
                  <a:srgbClr val="000000"/>
                </a:solidFill>
              </a:rPr>
              <a:t>;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pt-BR" sz="1800">
                <a:solidFill>
                  <a:srgbClr val="000000"/>
                </a:solidFill>
              </a:rPr>
              <a:t>Arquitetura centrada em dados</a:t>
            </a:r>
            <a:r>
              <a:rPr lang="pt-BR" sz="1800">
                <a:solidFill>
                  <a:srgbClr val="000000"/>
                </a:solidFill>
              </a:rPr>
              <a:t>;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Arquitetura baseada em eventos.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Centrada em Dados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608381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538" y="1190913"/>
            <a:ext cx="5684926" cy="27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