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83707" autoAdjust="0"/>
  </p:normalViewPr>
  <p:slideViewPr>
    <p:cSldViewPr snapToGrid="0">
      <p:cViewPr varScale="1">
        <p:scale>
          <a:sx n="94" d="100"/>
          <a:sy n="94" d="100"/>
        </p:scale>
        <p:origin x="68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Rockwell" panose="02060603020205020403" pitchFamily="18" charset="0"/>
              </a:rPr>
              <a:t>Automated Testing Using the Sugar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Seawolves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Shaina Mainar, David Spry, AJ Williams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About Sugar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94CEA7-0B3B-4E50-B255-23C692429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Sugar is an H/FOSS project.</a:t>
            </a:r>
          </a:p>
          <a:p>
            <a:r>
              <a:rPr lang="en-US" dirty="0"/>
              <a:t>Desktop geared towards educated youth with fun, interactive programs</a:t>
            </a:r>
          </a:p>
          <a:p>
            <a:r>
              <a:rPr lang="en-US"/>
              <a:t>Python 2-ish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Morning Work</a:t>
            </a: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3054" y="537891"/>
            <a:ext cx="767542" cy="767542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47105"/>
              </p:ext>
            </p:extLst>
          </p:nvPr>
        </p:nvGraphicFramePr>
        <p:xfrm>
          <a:off x="1159668" y="1601227"/>
          <a:ext cx="9872664" cy="4435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You will…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 will...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prepare your materials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&lt;material 1&gt;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&lt;material 2&gt;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focused and be ready to begin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listen to or read &lt;insert teacher’s name&gt; directions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complete what you have been assigned </a:t>
                      </a:r>
                      <a:r>
                        <a:rPr lang="en-US" sz="16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quietly</a:t>
                      </a: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and </a:t>
                      </a:r>
                      <a:r>
                        <a:rPr lang="en-US" sz="16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carefully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Did you finish early?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&lt;list what students can do if they finish early&gt;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give you directions for morning work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assist you with questions about morning work and check it over/discuss it with you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 tracking respectful and responsible student behavior with &lt;insert behavior system&gt;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40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Whole Group Lesson</a:t>
            </a:r>
          </a:p>
        </p:txBody>
      </p:sp>
      <p:pic>
        <p:nvPicPr>
          <p:cNvPr id="5" name="Graphic 4" descr="Teacher">
            <a:extLst>
              <a:ext uri="{FF2B5EF4-FFF2-40B4-BE49-F238E27FC236}">
                <a16:creationId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2829" y="465847"/>
            <a:ext cx="914400" cy="91440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898564"/>
              </p:ext>
            </p:extLst>
          </p:nvPr>
        </p:nvGraphicFramePr>
        <p:xfrm>
          <a:off x="1159668" y="1601227"/>
          <a:ext cx="9872664" cy="4623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You will…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 will...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sit in your own space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 respectful and responsible by…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maintaining good eye contact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being a good listener and not interrupting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asking questions if you do not understand (</a:t>
                      </a:r>
                      <a:r>
                        <a:rPr lang="en-US" sz="1800" b="0" i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yes, that is OK!</a:t>
                      </a:r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help a friend if she/he does not understand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listen carefully to instructions for what comes next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 at the front of the whole class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present a quick mini lesson on something that is important to </a:t>
                      </a:r>
                      <a:r>
                        <a:rPr lang="en-US" sz="1600" b="1" u="sng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ALL</a:t>
                      </a: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students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answer any questions you may have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allow you to have discussions with your classmates about what we are learning (</a:t>
                      </a:r>
                      <a:r>
                        <a:rPr lang="en-US" sz="1600" i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just wait for my signal!</a:t>
                      </a: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give directions for what comes next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 tracking respectful and responsible student behavior as I work with my small groups with &lt;insert behavior system&gt;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25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Small Groups &amp; Rotations</a:t>
            </a:r>
          </a:p>
        </p:txBody>
      </p:sp>
      <p:pic>
        <p:nvPicPr>
          <p:cNvPr id="5" name="Graphic 4" descr="Meeting">
            <a:extLst>
              <a:ext uri="{FF2B5EF4-FFF2-40B4-BE49-F238E27FC236}">
                <a16:creationId xmlns:a16="http://schemas.microsoft.com/office/drawing/2014/main" id="{BC7F4CA9-C0CE-4E72-97F6-F2A2156DD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1069" y="465847"/>
            <a:ext cx="914400" cy="91440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813292"/>
              </p:ext>
            </p:extLst>
          </p:nvPr>
        </p:nvGraphicFramePr>
        <p:xfrm>
          <a:off x="1159668" y="1601227"/>
          <a:ext cx="9872664" cy="4435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You will…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 will...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go to each station in which you have work to complete or to which you have been assigned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complete all work at your station </a:t>
                      </a:r>
                      <a:r>
                        <a:rPr lang="en-US" sz="16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quietly</a:t>
                      </a: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and </a:t>
                      </a:r>
                      <a:r>
                        <a:rPr lang="en-US" sz="16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carefully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ask three (3) peers for help before asking &lt;insert teacher’s name&gt; (</a:t>
                      </a:r>
                      <a:r>
                        <a:rPr lang="en-US" sz="1600" b="0" i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YES! It is OK to ask questions!</a:t>
                      </a:r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 &lt;insert teacher’s name&gt;’s system for asking questions if &lt;she/he&gt; is with a small group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&lt;insert what students should do if they are stuck on something but can not speak to you&gt;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 working with a small group of students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work with individual students on specific skills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answer your questions after you have asked three (3) peers and &lt;insert your system for asking you a question&gt;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 tracking respectful and responsible student behavior as I work with my small groups with &lt;insert behavior system&gt;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43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Hallways &amp; Restroom Breaks</a:t>
            </a:r>
          </a:p>
        </p:txBody>
      </p:sp>
      <p:pic>
        <p:nvPicPr>
          <p:cNvPr id="5" name="Graphic 4" descr="Footprints">
            <a:extLst>
              <a:ext uri="{FF2B5EF4-FFF2-40B4-BE49-F238E27FC236}">
                <a16:creationId xmlns:a16="http://schemas.microsoft.com/office/drawing/2014/main" id="{5DF9218C-81FD-4DF0-92B2-C386681A6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8501" y="465847"/>
            <a:ext cx="914400" cy="91440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59143"/>
              </p:ext>
            </p:extLst>
          </p:nvPr>
        </p:nvGraphicFramePr>
        <p:xfrm>
          <a:off x="1159668" y="1601227"/>
          <a:ext cx="9872664" cy="4435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You will…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 will...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Hallways: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walk quietly in &lt;insert order in which students will be lined up&gt;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stay on the right side of the hallway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keep your hands to yourself &lt;be specific as to where students should have their hands if you have a policy for that&gt;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remain quiet to respect other classes &lt;add things such as “by keeping a bubble,” if necessary&gt;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Restrooms: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wait until you are allowed to go into the restroom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go to the restroom quickly and quietly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pick up after yourself and let &lt;insert teacher’s name&gt; know if there is a problem in the restroom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wash and dry your hands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back in line quickly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13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Hallways: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make sure all students are walking in &lt;insert order in which students will be lined up&gt; on the right side of the hallway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address any issues of &lt;list behaviors not expected in the hallway&gt;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 tracking respectful and responsible student behavior with &lt;insert behavior system&gt;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Bathrooms: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allow each student to use the restroom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address any issues that occur in the restroom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73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Lunchroom </a:t>
            </a:r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7BC4DCAB-4CF6-4AB3-961F-BC721DF57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1178" y="568538"/>
            <a:ext cx="709018" cy="709018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327078"/>
              </p:ext>
            </p:extLst>
          </p:nvPr>
        </p:nvGraphicFramePr>
        <p:xfrm>
          <a:off x="1159668" y="1388303"/>
          <a:ext cx="9872664" cy="500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You will…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 will...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walk into the lunchroom in &lt;insert order in which students will be lined up&gt;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stay in the lunch line quietly (</a:t>
                      </a:r>
                      <a:r>
                        <a:rPr lang="en-US" sz="1400" i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It is OK to talk, just be sure to whisper!)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keep your hands to yourself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sit next to friends that help you make great decisions or classmates you would like to get to know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talk to friends right next to you and use an indoor voice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stay in your seat unless you have permission to get up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keep your lunch area clean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 play with food or waste food you do not want to eat (</a:t>
                      </a:r>
                      <a:r>
                        <a:rPr lang="en-US" sz="1400" i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It is OK if you do not want to eat something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line up when &lt;insert teacher’s name&gt; arrives or you are dismissed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remind you of all lunchroom rules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walk you to the lunchroom on time in &lt;insert order in which students will be lined up&gt;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make sure you are in the correct lunch line or at our lunch table before leaving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eat my lunch &lt;insert where you will be for lunch&gt;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pick the class up on time at &lt;insert where you will pick your students up after lunch&gt;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58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Recess</a:t>
            </a:r>
          </a:p>
        </p:txBody>
      </p:sp>
      <p:pic>
        <p:nvPicPr>
          <p:cNvPr id="5" name="Graphic 4" descr="Dance">
            <a:extLst>
              <a:ext uri="{FF2B5EF4-FFF2-40B4-BE49-F238E27FC236}">
                <a16:creationId xmlns:a16="http://schemas.microsoft.com/office/drawing/2014/main" id="{FD7349AD-A262-4FFF-99C2-C79DF8B89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1607" y="465847"/>
            <a:ext cx="914400" cy="91440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799416"/>
              </p:ext>
            </p:extLst>
          </p:nvPr>
        </p:nvGraphicFramePr>
        <p:xfrm>
          <a:off x="1159668" y="1601227"/>
          <a:ext cx="9872664" cy="4435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You will…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 will...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u="sng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HAVE FUN</a:t>
                      </a:r>
                      <a:r>
                        <a:rPr lang="en-US" sz="1400" b="0" u="non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by…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playing on the playground equipment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inventing a game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exploring nature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reading your favorite book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chatting with a buddy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drawing/writing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resting in the shade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doing anything else that is safe and allows you to enjoy your break!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i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*if necessary*  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follow through with &lt;insert teacher’s name&gt; consequence for your misbehavior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 monitoring the class to make sure you all are safe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give you logical consequences for misbehavior during recess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&lt;list consequences for misbehavior&gt;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make sure all students are lined up quickly and safely when it is time to go inside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31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Dismissal</a:t>
            </a:r>
          </a:p>
        </p:txBody>
      </p:sp>
      <p:pic>
        <p:nvPicPr>
          <p:cNvPr id="5" name="Graphic 4" descr="Bus">
            <a:extLst>
              <a:ext uri="{FF2B5EF4-FFF2-40B4-BE49-F238E27FC236}">
                <a16:creationId xmlns:a16="http://schemas.microsoft.com/office/drawing/2014/main" id="{22D80468-1845-4A70-B844-7C50FC401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0836" y="465847"/>
            <a:ext cx="914400" cy="91440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12221"/>
              </p:ext>
            </p:extLst>
          </p:nvPr>
        </p:nvGraphicFramePr>
        <p:xfrm>
          <a:off x="1159668" y="1601227"/>
          <a:ext cx="9872664" cy="4371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You will…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 will...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89921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make sure your space is clean and organized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complete your class job if you have one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make sure you have your homework or the directions for homework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have &lt;insert teacher’s name&gt; sign off on your behavior &lt;folder/sheet&gt; and place it in your backpack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sit quietly until you are dismissed (</a:t>
                      </a:r>
                      <a:r>
                        <a:rPr lang="en-US" sz="1400" i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Is it OK to talk? Absolutely! Just make sure you are using a whisper voice so we can hear all announcements!</a:t>
                      </a:r>
                      <a:r>
                        <a:rPr lang="en-US" sz="140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say goodbye to &lt;insert teacher’s name&gt; and your friends as you leave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look to make sure all student spaces are clean and organized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make sure you are completing your class job, if you have one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sign off on your behavior &lt;folder/sheet&gt;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&lt;insert what you will do during dismissal… will you be reading to them, talking to them about their day, doing work, etc.?&gt;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27982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doesteacher does</Template>
  <TotalTime>0</TotalTime>
  <Words>1168</Words>
  <Application>Microsoft Office PowerPoint</Application>
  <PresentationFormat>Widescreen</PresentationFormat>
  <Paragraphs>121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Corbel</vt:lpstr>
      <vt:lpstr>Rockwell</vt:lpstr>
      <vt:lpstr>Tahoma</vt:lpstr>
      <vt:lpstr>Wingdings</vt:lpstr>
      <vt:lpstr>Basis</vt:lpstr>
      <vt:lpstr>Automated Testing Using the Sugar Framework</vt:lpstr>
      <vt:lpstr>About Sugar</vt:lpstr>
      <vt:lpstr>Morning Work</vt:lpstr>
      <vt:lpstr>Whole Group Lesson</vt:lpstr>
      <vt:lpstr>Small Groups &amp; Rotations</vt:lpstr>
      <vt:lpstr>Hallways &amp; Restroom Breaks</vt:lpstr>
      <vt:lpstr>Lunchroom </vt:lpstr>
      <vt:lpstr>Recess</vt:lpstr>
      <vt:lpstr>Dismissal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2019-11-19T02:04:55Z</dcterms:created>
  <dcterms:modified xsi:type="dcterms:W3CDTF">2019-11-19T02:07:48Z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