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8"/>
  </p:notesMasterIdLst>
  <p:sldIdLst>
    <p:sldId id="256" r:id="rId2"/>
    <p:sldId id="258" r:id="rId3"/>
    <p:sldId id="259" r:id="rId4"/>
    <p:sldId id="261" r:id="rId5"/>
    <p:sldId id="260" r:id="rId6"/>
    <p:sldId id="25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618" autoAdjust="0"/>
  </p:normalViewPr>
  <p:slideViewPr>
    <p:cSldViewPr snapToGrid="0">
      <p:cViewPr varScale="1">
        <p:scale>
          <a:sx n="102" d="100"/>
          <a:sy n="102" d="100"/>
        </p:scale>
        <p:origin x="16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AD17C1-6996-4F3E-871D-609B8F640AC5}" type="datetimeFigureOut">
              <a:rPr lang="en-US" smtClean="0"/>
              <a:t>1/16/2023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4AE541-6EE7-44D1-9FCC-CF00C17CFF09}" type="slidenum">
              <a:rPr lang="en-US" smtClean="0"/>
              <a:t>‹#›</a:t>
            </a:fld>
            <a:endParaRPr lang="en-US"/>
          </a:p>
        </p:txBody>
      </p:sp>
    </p:spTree>
    <p:extLst>
      <p:ext uri="{BB962C8B-B14F-4D97-AF65-F5344CB8AC3E}">
        <p14:creationId xmlns:p14="http://schemas.microsoft.com/office/powerpoint/2010/main" val="3639372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my name is William Santosa. Today, I will be introducing you to developing a bot on a platform many of us consider to be an integral part of our lives. In other words, I will be teaching you all how to start making your very own discord bot.</a:t>
            </a:r>
          </a:p>
        </p:txBody>
      </p:sp>
      <p:sp>
        <p:nvSpPr>
          <p:cNvPr id="4" name="Slide Number Placeholder 3"/>
          <p:cNvSpPr>
            <a:spLocks noGrp="1"/>
          </p:cNvSpPr>
          <p:nvPr>
            <p:ph type="sldNum" sz="quarter" idx="5"/>
          </p:nvPr>
        </p:nvSpPr>
        <p:spPr/>
        <p:txBody>
          <a:bodyPr/>
          <a:lstStyle/>
          <a:p>
            <a:fld id="{454AE541-6EE7-44D1-9FCC-CF00C17CFF09}" type="slidenum">
              <a:rPr lang="en-US" smtClean="0"/>
              <a:t>1</a:t>
            </a:fld>
            <a:endParaRPr lang="en-US"/>
          </a:p>
        </p:txBody>
      </p:sp>
    </p:spTree>
    <p:extLst>
      <p:ext uri="{BB962C8B-B14F-4D97-AF65-F5344CB8AC3E}">
        <p14:creationId xmlns:p14="http://schemas.microsoft.com/office/powerpoint/2010/main" val="1515885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before we start, I want to talk about why we should even make a bot in the first place. </a:t>
            </a:r>
            <a:br>
              <a:rPr lang="en-US" dirty="0"/>
            </a:br>
            <a:br>
              <a:rPr lang="en-US" dirty="0"/>
            </a:br>
            <a:r>
              <a:rPr lang="en-US" dirty="0"/>
              <a:t>First of all, discord bots are useful in automating repetitive and difficult tasks. For example, I recently developed a bot that facilitated League of Legends 5v5 custom matches and stored player information in a relational database. After completing it, my friends and I were able to track our matches and create balanced teams with data-proven statistics.</a:t>
            </a:r>
            <a:br>
              <a:rPr lang="en-US" dirty="0"/>
            </a:br>
            <a:br>
              <a:rPr lang="en-US" dirty="0"/>
            </a:br>
            <a:r>
              <a:rPr lang="en-US" dirty="0"/>
              <a:t>Secondly, the skills gained from developing a bot is very much so applicable to other areas of programming. For example, depending on the bot you develop you will have to work with backend and frontend components, which is useful in full stack web applications. Additionally, creating a bot on discord is very similar to creating a bot on other platforms like Slack, and development on chat bots will help you develop other kinds of bots much more easily, like WhatsApp chat bots.</a:t>
            </a:r>
          </a:p>
          <a:p>
            <a:endParaRPr lang="en-US" dirty="0"/>
          </a:p>
          <a:p>
            <a:r>
              <a:rPr lang="en-US" dirty="0"/>
              <a:t>As a bonus, you can also claim a cool profile badge that shows others the hard work you put into creating your bot.</a:t>
            </a:r>
          </a:p>
        </p:txBody>
      </p:sp>
      <p:sp>
        <p:nvSpPr>
          <p:cNvPr id="4" name="Slide Number Placeholder 3"/>
          <p:cNvSpPr>
            <a:spLocks noGrp="1"/>
          </p:cNvSpPr>
          <p:nvPr>
            <p:ph type="sldNum" sz="quarter" idx="5"/>
          </p:nvPr>
        </p:nvSpPr>
        <p:spPr/>
        <p:txBody>
          <a:bodyPr/>
          <a:lstStyle/>
          <a:p>
            <a:fld id="{454AE541-6EE7-44D1-9FCC-CF00C17CFF09}" type="slidenum">
              <a:rPr lang="en-US" smtClean="0"/>
              <a:t>2</a:t>
            </a:fld>
            <a:endParaRPr lang="en-US"/>
          </a:p>
        </p:txBody>
      </p:sp>
    </p:spTree>
    <p:extLst>
      <p:ext uri="{BB962C8B-B14F-4D97-AF65-F5344CB8AC3E}">
        <p14:creationId xmlns:p14="http://schemas.microsoft.com/office/powerpoint/2010/main" val="1770652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learn how to set up our environment for developing the discord bot. </a:t>
            </a:r>
          </a:p>
          <a:p>
            <a:endParaRPr lang="en-US" dirty="0"/>
          </a:p>
          <a:p>
            <a:r>
              <a:rPr lang="en-US" dirty="0"/>
              <a:t>Firstly, download JavaScript and Node.js if you haven’t already. You can follow the link later to download them.</a:t>
            </a:r>
          </a:p>
          <a:p>
            <a:endParaRPr lang="en-US" dirty="0"/>
          </a:p>
          <a:p>
            <a:r>
              <a:rPr lang="en-US" dirty="0"/>
              <a:t>Next, assuming that your package manager is </a:t>
            </a:r>
            <a:r>
              <a:rPr lang="en-US" dirty="0" err="1"/>
              <a:t>npm</a:t>
            </a:r>
            <a:r>
              <a:rPr lang="en-US" dirty="0"/>
              <a:t>, run “</a:t>
            </a:r>
            <a:r>
              <a:rPr lang="en-US" dirty="0" err="1"/>
              <a:t>npm</a:t>
            </a:r>
            <a:r>
              <a:rPr lang="en-US" dirty="0"/>
              <a:t> </a:t>
            </a:r>
            <a:r>
              <a:rPr lang="en-US" dirty="0" err="1"/>
              <a:t>init</a:t>
            </a:r>
            <a:r>
              <a:rPr lang="en-US" dirty="0"/>
              <a:t>” in the project folder. Alternatively, you might have installed node using another manager like yarn or </a:t>
            </a:r>
            <a:r>
              <a:rPr lang="en-US" dirty="0" err="1"/>
              <a:t>pnpm</a:t>
            </a:r>
            <a:r>
              <a:rPr lang="en-US" dirty="0"/>
              <a:t>. In that case, run that package manager name then </a:t>
            </a:r>
            <a:r>
              <a:rPr lang="en-US" dirty="0" err="1"/>
              <a:t>init</a:t>
            </a:r>
            <a:r>
              <a:rPr lang="en-US" dirty="0"/>
              <a:t> instead.</a:t>
            </a:r>
            <a:br>
              <a:rPr lang="en-US" dirty="0"/>
            </a:br>
            <a:br>
              <a:rPr lang="en-US" dirty="0"/>
            </a:br>
            <a:r>
              <a:rPr lang="en-US" dirty="0"/>
              <a:t>After that, run </a:t>
            </a:r>
            <a:r>
              <a:rPr lang="en-US" dirty="0" err="1"/>
              <a:t>npm</a:t>
            </a:r>
            <a:r>
              <a:rPr lang="en-US" dirty="0"/>
              <a:t> install discord.js to install the required node modules and add it as a dependency to your </a:t>
            </a:r>
            <a:r>
              <a:rPr lang="en-US" dirty="0" err="1"/>
              <a:t>project.json</a:t>
            </a:r>
            <a:r>
              <a:rPr lang="en-US" dirty="0"/>
              <a:t> file.</a:t>
            </a:r>
          </a:p>
          <a:p>
            <a:endParaRPr lang="en-US" dirty="0"/>
          </a:p>
          <a:p>
            <a:r>
              <a:rPr lang="en-US" dirty="0"/>
              <a:t>After running the commands, your directory should look like the screenshot displayed on the screen, minus the presentation and README file.</a:t>
            </a:r>
          </a:p>
        </p:txBody>
      </p:sp>
      <p:sp>
        <p:nvSpPr>
          <p:cNvPr id="4" name="Slide Number Placeholder 3"/>
          <p:cNvSpPr>
            <a:spLocks noGrp="1"/>
          </p:cNvSpPr>
          <p:nvPr>
            <p:ph type="sldNum" sz="quarter" idx="5"/>
          </p:nvPr>
        </p:nvSpPr>
        <p:spPr/>
        <p:txBody>
          <a:bodyPr/>
          <a:lstStyle/>
          <a:p>
            <a:fld id="{454AE541-6EE7-44D1-9FCC-CF00C17CFF09}" type="slidenum">
              <a:rPr lang="en-US" smtClean="0"/>
              <a:t>3</a:t>
            </a:fld>
            <a:endParaRPr lang="en-US"/>
          </a:p>
        </p:txBody>
      </p:sp>
    </p:spTree>
    <p:extLst>
      <p:ext uri="{BB962C8B-B14F-4D97-AF65-F5344CB8AC3E}">
        <p14:creationId xmlns:p14="http://schemas.microsoft.com/office/powerpoint/2010/main" val="1009363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4AE541-6EE7-44D1-9FCC-CF00C17CFF09}" type="slidenum">
              <a:rPr lang="en-US" smtClean="0"/>
              <a:t>4</a:t>
            </a:fld>
            <a:endParaRPr lang="en-US"/>
          </a:p>
        </p:txBody>
      </p:sp>
    </p:spTree>
    <p:extLst>
      <p:ext uri="{BB962C8B-B14F-4D97-AF65-F5344CB8AC3E}">
        <p14:creationId xmlns:p14="http://schemas.microsoft.com/office/powerpoint/2010/main" val="829213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962232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30619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674870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730898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1/16/2023</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1993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772227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888627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561932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701321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113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2250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1/16/2023</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384497037"/>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62" r:id="rId5"/>
    <p:sldLayoutId id="2147483667" r:id="rId6"/>
    <p:sldLayoutId id="2147483663" r:id="rId7"/>
    <p:sldLayoutId id="2147483664" r:id="rId8"/>
    <p:sldLayoutId id="2147483665" r:id="rId9"/>
    <p:sldLayoutId id="2147483666" r:id="rId10"/>
    <p:sldLayoutId id="2147483668"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hyperlink" Target="https://www.javascript.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nodejs.or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discord.com/developers/applications" TargetMode="Externa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iscord.gg/bebqR6wAz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44CA2EAD-E7C7-4F64-924A-52D34FD75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5582D3-E79E-808A-D63F-61AAEDA0AE2F}"/>
              </a:ext>
            </a:extLst>
          </p:cNvPr>
          <p:cNvSpPr>
            <a:spLocks noGrp="1"/>
          </p:cNvSpPr>
          <p:nvPr>
            <p:ph type="ctrTitle"/>
          </p:nvPr>
        </p:nvSpPr>
        <p:spPr>
          <a:xfrm>
            <a:off x="4875975" y="1080000"/>
            <a:ext cx="6307200" cy="2185200"/>
          </a:xfrm>
        </p:spPr>
        <p:txBody>
          <a:bodyPr>
            <a:normAutofit fontScale="90000"/>
          </a:bodyPr>
          <a:lstStyle/>
          <a:p>
            <a:r>
              <a:rPr lang="en-US" dirty="0"/>
              <a:t>How to make your own Discord Bot using Node.js and discord.js</a:t>
            </a:r>
          </a:p>
        </p:txBody>
      </p:sp>
      <p:sp>
        <p:nvSpPr>
          <p:cNvPr id="3" name="Subtitle 2">
            <a:extLst>
              <a:ext uri="{FF2B5EF4-FFF2-40B4-BE49-F238E27FC236}">
                <a16:creationId xmlns:a16="http://schemas.microsoft.com/office/drawing/2014/main" id="{E4F7C1C5-FDAA-DE85-3026-A80A3573A22F}"/>
              </a:ext>
            </a:extLst>
          </p:cNvPr>
          <p:cNvSpPr>
            <a:spLocks noGrp="1"/>
          </p:cNvSpPr>
          <p:nvPr>
            <p:ph type="subTitle" idx="1"/>
          </p:nvPr>
        </p:nvSpPr>
        <p:spPr>
          <a:xfrm>
            <a:off x="4875975" y="4068000"/>
            <a:ext cx="6307200" cy="1710500"/>
          </a:xfrm>
        </p:spPr>
        <p:txBody>
          <a:bodyPr>
            <a:normAutofit/>
          </a:bodyPr>
          <a:lstStyle/>
          <a:p>
            <a:r>
              <a:rPr lang="en-US" dirty="0"/>
              <a:t>William Santosa</a:t>
            </a:r>
          </a:p>
          <a:p>
            <a:r>
              <a:rPr lang="en-US" dirty="0"/>
              <a:t>Prof. </a:t>
            </a:r>
            <a:r>
              <a:rPr lang="en-US" dirty="0" err="1"/>
              <a:t>Moulds</a:t>
            </a:r>
            <a:endParaRPr lang="en-US" dirty="0"/>
          </a:p>
          <a:p>
            <a:r>
              <a:rPr lang="en-US" dirty="0"/>
              <a:t>CSE 185S W2023</a:t>
            </a:r>
          </a:p>
        </p:txBody>
      </p:sp>
      <p:pic>
        <p:nvPicPr>
          <p:cNvPr id="16" name="Picture 3" descr="A grey robot with  colourful buttons">
            <a:extLst>
              <a:ext uri="{FF2B5EF4-FFF2-40B4-BE49-F238E27FC236}">
                <a16:creationId xmlns:a16="http://schemas.microsoft.com/office/drawing/2014/main" id="{9F7191AF-E3AA-5619-DA28-702082CE307C}"/>
              </a:ext>
            </a:extLst>
          </p:cNvPr>
          <p:cNvPicPr>
            <a:picLocks noChangeAspect="1"/>
          </p:cNvPicPr>
          <p:nvPr/>
        </p:nvPicPr>
        <p:blipFill rotWithShape="1">
          <a:blip r:embed="rId3"/>
          <a:srcRect l="49532" r="8211"/>
          <a:stretch/>
        </p:blipFill>
        <p:spPr>
          <a:xfrm>
            <a:off x="20" y="10"/>
            <a:ext cx="3863955" cy="6857989"/>
          </a:xfrm>
          <a:prstGeom prst="rect">
            <a:avLst/>
          </a:prstGeom>
        </p:spPr>
      </p:pic>
      <p:cxnSp>
        <p:nvCxnSpPr>
          <p:cNvPr id="17" name="Straight Connector 10">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59575"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1046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ED388D-6198-1235-57BE-5B29BED33649}"/>
              </a:ext>
            </a:extLst>
          </p:cNvPr>
          <p:cNvSpPr>
            <a:spLocks noGrp="1"/>
          </p:cNvSpPr>
          <p:nvPr>
            <p:ph type="title"/>
          </p:nvPr>
        </p:nvSpPr>
        <p:spPr>
          <a:xfrm>
            <a:off x="990000" y="395288"/>
            <a:ext cx="4078800" cy="1597753"/>
          </a:xfrm>
        </p:spPr>
        <p:txBody>
          <a:bodyPr vert="horz" wrap="square" lIns="91440" tIns="45720" rIns="91440" bIns="45720" rtlCol="0" anchor="b" anchorCtr="0">
            <a:normAutofit/>
          </a:bodyPr>
          <a:lstStyle/>
          <a:p>
            <a:pPr algn="ctr"/>
            <a:r>
              <a:rPr lang="en-US" sz="3200" kern="1200" cap="none" spc="0" baseline="0">
                <a:solidFill>
                  <a:schemeClr val="tx1"/>
                </a:solidFill>
                <a:latin typeface="+mj-lt"/>
                <a:ea typeface="+mj-ea"/>
                <a:cs typeface="+mj-cs"/>
              </a:rPr>
              <a:t>Why make a discord bot?</a:t>
            </a:r>
          </a:p>
        </p:txBody>
      </p:sp>
      <p:sp>
        <p:nvSpPr>
          <p:cNvPr id="4" name="Text Placeholder 3">
            <a:extLst>
              <a:ext uri="{FF2B5EF4-FFF2-40B4-BE49-F238E27FC236}">
                <a16:creationId xmlns:a16="http://schemas.microsoft.com/office/drawing/2014/main" id="{6792509B-BA67-6772-873F-8C4811F6E06A}"/>
              </a:ext>
            </a:extLst>
          </p:cNvPr>
          <p:cNvSpPr>
            <a:spLocks noGrp="1"/>
          </p:cNvSpPr>
          <p:nvPr>
            <p:ph type="body" sz="half" idx="2"/>
          </p:nvPr>
        </p:nvSpPr>
        <p:spPr>
          <a:xfrm>
            <a:off x="990000" y="2361601"/>
            <a:ext cx="4078800" cy="3416900"/>
          </a:xfrm>
        </p:spPr>
        <p:txBody>
          <a:bodyPr vert="horz" lIns="91440" tIns="45720" rIns="91440" bIns="45720" rtlCol="0">
            <a:normAutofit/>
          </a:bodyPr>
          <a:lstStyle/>
          <a:p>
            <a:pPr marL="457200" indent="-457200">
              <a:lnSpc>
                <a:spcPct val="140000"/>
              </a:lnSpc>
              <a:buFont typeface="+mj-lt"/>
              <a:buAutoNum type="arabicPeriod"/>
            </a:pPr>
            <a:r>
              <a:rPr lang="en-US" sz="1700" dirty="0"/>
              <a:t>Automate repetitive or difficult tasks</a:t>
            </a:r>
          </a:p>
          <a:p>
            <a:pPr marL="457200" indent="-457200">
              <a:lnSpc>
                <a:spcPct val="140000"/>
              </a:lnSpc>
              <a:buFont typeface="+mj-lt"/>
              <a:buAutoNum type="arabicPeriod"/>
            </a:pPr>
            <a:r>
              <a:rPr lang="en-US" sz="1700" dirty="0"/>
              <a:t>Skills gained are applicable to other areas</a:t>
            </a:r>
          </a:p>
          <a:p>
            <a:pPr marL="914400" lvl="1" indent="-457200">
              <a:lnSpc>
                <a:spcPct val="140000"/>
              </a:lnSpc>
              <a:buFont typeface="+mj-lt"/>
              <a:buAutoNum type="arabicPeriod"/>
            </a:pPr>
            <a:r>
              <a:rPr lang="en-US" sz="1700" dirty="0"/>
              <a:t>Full Stack Web Applications</a:t>
            </a:r>
          </a:p>
          <a:p>
            <a:pPr marL="914400" lvl="1" indent="-457200">
              <a:lnSpc>
                <a:spcPct val="140000"/>
              </a:lnSpc>
              <a:buFont typeface="+mj-lt"/>
              <a:buAutoNum type="arabicPeriod"/>
            </a:pPr>
            <a:r>
              <a:rPr lang="en-US" sz="1700" dirty="0"/>
              <a:t>Other bots (Slack, WhatsApp bots, </a:t>
            </a:r>
            <a:r>
              <a:rPr lang="en-US" sz="1700" dirty="0" err="1"/>
              <a:t>etc</a:t>
            </a:r>
            <a:r>
              <a:rPr lang="en-US" sz="1700" dirty="0"/>
              <a:t>)</a:t>
            </a:r>
          </a:p>
          <a:p>
            <a:pPr marL="457200" indent="-457200">
              <a:lnSpc>
                <a:spcPct val="140000"/>
              </a:lnSpc>
              <a:buFont typeface="+mj-lt"/>
              <a:buAutoNum type="arabicPeriod"/>
            </a:pPr>
            <a:r>
              <a:rPr lang="en-US" sz="1700" dirty="0"/>
              <a:t>You get a cool profile badge! </a:t>
            </a:r>
            <a:r>
              <a:rPr lang="en-US" sz="1700" dirty="0">
                <a:sym typeface="Wingdings" panose="05000000000000000000" pitchFamily="2" charset="2"/>
              </a:rPr>
              <a:t></a:t>
            </a:r>
            <a:endParaRPr lang="en-US" sz="1700" dirty="0"/>
          </a:p>
        </p:txBody>
      </p:sp>
      <p:cxnSp>
        <p:nvCxnSpPr>
          <p:cNvPr id="15" name="Straight Connector 14">
            <a:extLst>
              <a:ext uri="{FF2B5EF4-FFF2-40B4-BE49-F238E27FC236}">
                <a16:creationId xmlns:a16="http://schemas.microsoft.com/office/drawing/2014/main" id="{CC9CF63D-A2A3-4ECF-BC53-4B0D56918F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540033"/>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8" name="Picture 7" descr="Graphical user interface, application">
            <a:extLst>
              <a:ext uri="{FF2B5EF4-FFF2-40B4-BE49-F238E27FC236}">
                <a16:creationId xmlns:a16="http://schemas.microsoft.com/office/drawing/2014/main" id="{851B76C9-A1C3-E10F-48F7-C1603A0B97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1127" y="1729950"/>
            <a:ext cx="4999885" cy="3395444"/>
          </a:xfrm>
          <a:prstGeom prst="rect">
            <a:avLst/>
          </a:prstGeom>
        </p:spPr>
      </p:pic>
      <p:sp>
        <p:nvSpPr>
          <p:cNvPr id="10" name="Text Placeholder 3">
            <a:extLst>
              <a:ext uri="{FF2B5EF4-FFF2-40B4-BE49-F238E27FC236}">
                <a16:creationId xmlns:a16="http://schemas.microsoft.com/office/drawing/2014/main" id="{F0B04BF8-6E78-EB41-AA3D-909F83DB2E98}"/>
              </a:ext>
            </a:extLst>
          </p:cNvPr>
          <p:cNvSpPr txBox="1">
            <a:spLocks/>
          </p:cNvSpPr>
          <p:nvPr/>
        </p:nvSpPr>
        <p:spPr>
          <a:xfrm>
            <a:off x="6644059" y="5125394"/>
            <a:ext cx="4999883" cy="914999"/>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700" dirty="0"/>
              <a:t>Fig. 1: Active Developer badge screenshot.</a:t>
            </a:r>
          </a:p>
        </p:txBody>
      </p:sp>
    </p:spTree>
    <p:extLst>
      <p:ext uri="{BB962C8B-B14F-4D97-AF65-F5344CB8AC3E}">
        <p14:creationId xmlns:p14="http://schemas.microsoft.com/office/powerpoint/2010/main" val="3354824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8D8A3-085B-B779-C91C-5A3CF709D835}"/>
              </a:ext>
            </a:extLst>
          </p:cNvPr>
          <p:cNvSpPr>
            <a:spLocks noGrp="1"/>
          </p:cNvSpPr>
          <p:nvPr>
            <p:ph type="title"/>
          </p:nvPr>
        </p:nvSpPr>
        <p:spPr/>
        <p:txBody>
          <a:bodyPr/>
          <a:lstStyle/>
          <a:p>
            <a:r>
              <a:rPr lang="en-US" dirty="0"/>
              <a:t>Setting Up</a:t>
            </a:r>
          </a:p>
        </p:txBody>
      </p:sp>
      <p:sp>
        <p:nvSpPr>
          <p:cNvPr id="3" name="Content Placeholder 2">
            <a:extLst>
              <a:ext uri="{FF2B5EF4-FFF2-40B4-BE49-F238E27FC236}">
                <a16:creationId xmlns:a16="http://schemas.microsoft.com/office/drawing/2014/main" id="{84B0437D-F675-1E1F-870E-46AF6B78B0E4}"/>
              </a:ext>
            </a:extLst>
          </p:cNvPr>
          <p:cNvSpPr>
            <a:spLocks noGrp="1"/>
          </p:cNvSpPr>
          <p:nvPr>
            <p:ph idx="1"/>
          </p:nvPr>
        </p:nvSpPr>
        <p:spPr/>
        <p:txBody>
          <a:bodyPr/>
          <a:lstStyle/>
          <a:p>
            <a:r>
              <a:rPr lang="en-US" dirty="0"/>
              <a:t>Download </a:t>
            </a:r>
            <a:r>
              <a:rPr lang="en-US" dirty="0">
                <a:hlinkClick r:id="rId3"/>
              </a:rPr>
              <a:t>JavaScript</a:t>
            </a:r>
            <a:r>
              <a:rPr lang="en-US" dirty="0"/>
              <a:t> and </a:t>
            </a:r>
            <a:r>
              <a:rPr lang="en-US" dirty="0">
                <a:hlinkClick r:id="rId4"/>
              </a:rPr>
              <a:t>Node.js </a:t>
            </a:r>
            <a:r>
              <a:rPr lang="en-US" dirty="0"/>
              <a:t>if you haven’t already</a:t>
            </a:r>
          </a:p>
          <a:p>
            <a:r>
              <a:rPr lang="en-US" dirty="0"/>
              <a:t>Run the following commands in the project directory</a:t>
            </a:r>
          </a:p>
          <a:p>
            <a:pPr lvl="2"/>
            <a:r>
              <a:rPr lang="en-US" dirty="0" err="1"/>
              <a:t>npm</a:t>
            </a:r>
            <a:r>
              <a:rPr lang="en-US" dirty="0"/>
              <a:t> </a:t>
            </a:r>
            <a:r>
              <a:rPr lang="en-US" dirty="0" err="1"/>
              <a:t>init</a:t>
            </a:r>
            <a:endParaRPr lang="en-US" dirty="0"/>
          </a:p>
          <a:p>
            <a:pPr lvl="2"/>
            <a:r>
              <a:rPr lang="en-US" dirty="0" err="1"/>
              <a:t>npm</a:t>
            </a:r>
            <a:r>
              <a:rPr lang="en-US" dirty="0"/>
              <a:t> install discord.js</a:t>
            </a:r>
          </a:p>
        </p:txBody>
      </p:sp>
      <p:pic>
        <p:nvPicPr>
          <p:cNvPr id="5" name="Picture 4" descr="Text&#10;&#10;Description automatically generated">
            <a:extLst>
              <a:ext uri="{FF2B5EF4-FFF2-40B4-BE49-F238E27FC236}">
                <a16:creationId xmlns:a16="http://schemas.microsoft.com/office/drawing/2014/main" id="{6E8DFD43-B059-54EE-395F-250C59025D3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56948" y="1685925"/>
            <a:ext cx="2786045" cy="2716393"/>
          </a:xfrm>
          <a:prstGeom prst="rect">
            <a:avLst/>
          </a:prstGeom>
        </p:spPr>
      </p:pic>
      <p:sp>
        <p:nvSpPr>
          <p:cNvPr id="6" name="Text Placeholder 3">
            <a:extLst>
              <a:ext uri="{FF2B5EF4-FFF2-40B4-BE49-F238E27FC236}">
                <a16:creationId xmlns:a16="http://schemas.microsoft.com/office/drawing/2014/main" id="{89DD4A18-F3C8-2129-C065-F6DEC8539E95}"/>
              </a:ext>
            </a:extLst>
          </p:cNvPr>
          <p:cNvSpPr txBox="1">
            <a:spLocks/>
          </p:cNvSpPr>
          <p:nvPr/>
        </p:nvSpPr>
        <p:spPr>
          <a:xfrm>
            <a:off x="8656947" y="4436785"/>
            <a:ext cx="2786045" cy="914999"/>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400" dirty="0"/>
              <a:t>Fig. 2: Directory after running commands.</a:t>
            </a:r>
          </a:p>
        </p:txBody>
      </p:sp>
    </p:spTree>
    <p:extLst>
      <p:ext uri="{BB962C8B-B14F-4D97-AF65-F5344CB8AC3E}">
        <p14:creationId xmlns:p14="http://schemas.microsoft.com/office/powerpoint/2010/main" val="4082722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279C8A1-C4E4-4DE9-934E-91221AC99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DD4568-BF73-2161-C6D0-C93FEC307004}"/>
              </a:ext>
            </a:extLst>
          </p:cNvPr>
          <p:cNvSpPr>
            <a:spLocks noGrp="1"/>
          </p:cNvSpPr>
          <p:nvPr>
            <p:ph type="title"/>
          </p:nvPr>
        </p:nvSpPr>
        <p:spPr>
          <a:xfrm>
            <a:off x="4868987" y="395288"/>
            <a:ext cx="6317998" cy="1120439"/>
          </a:xfrm>
        </p:spPr>
        <p:txBody>
          <a:bodyPr wrap="square" anchor="b">
            <a:normAutofit/>
          </a:bodyPr>
          <a:lstStyle/>
          <a:p>
            <a:pPr algn="ctr"/>
            <a:r>
              <a:rPr lang="en-US" dirty="0"/>
              <a:t>Setting Up (2)</a:t>
            </a:r>
            <a:endParaRPr lang="en-US"/>
          </a:p>
        </p:txBody>
      </p:sp>
      <p:sp>
        <p:nvSpPr>
          <p:cNvPr id="16" name="Rectangle 15">
            <a:extLst>
              <a:ext uri="{FF2B5EF4-FFF2-40B4-BE49-F238E27FC236}">
                <a16:creationId xmlns:a16="http://schemas.microsoft.com/office/drawing/2014/main" id="{62A4A8E2-912D-4A3D-AEA6-07D679186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37" y="0"/>
            <a:ext cx="386715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7" name="Picture 6" descr="A screenshot of a computer&#10;&#10;Description automatically generated with low confidence">
            <a:extLst>
              <a:ext uri="{FF2B5EF4-FFF2-40B4-BE49-F238E27FC236}">
                <a16:creationId xmlns:a16="http://schemas.microsoft.com/office/drawing/2014/main" id="{89B9CB13-1DF0-F9C9-1460-183CA8F624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000" y="786040"/>
            <a:ext cx="2768400" cy="2261985"/>
          </a:xfrm>
          <a:prstGeom prst="rect">
            <a:avLst/>
          </a:prstGeom>
        </p:spPr>
      </p:pic>
      <p:cxnSp>
        <p:nvCxnSpPr>
          <p:cNvPr id="18" name="Straight Connector 17">
            <a:extLst>
              <a:ext uri="{FF2B5EF4-FFF2-40B4-BE49-F238E27FC236}">
                <a16:creationId xmlns:a16="http://schemas.microsoft.com/office/drawing/2014/main" id="{26C7ED5D-77C4-4564-8B1A-E55609CF44C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57986" y="1964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9" name="Picture 8" descr="A screenshot of a computer&#10;&#10;Description automatically generated with low confidence">
            <a:extLst>
              <a:ext uri="{FF2B5EF4-FFF2-40B4-BE49-F238E27FC236}">
                <a16:creationId xmlns:a16="http://schemas.microsoft.com/office/drawing/2014/main" id="{203A6737-AEDE-BD4E-B038-7B64B0DB77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0000" y="3939368"/>
            <a:ext cx="2768400" cy="2003263"/>
          </a:xfrm>
          <a:prstGeom prst="rect">
            <a:avLst/>
          </a:prstGeom>
        </p:spPr>
      </p:pic>
      <p:sp>
        <p:nvSpPr>
          <p:cNvPr id="3" name="Content Placeholder 2">
            <a:extLst>
              <a:ext uri="{FF2B5EF4-FFF2-40B4-BE49-F238E27FC236}">
                <a16:creationId xmlns:a16="http://schemas.microsoft.com/office/drawing/2014/main" id="{3C73EBFA-6EEC-873D-72DE-E367F94482A8}"/>
              </a:ext>
            </a:extLst>
          </p:cNvPr>
          <p:cNvSpPr>
            <a:spLocks noGrp="1"/>
          </p:cNvSpPr>
          <p:nvPr>
            <p:ph idx="1"/>
          </p:nvPr>
        </p:nvSpPr>
        <p:spPr>
          <a:xfrm>
            <a:off x="4868986" y="2413468"/>
            <a:ext cx="6318000" cy="3365032"/>
          </a:xfrm>
        </p:spPr>
        <p:txBody>
          <a:bodyPr>
            <a:normAutofit/>
          </a:bodyPr>
          <a:lstStyle/>
          <a:p>
            <a:r>
              <a:rPr lang="en-US" sz="1900" dirty="0"/>
              <a:t>Go to the </a:t>
            </a:r>
            <a:r>
              <a:rPr lang="en-US" sz="1900" dirty="0">
                <a:hlinkClick r:id="rId5"/>
              </a:rPr>
              <a:t>discord developer portal</a:t>
            </a:r>
            <a:r>
              <a:rPr lang="en-US" sz="1900" dirty="0"/>
              <a:t> </a:t>
            </a:r>
          </a:p>
          <a:p>
            <a:r>
              <a:rPr lang="en-US" sz="1900" dirty="0"/>
              <a:t>Click “New Application” -&gt; Enter details -&gt; Create</a:t>
            </a:r>
          </a:p>
          <a:p>
            <a:r>
              <a:rPr lang="en-US" sz="1900" dirty="0"/>
              <a:t>Press Bot -&gt; Add Bot -&gt; Reset Token -&gt; Save the token</a:t>
            </a:r>
          </a:p>
          <a:p>
            <a:r>
              <a:rPr lang="en-US" sz="1900" dirty="0"/>
              <a:t>Press OAuth2 -&gt; General -&gt; Copy Client ID -&gt; Save the Client ID</a:t>
            </a:r>
          </a:p>
        </p:txBody>
      </p:sp>
      <p:sp>
        <p:nvSpPr>
          <p:cNvPr id="10" name="Text Placeholder 3">
            <a:extLst>
              <a:ext uri="{FF2B5EF4-FFF2-40B4-BE49-F238E27FC236}">
                <a16:creationId xmlns:a16="http://schemas.microsoft.com/office/drawing/2014/main" id="{09283B3C-6E0C-3596-217F-AA621DBD727B}"/>
              </a:ext>
            </a:extLst>
          </p:cNvPr>
          <p:cNvSpPr txBox="1">
            <a:spLocks/>
          </p:cNvSpPr>
          <p:nvPr/>
        </p:nvSpPr>
        <p:spPr>
          <a:xfrm>
            <a:off x="531177" y="3048025"/>
            <a:ext cx="2786045" cy="914999"/>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400" dirty="0"/>
              <a:t>Fig. 3: Token screenshot.</a:t>
            </a:r>
          </a:p>
        </p:txBody>
      </p:sp>
      <p:sp>
        <p:nvSpPr>
          <p:cNvPr id="11" name="Text Placeholder 3">
            <a:extLst>
              <a:ext uri="{FF2B5EF4-FFF2-40B4-BE49-F238E27FC236}">
                <a16:creationId xmlns:a16="http://schemas.microsoft.com/office/drawing/2014/main" id="{BE9C9296-1DA6-4B12-9F80-20979B937F15}"/>
              </a:ext>
            </a:extLst>
          </p:cNvPr>
          <p:cNvSpPr txBox="1">
            <a:spLocks/>
          </p:cNvSpPr>
          <p:nvPr/>
        </p:nvSpPr>
        <p:spPr>
          <a:xfrm>
            <a:off x="543489" y="5943001"/>
            <a:ext cx="2786045" cy="914999"/>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400" dirty="0"/>
              <a:t>Fig. 4: Client ID screenshot.</a:t>
            </a:r>
          </a:p>
        </p:txBody>
      </p:sp>
    </p:spTree>
    <p:extLst>
      <p:ext uri="{BB962C8B-B14F-4D97-AF65-F5344CB8AC3E}">
        <p14:creationId xmlns:p14="http://schemas.microsoft.com/office/powerpoint/2010/main" val="1653742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61743A-92D4-AC11-12F8-6CA818E7E6B9}"/>
              </a:ext>
            </a:extLst>
          </p:cNvPr>
          <p:cNvSpPr>
            <a:spLocks noGrp="1"/>
          </p:cNvSpPr>
          <p:nvPr>
            <p:ph type="title"/>
          </p:nvPr>
        </p:nvSpPr>
        <p:spPr>
          <a:xfrm>
            <a:off x="1079501" y="395288"/>
            <a:ext cx="10033000" cy="1120439"/>
          </a:xfrm>
        </p:spPr>
        <p:txBody>
          <a:bodyPr wrap="square" anchor="b">
            <a:normAutofit/>
          </a:bodyPr>
          <a:lstStyle/>
          <a:p>
            <a:pPr algn="ctr"/>
            <a:r>
              <a:rPr lang="en-US" dirty="0"/>
              <a:t>Questions/Answers</a:t>
            </a:r>
            <a:endParaRPr lang="en-US"/>
          </a:p>
        </p:txBody>
      </p:sp>
      <p:cxnSp>
        <p:nvCxnSpPr>
          <p:cNvPr id="12" name="Straight Connector 11">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1893600"/>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E5F1796-4427-A9F2-73E8-105AFF95EAC6}"/>
              </a:ext>
            </a:extLst>
          </p:cNvPr>
          <p:cNvSpPr>
            <a:spLocks noGrp="1"/>
          </p:cNvSpPr>
          <p:nvPr>
            <p:ph idx="1"/>
          </p:nvPr>
        </p:nvSpPr>
        <p:spPr>
          <a:xfrm>
            <a:off x="3308350" y="1911015"/>
            <a:ext cx="5575300" cy="1744775"/>
          </a:xfrm>
        </p:spPr>
        <p:txBody>
          <a:bodyPr>
            <a:normAutofit/>
          </a:bodyPr>
          <a:lstStyle/>
          <a:p>
            <a:pPr marL="0" indent="0" algn="ctr">
              <a:buNone/>
            </a:pPr>
            <a:r>
              <a:rPr lang="en-US" dirty="0"/>
              <a:t>~ Class Discord ~ </a:t>
            </a:r>
            <a:r>
              <a:rPr lang="en-US" dirty="0">
                <a:hlinkClick r:id="rId2"/>
              </a:rPr>
              <a:t>https://discord.gg/bebqR6wAzA</a:t>
            </a:r>
            <a:endParaRPr lang="en-US" dirty="0"/>
          </a:p>
          <a:p>
            <a:pPr marL="0" indent="0">
              <a:buNone/>
            </a:pPr>
            <a:endParaRPr lang="en-US" dirty="0"/>
          </a:p>
          <a:p>
            <a:endParaRPr lang="en-US" dirty="0"/>
          </a:p>
        </p:txBody>
      </p:sp>
      <p:pic>
        <p:nvPicPr>
          <p:cNvPr id="5" name="Picture 4" descr="Qr code&#10;&#10;Description automatically generated">
            <a:extLst>
              <a:ext uri="{FF2B5EF4-FFF2-40B4-BE49-F238E27FC236}">
                <a16:creationId xmlns:a16="http://schemas.microsoft.com/office/drawing/2014/main" id="{E57BF2BD-204C-5258-BD2E-1B8F4FB34B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7982" y="3026005"/>
            <a:ext cx="3216036" cy="3216036"/>
          </a:xfrm>
          <a:prstGeom prst="rect">
            <a:avLst/>
          </a:prstGeom>
        </p:spPr>
      </p:pic>
    </p:spTree>
    <p:extLst>
      <p:ext uri="{BB962C8B-B14F-4D97-AF65-F5344CB8AC3E}">
        <p14:creationId xmlns:p14="http://schemas.microsoft.com/office/powerpoint/2010/main" val="187506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B3C41-7370-2D3B-986B-51C2F73C69F3}"/>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CCA8604-DA1C-C56E-3704-391035F52994}"/>
              </a:ext>
            </a:extLst>
          </p:cNvPr>
          <p:cNvSpPr>
            <a:spLocks noGrp="1"/>
          </p:cNvSpPr>
          <p:nvPr>
            <p:ph idx="1"/>
          </p:nvPr>
        </p:nvSpPr>
        <p:spPr/>
        <p:txBody>
          <a:bodyPr>
            <a:normAutofit/>
          </a:bodyPr>
          <a:lstStyle/>
          <a:p>
            <a:pPr>
              <a:buFont typeface="+mj-lt"/>
              <a:buAutoNum type="arabicPeriod"/>
            </a:pPr>
            <a:r>
              <a:rPr lang="en-US" sz="1600" dirty="0"/>
              <a:t>Fig. 1: Santosa, William. “Active Developer badge screenshot.” Online, 16 Jan. 2023. Accessed 16 Jan. 2023.</a:t>
            </a:r>
          </a:p>
          <a:p>
            <a:pPr>
              <a:buFont typeface="+mj-lt"/>
              <a:buAutoNum type="arabicPeriod"/>
            </a:pPr>
            <a:r>
              <a:rPr lang="en-US" sz="1600" dirty="0"/>
              <a:t>Fig. 2: Santosa, William. “Directory after running commands screenshot.” Online, 16 Jan. 2023. Accessed 16 Jan. 2023.</a:t>
            </a:r>
          </a:p>
          <a:p>
            <a:endParaRPr lang="en-US" sz="1600" dirty="0"/>
          </a:p>
        </p:txBody>
      </p:sp>
    </p:spTree>
    <p:extLst>
      <p:ext uri="{BB962C8B-B14F-4D97-AF65-F5344CB8AC3E}">
        <p14:creationId xmlns:p14="http://schemas.microsoft.com/office/powerpoint/2010/main" val="902201154"/>
      </p:ext>
    </p:extLst>
  </p:cSld>
  <p:clrMapOvr>
    <a:masterClrMapping/>
  </p:clrMapOvr>
</p:sld>
</file>

<file path=ppt/theme/theme1.xml><?xml version="1.0" encoding="utf-8"?>
<a:theme xmlns:a="http://schemas.openxmlformats.org/drawingml/2006/main" name="FrostyVTI">
  <a:themeElements>
    <a:clrScheme name="AnalogousFromLightSeedLeftStep">
      <a:dk1>
        <a:srgbClr val="000000"/>
      </a:dk1>
      <a:lt1>
        <a:srgbClr val="FFFFFF"/>
      </a:lt1>
      <a:dk2>
        <a:srgbClr val="412428"/>
      </a:dk2>
      <a:lt2>
        <a:srgbClr val="E8E2E2"/>
      </a:lt2>
      <a:accent1>
        <a:srgbClr val="80A9A9"/>
      </a:accent1>
      <a:accent2>
        <a:srgbClr val="75AB95"/>
      </a:accent2>
      <a:accent3>
        <a:srgbClr val="82AB8A"/>
      </a:accent3>
      <a:accent4>
        <a:srgbClr val="81AA74"/>
      </a:accent4>
      <a:accent5>
        <a:srgbClr val="98A67E"/>
      </a:accent5>
      <a:accent6>
        <a:srgbClr val="A6A372"/>
      </a:accent6>
      <a:hlink>
        <a:srgbClr val="AE6B69"/>
      </a:hlink>
      <a:folHlink>
        <a:srgbClr val="7F7F7F"/>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644</Words>
  <Application>Microsoft Office PowerPoint</Application>
  <PresentationFormat>Widescreen</PresentationFormat>
  <Paragraphs>44</Paragraphs>
  <Slides>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Avenir Next LT Pro</vt:lpstr>
      <vt:lpstr>Calibri</vt:lpstr>
      <vt:lpstr>Goudy Old Style</vt:lpstr>
      <vt:lpstr>Wingdings</vt:lpstr>
      <vt:lpstr>FrostyVTI</vt:lpstr>
      <vt:lpstr>How to make your own Discord Bot using Node.js and discord.js</vt:lpstr>
      <vt:lpstr>Why make a discord bot?</vt:lpstr>
      <vt:lpstr>Setting Up</vt:lpstr>
      <vt:lpstr>Setting Up (2)</vt:lpstr>
      <vt:lpstr>Questions/Answers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Make Your Own Discord Bot</dc:title>
  <dc:creator>William Wallace Santosa</dc:creator>
  <cp:lastModifiedBy>William Wallace Santosa</cp:lastModifiedBy>
  <cp:revision>45</cp:revision>
  <dcterms:created xsi:type="dcterms:W3CDTF">2023-01-16T08:02:23Z</dcterms:created>
  <dcterms:modified xsi:type="dcterms:W3CDTF">2023-01-16T09:13:44Z</dcterms:modified>
</cp:coreProperties>
</file>