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2"/>
  </p:notesMasterIdLst>
  <p:sldIdLst>
    <p:sldId id="256" r:id="rId2"/>
    <p:sldId id="258" r:id="rId3"/>
    <p:sldId id="264" r:id="rId4"/>
    <p:sldId id="259" r:id="rId5"/>
    <p:sldId id="261" r:id="rId6"/>
    <p:sldId id="262" r:id="rId7"/>
    <p:sldId id="269" r:id="rId8"/>
    <p:sldId id="263" r:id="rId9"/>
    <p:sldId id="265" r:id="rId10"/>
    <p:sldId id="270" r:id="rId11"/>
    <p:sldId id="271" r:id="rId12"/>
    <p:sldId id="272" r:id="rId13"/>
    <p:sldId id="273" r:id="rId14"/>
    <p:sldId id="274" r:id="rId15"/>
    <p:sldId id="275" r:id="rId16"/>
    <p:sldId id="276" r:id="rId17"/>
    <p:sldId id="278" r:id="rId18"/>
    <p:sldId id="277" r:id="rId19"/>
    <p:sldId id="260" r:id="rId20"/>
    <p:sldId id="25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618" autoAdjust="0"/>
  </p:normalViewPr>
  <p:slideViewPr>
    <p:cSldViewPr snapToGrid="0">
      <p:cViewPr varScale="1">
        <p:scale>
          <a:sx n="102" d="100"/>
          <a:sy n="102" d="100"/>
        </p:scale>
        <p:origin x="8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EE0BD7-5CDB-4D0B-A571-AFADB4CDCF3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0BA520F-8DBB-44F6-9C0C-78808DF26436}">
      <dgm:prSet/>
      <dgm:spPr/>
      <dgm:t>
        <a:bodyPr/>
        <a:lstStyle/>
        <a:p>
          <a:pPr>
            <a:defRPr cap="all"/>
          </a:pPr>
          <a:r>
            <a:rPr lang="en-US"/>
            <a:t>Some JavaScript knowledge</a:t>
          </a:r>
        </a:p>
      </dgm:t>
    </dgm:pt>
    <dgm:pt modelId="{26474402-BAC8-4D7C-AC11-025BDA9FECEA}" type="parTrans" cxnId="{B029F863-A1E4-4400-A094-E53F6213AFD3}">
      <dgm:prSet/>
      <dgm:spPr/>
      <dgm:t>
        <a:bodyPr/>
        <a:lstStyle/>
        <a:p>
          <a:endParaRPr lang="en-US"/>
        </a:p>
      </dgm:t>
    </dgm:pt>
    <dgm:pt modelId="{B44C0DB6-2EE3-48A7-899D-7C0D97CC0F3A}" type="sibTrans" cxnId="{B029F863-A1E4-4400-A094-E53F6213AFD3}">
      <dgm:prSet/>
      <dgm:spPr/>
      <dgm:t>
        <a:bodyPr/>
        <a:lstStyle/>
        <a:p>
          <a:endParaRPr lang="en-US"/>
        </a:p>
      </dgm:t>
    </dgm:pt>
    <dgm:pt modelId="{CB87FEF8-5C3A-47B8-A590-53D36BE7226C}">
      <dgm:prSet/>
      <dgm:spPr/>
      <dgm:t>
        <a:bodyPr/>
        <a:lstStyle/>
        <a:p>
          <a:pPr>
            <a:defRPr cap="all"/>
          </a:pPr>
          <a:r>
            <a:rPr lang="en-US"/>
            <a:t>Some command line knowledge</a:t>
          </a:r>
        </a:p>
      </dgm:t>
    </dgm:pt>
    <dgm:pt modelId="{A3AF8D17-28C7-4435-A493-BA16EA2C17FB}" type="parTrans" cxnId="{9ECA5484-67DD-49DB-98A4-C457530E021A}">
      <dgm:prSet/>
      <dgm:spPr/>
      <dgm:t>
        <a:bodyPr/>
        <a:lstStyle/>
        <a:p>
          <a:endParaRPr lang="en-US"/>
        </a:p>
      </dgm:t>
    </dgm:pt>
    <dgm:pt modelId="{817EE72E-C0A3-4B13-87AB-024D6FC43A3D}" type="sibTrans" cxnId="{9ECA5484-67DD-49DB-98A4-C457530E021A}">
      <dgm:prSet/>
      <dgm:spPr/>
      <dgm:t>
        <a:bodyPr/>
        <a:lstStyle/>
        <a:p>
          <a:endParaRPr lang="en-US"/>
        </a:p>
      </dgm:t>
    </dgm:pt>
    <dgm:pt modelId="{F6C39EFD-CC67-4ED3-9ACE-45E288C94671}">
      <dgm:prSet/>
      <dgm:spPr/>
      <dgm:t>
        <a:bodyPr/>
        <a:lstStyle/>
        <a:p>
          <a:pPr>
            <a:defRPr cap="all"/>
          </a:pPr>
          <a:r>
            <a:rPr lang="en-US"/>
            <a:t>(Optional) Full Stack experience</a:t>
          </a:r>
        </a:p>
      </dgm:t>
    </dgm:pt>
    <dgm:pt modelId="{E5830FE7-A207-4A9E-9973-31F035271688}" type="parTrans" cxnId="{61A2AB5F-39DA-4787-A346-BAB0B2F84FBC}">
      <dgm:prSet/>
      <dgm:spPr/>
      <dgm:t>
        <a:bodyPr/>
        <a:lstStyle/>
        <a:p>
          <a:endParaRPr lang="en-US"/>
        </a:p>
      </dgm:t>
    </dgm:pt>
    <dgm:pt modelId="{3DA389F1-9E4F-4AF3-AE53-A4E1C4788D04}" type="sibTrans" cxnId="{61A2AB5F-39DA-4787-A346-BAB0B2F84FBC}">
      <dgm:prSet/>
      <dgm:spPr/>
      <dgm:t>
        <a:bodyPr/>
        <a:lstStyle/>
        <a:p>
          <a:endParaRPr lang="en-US"/>
        </a:p>
      </dgm:t>
    </dgm:pt>
    <dgm:pt modelId="{14FC1064-D349-46B3-AB01-C4A7CE607679}">
      <dgm:prSet/>
      <dgm:spPr/>
      <dgm:t>
        <a:bodyPr/>
        <a:lstStyle/>
        <a:p>
          <a:pPr>
            <a:defRPr cap="all"/>
          </a:pPr>
          <a:r>
            <a:rPr lang="en-US"/>
            <a:t>(Optional) Bot development experience</a:t>
          </a:r>
        </a:p>
      </dgm:t>
    </dgm:pt>
    <dgm:pt modelId="{58EE4281-509A-4651-81C5-239D7AA3A8EA}" type="parTrans" cxnId="{79BE70C1-F7C3-4168-B9D0-F2AC342C22BA}">
      <dgm:prSet/>
      <dgm:spPr/>
      <dgm:t>
        <a:bodyPr/>
        <a:lstStyle/>
        <a:p>
          <a:endParaRPr lang="en-US"/>
        </a:p>
      </dgm:t>
    </dgm:pt>
    <dgm:pt modelId="{D61716B9-5C10-4D25-AC3F-0AAB711850C9}" type="sibTrans" cxnId="{79BE70C1-F7C3-4168-B9D0-F2AC342C22BA}">
      <dgm:prSet/>
      <dgm:spPr/>
      <dgm:t>
        <a:bodyPr/>
        <a:lstStyle/>
        <a:p>
          <a:endParaRPr lang="en-US"/>
        </a:p>
      </dgm:t>
    </dgm:pt>
    <dgm:pt modelId="{F2DA8C72-5260-4ADE-8884-5AC62D3BAD8F}" type="pres">
      <dgm:prSet presAssocID="{02EE0BD7-5CDB-4D0B-A571-AFADB4CDCF31}" presName="root" presStyleCnt="0">
        <dgm:presLayoutVars>
          <dgm:dir/>
          <dgm:resizeHandles val="exact"/>
        </dgm:presLayoutVars>
      </dgm:prSet>
      <dgm:spPr/>
    </dgm:pt>
    <dgm:pt modelId="{F84BB420-4509-4663-B44A-AA8FBE96CD92}" type="pres">
      <dgm:prSet presAssocID="{20BA520F-8DBB-44F6-9C0C-78808DF26436}" presName="compNode" presStyleCnt="0"/>
      <dgm:spPr/>
    </dgm:pt>
    <dgm:pt modelId="{65BF4798-0BD4-463C-B828-B0BB06BE7656}" type="pres">
      <dgm:prSet presAssocID="{20BA520F-8DBB-44F6-9C0C-78808DF26436}" presName="iconBgRect" presStyleLbl="bgShp" presStyleIdx="0" presStyleCnt="4"/>
      <dgm:spPr/>
    </dgm:pt>
    <dgm:pt modelId="{ABB2B1DE-D818-4219-914B-0E06288720FC}" type="pres">
      <dgm:prSet presAssocID="{20BA520F-8DBB-44F6-9C0C-78808DF2643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A593AF3E-960E-4E3B-888A-A9A5AA3E4274}" type="pres">
      <dgm:prSet presAssocID="{20BA520F-8DBB-44F6-9C0C-78808DF26436}" presName="spaceRect" presStyleCnt="0"/>
      <dgm:spPr/>
    </dgm:pt>
    <dgm:pt modelId="{FC5ACD04-DFB6-472B-BE9C-0FC67C09BCB8}" type="pres">
      <dgm:prSet presAssocID="{20BA520F-8DBB-44F6-9C0C-78808DF26436}" presName="textRect" presStyleLbl="revTx" presStyleIdx="0" presStyleCnt="4">
        <dgm:presLayoutVars>
          <dgm:chMax val="1"/>
          <dgm:chPref val="1"/>
        </dgm:presLayoutVars>
      </dgm:prSet>
      <dgm:spPr/>
    </dgm:pt>
    <dgm:pt modelId="{032FFC75-584C-49D6-8F6E-ED06BDFC510D}" type="pres">
      <dgm:prSet presAssocID="{B44C0DB6-2EE3-48A7-899D-7C0D97CC0F3A}" presName="sibTrans" presStyleCnt="0"/>
      <dgm:spPr/>
    </dgm:pt>
    <dgm:pt modelId="{CA329FD0-A695-418E-88EB-EECDA61553BF}" type="pres">
      <dgm:prSet presAssocID="{CB87FEF8-5C3A-47B8-A590-53D36BE7226C}" presName="compNode" presStyleCnt="0"/>
      <dgm:spPr/>
    </dgm:pt>
    <dgm:pt modelId="{2930D7C1-8DF0-486F-8121-9BEBD6C04774}" type="pres">
      <dgm:prSet presAssocID="{CB87FEF8-5C3A-47B8-A590-53D36BE7226C}" presName="iconBgRect" presStyleLbl="bgShp" presStyleIdx="1" presStyleCnt="4"/>
      <dgm:spPr/>
    </dgm:pt>
    <dgm:pt modelId="{4DC1F6D6-7588-4F41-8026-7605C39E75BB}" type="pres">
      <dgm:prSet presAssocID="{CB87FEF8-5C3A-47B8-A590-53D36BE7226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in head"/>
        </a:ext>
      </dgm:extLst>
    </dgm:pt>
    <dgm:pt modelId="{3CDDED3E-EEE6-4093-8F03-FF3DE497515C}" type="pres">
      <dgm:prSet presAssocID="{CB87FEF8-5C3A-47B8-A590-53D36BE7226C}" presName="spaceRect" presStyleCnt="0"/>
      <dgm:spPr/>
    </dgm:pt>
    <dgm:pt modelId="{6758C8C7-C30C-4B40-983A-FD31D4DBF7D1}" type="pres">
      <dgm:prSet presAssocID="{CB87FEF8-5C3A-47B8-A590-53D36BE7226C}" presName="textRect" presStyleLbl="revTx" presStyleIdx="1" presStyleCnt="4">
        <dgm:presLayoutVars>
          <dgm:chMax val="1"/>
          <dgm:chPref val="1"/>
        </dgm:presLayoutVars>
      </dgm:prSet>
      <dgm:spPr/>
    </dgm:pt>
    <dgm:pt modelId="{F50B9137-3EC6-41DB-A6DA-66266AFE43F0}" type="pres">
      <dgm:prSet presAssocID="{817EE72E-C0A3-4B13-87AB-024D6FC43A3D}" presName="sibTrans" presStyleCnt="0"/>
      <dgm:spPr/>
    </dgm:pt>
    <dgm:pt modelId="{C66FA37E-E24B-4090-AF02-F1D826F9564A}" type="pres">
      <dgm:prSet presAssocID="{F6C39EFD-CC67-4ED3-9ACE-45E288C94671}" presName="compNode" presStyleCnt="0"/>
      <dgm:spPr/>
    </dgm:pt>
    <dgm:pt modelId="{A71333BA-FA74-40EF-AB4C-DAC419348A55}" type="pres">
      <dgm:prSet presAssocID="{F6C39EFD-CC67-4ED3-9ACE-45E288C94671}" presName="iconBgRect" presStyleLbl="bgShp" presStyleIdx="2" presStyleCnt="4"/>
      <dgm:spPr/>
    </dgm:pt>
    <dgm:pt modelId="{FA10867C-A355-4539-8E24-34CCBCFC793B}" type="pres">
      <dgm:prSet presAssocID="{F6C39EFD-CC67-4ED3-9ACE-45E288C9467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ploma"/>
        </a:ext>
      </dgm:extLst>
    </dgm:pt>
    <dgm:pt modelId="{159834DD-C258-4001-926D-A6C9EE0AA711}" type="pres">
      <dgm:prSet presAssocID="{F6C39EFD-CC67-4ED3-9ACE-45E288C94671}" presName="spaceRect" presStyleCnt="0"/>
      <dgm:spPr/>
    </dgm:pt>
    <dgm:pt modelId="{B73A55C2-6030-4FB1-9F56-05DEBFB55997}" type="pres">
      <dgm:prSet presAssocID="{F6C39EFD-CC67-4ED3-9ACE-45E288C94671}" presName="textRect" presStyleLbl="revTx" presStyleIdx="2" presStyleCnt="4">
        <dgm:presLayoutVars>
          <dgm:chMax val="1"/>
          <dgm:chPref val="1"/>
        </dgm:presLayoutVars>
      </dgm:prSet>
      <dgm:spPr/>
    </dgm:pt>
    <dgm:pt modelId="{42A7CB0B-3ED8-4526-A1B5-AF4EA04D1B4D}" type="pres">
      <dgm:prSet presAssocID="{3DA389F1-9E4F-4AF3-AE53-A4E1C4788D04}" presName="sibTrans" presStyleCnt="0"/>
      <dgm:spPr/>
    </dgm:pt>
    <dgm:pt modelId="{7DF4115F-1D40-4E1B-8C24-92FDFE0B150B}" type="pres">
      <dgm:prSet presAssocID="{14FC1064-D349-46B3-AB01-C4A7CE607679}" presName="compNode" presStyleCnt="0"/>
      <dgm:spPr/>
    </dgm:pt>
    <dgm:pt modelId="{736DE829-3756-4624-B193-239A71C09525}" type="pres">
      <dgm:prSet presAssocID="{14FC1064-D349-46B3-AB01-C4A7CE607679}" presName="iconBgRect" presStyleLbl="bgShp" presStyleIdx="3" presStyleCnt="4"/>
      <dgm:spPr/>
    </dgm:pt>
    <dgm:pt modelId="{E60BB72F-0C92-4FE7-8D05-7997471D9918}" type="pres">
      <dgm:prSet presAssocID="{14FC1064-D349-46B3-AB01-C4A7CE60767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bot"/>
        </a:ext>
      </dgm:extLst>
    </dgm:pt>
    <dgm:pt modelId="{45AB1CDB-6482-4D52-92B5-CC7C1DEA33C6}" type="pres">
      <dgm:prSet presAssocID="{14FC1064-D349-46B3-AB01-C4A7CE607679}" presName="spaceRect" presStyleCnt="0"/>
      <dgm:spPr/>
    </dgm:pt>
    <dgm:pt modelId="{B90E2D35-766F-4203-A6CE-89D17CBA576A}" type="pres">
      <dgm:prSet presAssocID="{14FC1064-D349-46B3-AB01-C4A7CE607679}" presName="textRect" presStyleLbl="revTx" presStyleIdx="3" presStyleCnt="4">
        <dgm:presLayoutVars>
          <dgm:chMax val="1"/>
          <dgm:chPref val="1"/>
        </dgm:presLayoutVars>
      </dgm:prSet>
      <dgm:spPr/>
    </dgm:pt>
  </dgm:ptLst>
  <dgm:cxnLst>
    <dgm:cxn modelId="{65FC0C14-9DC7-4A72-AB0D-0552A24CCA88}" type="presOf" srcId="{F6C39EFD-CC67-4ED3-9ACE-45E288C94671}" destId="{B73A55C2-6030-4FB1-9F56-05DEBFB55997}" srcOrd="0" destOrd="0" presId="urn:microsoft.com/office/officeart/2018/5/layout/IconCircleLabelList"/>
    <dgm:cxn modelId="{61A2AB5F-39DA-4787-A346-BAB0B2F84FBC}" srcId="{02EE0BD7-5CDB-4D0B-A571-AFADB4CDCF31}" destId="{F6C39EFD-CC67-4ED3-9ACE-45E288C94671}" srcOrd="2" destOrd="0" parTransId="{E5830FE7-A207-4A9E-9973-31F035271688}" sibTransId="{3DA389F1-9E4F-4AF3-AE53-A4E1C4788D04}"/>
    <dgm:cxn modelId="{BB5CF05F-729D-471A-A2CC-8D8AD1AD401A}" type="presOf" srcId="{14FC1064-D349-46B3-AB01-C4A7CE607679}" destId="{B90E2D35-766F-4203-A6CE-89D17CBA576A}" srcOrd="0" destOrd="0" presId="urn:microsoft.com/office/officeart/2018/5/layout/IconCircleLabelList"/>
    <dgm:cxn modelId="{B029F863-A1E4-4400-A094-E53F6213AFD3}" srcId="{02EE0BD7-5CDB-4D0B-A571-AFADB4CDCF31}" destId="{20BA520F-8DBB-44F6-9C0C-78808DF26436}" srcOrd="0" destOrd="0" parTransId="{26474402-BAC8-4D7C-AC11-025BDA9FECEA}" sibTransId="{B44C0DB6-2EE3-48A7-899D-7C0D97CC0F3A}"/>
    <dgm:cxn modelId="{9ECA5484-67DD-49DB-98A4-C457530E021A}" srcId="{02EE0BD7-5CDB-4D0B-A571-AFADB4CDCF31}" destId="{CB87FEF8-5C3A-47B8-A590-53D36BE7226C}" srcOrd="1" destOrd="0" parTransId="{A3AF8D17-28C7-4435-A493-BA16EA2C17FB}" sibTransId="{817EE72E-C0A3-4B13-87AB-024D6FC43A3D}"/>
    <dgm:cxn modelId="{BDAC3EB8-E96E-47C6-B32D-098212825118}" type="presOf" srcId="{CB87FEF8-5C3A-47B8-A590-53D36BE7226C}" destId="{6758C8C7-C30C-4B40-983A-FD31D4DBF7D1}" srcOrd="0" destOrd="0" presId="urn:microsoft.com/office/officeart/2018/5/layout/IconCircleLabelList"/>
    <dgm:cxn modelId="{79BE70C1-F7C3-4168-B9D0-F2AC342C22BA}" srcId="{02EE0BD7-5CDB-4D0B-A571-AFADB4CDCF31}" destId="{14FC1064-D349-46B3-AB01-C4A7CE607679}" srcOrd="3" destOrd="0" parTransId="{58EE4281-509A-4651-81C5-239D7AA3A8EA}" sibTransId="{D61716B9-5C10-4D25-AC3F-0AAB711850C9}"/>
    <dgm:cxn modelId="{CB3081D1-39DA-4AF6-9219-B942BE3FB566}" type="presOf" srcId="{02EE0BD7-5CDB-4D0B-A571-AFADB4CDCF31}" destId="{F2DA8C72-5260-4ADE-8884-5AC62D3BAD8F}" srcOrd="0" destOrd="0" presId="urn:microsoft.com/office/officeart/2018/5/layout/IconCircleLabelList"/>
    <dgm:cxn modelId="{4FCD8EEF-DC59-492D-AE0E-1E850EDAE950}" type="presOf" srcId="{20BA520F-8DBB-44F6-9C0C-78808DF26436}" destId="{FC5ACD04-DFB6-472B-BE9C-0FC67C09BCB8}" srcOrd="0" destOrd="0" presId="urn:microsoft.com/office/officeart/2018/5/layout/IconCircleLabelList"/>
    <dgm:cxn modelId="{39DE563D-3CB6-42F9-B383-E4B19F52749A}" type="presParOf" srcId="{F2DA8C72-5260-4ADE-8884-5AC62D3BAD8F}" destId="{F84BB420-4509-4663-B44A-AA8FBE96CD92}" srcOrd="0" destOrd="0" presId="urn:microsoft.com/office/officeart/2018/5/layout/IconCircleLabelList"/>
    <dgm:cxn modelId="{D5C196F7-CB79-4B8F-9C27-BEE52FB6F7B1}" type="presParOf" srcId="{F84BB420-4509-4663-B44A-AA8FBE96CD92}" destId="{65BF4798-0BD4-463C-B828-B0BB06BE7656}" srcOrd="0" destOrd="0" presId="urn:microsoft.com/office/officeart/2018/5/layout/IconCircleLabelList"/>
    <dgm:cxn modelId="{AB5CC6A7-8717-413C-9618-7AE5942D9F11}" type="presParOf" srcId="{F84BB420-4509-4663-B44A-AA8FBE96CD92}" destId="{ABB2B1DE-D818-4219-914B-0E06288720FC}" srcOrd="1" destOrd="0" presId="urn:microsoft.com/office/officeart/2018/5/layout/IconCircleLabelList"/>
    <dgm:cxn modelId="{9ACB30D3-A188-4C4B-AD7E-84C9D57C45D4}" type="presParOf" srcId="{F84BB420-4509-4663-B44A-AA8FBE96CD92}" destId="{A593AF3E-960E-4E3B-888A-A9A5AA3E4274}" srcOrd="2" destOrd="0" presId="urn:microsoft.com/office/officeart/2018/5/layout/IconCircleLabelList"/>
    <dgm:cxn modelId="{71D5399A-40C0-4CBE-A575-776954301416}" type="presParOf" srcId="{F84BB420-4509-4663-B44A-AA8FBE96CD92}" destId="{FC5ACD04-DFB6-472B-BE9C-0FC67C09BCB8}" srcOrd="3" destOrd="0" presId="urn:microsoft.com/office/officeart/2018/5/layout/IconCircleLabelList"/>
    <dgm:cxn modelId="{F1D80965-6852-4652-BA98-64E3260A9BA5}" type="presParOf" srcId="{F2DA8C72-5260-4ADE-8884-5AC62D3BAD8F}" destId="{032FFC75-584C-49D6-8F6E-ED06BDFC510D}" srcOrd="1" destOrd="0" presId="urn:microsoft.com/office/officeart/2018/5/layout/IconCircleLabelList"/>
    <dgm:cxn modelId="{ECC0E145-168E-4509-ADA9-5FE7FF1C3110}" type="presParOf" srcId="{F2DA8C72-5260-4ADE-8884-5AC62D3BAD8F}" destId="{CA329FD0-A695-418E-88EB-EECDA61553BF}" srcOrd="2" destOrd="0" presId="urn:microsoft.com/office/officeart/2018/5/layout/IconCircleLabelList"/>
    <dgm:cxn modelId="{DC68D9E4-07DA-404E-8FE4-B22DC623FDA4}" type="presParOf" srcId="{CA329FD0-A695-418E-88EB-EECDA61553BF}" destId="{2930D7C1-8DF0-486F-8121-9BEBD6C04774}" srcOrd="0" destOrd="0" presId="urn:microsoft.com/office/officeart/2018/5/layout/IconCircleLabelList"/>
    <dgm:cxn modelId="{60E7D34B-091E-4B07-8D9F-B3B7B620D3EB}" type="presParOf" srcId="{CA329FD0-A695-418E-88EB-EECDA61553BF}" destId="{4DC1F6D6-7588-4F41-8026-7605C39E75BB}" srcOrd="1" destOrd="0" presId="urn:microsoft.com/office/officeart/2018/5/layout/IconCircleLabelList"/>
    <dgm:cxn modelId="{F14CC829-7ED2-4CD3-8DB3-E9E4D60753AD}" type="presParOf" srcId="{CA329FD0-A695-418E-88EB-EECDA61553BF}" destId="{3CDDED3E-EEE6-4093-8F03-FF3DE497515C}" srcOrd="2" destOrd="0" presId="urn:microsoft.com/office/officeart/2018/5/layout/IconCircleLabelList"/>
    <dgm:cxn modelId="{8EA3AB8C-9398-4B14-83EE-D5049544E2DA}" type="presParOf" srcId="{CA329FD0-A695-418E-88EB-EECDA61553BF}" destId="{6758C8C7-C30C-4B40-983A-FD31D4DBF7D1}" srcOrd="3" destOrd="0" presId="urn:microsoft.com/office/officeart/2018/5/layout/IconCircleLabelList"/>
    <dgm:cxn modelId="{B9E4A465-CBD1-4058-AE72-ECF4F582AD9B}" type="presParOf" srcId="{F2DA8C72-5260-4ADE-8884-5AC62D3BAD8F}" destId="{F50B9137-3EC6-41DB-A6DA-66266AFE43F0}" srcOrd="3" destOrd="0" presId="urn:microsoft.com/office/officeart/2018/5/layout/IconCircleLabelList"/>
    <dgm:cxn modelId="{9497F3F1-F7E5-420F-AE03-ABF14992FEE5}" type="presParOf" srcId="{F2DA8C72-5260-4ADE-8884-5AC62D3BAD8F}" destId="{C66FA37E-E24B-4090-AF02-F1D826F9564A}" srcOrd="4" destOrd="0" presId="urn:microsoft.com/office/officeart/2018/5/layout/IconCircleLabelList"/>
    <dgm:cxn modelId="{6B3986A0-8F53-4118-83DF-065259714F6D}" type="presParOf" srcId="{C66FA37E-E24B-4090-AF02-F1D826F9564A}" destId="{A71333BA-FA74-40EF-AB4C-DAC419348A55}" srcOrd="0" destOrd="0" presId="urn:microsoft.com/office/officeart/2018/5/layout/IconCircleLabelList"/>
    <dgm:cxn modelId="{BC250B62-71C7-46B0-9437-FAF492A3292E}" type="presParOf" srcId="{C66FA37E-E24B-4090-AF02-F1D826F9564A}" destId="{FA10867C-A355-4539-8E24-34CCBCFC793B}" srcOrd="1" destOrd="0" presId="urn:microsoft.com/office/officeart/2018/5/layout/IconCircleLabelList"/>
    <dgm:cxn modelId="{7F004951-42E5-45B9-931C-D91440F5391E}" type="presParOf" srcId="{C66FA37E-E24B-4090-AF02-F1D826F9564A}" destId="{159834DD-C258-4001-926D-A6C9EE0AA711}" srcOrd="2" destOrd="0" presId="urn:microsoft.com/office/officeart/2018/5/layout/IconCircleLabelList"/>
    <dgm:cxn modelId="{7DFF4FA6-2F58-4805-AE5F-D2A0BBE01D08}" type="presParOf" srcId="{C66FA37E-E24B-4090-AF02-F1D826F9564A}" destId="{B73A55C2-6030-4FB1-9F56-05DEBFB55997}" srcOrd="3" destOrd="0" presId="urn:microsoft.com/office/officeart/2018/5/layout/IconCircleLabelList"/>
    <dgm:cxn modelId="{8167E1D3-65FE-4DFD-BA65-115B8ABCA5CC}" type="presParOf" srcId="{F2DA8C72-5260-4ADE-8884-5AC62D3BAD8F}" destId="{42A7CB0B-3ED8-4526-A1B5-AF4EA04D1B4D}" srcOrd="5" destOrd="0" presId="urn:microsoft.com/office/officeart/2018/5/layout/IconCircleLabelList"/>
    <dgm:cxn modelId="{CE975195-4F5B-4A40-B6E7-4065634F55F0}" type="presParOf" srcId="{F2DA8C72-5260-4ADE-8884-5AC62D3BAD8F}" destId="{7DF4115F-1D40-4E1B-8C24-92FDFE0B150B}" srcOrd="6" destOrd="0" presId="urn:microsoft.com/office/officeart/2018/5/layout/IconCircleLabelList"/>
    <dgm:cxn modelId="{B8050C1B-4EA8-4FF3-AFBA-37033C15EB5C}" type="presParOf" srcId="{7DF4115F-1D40-4E1B-8C24-92FDFE0B150B}" destId="{736DE829-3756-4624-B193-239A71C09525}" srcOrd="0" destOrd="0" presId="urn:microsoft.com/office/officeart/2018/5/layout/IconCircleLabelList"/>
    <dgm:cxn modelId="{1FB6F3A3-0EDE-48F5-B113-DF9ACB52A4C4}" type="presParOf" srcId="{7DF4115F-1D40-4E1B-8C24-92FDFE0B150B}" destId="{E60BB72F-0C92-4FE7-8D05-7997471D9918}" srcOrd="1" destOrd="0" presId="urn:microsoft.com/office/officeart/2018/5/layout/IconCircleLabelList"/>
    <dgm:cxn modelId="{510E82F5-3894-4382-9F99-0503A37E8000}" type="presParOf" srcId="{7DF4115F-1D40-4E1B-8C24-92FDFE0B150B}" destId="{45AB1CDB-6482-4D52-92B5-CC7C1DEA33C6}" srcOrd="2" destOrd="0" presId="urn:microsoft.com/office/officeart/2018/5/layout/IconCircleLabelList"/>
    <dgm:cxn modelId="{E1D3B1D0-E1F3-4C9A-B4A2-D9477BD356E5}" type="presParOf" srcId="{7DF4115F-1D40-4E1B-8C24-92FDFE0B150B}" destId="{B90E2D35-766F-4203-A6CE-89D17CBA576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BF4798-0BD4-463C-B828-B0BB06BE7656}">
      <dsp:nvSpPr>
        <dsp:cNvPr id="0" name=""/>
        <dsp:cNvSpPr/>
      </dsp:nvSpPr>
      <dsp:spPr>
        <a:xfrm>
          <a:off x="535026" y="137196"/>
          <a:ext cx="1341710" cy="134171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B2B1DE-D818-4219-914B-0E06288720FC}">
      <dsp:nvSpPr>
        <dsp:cNvPr id="0" name=""/>
        <dsp:cNvSpPr/>
      </dsp:nvSpPr>
      <dsp:spPr>
        <a:xfrm>
          <a:off x="820965" y="423134"/>
          <a:ext cx="769834" cy="7698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5ACD04-DFB6-472B-BE9C-0FC67C09BCB8}">
      <dsp:nvSpPr>
        <dsp:cNvPr id="0" name=""/>
        <dsp:cNvSpPr/>
      </dsp:nvSpPr>
      <dsp:spPr>
        <a:xfrm>
          <a:off x="106119" y="1896817"/>
          <a:ext cx="21995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Some JavaScript knowledge</a:t>
          </a:r>
        </a:p>
      </dsp:txBody>
      <dsp:txXfrm>
        <a:off x="106119" y="1896817"/>
        <a:ext cx="2199525" cy="720000"/>
      </dsp:txXfrm>
    </dsp:sp>
    <dsp:sp modelId="{2930D7C1-8DF0-486F-8121-9BEBD6C04774}">
      <dsp:nvSpPr>
        <dsp:cNvPr id="0" name=""/>
        <dsp:cNvSpPr/>
      </dsp:nvSpPr>
      <dsp:spPr>
        <a:xfrm>
          <a:off x="3119469" y="137196"/>
          <a:ext cx="1341710" cy="134171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C1F6D6-7588-4F41-8026-7605C39E75BB}">
      <dsp:nvSpPr>
        <dsp:cNvPr id="0" name=""/>
        <dsp:cNvSpPr/>
      </dsp:nvSpPr>
      <dsp:spPr>
        <a:xfrm>
          <a:off x="3405407" y="423134"/>
          <a:ext cx="769834" cy="7698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758C8C7-C30C-4B40-983A-FD31D4DBF7D1}">
      <dsp:nvSpPr>
        <dsp:cNvPr id="0" name=""/>
        <dsp:cNvSpPr/>
      </dsp:nvSpPr>
      <dsp:spPr>
        <a:xfrm>
          <a:off x="2690562" y="1896817"/>
          <a:ext cx="21995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Some command line knowledge</a:t>
          </a:r>
        </a:p>
      </dsp:txBody>
      <dsp:txXfrm>
        <a:off x="2690562" y="1896817"/>
        <a:ext cx="2199525" cy="720000"/>
      </dsp:txXfrm>
    </dsp:sp>
    <dsp:sp modelId="{A71333BA-FA74-40EF-AB4C-DAC419348A55}">
      <dsp:nvSpPr>
        <dsp:cNvPr id="0" name=""/>
        <dsp:cNvSpPr/>
      </dsp:nvSpPr>
      <dsp:spPr>
        <a:xfrm>
          <a:off x="535026" y="3166698"/>
          <a:ext cx="1341710" cy="134171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10867C-A355-4539-8E24-34CCBCFC793B}">
      <dsp:nvSpPr>
        <dsp:cNvPr id="0" name=""/>
        <dsp:cNvSpPr/>
      </dsp:nvSpPr>
      <dsp:spPr>
        <a:xfrm>
          <a:off x="820965" y="3452637"/>
          <a:ext cx="769834" cy="7698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3A55C2-6030-4FB1-9F56-05DEBFB55997}">
      <dsp:nvSpPr>
        <dsp:cNvPr id="0" name=""/>
        <dsp:cNvSpPr/>
      </dsp:nvSpPr>
      <dsp:spPr>
        <a:xfrm>
          <a:off x="106119" y="4926319"/>
          <a:ext cx="21995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(Optional) Full Stack experience</a:t>
          </a:r>
        </a:p>
      </dsp:txBody>
      <dsp:txXfrm>
        <a:off x="106119" y="4926319"/>
        <a:ext cx="2199525" cy="720000"/>
      </dsp:txXfrm>
    </dsp:sp>
    <dsp:sp modelId="{736DE829-3756-4624-B193-239A71C09525}">
      <dsp:nvSpPr>
        <dsp:cNvPr id="0" name=""/>
        <dsp:cNvSpPr/>
      </dsp:nvSpPr>
      <dsp:spPr>
        <a:xfrm>
          <a:off x="3119469" y="3166698"/>
          <a:ext cx="1341710" cy="134171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0BB72F-0C92-4FE7-8D05-7997471D9918}">
      <dsp:nvSpPr>
        <dsp:cNvPr id="0" name=""/>
        <dsp:cNvSpPr/>
      </dsp:nvSpPr>
      <dsp:spPr>
        <a:xfrm>
          <a:off x="3405407" y="3452637"/>
          <a:ext cx="769834" cy="7698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0E2D35-766F-4203-A6CE-89D17CBA576A}">
      <dsp:nvSpPr>
        <dsp:cNvPr id="0" name=""/>
        <dsp:cNvSpPr/>
      </dsp:nvSpPr>
      <dsp:spPr>
        <a:xfrm>
          <a:off x="2690562" y="4926319"/>
          <a:ext cx="21995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(Optional) Bot development experience</a:t>
          </a:r>
        </a:p>
      </dsp:txBody>
      <dsp:txXfrm>
        <a:off x="2690562" y="4926319"/>
        <a:ext cx="2199525"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AD17C1-6996-4F3E-871D-609B8F640AC5}" type="datetimeFigureOut">
              <a:rPr lang="en-US" smtClean="0"/>
              <a:t>1/16/2023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4AE541-6EE7-44D1-9FCC-CF00C17CFF09}" type="slidenum">
              <a:rPr lang="en-US" smtClean="0"/>
              <a:t>‹#›</a:t>
            </a:fld>
            <a:endParaRPr lang="en-US"/>
          </a:p>
        </p:txBody>
      </p:sp>
    </p:spTree>
    <p:extLst>
      <p:ext uri="{BB962C8B-B14F-4D97-AF65-F5344CB8AC3E}">
        <p14:creationId xmlns:p14="http://schemas.microsoft.com/office/powerpoint/2010/main" val="3639372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my name is William Santosa. Today, I will be introducing you to developing a bot on a platform many of us consider to be an integral part of our lives. In other words, I will be teaching you all how to start making your very own discord bot.</a:t>
            </a:r>
          </a:p>
        </p:txBody>
      </p:sp>
      <p:sp>
        <p:nvSpPr>
          <p:cNvPr id="4" name="Slide Number Placeholder 3"/>
          <p:cNvSpPr>
            <a:spLocks noGrp="1"/>
          </p:cNvSpPr>
          <p:nvPr>
            <p:ph type="sldNum" sz="quarter" idx="5"/>
          </p:nvPr>
        </p:nvSpPr>
        <p:spPr/>
        <p:txBody>
          <a:bodyPr/>
          <a:lstStyle/>
          <a:p>
            <a:fld id="{454AE541-6EE7-44D1-9FCC-CF00C17CFF09}" type="slidenum">
              <a:rPr lang="en-US" smtClean="0"/>
              <a:t>1</a:t>
            </a:fld>
            <a:endParaRPr lang="en-US"/>
          </a:p>
        </p:txBody>
      </p:sp>
    </p:spTree>
    <p:extLst>
      <p:ext uri="{BB962C8B-B14F-4D97-AF65-F5344CB8AC3E}">
        <p14:creationId xmlns:p14="http://schemas.microsoft.com/office/powerpoint/2010/main" val="15158851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4AE541-6EE7-44D1-9FCC-CF00C17CFF09}" type="slidenum">
              <a:rPr lang="en-US" smtClean="0"/>
              <a:t>14</a:t>
            </a:fld>
            <a:endParaRPr lang="en-US"/>
          </a:p>
        </p:txBody>
      </p:sp>
    </p:spTree>
    <p:extLst>
      <p:ext uri="{BB962C8B-B14F-4D97-AF65-F5344CB8AC3E}">
        <p14:creationId xmlns:p14="http://schemas.microsoft.com/office/powerpoint/2010/main" val="4287243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before we start, I want to talk about why we should even make a bot in the first place. </a:t>
            </a:r>
            <a:br>
              <a:rPr lang="en-US" dirty="0"/>
            </a:br>
            <a:br>
              <a:rPr lang="en-US" dirty="0"/>
            </a:br>
            <a:r>
              <a:rPr lang="en-US" dirty="0"/>
              <a:t>First of all, discord bots are useful in automating repetitive and difficult tasks. For example, I recently developed a bot that facilitated League of Legends 5v5 custom matches and stored player information in a relational database. After completing it, my friends and I were able to track our matches and create balanced teams with data-proven statistics.</a:t>
            </a:r>
            <a:br>
              <a:rPr lang="en-US" dirty="0"/>
            </a:br>
            <a:br>
              <a:rPr lang="en-US" dirty="0"/>
            </a:br>
            <a:r>
              <a:rPr lang="en-US" dirty="0"/>
              <a:t>Secondly, the skills gained from developing a bot is very much so applicable to other areas of programming. For example, depending on the bot you develop you will have to work with backend and frontend components, which is useful in full stack web applications. Additionally, creating a bot on discord is very similar to creating a bot on other platforms like Slack, and development on chat bots will help you develop other kinds of bots much more easily, like WhatsApp chat bots.</a:t>
            </a:r>
          </a:p>
          <a:p>
            <a:endParaRPr lang="en-US" dirty="0"/>
          </a:p>
          <a:p>
            <a:r>
              <a:rPr lang="en-US" dirty="0"/>
              <a:t>As a bonus, you can also claim a cool profile badge that shows others the hard work you put into creating your bot.</a:t>
            </a:r>
          </a:p>
        </p:txBody>
      </p:sp>
      <p:sp>
        <p:nvSpPr>
          <p:cNvPr id="4" name="Slide Number Placeholder 3"/>
          <p:cNvSpPr>
            <a:spLocks noGrp="1"/>
          </p:cNvSpPr>
          <p:nvPr>
            <p:ph type="sldNum" sz="quarter" idx="5"/>
          </p:nvPr>
        </p:nvSpPr>
        <p:spPr/>
        <p:txBody>
          <a:bodyPr/>
          <a:lstStyle/>
          <a:p>
            <a:fld id="{454AE541-6EE7-44D1-9FCC-CF00C17CFF09}" type="slidenum">
              <a:rPr lang="en-US" smtClean="0"/>
              <a:t>2</a:t>
            </a:fld>
            <a:endParaRPr lang="en-US"/>
          </a:p>
        </p:txBody>
      </p:sp>
    </p:spTree>
    <p:extLst>
      <p:ext uri="{BB962C8B-B14F-4D97-AF65-F5344CB8AC3E}">
        <p14:creationId xmlns:p14="http://schemas.microsoft.com/office/powerpoint/2010/main" val="1770652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learn how to set up our environment for developing the discord bot. </a:t>
            </a:r>
          </a:p>
          <a:p>
            <a:endParaRPr lang="en-US" dirty="0"/>
          </a:p>
          <a:p>
            <a:r>
              <a:rPr lang="en-US" dirty="0"/>
              <a:t>Firstly, download JavaScript and Node.js if you haven’t already. You can follow the link later to download them.</a:t>
            </a:r>
          </a:p>
          <a:p>
            <a:endParaRPr lang="en-US" dirty="0"/>
          </a:p>
          <a:p>
            <a:r>
              <a:rPr lang="en-US" dirty="0"/>
              <a:t>Next, assuming that your package manager is </a:t>
            </a:r>
            <a:r>
              <a:rPr lang="en-US" dirty="0" err="1"/>
              <a:t>npm</a:t>
            </a:r>
            <a:r>
              <a:rPr lang="en-US" dirty="0"/>
              <a:t>, run “</a:t>
            </a:r>
            <a:r>
              <a:rPr lang="en-US" dirty="0" err="1"/>
              <a:t>npm</a:t>
            </a:r>
            <a:r>
              <a:rPr lang="en-US" dirty="0"/>
              <a:t> </a:t>
            </a:r>
            <a:r>
              <a:rPr lang="en-US" dirty="0" err="1"/>
              <a:t>init</a:t>
            </a:r>
            <a:r>
              <a:rPr lang="en-US" dirty="0"/>
              <a:t>” in the project folder. Alternatively, you might have installed node using another manager like yarn or </a:t>
            </a:r>
            <a:r>
              <a:rPr lang="en-US" dirty="0" err="1"/>
              <a:t>pnpm</a:t>
            </a:r>
            <a:r>
              <a:rPr lang="en-US" dirty="0"/>
              <a:t>. In that case, run that package manager name then </a:t>
            </a:r>
            <a:r>
              <a:rPr lang="en-US" dirty="0" err="1"/>
              <a:t>init</a:t>
            </a:r>
            <a:r>
              <a:rPr lang="en-US" dirty="0"/>
              <a:t> instead.</a:t>
            </a:r>
            <a:br>
              <a:rPr lang="en-US" dirty="0"/>
            </a:br>
            <a:br>
              <a:rPr lang="en-US" dirty="0"/>
            </a:br>
            <a:r>
              <a:rPr lang="en-US" dirty="0"/>
              <a:t>After that, run </a:t>
            </a:r>
            <a:r>
              <a:rPr lang="en-US" dirty="0" err="1"/>
              <a:t>npm</a:t>
            </a:r>
            <a:r>
              <a:rPr lang="en-US" dirty="0"/>
              <a:t> install discord.js to install the required node modules and add it as a dependency to your </a:t>
            </a:r>
            <a:r>
              <a:rPr lang="en-US" dirty="0" err="1"/>
              <a:t>project.json</a:t>
            </a:r>
            <a:r>
              <a:rPr lang="en-US" dirty="0"/>
              <a:t> file.</a:t>
            </a:r>
          </a:p>
          <a:p>
            <a:endParaRPr lang="en-US" dirty="0"/>
          </a:p>
          <a:p>
            <a:r>
              <a:rPr lang="en-US" dirty="0"/>
              <a:t>After running the commands, your directory should look like the screenshot displayed on the screen, minus the presentation and README file.</a:t>
            </a:r>
          </a:p>
        </p:txBody>
      </p:sp>
      <p:sp>
        <p:nvSpPr>
          <p:cNvPr id="4" name="Slide Number Placeholder 3"/>
          <p:cNvSpPr>
            <a:spLocks noGrp="1"/>
          </p:cNvSpPr>
          <p:nvPr>
            <p:ph type="sldNum" sz="quarter" idx="5"/>
          </p:nvPr>
        </p:nvSpPr>
        <p:spPr/>
        <p:txBody>
          <a:bodyPr/>
          <a:lstStyle/>
          <a:p>
            <a:fld id="{454AE541-6EE7-44D1-9FCC-CF00C17CFF09}" type="slidenum">
              <a:rPr lang="en-US" smtClean="0"/>
              <a:t>4</a:t>
            </a:fld>
            <a:endParaRPr lang="en-US"/>
          </a:p>
        </p:txBody>
      </p:sp>
    </p:spTree>
    <p:extLst>
      <p:ext uri="{BB962C8B-B14F-4D97-AF65-F5344CB8AC3E}">
        <p14:creationId xmlns:p14="http://schemas.microsoft.com/office/powerpoint/2010/main" val="1009363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4AE541-6EE7-44D1-9FCC-CF00C17CFF09}" type="slidenum">
              <a:rPr lang="en-US" smtClean="0"/>
              <a:t>5</a:t>
            </a:fld>
            <a:endParaRPr lang="en-US"/>
          </a:p>
        </p:txBody>
      </p:sp>
    </p:spTree>
    <p:extLst>
      <p:ext uri="{BB962C8B-B14F-4D97-AF65-F5344CB8AC3E}">
        <p14:creationId xmlns:p14="http://schemas.microsoft.com/office/powerpoint/2010/main" val="829213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4AE541-6EE7-44D1-9FCC-CF00C17CFF09}" type="slidenum">
              <a:rPr lang="en-US" smtClean="0"/>
              <a:t>9</a:t>
            </a:fld>
            <a:endParaRPr lang="en-US"/>
          </a:p>
        </p:txBody>
      </p:sp>
    </p:spTree>
    <p:extLst>
      <p:ext uri="{BB962C8B-B14F-4D97-AF65-F5344CB8AC3E}">
        <p14:creationId xmlns:p14="http://schemas.microsoft.com/office/powerpoint/2010/main" val="3355120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4AE541-6EE7-44D1-9FCC-CF00C17CFF09}" type="slidenum">
              <a:rPr lang="en-US" smtClean="0"/>
              <a:t>10</a:t>
            </a:fld>
            <a:endParaRPr lang="en-US"/>
          </a:p>
        </p:txBody>
      </p:sp>
    </p:spTree>
    <p:extLst>
      <p:ext uri="{BB962C8B-B14F-4D97-AF65-F5344CB8AC3E}">
        <p14:creationId xmlns:p14="http://schemas.microsoft.com/office/powerpoint/2010/main" val="3454033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4AE541-6EE7-44D1-9FCC-CF00C17CFF09}" type="slidenum">
              <a:rPr lang="en-US" smtClean="0"/>
              <a:t>11</a:t>
            </a:fld>
            <a:endParaRPr lang="en-US"/>
          </a:p>
        </p:txBody>
      </p:sp>
    </p:spTree>
    <p:extLst>
      <p:ext uri="{BB962C8B-B14F-4D97-AF65-F5344CB8AC3E}">
        <p14:creationId xmlns:p14="http://schemas.microsoft.com/office/powerpoint/2010/main" val="2621559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4AE541-6EE7-44D1-9FCC-CF00C17CFF09}" type="slidenum">
              <a:rPr lang="en-US" smtClean="0"/>
              <a:t>12</a:t>
            </a:fld>
            <a:endParaRPr lang="en-US"/>
          </a:p>
        </p:txBody>
      </p:sp>
    </p:spTree>
    <p:extLst>
      <p:ext uri="{BB962C8B-B14F-4D97-AF65-F5344CB8AC3E}">
        <p14:creationId xmlns:p14="http://schemas.microsoft.com/office/powerpoint/2010/main" val="3473660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4AE541-6EE7-44D1-9FCC-CF00C17CFF09}" type="slidenum">
              <a:rPr lang="en-US" smtClean="0"/>
              <a:t>13</a:t>
            </a:fld>
            <a:endParaRPr lang="en-US"/>
          </a:p>
        </p:txBody>
      </p:sp>
    </p:spTree>
    <p:extLst>
      <p:ext uri="{BB962C8B-B14F-4D97-AF65-F5344CB8AC3E}">
        <p14:creationId xmlns:p14="http://schemas.microsoft.com/office/powerpoint/2010/main" val="3268009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962232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30619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67487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730898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1/16/2023</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1993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772227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888627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561932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701321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113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2250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1/16/2023</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38449703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iscordjs.guid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iscordjs.guid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iscordjs.guid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iscordjs.guid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iscordjs.guid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discord.gg/bebqR6wAz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hyperlink" Target="https://www.javascript.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nodejs.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discord.com/developers/applications" TargetMode="Externa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iscordjs.guid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44CA2EAD-E7C7-4F64-924A-52D34FD75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5582D3-E79E-808A-D63F-61AAEDA0AE2F}"/>
              </a:ext>
            </a:extLst>
          </p:cNvPr>
          <p:cNvSpPr>
            <a:spLocks noGrp="1"/>
          </p:cNvSpPr>
          <p:nvPr>
            <p:ph type="ctrTitle"/>
          </p:nvPr>
        </p:nvSpPr>
        <p:spPr>
          <a:xfrm>
            <a:off x="4875975" y="1080000"/>
            <a:ext cx="6307200" cy="2185200"/>
          </a:xfrm>
        </p:spPr>
        <p:txBody>
          <a:bodyPr>
            <a:normAutofit fontScale="90000"/>
          </a:bodyPr>
          <a:lstStyle/>
          <a:p>
            <a:r>
              <a:rPr lang="en-US" dirty="0"/>
              <a:t>How to make your own Discord Bot using Node.js and discord.js</a:t>
            </a:r>
          </a:p>
        </p:txBody>
      </p:sp>
      <p:sp>
        <p:nvSpPr>
          <p:cNvPr id="3" name="Subtitle 2">
            <a:extLst>
              <a:ext uri="{FF2B5EF4-FFF2-40B4-BE49-F238E27FC236}">
                <a16:creationId xmlns:a16="http://schemas.microsoft.com/office/drawing/2014/main" id="{E4F7C1C5-FDAA-DE85-3026-A80A3573A22F}"/>
              </a:ext>
            </a:extLst>
          </p:cNvPr>
          <p:cNvSpPr>
            <a:spLocks noGrp="1"/>
          </p:cNvSpPr>
          <p:nvPr>
            <p:ph type="subTitle" idx="1"/>
          </p:nvPr>
        </p:nvSpPr>
        <p:spPr>
          <a:xfrm>
            <a:off x="4875975" y="4068000"/>
            <a:ext cx="6307200" cy="1710500"/>
          </a:xfrm>
        </p:spPr>
        <p:txBody>
          <a:bodyPr>
            <a:normAutofit/>
          </a:bodyPr>
          <a:lstStyle/>
          <a:p>
            <a:r>
              <a:rPr lang="en-US" dirty="0"/>
              <a:t>William Santosa</a:t>
            </a:r>
          </a:p>
          <a:p>
            <a:r>
              <a:rPr lang="en-US" dirty="0"/>
              <a:t>Prof. </a:t>
            </a:r>
            <a:r>
              <a:rPr lang="en-US" dirty="0" err="1"/>
              <a:t>Moulds</a:t>
            </a:r>
            <a:endParaRPr lang="en-US" dirty="0"/>
          </a:p>
          <a:p>
            <a:r>
              <a:rPr lang="en-US" dirty="0"/>
              <a:t>CSE 185S W2023</a:t>
            </a:r>
          </a:p>
        </p:txBody>
      </p:sp>
      <p:pic>
        <p:nvPicPr>
          <p:cNvPr id="16" name="Picture 3" descr="A grey robot with  colourful buttons">
            <a:extLst>
              <a:ext uri="{FF2B5EF4-FFF2-40B4-BE49-F238E27FC236}">
                <a16:creationId xmlns:a16="http://schemas.microsoft.com/office/drawing/2014/main" id="{9F7191AF-E3AA-5619-DA28-702082CE307C}"/>
              </a:ext>
            </a:extLst>
          </p:cNvPr>
          <p:cNvPicPr>
            <a:picLocks noChangeAspect="1"/>
          </p:cNvPicPr>
          <p:nvPr/>
        </p:nvPicPr>
        <p:blipFill rotWithShape="1">
          <a:blip r:embed="rId3"/>
          <a:srcRect l="49532" r="8211"/>
          <a:stretch/>
        </p:blipFill>
        <p:spPr>
          <a:xfrm>
            <a:off x="20" y="10"/>
            <a:ext cx="3863955" cy="6857989"/>
          </a:xfrm>
          <a:prstGeom prst="rect">
            <a:avLst/>
          </a:prstGeom>
        </p:spPr>
      </p:pic>
      <p:cxnSp>
        <p:nvCxnSpPr>
          <p:cNvPr id="17"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9575"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1046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E94A-031C-C56F-2964-EB61919588ED}"/>
              </a:ext>
            </a:extLst>
          </p:cNvPr>
          <p:cNvSpPr>
            <a:spLocks noGrp="1"/>
          </p:cNvSpPr>
          <p:nvPr>
            <p:ph type="title"/>
          </p:nvPr>
        </p:nvSpPr>
        <p:spPr>
          <a:xfrm>
            <a:off x="1295339" y="89555"/>
            <a:ext cx="9601321" cy="669139"/>
          </a:xfrm>
        </p:spPr>
        <p:txBody>
          <a:bodyPr>
            <a:normAutofit fontScale="90000"/>
          </a:bodyPr>
          <a:lstStyle/>
          <a:p>
            <a:pPr algn="ctr"/>
            <a:r>
              <a:rPr lang="en-US" dirty="0"/>
              <a:t>Creating the index.js file 2 (main file) (</a:t>
            </a:r>
            <a:r>
              <a:rPr lang="en-US" dirty="0">
                <a:hlinkClick r:id="rId3"/>
              </a:rPr>
              <a:t>adapted source code</a:t>
            </a:r>
            <a:r>
              <a:rPr lang="en-US" dirty="0"/>
              <a:t>)</a:t>
            </a:r>
          </a:p>
        </p:txBody>
      </p:sp>
      <p:sp>
        <p:nvSpPr>
          <p:cNvPr id="3" name="Content Placeholder 2">
            <a:extLst>
              <a:ext uri="{FF2B5EF4-FFF2-40B4-BE49-F238E27FC236}">
                <a16:creationId xmlns:a16="http://schemas.microsoft.com/office/drawing/2014/main" id="{FDADD222-1BDD-B22E-C59D-DCFA717FDF18}"/>
              </a:ext>
            </a:extLst>
          </p:cNvPr>
          <p:cNvSpPr>
            <a:spLocks noGrp="1"/>
          </p:cNvSpPr>
          <p:nvPr>
            <p:ph idx="1"/>
          </p:nvPr>
        </p:nvSpPr>
        <p:spPr>
          <a:xfrm>
            <a:off x="169459" y="831833"/>
            <a:ext cx="11853082" cy="5870624"/>
          </a:xfrm>
          <a:solidFill>
            <a:schemeClr val="tx1"/>
          </a:solidFill>
        </p:spPr>
        <p:txBody>
          <a:bodyPr>
            <a:normAutofit fontScale="62500" lnSpcReduction="20000"/>
          </a:bodyPr>
          <a:lstStyle/>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EC9B0"/>
                </a:solidFill>
                <a:effectLst/>
                <a:latin typeface="fira code" panose="020B0809050000020004" pitchFamily="49" charset="0"/>
              </a:rPr>
              <a:t>fs</a:t>
            </a:r>
            <a:r>
              <a:rPr lang="en-US" b="0" dirty="0">
                <a:solidFill>
                  <a:srgbClr val="D4D4D4"/>
                </a:solidFill>
                <a:effectLst/>
                <a:latin typeface="fira code" panose="020B0809050000020004" pitchFamily="49" charset="0"/>
              </a:rPr>
              <a:t>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node:fs</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path</a:t>
            </a:r>
            <a:r>
              <a:rPr lang="en-US" b="0" dirty="0">
                <a:solidFill>
                  <a:srgbClr val="D4D4D4"/>
                </a:solidFill>
                <a:effectLst/>
                <a:latin typeface="fira code" panose="020B0809050000020004" pitchFamily="49" charset="0"/>
              </a:rPr>
              <a:t>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node:path</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err="1">
                <a:solidFill>
                  <a:srgbClr val="4FC1FF"/>
                </a:solidFill>
                <a:effectLst/>
                <a:latin typeface="fira code" panose="020B0809050000020004" pitchFamily="49" charset="0"/>
              </a:rPr>
              <a:t>client</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commands</a:t>
            </a:r>
            <a:r>
              <a:rPr lang="en-US" b="0" dirty="0">
                <a:solidFill>
                  <a:srgbClr val="D4D4D4"/>
                </a:solidFill>
                <a:effectLst/>
                <a:latin typeface="fira code" panose="020B0809050000020004" pitchFamily="49" charset="0"/>
              </a:rPr>
              <a:t> = </a:t>
            </a:r>
            <a:r>
              <a:rPr lang="en-US" b="0" dirty="0">
                <a:solidFill>
                  <a:srgbClr val="569CD6"/>
                </a:solidFill>
                <a:effectLst/>
                <a:latin typeface="fira code" panose="020B0809050000020004" pitchFamily="49" charset="0"/>
              </a:rPr>
              <a:t>new</a:t>
            </a:r>
            <a:r>
              <a:rPr lang="en-US" b="0" dirty="0">
                <a:solidFill>
                  <a:srgbClr val="D4D4D4"/>
                </a:solidFill>
                <a:effectLst/>
                <a:latin typeface="fira code" panose="020B0809050000020004" pitchFamily="49" charset="0"/>
              </a:rPr>
              <a:t> </a:t>
            </a:r>
            <a:r>
              <a:rPr lang="en-US" b="0" dirty="0">
                <a:solidFill>
                  <a:srgbClr val="DCDCAA"/>
                </a:solidFill>
                <a:effectLst/>
                <a:latin typeface="fira code" panose="020B0809050000020004" pitchFamily="49" charset="0"/>
              </a:rPr>
              <a:t>Collection</a:t>
            </a: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a:solidFill>
                  <a:srgbClr val="C586C0"/>
                </a:solidFill>
                <a:effectLst/>
                <a:latin typeface="fira code" panose="020B0809050000020004" pitchFamily="49" charset="0"/>
              </a:rPr>
              <a:t>for</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file</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of</a:t>
            </a:r>
            <a:r>
              <a:rPr lang="en-US" b="0" dirty="0">
                <a:solidFill>
                  <a:srgbClr val="D4D4D4"/>
                </a:solidFill>
                <a:effectLst/>
                <a:latin typeface="fira code" panose="020B0809050000020004" pitchFamily="49" charset="0"/>
              </a:rPr>
              <a:t> </a:t>
            </a:r>
            <a:r>
              <a:rPr lang="en-US" b="0" dirty="0" err="1">
                <a:solidFill>
                  <a:srgbClr val="4FC1FF"/>
                </a:solidFill>
                <a:effectLst/>
                <a:latin typeface="fira code" panose="020B0809050000020004" pitchFamily="49" charset="0"/>
              </a:rPr>
              <a:t>commandFiles</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err="1">
                <a:solidFill>
                  <a:srgbClr val="4FC1FF"/>
                </a:solidFill>
                <a:effectLst/>
                <a:latin typeface="fira code" panose="020B0809050000020004" pitchFamily="49" charset="0"/>
              </a:rPr>
              <a:t>filePath</a:t>
            </a:r>
            <a:r>
              <a:rPr lang="en-US" b="0" dirty="0">
                <a:solidFill>
                  <a:srgbClr val="D4D4D4"/>
                </a:solidFill>
                <a:effectLst/>
                <a:latin typeface="fira code" panose="020B0809050000020004" pitchFamily="49" charset="0"/>
              </a:rPr>
              <a:t> = </a:t>
            </a:r>
            <a:r>
              <a:rPr lang="en-US" b="0" dirty="0" err="1">
                <a:solidFill>
                  <a:srgbClr val="4FC1FF"/>
                </a:solidFill>
                <a:effectLst/>
                <a:latin typeface="fira code" panose="020B0809050000020004" pitchFamily="49" charset="0"/>
              </a:rPr>
              <a:t>path</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join</a:t>
            </a:r>
            <a:r>
              <a:rPr lang="en-US" b="0" dirty="0">
                <a:solidFill>
                  <a:srgbClr val="D4D4D4"/>
                </a:solidFill>
                <a:effectLst/>
                <a:latin typeface="fira code" panose="020B0809050000020004" pitchFamily="49" charset="0"/>
              </a:rPr>
              <a:t>(</a:t>
            </a:r>
            <a:r>
              <a:rPr lang="en-US" b="0" dirty="0" err="1">
                <a:solidFill>
                  <a:srgbClr val="4FC1FF"/>
                </a:solidFill>
                <a:effectLst/>
                <a:latin typeface="fira code" panose="020B0809050000020004" pitchFamily="49" charset="0"/>
              </a:rPr>
              <a:t>commandsPath</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file</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command</a:t>
            </a:r>
            <a:r>
              <a:rPr lang="en-US" b="0" dirty="0">
                <a:solidFill>
                  <a:srgbClr val="D4D4D4"/>
                </a:solidFill>
                <a:effectLst/>
                <a:latin typeface="fira code" panose="020B0809050000020004" pitchFamily="49" charset="0"/>
              </a:rPr>
              <a:t>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err="1">
                <a:solidFill>
                  <a:srgbClr val="4FC1FF"/>
                </a:solidFill>
                <a:effectLst/>
                <a:latin typeface="fira code" panose="020B0809050000020004" pitchFamily="49" charset="0"/>
              </a:rPr>
              <a:t>filePath</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r>
              <a:rPr lang="en-US" b="0" dirty="0">
                <a:solidFill>
                  <a:srgbClr val="6A9955"/>
                </a:solidFill>
                <a:effectLst/>
                <a:latin typeface="fira code" panose="020B0809050000020004" pitchFamily="49" charset="0"/>
              </a:rPr>
              <a:t>// Set a new item in the Collection with the key as the command name and the value as the exported module</a:t>
            </a:r>
            <a:endParaRPr lang="en-US" b="0" dirty="0">
              <a:solidFill>
                <a:srgbClr val="D4D4D4"/>
              </a:solidFill>
              <a:effectLst/>
              <a:latin typeface="fira code" panose="020B0809050000020004" pitchFamily="49" charset="0"/>
            </a:endParaRPr>
          </a:p>
          <a:p>
            <a:pPr marL="0" indent="0">
              <a:buNone/>
            </a:pP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if</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'data'</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in</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command</a:t>
            </a:r>
            <a:r>
              <a:rPr lang="en-US" b="0" dirty="0">
                <a:solidFill>
                  <a:srgbClr val="D4D4D4"/>
                </a:solidFill>
                <a:effectLst/>
                <a:latin typeface="fira code" panose="020B0809050000020004" pitchFamily="49" charset="0"/>
              </a:rPr>
              <a:t> &amp;&amp; </a:t>
            </a:r>
            <a:r>
              <a:rPr lang="en-US" b="0" dirty="0">
                <a:solidFill>
                  <a:srgbClr val="CE9178"/>
                </a:solidFill>
                <a:effectLst/>
                <a:latin typeface="fira code" panose="020B0809050000020004" pitchFamily="49" charset="0"/>
              </a:rPr>
              <a:t>'execute'</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in</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command</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err="1">
                <a:solidFill>
                  <a:srgbClr val="4FC1FF"/>
                </a:solidFill>
                <a:effectLst/>
                <a:latin typeface="fira code" panose="020B0809050000020004" pitchFamily="49" charset="0"/>
              </a:rPr>
              <a:t>client</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commands</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set</a:t>
            </a:r>
            <a:r>
              <a:rPr lang="en-US" b="0" dirty="0">
                <a:solidFill>
                  <a:srgbClr val="D4D4D4"/>
                </a:solidFill>
                <a:effectLst/>
                <a:latin typeface="fira code" panose="020B0809050000020004" pitchFamily="49" charset="0"/>
              </a:rPr>
              <a:t>(</a:t>
            </a:r>
            <a:r>
              <a:rPr lang="en-US" b="0" dirty="0">
                <a:solidFill>
                  <a:srgbClr val="4FC1FF"/>
                </a:solidFill>
                <a:effectLst/>
                <a:latin typeface="fira code" panose="020B0809050000020004" pitchFamily="49" charset="0"/>
              </a:rPr>
              <a:t>command</a:t>
            </a:r>
            <a:r>
              <a:rPr lang="en-US" b="0" dirty="0">
                <a:solidFill>
                  <a:srgbClr val="D4D4D4"/>
                </a:solidFill>
                <a:effectLst/>
                <a:latin typeface="fira code" panose="020B0809050000020004" pitchFamily="49" charset="0"/>
              </a:rPr>
              <a:t>.</a:t>
            </a:r>
            <a:r>
              <a:rPr lang="en-US" b="0" dirty="0">
                <a:solidFill>
                  <a:srgbClr val="9CDCFE"/>
                </a:solidFill>
                <a:effectLst/>
                <a:latin typeface="fira code" panose="020B0809050000020004" pitchFamily="49" charset="0"/>
              </a:rPr>
              <a:t>data</a:t>
            </a:r>
            <a:r>
              <a:rPr lang="en-US" b="0" dirty="0">
                <a:solidFill>
                  <a:srgbClr val="D4D4D4"/>
                </a:solidFill>
                <a:effectLst/>
                <a:latin typeface="fira code" panose="020B0809050000020004" pitchFamily="49" charset="0"/>
              </a:rPr>
              <a:t>.</a:t>
            </a:r>
            <a:r>
              <a:rPr lang="en-US" b="0" dirty="0">
                <a:solidFill>
                  <a:srgbClr val="9CDCFE"/>
                </a:solidFill>
                <a:effectLst/>
                <a:latin typeface="fira code" panose="020B0809050000020004" pitchFamily="49" charset="0"/>
              </a:rPr>
              <a:t>name</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command</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 </a:t>
            </a:r>
            <a:r>
              <a:rPr lang="en-US" b="0" dirty="0">
                <a:solidFill>
                  <a:srgbClr val="C586C0"/>
                </a:solidFill>
                <a:effectLst/>
                <a:latin typeface="fira code" panose="020B0809050000020004" pitchFamily="49" charset="0"/>
              </a:rPr>
              <a:t>else</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console</a:t>
            </a:r>
            <a:r>
              <a:rPr lang="en-US" b="0" dirty="0">
                <a:solidFill>
                  <a:srgbClr val="D4D4D4"/>
                </a:solidFill>
                <a:effectLst/>
                <a:latin typeface="fira code" panose="020B0809050000020004" pitchFamily="49" charset="0"/>
              </a:rPr>
              <a:t>.</a:t>
            </a:r>
            <a:r>
              <a:rPr lang="en-US" b="0" dirty="0">
                <a:solidFill>
                  <a:srgbClr val="DCDCAA"/>
                </a:solidFill>
                <a:effectLst/>
                <a:latin typeface="fira code" panose="020B0809050000020004" pitchFamily="49" charset="0"/>
              </a:rPr>
              <a:t>log</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`[WARNING] The command at </a:t>
            </a:r>
            <a:r>
              <a:rPr lang="en-US" b="0" dirty="0">
                <a:solidFill>
                  <a:srgbClr val="569CD6"/>
                </a:solidFill>
                <a:effectLst/>
                <a:latin typeface="fira code" panose="020B0809050000020004" pitchFamily="49" charset="0"/>
              </a:rPr>
              <a:t>${</a:t>
            </a:r>
            <a:r>
              <a:rPr lang="en-US" b="0" dirty="0" err="1">
                <a:solidFill>
                  <a:srgbClr val="4FC1FF"/>
                </a:solidFill>
                <a:effectLst/>
                <a:latin typeface="fira code" panose="020B0809050000020004" pitchFamily="49" charset="0"/>
              </a:rPr>
              <a:t>filePath</a:t>
            </a:r>
            <a:r>
              <a:rPr lang="en-US" b="0" dirty="0">
                <a:solidFill>
                  <a:srgbClr val="569CD6"/>
                </a:solidFill>
                <a:effectLst/>
                <a:latin typeface="fira code" panose="020B0809050000020004" pitchFamily="49" charset="0"/>
              </a:rPr>
              <a:t>}</a:t>
            </a:r>
            <a:r>
              <a:rPr lang="en-US" b="0" dirty="0">
                <a:solidFill>
                  <a:srgbClr val="CE9178"/>
                </a:solidFill>
                <a:effectLst/>
                <a:latin typeface="fira code" panose="020B0809050000020004" pitchFamily="49" charset="0"/>
              </a:rPr>
              <a:t> is missing a required "data" or "execute" property.`</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a:t>
            </a:r>
          </a:p>
        </p:txBody>
      </p:sp>
    </p:spTree>
    <p:extLst>
      <p:ext uri="{BB962C8B-B14F-4D97-AF65-F5344CB8AC3E}">
        <p14:creationId xmlns:p14="http://schemas.microsoft.com/office/powerpoint/2010/main" val="1744576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E94A-031C-C56F-2964-EB61919588ED}"/>
              </a:ext>
            </a:extLst>
          </p:cNvPr>
          <p:cNvSpPr>
            <a:spLocks noGrp="1"/>
          </p:cNvSpPr>
          <p:nvPr>
            <p:ph type="title"/>
          </p:nvPr>
        </p:nvSpPr>
        <p:spPr>
          <a:xfrm>
            <a:off x="1295339" y="89555"/>
            <a:ext cx="9601321" cy="669139"/>
          </a:xfrm>
        </p:spPr>
        <p:txBody>
          <a:bodyPr>
            <a:normAutofit fontScale="90000"/>
          </a:bodyPr>
          <a:lstStyle/>
          <a:p>
            <a:pPr algn="ctr"/>
            <a:r>
              <a:rPr lang="en-US" dirty="0"/>
              <a:t>Creating the index.js file 3 (main file) (</a:t>
            </a:r>
            <a:r>
              <a:rPr lang="en-US" dirty="0">
                <a:hlinkClick r:id="rId3"/>
              </a:rPr>
              <a:t>adapted source code</a:t>
            </a:r>
            <a:r>
              <a:rPr lang="en-US" dirty="0"/>
              <a:t>)</a:t>
            </a:r>
          </a:p>
        </p:txBody>
      </p:sp>
      <p:sp>
        <p:nvSpPr>
          <p:cNvPr id="3" name="Content Placeholder 2">
            <a:extLst>
              <a:ext uri="{FF2B5EF4-FFF2-40B4-BE49-F238E27FC236}">
                <a16:creationId xmlns:a16="http://schemas.microsoft.com/office/drawing/2014/main" id="{FDADD222-1BDD-B22E-C59D-DCFA717FDF18}"/>
              </a:ext>
            </a:extLst>
          </p:cNvPr>
          <p:cNvSpPr>
            <a:spLocks noGrp="1"/>
          </p:cNvSpPr>
          <p:nvPr>
            <p:ph idx="1"/>
          </p:nvPr>
        </p:nvSpPr>
        <p:spPr>
          <a:xfrm>
            <a:off x="169459" y="831833"/>
            <a:ext cx="11853082" cy="5870624"/>
          </a:xfrm>
          <a:solidFill>
            <a:schemeClr val="tx1"/>
          </a:solidFill>
        </p:spPr>
        <p:txBody>
          <a:bodyPr>
            <a:normAutofit fontScale="55000" lnSpcReduction="20000"/>
          </a:bodyPr>
          <a:lstStyle/>
          <a:p>
            <a:pPr marL="0" indent="0">
              <a:buNone/>
            </a:pPr>
            <a:r>
              <a:rPr lang="en-US" b="0" dirty="0" err="1">
                <a:solidFill>
                  <a:srgbClr val="4FC1FF"/>
                </a:solidFill>
                <a:effectLst/>
                <a:latin typeface="fira code" panose="020B0809050000020004" pitchFamily="49" charset="0"/>
              </a:rPr>
              <a:t>client</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on</a:t>
            </a:r>
            <a:r>
              <a:rPr lang="en-US" b="0" dirty="0">
                <a:solidFill>
                  <a:srgbClr val="D4D4D4"/>
                </a:solidFill>
                <a:effectLst/>
                <a:latin typeface="fira code" panose="020B0809050000020004" pitchFamily="49" charset="0"/>
              </a:rPr>
              <a:t>(</a:t>
            </a:r>
            <a:r>
              <a:rPr lang="en-US" b="0" dirty="0" err="1">
                <a:solidFill>
                  <a:srgbClr val="4EC9B0"/>
                </a:solidFill>
                <a:effectLst/>
                <a:latin typeface="fira code" panose="020B0809050000020004" pitchFamily="49" charset="0"/>
              </a:rPr>
              <a:t>Events</a:t>
            </a:r>
            <a:r>
              <a:rPr lang="en-US" b="0" dirty="0" err="1">
                <a:solidFill>
                  <a:srgbClr val="D4D4D4"/>
                </a:solidFill>
                <a:effectLst/>
                <a:latin typeface="fira code" panose="020B0809050000020004" pitchFamily="49" charset="0"/>
              </a:rPr>
              <a:t>.</a:t>
            </a:r>
            <a:r>
              <a:rPr lang="en-US" b="0" dirty="0" err="1">
                <a:solidFill>
                  <a:srgbClr val="4FC1FF"/>
                </a:solidFill>
                <a:effectLst/>
                <a:latin typeface="fira code" panose="020B0809050000020004" pitchFamily="49" charset="0"/>
              </a:rPr>
              <a:t>InteractionCreate</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async</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interaction</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=&gt;</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if</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interaction</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isChatInputCommand</a:t>
            </a: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return</a:t>
            </a: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command</a:t>
            </a:r>
            <a:r>
              <a:rPr lang="en-US" b="0" dirty="0">
                <a:solidFill>
                  <a:srgbClr val="D4D4D4"/>
                </a:solidFill>
                <a:effectLst/>
                <a:latin typeface="fira code" panose="020B0809050000020004" pitchFamily="49" charset="0"/>
              </a:rPr>
              <a:t> = </a:t>
            </a:r>
            <a:r>
              <a:rPr lang="en-US" b="0" dirty="0" err="1">
                <a:solidFill>
                  <a:srgbClr val="9CDCFE"/>
                </a:solidFill>
                <a:effectLst/>
                <a:latin typeface="fira code" panose="020B0809050000020004" pitchFamily="49" charset="0"/>
              </a:rPr>
              <a:t>interaction</a:t>
            </a:r>
            <a:r>
              <a:rPr lang="en-US" b="0" dirty="0" err="1">
                <a:solidFill>
                  <a:srgbClr val="D4D4D4"/>
                </a:solidFill>
                <a:effectLst/>
                <a:latin typeface="fira code" panose="020B0809050000020004" pitchFamily="49" charset="0"/>
              </a:rPr>
              <a:t>.</a:t>
            </a:r>
            <a:r>
              <a:rPr lang="en-US" b="0" dirty="0" err="1">
                <a:solidFill>
                  <a:srgbClr val="4FC1FF"/>
                </a:solidFill>
                <a:effectLst/>
                <a:latin typeface="fira code" panose="020B0809050000020004" pitchFamily="49" charset="0"/>
              </a:rPr>
              <a:t>client</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commands</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get</a:t>
            </a:r>
            <a:r>
              <a:rPr lang="en-US" b="0" dirty="0">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interaction</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commandName</a:t>
            </a: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if</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command</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console</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error</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`No command matching </a:t>
            </a:r>
            <a:r>
              <a:rPr lang="en-US" b="0" dirty="0">
                <a:solidFill>
                  <a:srgbClr val="569CD6"/>
                </a:solidFill>
                <a:effectLst/>
                <a:latin typeface="fira code" panose="020B0809050000020004" pitchFamily="49" charset="0"/>
              </a:rPr>
              <a:t>${</a:t>
            </a:r>
            <a:r>
              <a:rPr lang="en-US" b="0" dirty="0" err="1">
                <a:solidFill>
                  <a:srgbClr val="9CDCFE"/>
                </a:solidFill>
                <a:effectLst/>
                <a:latin typeface="fira code" panose="020B0809050000020004" pitchFamily="49" charset="0"/>
              </a:rPr>
              <a:t>interaction</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commandName</a:t>
            </a:r>
            <a:r>
              <a:rPr lang="en-US" b="0" dirty="0">
                <a:solidFill>
                  <a:srgbClr val="569CD6"/>
                </a:solidFill>
                <a:effectLst/>
                <a:latin typeface="fira code" panose="020B0809050000020004" pitchFamily="49" charset="0"/>
              </a:rPr>
              <a:t>}</a:t>
            </a:r>
            <a:r>
              <a:rPr lang="en-US" b="0" dirty="0">
                <a:solidFill>
                  <a:srgbClr val="CE9178"/>
                </a:solidFill>
                <a:effectLst/>
                <a:latin typeface="fira code" panose="020B0809050000020004" pitchFamily="49" charset="0"/>
              </a:rPr>
              <a:t> was found.`</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return</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p>
          <a:p>
            <a:pPr marL="0" indent="0">
              <a:buNone/>
            </a:pPr>
            <a:br>
              <a:rPr lang="en-US" b="0" dirty="0">
                <a:solidFill>
                  <a:srgbClr val="D4D4D4"/>
                </a:solidFill>
                <a:effectLst/>
                <a:latin typeface="fira code" panose="020B0809050000020004" pitchFamily="49" charset="0"/>
              </a:rPr>
            </a:b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try</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await</a:t>
            </a:r>
            <a:r>
              <a:rPr lang="en-US" b="0" dirty="0">
                <a:solidFill>
                  <a:srgbClr val="D4D4D4"/>
                </a:solidFill>
                <a:effectLst/>
                <a:latin typeface="fira code" panose="020B0809050000020004" pitchFamily="49" charset="0"/>
              </a:rPr>
              <a:t> </a:t>
            </a:r>
            <a:r>
              <a:rPr lang="en-US" b="0" dirty="0" err="1">
                <a:solidFill>
                  <a:srgbClr val="4FC1FF"/>
                </a:solidFill>
                <a:effectLst/>
                <a:latin typeface="fira code" panose="020B0809050000020004" pitchFamily="49" charset="0"/>
              </a:rPr>
              <a:t>command</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execute</a:t>
            </a:r>
            <a:r>
              <a:rPr lang="en-US" b="0" dirty="0">
                <a:solidFill>
                  <a:srgbClr val="D4D4D4"/>
                </a:solidFill>
                <a:effectLst/>
                <a:latin typeface="fira code" panose="020B0809050000020004" pitchFamily="49" charset="0"/>
              </a:rPr>
              <a:t>(</a:t>
            </a:r>
            <a:r>
              <a:rPr lang="en-US" b="0" dirty="0">
                <a:solidFill>
                  <a:srgbClr val="9CDCFE"/>
                </a:solidFill>
                <a:effectLst/>
                <a:latin typeface="fira code" panose="020B0809050000020004" pitchFamily="49" charset="0"/>
              </a:rPr>
              <a:t>interaction</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 </a:t>
            </a:r>
            <a:r>
              <a:rPr lang="en-US" b="0" dirty="0">
                <a:solidFill>
                  <a:srgbClr val="C586C0"/>
                </a:solidFill>
                <a:effectLst/>
                <a:latin typeface="fira code" panose="020B0809050000020004" pitchFamily="49" charset="0"/>
              </a:rPr>
              <a:t>catch</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error</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console</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error</a:t>
            </a:r>
            <a:r>
              <a:rPr lang="en-US" b="0" dirty="0">
                <a:solidFill>
                  <a:srgbClr val="D4D4D4"/>
                </a:solidFill>
                <a:effectLst/>
                <a:latin typeface="fira code" panose="020B0809050000020004" pitchFamily="49" charset="0"/>
              </a:rPr>
              <a:t>(</a:t>
            </a:r>
            <a:r>
              <a:rPr lang="en-US" b="0" dirty="0">
                <a:solidFill>
                  <a:srgbClr val="9CDCFE"/>
                </a:solidFill>
                <a:effectLst/>
                <a:latin typeface="fira code" panose="020B0809050000020004" pitchFamily="49" charset="0"/>
              </a:rPr>
              <a:t>error</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await</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interaction</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reply</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content: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'There was an error while executing this command!'</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ephemeral:</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true</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a:t>
            </a:r>
          </a:p>
        </p:txBody>
      </p:sp>
    </p:spTree>
    <p:extLst>
      <p:ext uri="{BB962C8B-B14F-4D97-AF65-F5344CB8AC3E}">
        <p14:creationId xmlns:p14="http://schemas.microsoft.com/office/powerpoint/2010/main" val="1646635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E94A-031C-C56F-2964-EB61919588ED}"/>
              </a:ext>
            </a:extLst>
          </p:cNvPr>
          <p:cNvSpPr>
            <a:spLocks noGrp="1"/>
          </p:cNvSpPr>
          <p:nvPr>
            <p:ph type="title"/>
          </p:nvPr>
        </p:nvSpPr>
        <p:spPr>
          <a:xfrm>
            <a:off x="169459" y="89555"/>
            <a:ext cx="11853082" cy="669139"/>
          </a:xfrm>
        </p:spPr>
        <p:txBody>
          <a:bodyPr>
            <a:normAutofit/>
          </a:bodyPr>
          <a:lstStyle/>
          <a:p>
            <a:pPr algn="ctr"/>
            <a:r>
              <a:rPr lang="en-US" dirty="0"/>
              <a:t>Creating the deploy-commands.js file (deploy file) (</a:t>
            </a:r>
            <a:r>
              <a:rPr lang="en-US" dirty="0">
                <a:hlinkClick r:id="rId3"/>
              </a:rPr>
              <a:t>adapted source code</a:t>
            </a:r>
            <a:r>
              <a:rPr lang="en-US" dirty="0"/>
              <a:t>)</a:t>
            </a:r>
          </a:p>
        </p:txBody>
      </p:sp>
      <p:sp>
        <p:nvSpPr>
          <p:cNvPr id="3" name="Content Placeholder 2">
            <a:extLst>
              <a:ext uri="{FF2B5EF4-FFF2-40B4-BE49-F238E27FC236}">
                <a16:creationId xmlns:a16="http://schemas.microsoft.com/office/drawing/2014/main" id="{FDADD222-1BDD-B22E-C59D-DCFA717FDF18}"/>
              </a:ext>
            </a:extLst>
          </p:cNvPr>
          <p:cNvSpPr>
            <a:spLocks noGrp="1"/>
          </p:cNvSpPr>
          <p:nvPr>
            <p:ph idx="1"/>
          </p:nvPr>
        </p:nvSpPr>
        <p:spPr>
          <a:xfrm>
            <a:off x="169459" y="831833"/>
            <a:ext cx="11853082" cy="5870624"/>
          </a:xfrm>
          <a:solidFill>
            <a:schemeClr val="tx1"/>
          </a:solidFill>
        </p:spPr>
        <p:txBody>
          <a:bodyPr>
            <a:normAutofit fontScale="77500" lnSpcReduction="20000"/>
          </a:bodyPr>
          <a:lstStyle/>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 </a:t>
            </a:r>
            <a:r>
              <a:rPr lang="en-US" b="0" dirty="0">
                <a:solidFill>
                  <a:srgbClr val="4EC9B0"/>
                </a:solidFill>
                <a:effectLst/>
                <a:latin typeface="fira code" panose="020B0809050000020004" pitchFamily="49" charset="0"/>
              </a:rPr>
              <a:t>REST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Routes</a:t>
            </a:r>
            <a:r>
              <a:rPr lang="en-US" b="0" dirty="0">
                <a:solidFill>
                  <a:srgbClr val="D4D4D4"/>
                </a:solidFill>
                <a:effectLst/>
                <a:latin typeface="fira code" panose="020B0809050000020004" pitchFamily="49" charset="0"/>
              </a:rPr>
              <a:t> }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'discord.js'</a:t>
            </a:r>
            <a:r>
              <a:rPr lang="en-US" b="0" dirty="0">
                <a:solidFill>
                  <a:srgbClr val="D4D4D4"/>
                </a:solidFill>
                <a:effectLst/>
                <a:latin typeface="fira code" panose="020B0809050000020004" pitchFamily="49" charset="0"/>
              </a:rPr>
              <a:t>);</a:t>
            </a:r>
          </a:p>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 </a:t>
            </a:r>
            <a:r>
              <a:rPr lang="en-US" b="0" dirty="0" err="1">
                <a:solidFill>
                  <a:srgbClr val="9CDCFE"/>
                </a:solidFill>
                <a:effectLst/>
                <a:latin typeface="fira code" panose="020B0809050000020004" pitchFamily="49" charset="0"/>
              </a:rPr>
              <a:t>clientID</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TOKEN</a:t>
            </a:r>
            <a:r>
              <a:rPr lang="en-US" b="0" dirty="0">
                <a:solidFill>
                  <a:srgbClr val="D4D4D4"/>
                </a:solidFill>
                <a:effectLst/>
                <a:latin typeface="fira code" panose="020B0809050000020004" pitchFamily="49" charset="0"/>
              </a:rPr>
              <a:t> }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config.json</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EC9B0"/>
                </a:solidFill>
                <a:effectLst/>
                <a:latin typeface="fira code" panose="020B0809050000020004" pitchFamily="49" charset="0"/>
              </a:rPr>
              <a:t>fs</a:t>
            </a:r>
            <a:r>
              <a:rPr lang="en-US" b="0" dirty="0">
                <a:solidFill>
                  <a:srgbClr val="D4D4D4"/>
                </a:solidFill>
                <a:effectLst/>
                <a:latin typeface="fira code" panose="020B0809050000020004" pitchFamily="49" charset="0"/>
              </a:rPr>
              <a:t>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node:fs</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commands</a:t>
            </a:r>
            <a:r>
              <a:rPr lang="en-US" b="0" dirty="0">
                <a:solidFill>
                  <a:srgbClr val="D4D4D4"/>
                </a:solidFill>
                <a:effectLst/>
                <a:latin typeface="fira code" panose="020B0809050000020004" pitchFamily="49" charset="0"/>
              </a:rPr>
              <a:t> = [];</a:t>
            </a:r>
          </a:p>
          <a:p>
            <a:pPr marL="0" indent="0">
              <a:buNone/>
            </a:pPr>
            <a:r>
              <a:rPr lang="en-US" b="0" dirty="0">
                <a:solidFill>
                  <a:srgbClr val="6A9955"/>
                </a:solidFill>
                <a:effectLst/>
                <a:latin typeface="fira code" panose="020B0809050000020004" pitchFamily="49" charset="0"/>
              </a:rPr>
              <a:t>// Grab all the command files from the commands directory you created earlier</a:t>
            </a:r>
            <a:endParaRPr lang="en-US" b="0" dirty="0">
              <a:solidFill>
                <a:srgbClr val="D4D4D4"/>
              </a:solidFill>
              <a:effectLst/>
              <a:latin typeface="fira code" panose="020B0809050000020004" pitchFamily="49" charset="0"/>
            </a:endParaRPr>
          </a:p>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err="1">
                <a:solidFill>
                  <a:srgbClr val="4FC1FF"/>
                </a:solidFill>
                <a:effectLst/>
                <a:latin typeface="fira code" panose="020B0809050000020004" pitchFamily="49" charset="0"/>
              </a:rPr>
              <a:t>commandFiles</a:t>
            </a:r>
            <a:r>
              <a:rPr lang="en-US" b="0" dirty="0">
                <a:solidFill>
                  <a:srgbClr val="D4D4D4"/>
                </a:solidFill>
                <a:effectLst/>
                <a:latin typeface="fira code" panose="020B0809050000020004" pitchFamily="49" charset="0"/>
              </a:rPr>
              <a:t> = </a:t>
            </a:r>
            <a:r>
              <a:rPr lang="en-US" b="0" dirty="0" err="1">
                <a:solidFill>
                  <a:srgbClr val="4EC9B0"/>
                </a:solidFill>
                <a:effectLst/>
                <a:latin typeface="fira code" panose="020B0809050000020004" pitchFamily="49" charset="0"/>
              </a:rPr>
              <a:t>fs</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readdirSync</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'./commands'</a:t>
            </a:r>
            <a:r>
              <a:rPr lang="en-US" b="0" dirty="0">
                <a:solidFill>
                  <a:srgbClr val="D4D4D4"/>
                </a:solidFill>
                <a:effectLst/>
                <a:latin typeface="fira code" panose="020B0809050000020004" pitchFamily="49" charset="0"/>
              </a:rPr>
              <a:t>).</a:t>
            </a:r>
            <a:r>
              <a:rPr lang="en-US" b="0" dirty="0">
                <a:solidFill>
                  <a:srgbClr val="DCDCAA"/>
                </a:solidFill>
                <a:effectLst/>
                <a:latin typeface="fira code" panose="020B0809050000020004" pitchFamily="49" charset="0"/>
              </a:rPr>
              <a:t>filter</a:t>
            </a:r>
            <a:r>
              <a:rPr lang="en-US" b="0" dirty="0">
                <a:solidFill>
                  <a:srgbClr val="D4D4D4"/>
                </a:solidFill>
                <a:effectLst/>
                <a:latin typeface="fira code" panose="020B0809050000020004" pitchFamily="49" charset="0"/>
              </a:rPr>
              <a:t>(</a:t>
            </a:r>
            <a:r>
              <a:rPr lang="en-US" b="0" dirty="0">
                <a:solidFill>
                  <a:srgbClr val="9CDCFE"/>
                </a:solidFill>
                <a:effectLst/>
                <a:latin typeface="fira code" panose="020B0809050000020004" pitchFamily="49" charset="0"/>
              </a:rPr>
              <a:t>file</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=&gt;</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file</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endsWith</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js</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a:solidFill>
                  <a:srgbClr val="6A9955"/>
                </a:solidFill>
                <a:effectLst/>
                <a:latin typeface="fira code" panose="020B0809050000020004" pitchFamily="49" charset="0"/>
              </a:rPr>
              <a:t>// Grab the </a:t>
            </a:r>
            <a:r>
              <a:rPr lang="en-US" b="0" dirty="0" err="1">
                <a:solidFill>
                  <a:srgbClr val="6A9955"/>
                </a:solidFill>
                <a:effectLst/>
                <a:latin typeface="fira code" panose="020B0809050000020004" pitchFamily="49" charset="0"/>
              </a:rPr>
              <a:t>SlashCommandBuilder#toJSON</a:t>
            </a:r>
            <a:r>
              <a:rPr lang="en-US" b="0" dirty="0">
                <a:solidFill>
                  <a:srgbClr val="6A9955"/>
                </a:solidFill>
                <a:effectLst/>
                <a:latin typeface="fira code" panose="020B0809050000020004" pitchFamily="49" charset="0"/>
              </a:rPr>
              <a:t>() output of each command's data for deployment</a:t>
            </a:r>
            <a:endParaRPr lang="en-US" b="0" dirty="0">
              <a:solidFill>
                <a:srgbClr val="D4D4D4"/>
              </a:solidFill>
              <a:effectLst/>
              <a:latin typeface="fira code" panose="020B0809050000020004" pitchFamily="49" charset="0"/>
            </a:endParaRPr>
          </a:p>
          <a:p>
            <a:pPr marL="0" indent="0">
              <a:buNone/>
            </a:pPr>
            <a:r>
              <a:rPr lang="en-US" b="0" dirty="0">
                <a:solidFill>
                  <a:srgbClr val="C586C0"/>
                </a:solidFill>
                <a:effectLst/>
                <a:latin typeface="fira code" panose="020B0809050000020004" pitchFamily="49" charset="0"/>
              </a:rPr>
              <a:t>for</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file</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of</a:t>
            </a:r>
            <a:r>
              <a:rPr lang="en-US" b="0" dirty="0">
                <a:solidFill>
                  <a:srgbClr val="D4D4D4"/>
                </a:solidFill>
                <a:effectLst/>
                <a:latin typeface="fira code" panose="020B0809050000020004" pitchFamily="49" charset="0"/>
              </a:rPr>
              <a:t> </a:t>
            </a:r>
            <a:r>
              <a:rPr lang="en-US" b="0" dirty="0" err="1">
                <a:solidFill>
                  <a:srgbClr val="4FC1FF"/>
                </a:solidFill>
                <a:effectLst/>
                <a:latin typeface="fira code" panose="020B0809050000020004" pitchFamily="49" charset="0"/>
              </a:rPr>
              <a:t>commandFiles</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command</a:t>
            </a:r>
            <a:r>
              <a:rPr lang="en-US" b="0" dirty="0">
                <a:solidFill>
                  <a:srgbClr val="D4D4D4"/>
                </a:solidFill>
                <a:effectLst/>
                <a:latin typeface="fira code" panose="020B0809050000020004" pitchFamily="49" charset="0"/>
              </a:rPr>
              <a:t>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`./commands/</a:t>
            </a:r>
            <a:r>
              <a:rPr lang="en-US" b="0" dirty="0">
                <a:solidFill>
                  <a:srgbClr val="569CD6"/>
                </a:solidFill>
                <a:effectLst/>
                <a:latin typeface="fira code" panose="020B0809050000020004" pitchFamily="49" charset="0"/>
              </a:rPr>
              <a:t>${</a:t>
            </a:r>
            <a:r>
              <a:rPr lang="en-US" b="0" dirty="0">
                <a:solidFill>
                  <a:srgbClr val="4FC1FF"/>
                </a:solidFill>
                <a:effectLst/>
                <a:latin typeface="fira code" panose="020B0809050000020004" pitchFamily="49" charset="0"/>
              </a:rPr>
              <a:t>file</a:t>
            </a:r>
            <a:r>
              <a:rPr lang="en-US" b="0" dirty="0">
                <a:solidFill>
                  <a:srgbClr val="569CD6"/>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r>
              <a:rPr lang="en-US" b="0" dirty="0" err="1">
                <a:solidFill>
                  <a:srgbClr val="4FC1FF"/>
                </a:solidFill>
                <a:effectLst/>
                <a:latin typeface="fira code" panose="020B0809050000020004" pitchFamily="49" charset="0"/>
              </a:rPr>
              <a:t>commands</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push</a:t>
            </a:r>
            <a:r>
              <a:rPr lang="en-US" b="0" dirty="0">
                <a:solidFill>
                  <a:srgbClr val="D4D4D4"/>
                </a:solidFill>
                <a:effectLst/>
                <a:latin typeface="fira code" panose="020B0809050000020004" pitchFamily="49" charset="0"/>
              </a:rPr>
              <a:t>(</a:t>
            </a:r>
            <a:r>
              <a:rPr lang="en-US" b="0" dirty="0" err="1">
                <a:solidFill>
                  <a:srgbClr val="4FC1FF"/>
                </a:solidFill>
                <a:effectLst/>
                <a:latin typeface="fira code" panose="020B0809050000020004" pitchFamily="49" charset="0"/>
              </a:rPr>
              <a:t>command</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data</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toJSON</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a:t>
            </a:r>
          </a:p>
        </p:txBody>
      </p:sp>
    </p:spTree>
    <p:extLst>
      <p:ext uri="{BB962C8B-B14F-4D97-AF65-F5344CB8AC3E}">
        <p14:creationId xmlns:p14="http://schemas.microsoft.com/office/powerpoint/2010/main" val="3296767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E94A-031C-C56F-2964-EB61919588ED}"/>
              </a:ext>
            </a:extLst>
          </p:cNvPr>
          <p:cNvSpPr>
            <a:spLocks noGrp="1"/>
          </p:cNvSpPr>
          <p:nvPr>
            <p:ph type="title"/>
          </p:nvPr>
        </p:nvSpPr>
        <p:spPr>
          <a:xfrm>
            <a:off x="169459" y="89555"/>
            <a:ext cx="11853082" cy="669139"/>
          </a:xfrm>
        </p:spPr>
        <p:txBody>
          <a:bodyPr>
            <a:normAutofit fontScale="90000"/>
          </a:bodyPr>
          <a:lstStyle/>
          <a:p>
            <a:pPr algn="ctr"/>
            <a:r>
              <a:rPr lang="en-US" dirty="0"/>
              <a:t>Creating the deploy-commands.js file 2 (deploy file) (</a:t>
            </a:r>
            <a:r>
              <a:rPr lang="en-US" dirty="0">
                <a:hlinkClick r:id="rId3"/>
              </a:rPr>
              <a:t>adapted source code</a:t>
            </a:r>
            <a:r>
              <a:rPr lang="en-US" dirty="0"/>
              <a:t>)</a:t>
            </a:r>
          </a:p>
        </p:txBody>
      </p:sp>
      <p:sp>
        <p:nvSpPr>
          <p:cNvPr id="3" name="Content Placeholder 2">
            <a:extLst>
              <a:ext uri="{FF2B5EF4-FFF2-40B4-BE49-F238E27FC236}">
                <a16:creationId xmlns:a16="http://schemas.microsoft.com/office/drawing/2014/main" id="{FDADD222-1BDD-B22E-C59D-DCFA717FDF18}"/>
              </a:ext>
            </a:extLst>
          </p:cNvPr>
          <p:cNvSpPr>
            <a:spLocks noGrp="1"/>
          </p:cNvSpPr>
          <p:nvPr>
            <p:ph idx="1"/>
          </p:nvPr>
        </p:nvSpPr>
        <p:spPr>
          <a:xfrm>
            <a:off x="169459" y="831833"/>
            <a:ext cx="11853082" cy="5870624"/>
          </a:xfrm>
          <a:solidFill>
            <a:schemeClr val="tx1"/>
          </a:solidFill>
        </p:spPr>
        <p:txBody>
          <a:bodyPr>
            <a:normAutofit fontScale="40000" lnSpcReduction="20000"/>
          </a:bodyPr>
          <a:lstStyle/>
          <a:p>
            <a:pPr marL="0" indent="0">
              <a:buNone/>
            </a:pPr>
            <a:r>
              <a:rPr lang="en-US" sz="2000" b="0" dirty="0">
                <a:solidFill>
                  <a:srgbClr val="6A9955"/>
                </a:solidFill>
                <a:effectLst/>
                <a:latin typeface="fira code" panose="020B0809050000020004" pitchFamily="49" charset="0"/>
              </a:rPr>
              <a:t>// Construct and prepare an instance of the REST module</a:t>
            </a:r>
            <a:endParaRPr lang="en-US" sz="2000" b="0" dirty="0">
              <a:solidFill>
                <a:srgbClr val="D4D4D4"/>
              </a:solidFill>
              <a:effectLst/>
              <a:latin typeface="fira code" panose="020B0809050000020004" pitchFamily="49" charset="0"/>
            </a:endParaRPr>
          </a:p>
          <a:p>
            <a:pPr marL="0" indent="0">
              <a:buNone/>
            </a:pPr>
            <a:r>
              <a:rPr lang="en-US" sz="2000" b="0" dirty="0">
                <a:solidFill>
                  <a:srgbClr val="569CD6"/>
                </a:solidFill>
                <a:effectLst/>
                <a:latin typeface="fira code" panose="020B0809050000020004" pitchFamily="49" charset="0"/>
              </a:rPr>
              <a:t>const</a:t>
            </a:r>
            <a:r>
              <a:rPr lang="en-US" sz="2000" b="0" dirty="0">
                <a:solidFill>
                  <a:srgbClr val="D4D4D4"/>
                </a:solidFill>
                <a:effectLst/>
                <a:latin typeface="fira code" panose="020B0809050000020004" pitchFamily="49" charset="0"/>
              </a:rPr>
              <a:t> </a:t>
            </a:r>
            <a:r>
              <a:rPr lang="en-US" sz="2000" b="0" dirty="0">
                <a:solidFill>
                  <a:srgbClr val="4FC1FF"/>
                </a:solidFill>
                <a:effectLst/>
                <a:latin typeface="fira code" panose="020B0809050000020004" pitchFamily="49" charset="0"/>
              </a:rPr>
              <a:t>rest</a:t>
            </a:r>
            <a:r>
              <a:rPr lang="en-US" sz="2000" b="0" dirty="0">
                <a:solidFill>
                  <a:srgbClr val="D4D4D4"/>
                </a:solidFill>
                <a:effectLst/>
                <a:latin typeface="fira code" panose="020B0809050000020004" pitchFamily="49" charset="0"/>
              </a:rPr>
              <a:t> = </a:t>
            </a:r>
            <a:r>
              <a:rPr lang="en-US" sz="2000" b="0" dirty="0">
                <a:solidFill>
                  <a:srgbClr val="569CD6"/>
                </a:solidFill>
                <a:effectLst/>
                <a:latin typeface="fira code" panose="020B0809050000020004" pitchFamily="49" charset="0"/>
              </a:rPr>
              <a:t>new</a:t>
            </a:r>
            <a:r>
              <a:rPr lang="en-US" sz="2000" b="0" dirty="0">
                <a:solidFill>
                  <a:srgbClr val="D4D4D4"/>
                </a:solidFill>
                <a:effectLst/>
                <a:latin typeface="fira code" panose="020B0809050000020004" pitchFamily="49" charset="0"/>
              </a:rPr>
              <a:t> </a:t>
            </a:r>
            <a:r>
              <a:rPr lang="en-US" sz="2000" b="0" dirty="0">
                <a:solidFill>
                  <a:srgbClr val="4EC9B0"/>
                </a:solidFill>
                <a:effectLst/>
                <a:latin typeface="fira code" panose="020B0809050000020004" pitchFamily="49" charset="0"/>
              </a:rPr>
              <a:t>REST</a:t>
            </a:r>
            <a:r>
              <a:rPr lang="en-US" sz="2000" b="0" dirty="0">
                <a:solidFill>
                  <a:srgbClr val="D4D4D4"/>
                </a:solidFill>
                <a:effectLst/>
                <a:latin typeface="fira code" panose="020B0809050000020004" pitchFamily="49" charset="0"/>
              </a:rPr>
              <a:t>({ </a:t>
            </a:r>
            <a:r>
              <a:rPr lang="en-US" sz="2000" b="0" dirty="0">
                <a:solidFill>
                  <a:srgbClr val="9CDCFE"/>
                </a:solidFill>
                <a:effectLst/>
                <a:latin typeface="fira code" panose="020B0809050000020004" pitchFamily="49" charset="0"/>
              </a:rPr>
              <a:t>version:</a:t>
            </a:r>
            <a:r>
              <a:rPr lang="en-US" sz="2000" b="0" dirty="0">
                <a:solidFill>
                  <a:srgbClr val="D4D4D4"/>
                </a:solidFill>
                <a:effectLst/>
                <a:latin typeface="fira code" panose="020B0809050000020004" pitchFamily="49" charset="0"/>
              </a:rPr>
              <a:t> </a:t>
            </a:r>
            <a:r>
              <a:rPr lang="en-US" sz="2000" b="0" dirty="0">
                <a:solidFill>
                  <a:srgbClr val="CE9178"/>
                </a:solidFill>
                <a:effectLst/>
                <a:latin typeface="fira code" panose="020B0809050000020004" pitchFamily="49" charset="0"/>
              </a:rPr>
              <a:t>'10'</a:t>
            </a:r>
            <a:r>
              <a:rPr lang="en-US" sz="2000" b="0" dirty="0">
                <a:solidFill>
                  <a:srgbClr val="D4D4D4"/>
                </a:solidFill>
                <a:effectLst/>
                <a:latin typeface="fira code" panose="020B0809050000020004" pitchFamily="49" charset="0"/>
              </a:rPr>
              <a:t> }).</a:t>
            </a:r>
            <a:r>
              <a:rPr lang="en-US" sz="2000" b="0" dirty="0" err="1">
                <a:solidFill>
                  <a:srgbClr val="DCDCAA"/>
                </a:solidFill>
                <a:effectLst/>
                <a:latin typeface="fira code" panose="020B0809050000020004" pitchFamily="49" charset="0"/>
              </a:rPr>
              <a:t>setToken</a:t>
            </a:r>
            <a:r>
              <a:rPr lang="en-US" sz="2000" b="0" dirty="0">
                <a:solidFill>
                  <a:srgbClr val="D4D4D4"/>
                </a:solidFill>
                <a:effectLst/>
                <a:latin typeface="fira code" panose="020B0809050000020004" pitchFamily="49" charset="0"/>
              </a:rPr>
              <a:t>(</a:t>
            </a:r>
            <a:r>
              <a:rPr lang="en-US" sz="2000" b="0" dirty="0">
                <a:solidFill>
                  <a:srgbClr val="9CDCFE"/>
                </a:solidFill>
                <a:effectLst/>
                <a:latin typeface="fira code" panose="020B0809050000020004" pitchFamily="49" charset="0"/>
              </a:rPr>
              <a:t>TOKEN</a:t>
            </a:r>
            <a:r>
              <a:rPr lang="en-US" sz="2000" b="0" dirty="0">
                <a:solidFill>
                  <a:srgbClr val="D4D4D4"/>
                </a:solidFill>
                <a:effectLst/>
                <a:latin typeface="fira code" panose="020B0809050000020004" pitchFamily="49" charset="0"/>
              </a:rPr>
              <a:t>);</a:t>
            </a:r>
          </a:p>
          <a:p>
            <a:pPr marL="0" indent="0">
              <a:buNone/>
            </a:pPr>
            <a:br>
              <a:rPr lang="en-US" sz="2000" b="0" dirty="0">
                <a:solidFill>
                  <a:srgbClr val="D4D4D4"/>
                </a:solidFill>
                <a:effectLst/>
                <a:latin typeface="fira code" panose="020B0809050000020004" pitchFamily="49" charset="0"/>
              </a:rPr>
            </a:br>
            <a:r>
              <a:rPr lang="en-US" sz="2000" b="0" dirty="0">
                <a:solidFill>
                  <a:srgbClr val="6A9955"/>
                </a:solidFill>
                <a:effectLst/>
                <a:latin typeface="fira code" panose="020B0809050000020004" pitchFamily="49" charset="0"/>
              </a:rPr>
              <a:t>// and deploy your commands!</a:t>
            </a:r>
            <a:endParaRPr lang="en-US" sz="2000" b="0" dirty="0">
              <a:solidFill>
                <a:srgbClr val="D4D4D4"/>
              </a:solidFill>
              <a:effectLst/>
              <a:latin typeface="fira code" panose="020B0809050000020004" pitchFamily="49" charset="0"/>
            </a:endParaRPr>
          </a:p>
          <a:p>
            <a:pPr marL="0" indent="0">
              <a:buNone/>
            </a:pPr>
            <a:r>
              <a:rPr lang="en-US" sz="2000" b="0" dirty="0">
                <a:solidFill>
                  <a:srgbClr val="D4D4D4"/>
                </a:solidFill>
                <a:effectLst/>
                <a:latin typeface="fira code" panose="020B0809050000020004" pitchFamily="49" charset="0"/>
              </a:rPr>
              <a:t>(</a:t>
            </a:r>
            <a:r>
              <a:rPr lang="en-US" sz="2000" b="0" dirty="0">
                <a:solidFill>
                  <a:srgbClr val="569CD6"/>
                </a:solidFill>
                <a:effectLst/>
                <a:latin typeface="fira code" panose="020B0809050000020004" pitchFamily="49" charset="0"/>
              </a:rPr>
              <a:t>async</a:t>
            </a:r>
            <a:r>
              <a:rPr lang="en-US" sz="2000" b="0" dirty="0">
                <a:solidFill>
                  <a:srgbClr val="D4D4D4"/>
                </a:solidFill>
                <a:effectLst/>
                <a:latin typeface="fira code" panose="020B0809050000020004" pitchFamily="49" charset="0"/>
              </a:rPr>
              <a:t> () </a:t>
            </a:r>
            <a:r>
              <a:rPr lang="en-US" sz="2000" b="0" dirty="0">
                <a:solidFill>
                  <a:srgbClr val="569CD6"/>
                </a:solidFill>
                <a:effectLst/>
                <a:latin typeface="fira code" panose="020B0809050000020004" pitchFamily="49" charset="0"/>
              </a:rPr>
              <a:t>=&gt;</a:t>
            </a:r>
            <a:r>
              <a:rPr lang="en-US" sz="2000" b="0" dirty="0">
                <a:solidFill>
                  <a:srgbClr val="D4D4D4"/>
                </a:solidFill>
                <a:effectLst/>
                <a:latin typeface="fira code" panose="020B0809050000020004" pitchFamily="49" charset="0"/>
              </a:rPr>
              <a:t> {</a:t>
            </a:r>
          </a:p>
          <a:p>
            <a:pPr marL="0" indent="0">
              <a:buNone/>
            </a:pPr>
            <a:r>
              <a:rPr lang="en-US" sz="2000" b="0" dirty="0">
                <a:solidFill>
                  <a:srgbClr val="D4D4D4"/>
                </a:solidFill>
                <a:effectLst/>
                <a:latin typeface="fira code" panose="020B0809050000020004" pitchFamily="49" charset="0"/>
              </a:rPr>
              <a:t>  </a:t>
            </a:r>
            <a:r>
              <a:rPr lang="en-US" sz="2000" b="0" dirty="0">
                <a:solidFill>
                  <a:srgbClr val="C586C0"/>
                </a:solidFill>
                <a:effectLst/>
                <a:latin typeface="fira code" panose="020B0809050000020004" pitchFamily="49" charset="0"/>
              </a:rPr>
              <a:t>try</a:t>
            </a:r>
            <a:r>
              <a:rPr lang="en-US" sz="2000" b="0" dirty="0">
                <a:solidFill>
                  <a:srgbClr val="D4D4D4"/>
                </a:solidFill>
                <a:effectLst/>
                <a:latin typeface="fira code" panose="020B0809050000020004" pitchFamily="49" charset="0"/>
              </a:rPr>
              <a:t> {</a:t>
            </a:r>
          </a:p>
          <a:p>
            <a:pPr marL="0" indent="0">
              <a:buNone/>
            </a:pPr>
            <a:r>
              <a:rPr lang="en-US" sz="2000" b="0" dirty="0">
                <a:solidFill>
                  <a:srgbClr val="D4D4D4"/>
                </a:solidFill>
                <a:effectLst/>
                <a:latin typeface="fira code" panose="020B0809050000020004" pitchFamily="49" charset="0"/>
              </a:rPr>
              <a:t>    </a:t>
            </a:r>
            <a:r>
              <a:rPr lang="en-US" sz="2000" b="0" dirty="0">
                <a:solidFill>
                  <a:srgbClr val="9CDCFE"/>
                </a:solidFill>
                <a:effectLst/>
                <a:latin typeface="fira code" panose="020B0809050000020004" pitchFamily="49" charset="0"/>
              </a:rPr>
              <a:t>console</a:t>
            </a:r>
            <a:r>
              <a:rPr lang="en-US" sz="2000" b="0" dirty="0">
                <a:solidFill>
                  <a:srgbClr val="D4D4D4"/>
                </a:solidFill>
                <a:effectLst/>
                <a:latin typeface="fira code" panose="020B0809050000020004" pitchFamily="49" charset="0"/>
              </a:rPr>
              <a:t>.</a:t>
            </a:r>
            <a:r>
              <a:rPr lang="en-US" sz="2000" b="0" dirty="0">
                <a:solidFill>
                  <a:srgbClr val="DCDCAA"/>
                </a:solidFill>
                <a:effectLst/>
                <a:latin typeface="fira code" panose="020B0809050000020004" pitchFamily="49" charset="0"/>
              </a:rPr>
              <a:t>log</a:t>
            </a:r>
            <a:r>
              <a:rPr lang="en-US" sz="2000" b="0" dirty="0">
                <a:solidFill>
                  <a:srgbClr val="D4D4D4"/>
                </a:solidFill>
                <a:effectLst/>
                <a:latin typeface="fira code" panose="020B0809050000020004" pitchFamily="49" charset="0"/>
              </a:rPr>
              <a:t>(</a:t>
            </a:r>
            <a:r>
              <a:rPr lang="en-US" sz="2000" b="0" dirty="0">
                <a:solidFill>
                  <a:srgbClr val="CE9178"/>
                </a:solidFill>
                <a:effectLst/>
                <a:latin typeface="fira code" panose="020B0809050000020004" pitchFamily="49" charset="0"/>
              </a:rPr>
              <a:t>`Started refreshing </a:t>
            </a:r>
            <a:r>
              <a:rPr lang="en-US" sz="2000" b="0" dirty="0">
                <a:solidFill>
                  <a:srgbClr val="569CD6"/>
                </a:solidFill>
                <a:effectLst/>
                <a:latin typeface="fira code" panose="020B0809050000020004" pitchFamily="49" charset="0"/>
              </a:rPr>
              <a:t>${</a:t>
            </a:r>
            <a:r>
              <a:rPr lang="en-US" sz="2000" b="0" dirty="0" err="1">
                <a:solidFill>
                  <a:srgbClr val="4FC1FF"/>
                </a:solidFill>
                <a:effectLst/>
                <a:latin typeface="fira code" panose="020B0809050000020004" pitchFamily="49" charset="0"/>
              </a:rPr>
              <a:t>commands</a:t>
            </a:r>
            <a:r>
              <a:rPr lang="en-US" sz="2000" b="0" dirty="0" err="1">
                <a:solidFill>
                  <a:srgbClr val="D4D4D4"/>
                </a:solidFill>
                <a:effectLst/>
                <a:latin typeface="fira code" panose="020B0809050000020004" pitchFamily="49" charset="0"/>
              </a:rPr>
              <a:t>.</a:t>
            </a:r>
            <a:r>
              <a:rPr lang="en-US" sz="2000" b="0" dirty="0" err="1">
                <a:solidFill>
                  <a:srgbClr val="9CDCFE"/>
                </a:solidFill>
                <a:effectLst/>
                <a:latin typeface="fira code" panose="020B0809050000020004" pitchFamily="49" charset="0"/>
              </a:rPr>
              <a:t>length</a:t>
            </a:r>
            <a:r>
              <a:rPr lang="en-US" sz="2000" b="0" dirty="0">
                <a:solidFill>
                  <a:srgbClr val="569CD6"/>
                </a:solidFill>
                <a:effectLst/>
                <a:latin typeface="fira code" panose="020B0809050000020004" pitchFamily="49" charset="0"/>
              </a:rPr>
              <a:t>}</a:t>
            </a:r>
            <a:r>
              <a:rPr lang="en-US" sz="2000" b="0" dirty="0">
                <a:solidFill>
                  <a:srgbClr val="CE9178"/>
                </a:solidFill>
                <a:effectLst/>
                <a:latin typeface="fira code" panose="020B0809050000020004" pitchFamily="49" charset="0"/>
              </a:rPr>
              <a:t> application (/) commands.`</a:t>
            </a:r>
            <a:r>
              <a:rPr lang="en-US" sz="2000" b="0" dirty="0">
                <a:solidFill>
                  <a:srgbClr val="D4D4D4"/>
                </a:solidFill>
                <a:effectLst/>
                <a:latin typeface="fira code" panose="020B0809050000020004" pitchFamily="49" charset="0"/>
              </a:rPr>
              <a:t>);</a:t>
            </a:r>
          </a:p>
          <a:p>
            <a:pPr marL="0" indent="0">
              <a:buNone/>
            </a:pPr>
            <a:br>
              <a:rPr lang="en-US" sz="2000" b="0" dirty="0">
                <a:solidFill>
                  <a:srgbClr val="D4D4D4"/>
                </a:solidFill>
                <a:effectLst/>
                <a:latin typeface="fira code" panose="020B0809050000020004" pitchFamily="49" charset="0"/>
              </a:rPr>
            </a:br>
            <a:r>
              <a:rPr lang="en-US" sz="2000" b="0" dirty="0">
                <a:solidFill>
                  <a:srgbClr val="D4D4D4"/>
                </a:solidFill>
                <a:effectLst/>
                <a:latin typeface="fira code" panose="020B0809050000020004" pitchFamily="49" charset="0"/>
              </a:rPr>
              <a:t>    </a:t>
            </a:r>
            <a:r>
              <a:rPr lang="en-US" sz="2000" b="0" dirty="0">
                <a:solidFill>
                  <a:srgbClr val="6A9955"/>
                </a:solidFill>
                <a:effectLst/>
                <a:latin typeface="fira code" panose="020B0809050000020004" pitchFamily="49" charset="0"/>
              </a:rPr>
              <a:t>// The put method is used to fully refresh all commands in the guild with the current set</a:t>
            </a:r>
            <a:endParaRPr lang="en-US" sz="2000" b="0" dirty="0">
              <a:solidFill>
                <a:srgbClr val="D4D4D4"/>
              </a:solidFill>
              <a:effectLst/>
              <a:latin typeface="fira code" panose="020B0809050000020004" pitchFamily="49" charset="0"/>
            </a:endParaRPr>
          </a:p>
          <a:p>
            <a:pPr marL="0" indent="0">
              <a:buNone/>
            </a:pPr>
            <a:r>
              <a:rPr lang="en-US" sz="2000" b="0" dirty="0">
                <a:solidFill>
                  <a:srgbClr val="D4D4D4"/>
                </a:solidFill>
                <a:effectLst/>
                <a:latin typeface="fira code" panose="020B0809050000020004" pitchFamily="49" charset="0"/>
              </a:rPr>
              <a:t>    </a:t>
            </a:r>
            <a:r>
              <a:rPr lang="en-US" sz="2000" b="0" dirty="0">
                <a:solidFill>
                  <a:srgbClr val="569CD6"/>
                </a:solidFill>
                <a:effectLst/>
                <a:latin typeface="fira code" panose="020B0809050000020004" pitchFamily="49" charset="0"/>
              </a:rPr>
              <a:t>const</a:t>
            </a:r>
            <a:r>
              <a:rPr lang="en-US" sz="2000" b="0" dirty="0">
                <a:solidFill>
                  <a:srgbClr val="D4D4D4"/>
                </a:solidFill>
                <a:effectLst/>
                <a:latin typeface="fira code" panose="020B0809050000020004" pitchFamily="49" charset="0"/>
              </a:rPr>
              <a:t> </a:t>
            </a:r>
            <a:r>
              <a:rPr lang="en-US" sz="2000" b="0" dirty="0">
                <a:solidFill>
                  <a:srgbClr val="4FC1FF"/>
                </a:solidFill>
                <a:effectLst/>
                <a:latin typeface="fira code" panose="020B0809050000020004" pitchFamily="49" charset="0"/>
              </a:rPr>
              <a:t>data</a:t>
            </a:r>
            <a:r>
              <a:rPr lang="en-US" sz="2000" b="0" dirty="0">
                <a:solidFill>
                  <a:srgbClr val="D4D4D4"/>
                </a:solidFill>
                <a:effectLst/>
                <a:latin typeface="fira code" panose="020B0809050000020004" pitchFamily="49" charset="0"/>
              </a:rPr>
              <a:t> = </a:t>
            </a:r>
            <a:r>
              <a:rPr lang="en-US" sz="2000" b="0" dirty="0">
                <a:solidFill>
                  <a:srgbClr val="C586C0"/>
                </a:solidFill>
                <a:effectLst/>
                <a:latin typeface="fira code" panose="020B0809050000020004" pitchFamily="49" charset="0"/>
              </a:rPr>
              <a:t>await</a:t>
            </a:r>
            <a:r>
              <a:rPr lang="en-US" sz="2000" b="0" dirty="0">
                <a:solidFill>
                  <a:srgbClr val="D4D4D4"/>
                </a:solidFill>
                <a:effectLst/>
                <a:latin typeface="fira code" panose="020B0809050000020004" pitchFamily="49" charset="0"/>
              </a:rPr>
              <a:t> </a:t>
            </a:r>
            <a:r>
              <a:rPr lang="en-US" sz="2000" b="0" dirty="0" err="1">
                <a:solidFill>
                  <a:srgbClr val="4FC1FF"/>
                </a:solidFill>
                <a:effectLst/>
                <a:latin typeface="fira code" panose="020B0809050000020004" pitchFamily="49" charset="0"/>
              </a:rPr>
              <a:t>rest</a:t>
            </a:r>
            <a:r>
              <a:rPr lang="en-US" sz="2000" b="0" dirty="0" err="1">
                <a:solidFill>
                  <a:srgbClr val="D4D4D4"/>
                </a:solidFill>
                <a:effectLst/>
                <a:latin typeface="fira code" panose="020B0809050000020004" pitchFamily="49" charset="0"/>
              </a:rPr>
              <a:t>.</a:t>
            </a:r>
            <a:r>
              <a:rPr lang="en-US" sz="2000" b="0" dirty="0" err="1">
                <a:solidFill>
                  <a:srgbClr val="DCDCAA"/>
                </a:solidFill>
                <a:effectLst/>
                <a:latin typeface="fira code" panose="020B0809050000020004" pitchFamily="49" charset="0"/>
              </a:rPr>
              <a:t>put</a:t>
            </a:r>
            <a:r>
              <a:rPr lang="en-US" sz="2000" b="0" dirty="0">
                <a:solidFill>
                  <a:srgbClr val="D4D4D4"/>
                </a:solidFill>
                <a:effectLst/>
                <a:latin typeface="fira code" panose="020B0809050000020004" pitchFamily="49" charset="0"/>
              </a:rPr>
              <a:t>(</a:t>
            </a:r>
          </a:p>
          <a:p>
            <a:pPr marL="0" indent="0">
              <a:buNone/>
            </a:pPr>
            <a:r>
              <a:rPr lang="en-US" sz="2000" b="0" dirty="0">
                <a:solidFill>
                  <a:srgbClr val="D4D4D4"/>
                </a:solidFill>
                <a:effectLst/>
                <a:latin typeface="fira code" panose="020B0809050000020004" pitchFamily="49" charset="0"/>
              </a:rPr>
              <a:t>      </a:t>
            </a:r>
            <a:r>
              <a:rPr lang="en-US" sz="2000" b="0" dirty="0" err="1">
                <a:solidFill>
                  <a:srgbClr val="4FC1FF"/>
                </a:solidFill>
                <a:effectLst/>
                <a:latin typeface="fira code" panose="020B0809050000020004" pitchFamily="49" charset="0"/>
              </a:rPr>
              <a:t>Routes</a:t>
            </a:r>
            <a:r>
              <a:rPr lang="en-US" sz="2000" b="0" dirty="0" err="1">
                <a:solidFill>
                  <a:srgbClr val="D4D4D4"/>
                </a:solidFill>
                <a:effectLst/>
                <a:latin typeface="fira code" panose="020B0809050000020004" pitchFamily="49" charset="0"/>
              </a:rPr>
              <a:t>.</a:t>
            </a:r>
            <a:r>
              <a:rPr lang="en-US" sz="2000" b="0" dirty="0" err="1">
                <a:solidFill>
                  <a:srgbClr val="DCDCAA"/>
                </a:solidFill>
                <a:effectLst/>
                <a:latin typeface="fira code" panose="020B0809050000020004" pitchFamily="49" charset="0"/>
              </a:rPr>
              <a:t>applicationCommands</a:t>
            </a:r>
            <a:r>
              <a:rPr lang="en-US" sz="2000" b="0" dirty="0">
                <a:solidFill>
                  <a:srgbClr val="D4D4D4"/>
                </a:solidFill>
                <a:effectLst/>
                <a:latin typeface="fira code" panose="020B0809050000020004" pitchFamily="49" charset="0"/>
              </a:rPr>
              <a:t>(</a:t>
            </a:r>
            <a:r>
              <a:rPr lang="en-US" sz="2000" b="0" dirty="0" err="1">
                <a:solidFill>
                  <a:srgbClr val="9CDCFE"/>
                </a:solidFill>
                <a:effectLst/>
                <a:latin typeface="fira code" panose="020B0809050000020004" pitchFamily="49" charset="0"/>
              </a:rPr>
              <a:t>clientID</a:t>
            </a:r>
            <a:r>
              <a:rPr lang="en-US" sz="2000" b="0" dirty="0">
                <a:solidFill>
                  <a:srgbClr val="D4D4D4"/>
                </a:solidFill>
                <a:effectLst/>
                <a:latin typeface="fira code" panose="020B0809050000020004" pitchFamily="49" charset="0"/>
              </a:rPr>
              <a:t>),</a:t>
            </a:r>
          </a:p>
          <a:p>
            <a:pPr marL="0" indent="0">
              <a:buNone/>
            </a:pPr>
            <a:r>
              <a:rPr lang="en-US" sz="2000" b="0" dirty="0">
                <a:solidFill>
                  <a:srgbClr val="D4D4D4"/>
                </a:solidFill>
                <a:effectLst/>
                <a:latin typeface="fira code" panose="020B0809050000020004" pitchFamily="49" charset="0"/>
              </a:rPr>
              <a:t>      { </a:t>
            </a:r>
            <a:r>
              <a:rPr lang="en-US" sz="2000" b="0" dirty="0">
                <a:solidFill>
                  <a:srgbClr val="9CDCFE"/>
                </a:solidFill>
                <a:effectLst/>
                <a:latin typeface="fira code" panose="020B0809050000020004" pitchFamily="49" charset="0"/>
              </a:rPr>
              <a:t>body:</a:t>
            </a:r>
            <a:r>
              <a:rPr lang="en-US" sz="2000" b="0" dirty="0">
                <a:solidFill>
                  <a:srgbClr val="D4D4D4"/>
                </a:solidFill>
                <a:effectLst/>
                <a:latin typeface="fira code" panose="020B0809050000020004" pitchFamily="49" charset="0"/>
              </a:rPr>
              <a:t> </a:t>
            </a:r>
            <a:r>
              <a:rPr lang="en-US" sz="2000" b="0" dirty="0">
                <a:solidFill>
                  <a:srgbClr val="4FC1FF"/>
                </a:solidFill>
                <a:effectLst/>
                <a:latin typeface="fira code" panose="020B0809050000020004" pitchFamily="49" charset="0"/>
              </a:rPr>
              <a:t>commands</a:t>
            </a:r>
            <a:r>
              <a:rPr lang="en-US" sz="2000" b="0" dirty="0">
                <a:solidFill>
                  <a:srgbClr val="D4D4D4"/>
                </a:solidFill>
                <a:effectLst/>
                <a:latin typeface="fira code" panose="020B0809050000020004" pitchFamily="49" charset="0"/>
              </a:rPr>
              <a:t> },</a:t>
            </a:r>
          </a:p>
          <a:p>
            <a:pPr marL="0" indent="0">
              <a:buNone/>
            </a:pPr>
            <a:r>
              <a:rPr lang="en-US" sz="2000" b="0" dirty="0">
                <a:solidFill>
                  <a:srgbClr val="D4D4D4"/>
                </a:solidFill>
                <a:effectLst/>
                <a:latin typeface="fira code" panose="020B0809050000020004" pitchFamily="49" charset="0"/>
              </a:rPr>
              <a:t>    );</a:t>
            </a:r>
          </a:p>
          <a:p>
            <a:pPr marL="0" indent="0">
              <a:buNone/>
            </a:pPr>
            <a:br>
              <a:rPr lang="en-US" sz="2000" b="0" dirty="0">
                <a:solidFill>
                  <a:srgbClr val="D4D4D4"/>
                </a:solidFill>
                <a:effectLst/>
                <a:latin typeface="fira code" panose="020B0809050000020004" pitchFamily="49" charset="0"/>
              </a:rPr>
            </a:br>
            <a:r>
              <a:rPr lang="en-US" sz="2000" b="0" dirty="0">
                <a:solidFill>
                  <a:srgbClr val="D4D4D4"/>
                </a:solidFill>
                <a:effectLst/>
                <a:latin typeface="fira code" panose="020B0809050000020004" pitchFamily="49" charset="0"/>
              </a:rPr>
              <a:t>    </a:t>
            </a:r>
            <a:r>
              <a:rPr lang="en-US" sz="2000" b="0" dirty="0">
                <a:solidFill>
                  <a:srgbClr val="9CDCFE"/>
                </a:solidFill>
                <a:effectLst/>
                <a:latin typeface="fira code" panose="020B0809050000020004" pitchFamily="49" charset="0"/>
              </a:rPr>
              <a:t>console</a:t>
            </a:r>
            <a:r>
              <a:rPr lang="en-US" sz="2000" b="0" dirty="0">
                <a:solidFill>
                  <a:srgbClr val="D4D4D4"/>
                </a:solidFill>
                <a:effectLst/>
                <a:latin typeface="fira code" panose="020B0809050000020004" pitchFamily="49" charset="0"/>
              </a:rPr>
              <a:t>.</a:t>
            </a:r>
            <a:r>
              <a:rPr lang="en-US" sz="2000" b="0" dirty="0">
                <a:solidFill>
                  <a:srgbClr val="DCDCAA"/>
                </a:solidFill>
                <a:effectLst/>
                <a:latin typeface="fira code" panose="020B0809050000020004" pitchFamily="49" charset="0"/>
              </a:rPr>
              <a:t>log</a:t>
            </a:r>
            <a:r>
              <a:rPr lang="en-US" sz="2000" b="0" dirty="0">
                <a:solidFill>
                  <a:srgbClr val="D4D4D4"/>
                </a:solidFill>
                <a:effectLst/>
                <a:latin typeface="fira code" panose="020B0809050000020004" pitchFamily="49" charset="0"/>
              </a:rPr>
              <a:t>(</a:t>
            </a:r>
            <a:r>
              <a:rPr lang="en-US" sz="2000" b="0" dirty="0">
                <a:solidFill>
                  <a:srgbClr val="CE9178"/>
                </a:solidFill>
                <a:effectLst/>
                <a:latin typeface="fira code" panose="020B0809050000020004" pitchFamily="49" charset="0"/>
              </a:rPr>
              <a:t>`Successfully reloaded </a:t>
            </a:r>
            <a:r>
              <a:rPr lang="en-US" sz="2000" b="0" dirty="0">
                <a:solidFill>
                  <a:srgbClr val="569CD6"/>
                </a:solidFill>
                <a:effectLst/>
                <a:latin typeface="fira code" panose="020B0809050000020004" pitchFamily="49" charset="0"/>
              </a:rPr>
              <a:t>${</a:t>
            </a:r>
            <a:r>
              <a:rPr lang="en-US" sz="2000" b="0" dirty="0" err="1">
                <a:solidFill>
                  <a:srgbClr val="4FC1FF"/>
                </a:solidFill>
                <a:effectLst/>
                <a:latin typeface="fira code" panose="020B0809050000020004" pitchFamily="49" charset="0"/>
              </a:rPr>
              <a:t>data</a:t>
            </a:r>
            <a:r>
              <a:rPr lang="en-US" sz="2000" b="0" dirty="0" err="1">
                <a:solidFill>
                  <a:srgbClr val="D4D4D4"/>
                </a:solidFill>
                <a:effectLst/>
                <a:latin typeface="fira code" panose="020B0809050000020004" pitchFamily="49" charset="0"/>
              </a:rPr>
              <a:t>.</a:t>
            </a:r>
            <a:r>
              <a:rPr lang="en-US" sz="2000" b="0" dirty="0" err="1">
                <a:solidFill>
                  <a:srgbClr val="9CDCFE"/>
                </a:solidFill>
                <a:effectLst/>
                <a:latin typeface="fira code" panose="020B0809050000020004" pitchFamily="49" charset="0"/>
              </a:rPr>
              <a:t>length</a:t>
            </a:r>
            <a:r>
              <a:rPr lang="en-US" sz="2000" b="0" dirty="0">
                <a:solidFill>
                  <a:srgbClr val="569CD6"/>
                </a:solidFill>
                <a:effectLst/>
                <a:latin typeface="fira code" panose="020B0809050000020004" pitchFamily="49" charset="0"/>
              </a:rPr>
              <a:t>}</a:t>
            </a:r>
            <a:r>
              <a:rPr lang="en-US" sz="2000" b="0" dirty="0">
                <a:solidFill>
                  <a:srgbClr val="CE9178"/>
                </a:solidFill>
                <a:effectLst/>
                <a:latin typeface="fira code" panose="020B0809050000020004" pitchFamily="49" charset="0"/>
              </a:rPr>
              <a:t> application (/) commands.`</a:t>
            </a:r>
            <a:r>
              <a:rPr lang="en-US" sz="2000" b="0" dirty="0">
                <a:solidFill>
                  <a:srgbClr val="D4D4D4"/>
                </a:solidFill>
                <a:effectLst/>
                <a:latin typeface="fira code" panose="020B0809050000020004" pitchFamily="49" charset="0"/>
              </a:rPr>
              <a:t>);</a:t>
            </a:r>
          </a:p>
          <a:p>
            <a:pPr marL="0" indent="0">
              <a:buNone/>
            </a:pPr>
            <a:r>
              <a:rPr lang="en-US" sz="2000" b="0" dirty="0">
                <a:solidFill>
                  <a:srgbClr val="D4D4D4"/>
                </a:solidFill>
                <a:effectLst/>
                <a:latin typeface="fira code" panose="020B0809050000020004" pitchFamily="49" charset="0"/>
              </a:rPr>
              <a:t>  } </a:t>
            </a:r>
            <a:r>
              <a:rPr lang="en-US" sz="2000" b="0" dirty="0">
                <a:solidFill>
                  <a:srgbClr val="C586C0"/>
                </a:solidFill>
                <a:effectLst/>
                <a:latin typeface="fira code" panose="020B0809050000020004" pitchFamily="49" charset="0"/>
              </a:rPr>
              <a:t>catch</a:t>
            </a:r>
            <a:r>
              <a:rPr lang="en-US" sz="2000" b="0" dirty="0">
                <a:solidFill>
                  <a:srgbClr val="D4D4D4"/>
                </a:solidFill>
                <a:effectLst/>
                <a:latin typeface="fira code" panose="020B0809050000020004" pitchFamily="49" charset="0"/>
              </a:rPr>
              <a:t> (</a:t>
            </a:r>
            <a:r>
              <a:rPr lang="en-US" sz="2000" b="0" dirty="0">
                <a:solidFill>
                  <a:srgbClr val="9CDCFE"/>
                </a:solidFill>
                <a:effectLst/>
                <a:latin typeface="fira code" panose="020B0809050000020004" pitchFamily="49" charset="0"/>
              </a:rPr>
              <a:t>error</a:t>
            </a:r>
            <a:r>
              <a:rPr lang="en-US" sz="2000" b="0" dirty="0">
                <a:solidFill>
                  <a:srgbClr val="D4D4D4"/>
                </a:solidFill>
                <a:effectLst/>
                <a:latin typeface="fira code" panose="020B0809050000020004" pitchFamily="49" charset="0"/>
              </a:rPr>
              <a:t>) {</a:t>
            </a:r>
          </a:p>
          <a:p>
            <a:pPr marL="0" indent="0">
              <a:buNone/>
            </a:pPr>
            <a:r>
              <a:rPr lang="en-US" sz="2000" b="0" dirty="0">
                <a:solidFill>
                  <a:srgbClr val="D4D4D4"/>
                </a:solidFill>
                <a:effectLst/>
                <a:latin typeface="fira code" panose="020B0809050000020004" pitchFamily="49" charset="0"/>
              </a:rPr>
              <a:t>    </a:t>
            </a:r>
            <a:r>
              <a:rPr lang="en-US" sz="2000" b="0" dirty="0">
                <a:solidFill>
                  <a:srgbClr val="6A9955"/>
                </a:solidFill>
                <a:effectLst/>
                <a:latin typeface="fira code" panose="020B0809050000020004" pitchFamily="49" charset="0"/>
              </a:rPr>
              <a:t>// And of course, make sure you catch and log any errors!</a:t>
            </a:r>
            <a:endParaRPr lang="en-US" sz="2000" b="0" dirty="0">
              <a:solidFill>
                <a:srgbClr val="D4D4D4"/>
              </a:solidFill>
              <a:effectLst/>
              <a:latin typeface="fira code" panose="020B0809050000020004" pitchFamily="49" charset="0"/>
            </a:endParaRPr>
          </a:p>
          <a:p>
            <a:pPr marL="0" indent="0">
              <a:buNone/>
            </a:pPr>
            <a:r>
              <a:rPr lang="en-US" sz="2000" b="0" dirty="0">
                <a:solidFill>
                  <a:srgbClr val="D4D4D4"/>
                </a:solidFill>
                <a:effectLst/>
                <a:latin typeface="fira code" panose="020B0809050000020004" pitchFamily="49" charset="0"/>
              </a:rPr>
              <a:t>    </a:t>
            </a:r>
            <a:r>
              <a:rPr lang="en-US" sz="2000" b="0" dirty="0" err="1">
                <a:solidFill>
                  <a:srgbClr val="9CDCFE"/>
                </a:solidFill>
                <a:effectLst/>
                <a:latin typeface="fira code" panose="020B0809050000020004" pitchFamily="49" charset="0"/>
              </a:rPr>
              <a:t>console</a:t>
            </a:r>
            <a:r>
              <a:rPr lang="en-US" sz="2000" b="0" dirty="0" err="1">
                <a:solidFill>
                  <a:srgbClr val="D4D4D4"/>
                </a:solidFill>
                <a:effectLst/>
                <a:latin typeface="fira code" panose="020B0809050000020004" pitchFamily="49" charset="0"/>
              </a:rPr>
              <a:t>.</a:t>
            </a:r>
            <a:r>
              <a:rPr lang="en-US" sz="2000" b="0" dirty="0" err="1">
                <a:solidFill>
                  <a:srgbClr val="DCDCAA"/>
                </a:solidFill>
                <a:effectLst/>
                <a:latin typeface="fira code" panose="020B0809050000020004" pitchFamily="49" charset="0"/>
              </a:rPr>
              <a:t>error</a:t>
            </a:r>
            <a:r>
              <a:rPr lang="en-US" sz="2000" b="0" dirty="0">
                <a:solidFill>
                  <a:srgbClr val="D4D4D4"/>
                </a:solidFill>
                <a:effectLst/>
                <a:latin typeface="fira code" panose="020B0809050000020004" pitchFamily="49" charset="0"/>
              </a:rPr>
              <a:t>(</a:t>
            </a:r>
            <a:r>
              <a:rPr lang="en-US" sz="2000" b="0" dirty="0">
                <a:solidFill>
                  <a:srgbClr val="9CDCFE"/>
                </a:solidFill>
                <a:effectLst/>
                <a:latin typeface="fira code" panose="020B0809050000020004" pitchFamily="49" charset="0"/>
              </a:rPr>
              <a:t>error</a:t>
            </a:r>
            <a:r>
              <a:rPr lang="en-US" sz="2000" b="0" dirty="0">
                <a:solidFill>
                  <a:srgbClr val="D4D4D4"/>
                </a:solidFill>
                <a:effectLst/>
                <a:latin typeface="fira code" panose="020B0809050000020004" pitchFamily="49" charset="0"/>
              </a:rPr>
              <a:t>);</a:t>
            </a:r>
          </a:p>
          <a:p>
            <a:pPr marL="0" indent="0">
              <a:buNone/>
            </a:pPr>
            <a:r>
              <a:rPr lang="en-US" sz="2000" b="0" dirty="0">
                <a:solidFill>
                  <a:srgbClr val="D4D4D4"/>
                </a:solidFill>
                <a:effectLst/>
                <a:latin typeface="fira code" panose="020B0809050000020004" pitchFamily="49" charset="0"/>
              </a:rPr>
              <a:t>  }</a:t>
            </a:r>
          </a:p>
          <a:p>
            <a:pPr marL="0" indent="0">
              <a:buNone/>
            </a:pPr>
            <a:r>
              <a:rPr lang="en-US" sz="2000" b="0" dirty="0">
                <a:solidFill>
                  <a:srgbClr val="D4D4D4"/>
                </a:solidFill>
                <a:effectLst/>
                <a:latin typeface="fira code" panose="020B0809050000020004" pitchFamily="49" charset="0"/>
              </a:rPr>
              <a:t>})();</a:t>
            </a:r>
            <a:endParaRPr lang="en-US" dirty="0"/>
          </a:p>
        </p:txBody>
      </p:sp>
    </p:spTree>
    <p:extLst>
      <p:ext uri="{BB962C8B-B14F-4D97-AF65-F5344CB8AC3E}">
        <p14:creationId xmlns:p14="http://schemas.microsoft.com/office/powerpoint/2010/main" val="3892925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E94A-031C-C56F-2964-EB61919588ED}"/>
              </a:ext>
            </a:extLst>
          </p:cNvPr>
          <p:cNvSpPr>
            <a:spLocks noGrp="1"/>
          </p:cNvSpPr>
          <p:nvPr>
            <p:ph type="title"/>
          </p:nvPr>
        </p:nvSpPr>
        <p:spPr>
          <a:xfrm>
            <a:off x="169459" y="89555"/>
            <a:ext cx="11853082" cy="669139"/>
          </a:xfrm>
        </p:spPr>
        <p:txBody>
          <a:bodyPr>
            <a:normAutofit/>
          </a:bodyPr>
          <a:lstStyle/>
          <a:p>
            <a:pPr algn="ctr"/>
            <a:r>
              <a:rPr lang="en-US" dirty="0"/>
              <a:t>Adding a slash command (hi.js) (</a:t>
            </a:r>
            <a:r>
              <a:rPr lang="en-US" dirty="0">
                <a:hlinkClick r:id="rId3"/>
              </a:rPr>
              <a:t>adapted source code</a:t>
            </a:r>
            <a:r>
              <a:rPr lang="en-US" dirty="0"/>
              <a:t>)</a:t>
            </a:r>
          </a:p>
        </p:txBody>
      </p:sp>
      <p:sp>
        <p:nvSpPr>
          <p:cNvPr id="3" name="Content Placeholder 2">
            <a:extLst>
              <a:ext uri="{FF2B5EF4-FFF2-40B4-BE49-F238E27FC236}">
                <a16:creationId xmlns:a16="http://schemas.microsoft.com/office/drawing/2014/main" id="{FDADD222-1BDD-B22E-C59D-DCFA717FDF18}"/>
              </a:ext>
            </a:extLst>
          </p:cNvPr>
          <p:cNvSpPr>
            <a:spLocks noGrp="1"/>
          </p:cNvSpPr>
          <p:nvPr>
            <p:ph idx="1"/>
          </p:nvPr>
        </p:nvSpPr>
        <p:spPr>
          <a:xfrm>
            <a:off x="169459" y="831833"/>
            <a:ext cx="11853082" cy="5870624"/>
          </a:xfrm>
          <a:solidFill>
            <a:schemeClr val="tx1"/>
          </a:solidFill>
        </p:spPr>
        <p:txBody>
          <a:bodyPr>
            <a:normAutofit fontScale="85000" lnSpcReduction="20000"/>
          </a:bodyPr>
          <a:lstStyle/>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 </a:t>
            </a:r>
            <a:r>
              <a:rPr lang="en-US" b="0" dirty="0" err="1">
                <a:solidFill>
                  <a:srgbClr val="4EC9B0"/>
                </a:solidFill>
                <a:effectLst/>
                <a:latin typeface="fira code" panose="020B0809050000020004" pitchFamily="49" charset="0"/>
              </a:rPr>
              <a:t>SlashCommandBuilder</a:t>
            </a:r>
            <a:r>
              <a:rPr lang="en-US" b="0" dirty="0">
                <a:solidFill>
                  <a:srgbClr val="D4D4D4"/>
                </a:solidFill>
                <a:effectLst/>
                <a:latin typeface="fira code" panose="020B0809050000020004" pitchFamily="49" charset="0"/>
              </a:rPr>
              <a:t> }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'discord.js'</a:t>
            </a: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err="1">
                <a:solidFill>
                  <a:srgbClr val="4EC9B0"/>
                </a:solidFill>
                <a:effectLst/>
                <a:latin typeface="fira code" panose="020B0809050000020004" pitchFamily="49" charset="0"/>
              </a:rPr>
              <a:t>module</a:t>
            </a:r>
            <a:r>
              <a:rPr lang="en-US" b="0" dirty="0" err="1">
                <a:solidFill>
                  <a:srgbClr val="D4D4D4"/>
                </a:solidFill>
                <a:effectLst/>
                <a:latin typeface="fira code" panose="020B0809050000020004" pitchFamily="49" charset="0"/>
              </a:rPr>
              <a:t>.</a:t>
            </a:r>
            <a:r>
              <a:rPr lang="en-US" b="0" dirty="0" err="1">
                <a:solidFill>
                  <a:srgbClr val="4EC9B0"/>
                </a:solidFill>
                <a:effectLst/>
                <a:latin typeface="fira code" panose="020B0809050000020004" pitchFamily="49" charset="0"/>
              </a:rPr>
              <a:t>exports</a:t>
            </a:r>
            <a:r>
              <a:rPr lang="en-US" b="0" dirty="0">
                <a:solidFill>
                  <a:srgbClr val="D4D4D4"/>
                </a:solidFill>
                <a:effectLst/>
                <a:latin typeface="fira code" panose="020B0809050000020004" pitchFamily="49" charset="0"/>
              </a:rPr>
              <a:t> = {</a:t>
            </a:r>
          </a:p>
          <a:p>
            <a:pPr marL="0" indent="0">
              <a:buNone/>
            </a:pP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data:</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new</a:t>
            </a:r>
            <a:r>
              <a:rPr lang="en-US" b="0" dirty="0">
                <a:solidFill>
                  <a:srgbClr val="D4D4D4"/>
                </a:solidFill>
                <a:effectLst/>
                <a:latin typeface="fira code" panose="020B0809050000020004" pitchFamily="49" charset="0"/>
              </a:rPr>
              <a:t> </a:t>
            </a:r>
            <a:r>
              <a:rPr lang="en-US" b="0" dirty="0" err="1">
                <a:solidFill>
                  <a:srgbClr val="4EC9B0"/>
                </a:solidFill>
                <a:effectLst/>
                <a:latin typeface="fira code" panose="020B0809050000020004" pitchFamily="49" charset="0"/>
              </a:rPr>
              <a:t>SlashCommandBuilder</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r>
              <a:rPr lang="en-US" b="0" dirty="0" err="1">
                <a:solidFill>
                  <a:srgbClr val="DCDCAA"/>
                </a:solidFill>
                <a:effectLst/>
                <a:latin typeface="fira code" panose="020B0809050000020004" pitchFamily="49" charset="0"/>
              </a:rPr>
              <a:t>setName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'hi'</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r>
              <a:rPr lang="en-US" b="0" dirty="0" err="1">
                <a:solidFill>
                  <a:srgbClr val="DCDCAA"/>
                </a:solidFill>
                <a:effectLst/>
                <a:latin typeface="fira code" panose="020B0809050000020004" pitchFamily="49" charset="0"/>
              </a:rPr>
              <a:t>setDescription</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'Responds with hello.'</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async</a:t>
            </a:r>
            <a:r>
              <a:rPr lang="en-US" b="0" dirty="0">
                <a:solidFill>
                  <a:srgbClr val="D4D4D4"/>
                </a:solidFill>
                <a:effectLst/>
                <a:latin typeface="fira code" panose="020B0809050000020004" pitchFamily="49" charset="0"/>
              </a:rPr>
              <a:t> </a:t>
            </a:r>
            <a:r>
              <a:rPr lang="en-US" b="0" dirty="0">
                <a:solidFill>
                  <a:srgbClr val="DCDCAA"/>
                </a:solidFill>
                <a:effectLst/>
                <a:latin typeface="fira code" panose="020B0809050000020004" pitchFamily="49" charset="0"/>
              </a:rPr>
              <a:t>execute</a:t>
            </a:r>
            <a:r>
              <a:rPr lang="en-US" b="0" dirty="0">
                <a:solidFill>
                  <a:srgbClr val="D4D4D4"/>
                </a:solidFill>
                <a:effectLst/>
                <a:latin typeface="fira code" panose="020B0809050000020004" pitchFamily="49" charset="0"/>
              </a:rPr>
              <a:t>(</a:t>
            </a:r>
            <a:r>
              <a:rPr lang="en-US" b="0" dirty="0">
                <a:solidFill>
                  <a:srgbClr val="9CDCFE"/>
                </a:solidFill>
                <a:effectLst/>
                <a:latin typeface="fira code" panose="020B0809050000020004" pitchFamily="49" charset="0"/>
              </a:rPr>
              <a:t>interaction</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a:solidFill>
                  <a:srgbClr val="6A9955"/>
                </a:solidFill>
                <a:effectLst/>
                <a:latin typeface="fira code" panose="020B0809050000020004" pitchFamily="49" charset="0"/>
              </a:rPr>
              <a:t>// </a:t>
            </a:r>
            <a:r>
              <a:rPr lang="en-US" b="0" dirty="0" err="1">
                <a:solidFill>
                  <a:srgbClr val="6A9955"/>
                </a:solidFill>
                <a:effectLst/>
                <a:latin typeface="fira code" panose="020B0809050000020004" pitchFamily="49" charset="0"/>
              </a:rPr>
              <a:t>interaction.user</a:t>
            </a:r>
            <a:r>
              <a:rPr lang="en-US" b="0" dirty="0">
                <a:solidFill>
                  <a:srgbClr val="6A9955"/>
                </a:solidFill>
                <a:effectLst/>
                <a:latin typeface="fira code" panose="020B0809050000020004" pitchFamily="49" charset="0"/>
              </a:rPr>
              <a:t> is the object representing the User who ran the command</a:t>
            </a:r>
            <a:endParaRPr lang="en-US" b="0" dirty="0">
              <a:solidFill>
                <a:srgbClr val="D4D4D4"/>
              </a:solidFill>
              <a:effectLst/>
              <a:latin typeface="fira code" panose="020B0809050000020004" pitchFamily="49" charset="0"/>
            </a:endParaRPr>
          </a:p>
          <a:p>
            <a:pPr marL="0" indent="0">
              <a:buNone/>
            </a:pPr>
            <a:r>
              <a:rPr lang="en-US" b="0" dirty="0">
                <a:solidFill>
                  <a:srgbClr val="D4D4D4"/>
                </a:solidFill>
                <a:effectLst/>
                <a:latin typeface="fira code" panose="020B0809050000020004" pitchFamily="49" charset="0"/>
              </a:rPr>
              <a:t>    </a:t>
            </a:r>
            <a:r>
              <a:rPr lang="en-US" b="0" dirty="0">
                <a:solidFill>
                  <a:srgbClr val="6A9955"/>
                </a:solidFill>
                <a:effectLst/>
                <a:latin typeface="fira code" panose="020B0809050000020004" pitchFamily="49" charset="0"/>
              </a:rPr>
              <a:t>// </a:t>
            </a:r>
            <a:r>
              <a:rPr lang="en-US" b="0" dirty="0" err="1">
                <a:solidFill>
                  <a:srgbClr val="6A9955"/>
                </a:solidFill>
                <a:effectLst/>
                <a:latin typeface="fira code" panose="020B0809050000020004" pitchFamily="49" charset="0"/>
              </a:rPr>
              <a:t>interaction.member</a:t>
            </a:r>
            <a:r>
              <a:rPr lang="en-US" b="0" dirty="0">
                <a:solidFill>
                  <a:srgbClr val="6A9955"/>
                </a:solidFill>
                <a:effectLst/>
                <a:latin typeface="fira code" panose="020B0809050000020004" pitchFamily="49" charset="0"/>
              </a:rPr>
              <a:t> is the </a:t>
            </a:r>
            <a:r>
              <a:rPr lang="en-US" b="0" dirty="0" err="1">
                <a:solidFill>
                  <a:srgbClr val="6A9955"/>
                </a:solidFill>
                <a:effectLst/>
                <a:latin typeface="fira code" panose="020B0809050000020004" pitchFamily="49" charset="0"/>
              </a:rPr>
              <a:t>GuildMember</a:t>
            </a:r>
            <a:r>
              <a:rPr lang="en-US" b="0" dirty="0">
                <a:solidFill>
                  <a:srgbClr val="6A9955"/>
                </a:solidFill>
                <a:effectLst/>
                <a:latin typeface="fira code" panose="020B0809050000020004" pitchFamily="49" charset="0"/>
              </a:rPr>
              <a:t> object, which represents the user in the specific guild</a:t>
            </a:r>
            <a:endParaRPr lang="en-US" b="0" dirty="0">
              <a:solidFill>
                <a:srgbClr val="D4D4D4"/>
              </a:solidFill>
              <a:effectLst/>
              <a:latin typeface="fira code" panose="020B0809050000020004" pitchFamily="49" charset="0"/>
            </a:endParaRPr>
          </a:p>
          <a:p>
            <a:pPr marL="0" indent="0">
              <a:buNone/>
            </a:pP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await</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interaction</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reply</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`Hello!`</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a:t>
            </a:r>
          </a:p>
        </p:txBody>
      </p:sp>
    </p:spTree>
    <p:extLst>
      <p:ext uri="{BB962C8B-B14F-4D97-AF65-F5344CB8AC3E}">
        <p14:creationId xmlns:p14="http://schemas.microsoft.com/office/powerpoint/2010/main" val="2724876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F8513-E04E-636B-0B14-FE270B623005}"/>
              </a:ext>
            </a:extLst>
          </p:cNvPr>
          <p:cNvSpPr>
            <a:spLocks noGrp="1"/>
          </p:cNvSpPr>
          <p:nvPr>
            <p:ph type="title"/>
          </p:nvPr>
        </p:nvSpPr>
        <p:spPr/>
        <p:txBody>
          <a:bodyPr/>
          <a:lstStyle/>
          <a:p>
            <a:r>
              <a:rPr lang="en-US" dirty="0"/>
              <a:t>Directory Structure &amp; Running the bot</a:t>
            </a:r>
          </a:p>
        </p:txBody>
      </p:sp>
      <p:sp>
        <p:nvSpPr>
          <p:cNvPr id="3" name="Content Placeholder 2">
            <a:extLst>
              <a:ext uri="{FF2B5EF4-FFF2-40B4-BE49-F238E27FC236}">
                <a16:creationId xmlns:a16="http://schemas.microsoft.com/office/drawing/2014/main" id="{CFA56B2E-2AE5-E790-7792-239783E8FDD2}"/>
              </a:ext>
            </a:extLst>
          </p:cNvPr>
          <p:cNvSpPr>
            <a:spLocks noGrp="1"/>
          </p:cNvSpPr>
          <p:nvPr>
            <p:ph idx="1"/>
          </p:nvPr>
        </p:nvSpPr>
        <p:spPr/>
        <p:txBody>
          <a:bodyPr/>
          <a:lstStyle/>
          <a:p>
            <a:r>
              <a:rPr lang="en-US" dirty="0"/>
              <a:t>Verify that your program structure looks the same</a:t>
            </a:r>
          </a:p>
          <a:p>
            <a:r>
              <a:rPr lang="en-US" dirty="0"/>
              <a:t>Run the following commands in project directory</a:t>
            </a:r>
          </a:p>
          <a:p>
            <a:pPr lvl="2"/>
            <a:r>
              <a:rPr lang="en-US" dirty="0"/>
              <a:t>node deploy-commands.js</a:t>
            </a:r>
          </a:p>
          <a:p>
            <a:pPr lvl="2"/>
            <a:r>
              <a:rPr lang="en-US" dirty="0"/>
              <a:t>node .</a:t>
            </a:r>
          </a:p>
        </p:txBody>
      </p:sp>
      <p:pic>
        <p:nvPicPr>
          <p:cNvPr id="5" name="Picture 4" descr="Text&#10;&#10;Description automatically generated">
            <a:extLst>
              <a:ext uri="{FF2B5EF4-FFF2-40B4-BE49-F238E27FC236}">
                <a16:creationId xmlns:a16="http://schemas.microsoft.com/office/drawing/2014/main" id="{6B5FF8CA-2E12-1257-970B-30718D9F3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3314" y="1508125"/>
            <a:ext cx="2819285" cy="4652685"/>
          </a:xfrm>
          <a:prstGeom prst="rect">
            <a:avLst/>
          </a:prstGeom>
        </p:spPr>
      </p:pic>
      <p:sp>
        <p:nvSpPr>
          <p:cNvPr id="6" name="Text Placeholder 3">
            <a:extLst>
              <a:ext uri="{FF2B5EF4-FFF2-40B4-BE49-F238E27FC236}">
                <a16:creationId xmlns:a16="http://schemas.microsoft.com/office/drawing/2014/main" id="{A92FAB48-4BD8-51C0-9EC6-1F758814E71B}"/>
              </a:ext>
            </a:extLst>
          </p:cNvPr>
          <p:cNvSpPr txBox="1">
            <a:spLocks/>
          </p:cNvSpPr>
          <p:nvPr/>
        </p:nvSpPr>
        <p:spPr>
          <a:xfrm>
            <a:off x="8383314" y="6164608"/>
            <a:ext cx="2819285" cy="422367"/>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8: Project directory.</a:t>
            </a:r>
          </a:p>
        </p:txBody>
      </p:sp>
      <p:pic>
        <p:nvPicPr>
          <p:cNvPr id="10" name="Picture 9" descr="Text">
            <a:extLst>
              <a:ext uri="{FF2B5EF4-FFF2-40B4-BE49-F238E27FC236}">
                <a16:creationId xmlns:a16="http://schemas.microsoft.com/office/drawing/2014/main" id="{510BEA40-3740-E559-04CF-C027007BBA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399" y="4010707"/>
            <a:ext cx="7171547" cy="2150103"/>
          </a:xfrm>
          <a:prstGeom prst="rect">
            <a:avLst/>
          </a:prstGeom>
        </p:spPr>
      </p:pic>
      <p:sp>
        <p:nvSpPr>
          <p:cNvPr id="11" name="Text Placeholder 3">
            <a:extLst>
              <a:ext uri="{FF2B5EF4-FFF2-40B4-BE49-F238E27FC236}">
                <a16:creationId xmlns:a16="http://schemas.microsoft.com/office/drawing/2014/main" id="{479D870B-41AC-94DE-4689-AEA3BC792F8B}"/>
              </a:ext>
            </a:extLst>
          </p:cNvPr>
          <p:cNvSpPr txBox="1">
            <a:spLocks/>
          </p:cNvSpPr>
          <p:nvPr/>
        </p:nvSpPr>
        <p:spPr>
          <a:xfrm>
            <a:off x="989398" y="6160810"/>
            <a:ext cx="7171547" cy="422367"/>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9: Command line commands.</a:t>
            </a:r>
          </a:p>
        </p:txBody>
      </p:sp>
    </p:spTree>
    <p:extLst>
      <p:ext uri="{BB962C8B-B14F-4D97-AF65-F5344CB8AC3E}">
        <p14:creationId xmlns:p14="http://schemas.microsoft.com/office/powerpoint/2010/main" val="3268818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7" name="Straight Connector 13">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28" name="Group 15">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7" name="Group 16">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29"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31"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32" name="Rectangle 21">
            <a:extLst>
              <a:ext uri="{FF2B5EF4-FFF2-40B4-BE49-F238E27FC236}">
                <a16:creationId xmlns:a16="http://schemas.microsoft.com/office/drawing/2014/main" id="{0FA27539-4286-4FA8-9DA6-7CF23744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9FE67-AC19-58E1-BDE4-7502980F9A3A}"/>
              </a:ext>
            </a:extLst>
          </p:cNvPr>
          <p:cNvSpPr>
            <a:spLocks noGrp="1"/>
          </p:cNvSpPr>
          <p:nvPr>
            <p:ph type="title"/>
          </p:nvPr>
        </p:nvSpPr>
        <p:spPr>
          <a:xfrm>
            <a:off x="7112369" y="1079500"/>
            <a:ext cx="4078800" cy="2138400"/>
          </a:xfrm>
        </p:spPr>
        <p:txBody>
          <a:bodyPr vert="horz" lIns="91440" tIns="45720" rIns="91440" bIns="45720" rtlCol="0" anchor="b" anchorCtr="0">
            <a:normAutofit/>
          </a:bodyPr>
          <a:lstStyle/>
          <a:p>
            <a:pPr algn="ctr"/>
            <a:r>
              <a:rPr lang="en-US" sz="4800"/>
              <a:t>What it should look like</a:t>
            </a:r>
          </a:p>
        </p:txBody>
      </p:sp>
      <p:sp>
        <p:nvSpPr>
          <p:cNvPr id="33" name="Rectangle 23">
            <a:extLst>
              <a:ext uri="{FF2B5EF4-FFF2-40B4-BE49-F238E27FC236}">
                <a16:creationId xmlns:a16="http://schemas.microsoft.com/office/drawing/2014/main" id="{558CBFC2-B76A-4B2C-BC79-1EADF5EE44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Picture 4" descr="Graphical user interface, application&#10;&#10;Description automatically generated">
            <a:extLst>
              <a:ext uri="{FF2B5EF4-FFF2-40B4-BE49-F238E27FC236}">
                <a16:creationId xmlns:a16="http://schemas.microsoft.com/office/drawing/2014/main" id="{52738EA9-C1A2-2981-5342-4CBE83462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897" y="540000"/>
            <a:ext cx="4098395" cy="1746000"/>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C112BDC6-346D-55BB-1A5E-7D63D0E76B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071" y="4570511"/>
            <a:ext cx="4102046" cy="1746000"/>
          </a:xfrm>
          <a:prstGeom prst="rect">
            <a:avLst/>
          </a:prstGeom>
        </p:spPr>
      </p:pic>
      <p:cxnSp>
        <p:nvCxnSpPr>
          <p:cNvPr id="26" name="Straight Connector 25">
            <a:extLst>
              <a:ext uri="{FF2B5EF4-FFF2-40B4-BE49-F238E27FC236}">
                <a16:creationId xmlns:a16="http://schemas.microsoft.com/office/drawing/2014/main" id="{C5E74535-9C0E-4211-B088-610AD56262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7" name="Picture 6" descr="Graphical user interface, application&#10;&#10;Description automatically generated">
            <a:extLst>
              <a:ext uri="{FF2B5EF4-FFF2-40B4-BE49-F238E27FC236}">
                <a16:creationId xmlns:a16="http://schemas.microsoft.com/office/drawing/2014/main" id="{8ECA5987-1AF0-6B65-C49C-282F2062C4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071" y="2625087"/>
            <a:ext cx="4098395" cy="1601911"/>
          </a:xfrm>
          <a:prstGeom prst="rect">
            <a:avLst/>
          </a:prstGeom>
        </p:spPr>
      </p:pic>
      <p:sp>
        <p:nvSpPr>
          <p:cNvPr id="3" name="Text Placeholder 3">
            <a:extLst>
              <a:ext uri="{FF2B5EF4-FFF2-40B4-BE49-F238E27FC236}">
                <a16:creationId xmlns:a16="http://schemas.microsoft.com/office/drawing/2014/main" id="{DC6F8DC5-9619-63B1-CF08-40E68DC271B6}"/>
              </a:ext>
            </a:extLst>
          </p:cNvPr>
          <p:cNvSpPr txBox="1">
            <a:spLocks/>
          </p:cNvSpPr>
          <p:nvPr/>
        </p:nvSpPr>
        <p:spPr>
          <a:xfrm>
            <a:off x="988071" y="2281574"/>
            <a:ext cx="2820358" cy="343513"/>
          </a:xfrm>
          <a:prstGeom prst="rect">
            <a:avLst/>
          </a:prstGeom>
        </p:spPr>
        <p:txBody>
          <a:bodyPr vert="horz" lIns="91440" tIns="45720" rIns="91440" bIns="45720" rtlCol="0">
            <a:normAutofit lnSpcReduction="10000"/>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10: Command prompt.</a:t>
            </a:r>
          </a:p>
        </p:txBody>
      </p:sp>
      <p:sp>
        <p:nvSpPr>
          <p:cNvPr id="4" name="Text Placeholder 3">
            <a:extLst>
              <a:ext uri="{FF2B5EF4-FFF2-40B4-BE49-F238E27FC236}">
                <a16:creationId xmlns:a16="http://schemas.microsoft.com/office/drawing/2014/main" id="{D6BB2966-ECC6-FFF2-D69C-CE87597A9A09}"/>
              </a:ext>
            </a:extLst>
          </p:cNvPr>
          <p:cNvSpPr txBox="1">
            <a:spLocks/>
          </p:cNvSpPr>
          <p:nvPr/>
        </p:nvSpPr>
        <p:spPr>
          <a:xfrm>
            <a:off x="988071" y="4226998"/>
            <a:ext cx="2820358" cy="343513"/>
          </a:xfrm>
          <a:prstGeom prst="rect">
            <a:avLst/>
          </a:prstGeom>
        </p:spPr>
        <p:txBody>
          <a:bodyPr vert="horz" lIns="91440" tIns="45720" rIns="91440" bIns="45720" rtlCol="0">
            <a:normAutofit lnSpcReduction="10000"/>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11: Sending command.</a:t>
            </a:r>
          </a:p>
        </p:txBody>
      </p:sp>
      <p:sp>
        <p:nvSpPr>
          <p:cNvPr id="6" name="Text Placeholder 3">
            <a:extLst>
              <a:ext uri="{FF2B5EF4-FFF2-40B4-BE49-F238E27FC236}">
                <a16:creationId xmlns:a16="http://schemas.microsoft.com/office/drawing/2014/main" id="{273E1F3F-37A4-D2E2-D8C5-FDE770FFDB4F}"/>
              </a:ext>
            </a:extLst>
          </p:cNvPr>
          <p:cNvSpPr txBox="1">
            <a:spLocks/>
          </p:cNvSpPr>
          <p:nvPr/>
        </p:nvSpPr>
        <p:spPr>
          <a:xfrm>
            <a:off x="988071" y="6316511"/>
            <a:ext cx="2820358" cy="343513"/>
          </a:xfrm>
          <a:prstGeom prst="rect">
            <a:avLst/>
          </a:prstGeom>
        </p:spPr>
        <p:txBody>
          <a:bodyPr vert="horz" lIns="91440" tIns="45720" rIns="91440" bIns="45720" rtlCol="0">
            <a:normAutofit lnSpcReduction="10000"/>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12: Response.</a:t>
            </a:r>
          </a:p>
        </p:txBody>
      </p:sp>
    </p:spTree>
    <p:extLst>
      <p:ext uri="{BB962C8B-B14F-4D97-AF65-F5344CB8AC3E}">
        <p14:creationId xmlns:p14="http://schemas.microsoft.com/office/powerpoint/2010/main" val="3313028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5DB88-EA2F-AE36-F6F5-1940FB9940BA}"/>
              </a:ext>
            </a:extLst>
          </p:cNvPr>
          <p:cNvSpPr>
            <a:spLocks noGrp="1"/>
          </p:cNvSpPr>
          <p:nvPr>
            <p:ph type="title"/>
          </p:nvPr>
        </p:nvSpPr>
        <p:spPr>
          <a:xfrm>
            <a:off x="3352199" y="0"/>
            <a:ext cx="5487600" cy="590129"/>
          </a:xfrm>
        </p:spPr>
        <p:txBody>
          <a:bodyPr>
            <a:normAutofit/>
          </a:bodyPr>
          <a:lstStyle/>
          <a:p>
            <a:pPr algn="ctr"/>
            <a:r>
              <a:rPr lang="en-US" dirty="0"/>
              <a:t>Examples</a:t>
            </a:r>
          </a:p>
        </p:txBody>
      </p:sp>
      <p:pic>
        <p:nvPicPr>
          <p:cNvPr id="4" name="Picture 3" descr="Text&#10;&#10;Description automatically generated">
            <a:extLst>
              <a:ext uri="{FF2B5EF4-FFF2-40B4-BE49-F238E27FC236}">
                <a16:creationId xmlns:a16="http://schemas.microsoft.com/office/drawing/2014/main" id="{278182FE-2BA3-5CFB-573F-913F1D48D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861" y="590130"/>
            <a:ext cx="9688277" cy="6020640"/>
          </a:xfrm>
          <a:prstGeom prst="rect">
            <a:avLst/>
          </a:prstGeom>
        </p:spPr>
      </p:pic>
      <p:sp>
        <p:nvSpPr>
          <p:cNvPr id="3" name="Text Placeholder 3">
            <a:extLst>
              <a:ext uri="{FF2B5EF4-FFF2-40B4-BE49-F238E27FC236}">
                <a16:creationId xmlns:a16="http://schemas.microsoft.com/office/drawing/2014/main" id="{66AAEFAF-820D-9A43-7BA7-D639728B01D5}"/>
              </a:ext>
            </a:extLst>
          </p:cNvPr>
          <p:cNvSpPr txBox="1">
            <a:spLocks/>
          </p:cNvSpPr>
          <p:nvPr/>
        </p:nvSpPr>
        <p:spPr>
          <a:xfrm>
            <a:off x="1251861" y="6610770"/>
            <a:ext cx="2603702" cy="247230"/>
          </a:xfrm>
          <a:prstGeom prst="rect">
            <a:avLst/>
          </a:prstGeom>
        </p:spPr>
        <p:txBody>
          <a:bodyPr vert="horz" lIns="91440" tIns="45720" rIns="91440" bIns="45720" rtlCol="0">
            <a:normAutofit fontScale="62500" lnSpcReduction="20000"/>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13: Compiler bot.</a:t>
            </a:r>
          </a:p>
        </p:txBody>
      </p:sp>
    </p:spTree>
    <p:extLst>
      <p:ext uri="{BB962C8B-B14F-4D97-AF65-F5344CB8AC3E}">
        <p14:creationId xmlns:p14="http://schemas.microsoft.com/office/powerpoint/2010/main" val="616994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40" name="Straight Connector 39">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43" name="Group 42">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45"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44"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48" name="Rectangle 47">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E5DB88-EA2F-AE36-F6F5-1940FB9940BA}"/>
              </a:ext>
            </a:extLst>
          </p:cNvPr>
          <p:cNvSpPr>
            <a:spLocks noGrp="1"/>
          </p:cNvSpPr>
          <p:nvPr>
            <p:ph type="title"/>
          </p:nvPr>
        </p:nvSpPr>
        <p:spPr>
          <a:xfrm>
            <a:off x="1079510" y="531814"/>
            <a:ext cx="4457690" cy="1720850"/>
          </a:xfrm>
        </p:spPr>
        <p:txBody>
          <a:bodyPr vert="horz" lIns="91440" tIns="45720" rIns="91440" bIns="45720" rtlCol="0" anchor="ctr" anchorCtr="0">
            <a:normAutofit/>
          </a:bodyPr>
          <a:lstStyle/>
          <a:p>
            <a:pPr algn="ctr"/>
            <a:r>
              <a:rPr lang="en-US" sz="4800"/>
              <a:t>Examples</a:t>
            </a:r>
          </a:p>
        </p:txBody>
      </p:sp>
      <p:cxnSp>
        <p:nvCxnSpPr>
          <p:cNvPr id="50" name="Straight Connector 49">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1392239"/>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12" name="Picture 11" descr="A screenshot of a computer&#10;&#10;Description automatically generated with medium confidence">
            <a:extLst>
              <a:ext uri="{FF2B5EF4-FFF2-40B4-BE49-F238E27FC236}">
                <a16:creationId xmlns:a16="http://schemas.microsoft.com/office/drawing/2014/main" id="{CAC10CE1-404F-7748-3280-9628148262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9" y="3194852"/>
            <a:ext cx="2577600" cy="2768841"/>
          </a:xfrm>
          <a:prstGeom prst="rect">
            <a:avLst/>
          </a:prstGeom>
        </p:spPr>
      </p:pic>
      <p:pic>
        <p:nvPicPr>
          <p:cNvPr id="6" name="Picture 5" descr="Graphical user interface&#10;&#10;Description automatically generated with low confidence">
            <a:extLst>
              <a:ext uri="{FF2B5EF4-FFF2-40B4-BE49-F238E27FC236}">
                <a16:creationId xmlns:a16="http://schemas.microsoft.com/office/drawing/2014/main" id="{656110E3-2C3D-9229-BB84-097D14C6F7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0801" y="821969"/>
            <a:ext cx="1586163" cy="5215681"/>
          </a:xfrm>
          <a:prstGeom prst="rect">
            <a:avLst/>
          </a:prstGeom>
        </p:spPr>
      </p:pic>
      <p:pic>
        <p:nvPicPr>
          <p:cNvPr id="10" name="Picture 9" descr="A screenshot of a computer&#10;&#10;Description automatically generated with medium confidence">
            <a:extLst>
              <a:ext uri="{FF2B5EF4-FFF2-40B4-BE49-F238E27FC236}">
                <a16:creationId xmlns:a16="http://schemas.microsoft.com/office/drawing/2014/main" id="{C6A4B12B-8290-8BA7-1646-055AF5A1D0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4387" y="2489998"/>
            <a:ext cx="2099013" cy="3474000"/>
          </a:xfrm>
          <a:prstGeom prst="rect">
            <a:avLst/>
          </a:prstGeom>
        </p:spPr>
      </p:pic>
      <p:pic>
        <p:nvPicPr>
          <p:cNvPr id="8" name="Picture 7" descr="A screenshot of a computer&#10;&#10;Description automatically generated with medium confidence">
            <a:extLst>
              <a:ext uri="{FF2B5EF4-FFF2-40B4-BE49-F238E27FC236}">
                <a16:creationId xmlns:a16="http://schemas.microsoft.com/office/drawing/2014/main" id="{EA669FEF-AB5E-760B-7A8D-0E19F8F0AE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2000" y="1122239"/>
            <a:ext cx="2577600" cy="3169313"/>
          </a:xfrm>
          <a:prstGeom prst="rect">
            <a:avLst/>
          </a:prstGeom>
        </p:spPr>
      </p:pic>
      <p:sp>
        <p:nvSpPr>
          <p:cNvPr id="3" name="Text Placeholder 3">
            <a:extLst>
              <a:ext uri="{FF2B5EF4-FFF2-40B4-BE49-F238E27FC236}">
                <a16:creationId xmlns:a16="http://schemas.microsoft.com/office/drawing/2014/main" id="{D69F23D9-EB37-4381-19FD-E1932609B11C}"/>
              </a:ext>
            </a:extLst>
          </p:cNvPr>
          <p:cNvSpPr txBox="1">
            <a:spLocks/>
          </p:cNvSpPr>
          <p:nvPr/>
        </p:nvSpPr>
        <p:spPr>
          <a:xfrm>
            <a:off x="541339" y="5934417"/>
            <a:ext cx="2577600" cy="343513"/>
          </a:xfrm>
          <a:prstGeom prst="rect">
            <a:avLst/>
          </a:prstGeom>
        </p:spPr>
        <p:txBody>
          <a:bodyPr vert="horz" lIns="91440" tIns="45720" rIns="91440" bIns="45720" rtlCol="0">
            <a:normAutofit lnSpcReduction="10000"/>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14: Team creation.</a:t>
            </a:r>
          </a:p>
        </p:txBody>
      </p:sp>
      <p:sp>
        <p:nvSpPr>
          <p:cNvPr id="4" name="Text Placeholder 3">
            <a:extLst>
              <a:ext uri="{FF2B5EF4-FFF2-40B4-BE49-F238E27FC236}">
                <a16:creationId xmlns:a16="http://schemas.microsoft.com/office/drawing/2014/main" id="{D3FCFB76-F81B-0BC1-6CF0-5A5E9DB8322C}"/>
              </a:ext>
            </a:extLst>
          </p:cNvPr>
          <p:cNvSpPr txBox="1">
            <a:spLocks/>
          </p:cNvSpPr>
          <p:nvPr/>
        </p:nvSpPr>
        <p:spPr>
          <a:xfrm>
            <a:off x="4174387" y="5934416"/>
            <a:ext cx="2099013" cy="343513"/>
          </a:xfrm>
          <a:prstGeom prst="rect">
            <a:avLst/>
          </a:prstGeom>
        </p:spPr>
        <p:txBody>
          <a:bodyPr vert="horz" lIns="91440" tIns="45720" rIns="91440" bIns="45720" rtlCol="0">
            <a:normAutofit lnSpcReduction="10000"/>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15: Leaderboard.</a:t>
            </a:r>
          </a:p>
        </p:txBody>
      </p:sp>
      <p:sp>
        <p:nvSpPr>
          <p:cNvPr id="5" name="Text Placeholder 3">
            <a:extLst>
              <a:ext uri="{FF2B5EF4-FFF2-40B4-BE49-F238E27FC236}">
                <a16:creationId xmlns:a16="http://schemas.microsoft.com/office/drawing/2014/main" id="{147C27B3-10DA-BD8E-F694-8019D8BB5EE8}"/>
              </a:ext>
            </a:extLst>
          </p:cNvPr>
          <p:cNvSpPr txBox="1">
            <a:spLocks/>
          </p:cNvSpPr>
          <p:nvPr/>
        </p:nvSpPr>
        <p:spPr>
          <a:xfrm>
            <a:off x="6789075" y="4280870"/>
            <a:ext cx="2577600" cy="343513"/>
          </a:xfrm>
          <a:prstGeom prst="rect">
            <a:avLst/>
          </a:prstGeom>
        </p:spPr>
        <p:txBody>
          <a:bodyPr vert="horz" lIns="91440" tIns="45720" rIns="91440" bIns="45720" rtlCol="0">
            <a:normAutofit lnSpcReduction="10000"/>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16: Stats.</a:t>
            </a:r>
          </a:p>
        </p:txBody>
      </p:sp>
      <p:sp>
        <p:nvSpPr>
          <p:cNvPr id="7" name="Text Placeholder 3">
            <a:extLst>
              <a:ext uri="{FF2B5EF4-FFF2-40B4-BE49-F238E27FC236}">
                <a16:creationId xmlns:a16="http://schemas.microsoft.com/office/drawing/2014/main" id="{9A9710BC-3BB7-53CD-3BD9-3265CCBD67C7}"/>
              </a:ext>
            </a:extLst>
          </p:cNvPr>
          <p:cNvSpPr txBox="1">
            <a:spLocks/>
          </p:cNvSpPr>
          <p:nvPr/>
        </p:nvSpPr>
        <p:spPr>
          <a:xfrm>
            <a:off x="9960801" y="6036032"/>
            <a:ext cx="1586163" cy="535890"/>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17: Project repository.</a:t>
            </a:r>
          </a:p>
        </p:txBody>
      </p:sp>
    </p:spTree>
    <p:extLst>
      <p:ext uri="{BB962C8B-B14F-4D97-AF65-F5344CB8AC3E}">
        <p14:creationId xmlns:p14="http://schemas.microsoft.com/office/powerpoint/2010/main" val="1355330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61743A-92D4-AC11-12F8-6CA818E7E6B9}"/>
              </a:ext>
            </a:extLst>
          </p:cNvPr>
          <p:cNvSpPr>
            <a:spLocks noGrp="1"/>
          </p:cNvSpPr>
          <p:nvPr>
            <p:ph type="title"/>
          </p:nvPr>
        </p:nvSpPr>
        <p:spPr>
          <a:xfrm>
            <a:off x="1079501" y="395288"/>
            <a:ext cx="10033000" cy="1120439"/>
          </a:xfrm>
        </p:spPr>
        <p:txBody>
          <a:bodyPr wrap="square" anchor="b">
            <a:normAutofit/>
          </a:bodyPr>
          <a:lstStyle/>
          <a:p>
            <a:pPr algn="ctr"/>
            <a:r>
              <a:rPr lang="en-US" dirty="0"/>
              <a:t>Questions/Answers</a:t>
            </a:r>
            <a:endParaRPr lang="en-US"/>
          </a:p>
        </p:txBody>
      </p:sp>
      <p:cxnSp>
        <p:nvCxnSpPr>
          <p:cNvPr id="12" name="Straight Connector 1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1893600"/>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E5F1796-4427-A9F2-73E8-105AFF95EAC6}"/>
              </a:ext>
            </a:extLst>
          </p:cNvPr>
          <p:cNvSpPr>
            <a:spLocks noGrp="1"/>
          </p:cNvSpPr>
          <p:nvPr>
            <p:ph idx="1"/>
          </p:nvPr>
        </p:nvSpPr>
        <p:spPr>
          <a:xfrm>
            <a:off x="3308350" y="1911015"/>
            <a:ext cx="5575300" cy="1744775"/>
          </a:xfrm>
        </p:spPr>
        <p:txBody>
          <a:bodyPr>
            <a:normAutofit/>
          </a:bodyPr>
          <a:lstStyle/>
          <a:p>
            <a:pPr marL="0" indent="0" algn="ctr">
              <a:buNone/>
            </a:pPr>
            <a:r>
              <a:rPr lang="en-US" dirty="0"/>
              <a:t>~ Class Discord ~ </a:t>
            </a:r>
            <a:r>
              <a:rPr lang="en-US" dirty="0">
                <a:hlinkClick r:id="rId2"/>
              </a:rPr>
              <a:t>https://discord.gg/bebqR6wAzA</a:t>
            </a:r>
            <a:endParaRPr lang="en-US" dirty="0"/>
          </a:p>
          <a:p>
            <a:pPr marL="0" indent="0">
              <a:buNone/>
            </a:pPr>
            <a:endParaRPr lang="en-US" dirty="0"/>
          </a:p>
          <a:p>
            <a:endParaRPr lang="en-US" dirty="0"/>
          </a:p>
        </p:txBody>
      </p:sp>
      <p:pic>
        <p:nvPicPr>
          <p:cNvPr id="5" name="Picture 4" descr="Qr code&#10;&#10;Description automatically generated">
            <a:extLst>
              <a:ext uri="{FF2B5EF4-FFF2-40B4-BE49-F238E27FC236}">
                <a16:creationId xmlns:a16="http://schemas.microsoft.com/office/drawing/2014/main" id="{E57BF2BD-204C-5258-BD2E-1B8F4FB34B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7982" y="3026005"/>
            <a:ext cx="3216036" cy="3216036"/>
          </a:xfrm>
          <a:prstGeom prst="rect">
            <a:avLst/>
          </a:prstGeom>
        </p:spPr>
      </p:pic>
    </p:spTree>
    <p:extLst>
      <p:ext uri="{BB962C8B-B14F-4D97-AF65-F5344CB8AC3E}">
        <p14:creationId xmlns:p14="http://schemas.microsoft.com/office/powerpoint/2010/main" val="187506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ED388D-6198-1235-57BE-5B29BED33649}"/>
              </a:ext>
            </a:extLst>
          </p:cNvPr>
          <p:cNvSpPr>
            <a:spLocks noGrp="1"/>
          </p:cNvSpPr>
          <p:nvPr>
            <p:ph type="title"/>
          </p:nvPr>
        </p:nvSpPr>
        <p:spPr>
          <a:xfrm>
            <a:off x="990000" y="395288"/>
            <a:ext cx="4078800" cy="1597753"/>
          </a:xfrm>
        </p:spPr>
        <p:txBody>
          <a:bodyPr vert="horz" wrap="square" lIns="91440" tIns="45720" rIns="91440" bIns="45720" rtlCol="0" anchor="b" anchorCtr="0">
            <a:normAutofit/>
          </a:bodyPr>
          <a:lstStyle/>
          <a:p>
            <a:pPr algn="ctr"/>
            <a:r>
              <a:rPr lang="en-US" sz="3200" kern="1200" cap="none" spc="0" baseline="0">
                <a:solidFill>
                  <a:schemeClr val="tx1"/>
                </a:solidFill>
                <a:latin typeface="+mj-lt"/>
                <a:ea typeface="+mj-ea"/>
                <a:cs typeface="+mj-cs"/>
              </a:rPr>
              <a:t>Why make a discord bot?</a:t>
            </a:r>
          </a:p>
        </p:txBody>
      </p:sp>
      <p:sp>
        <p:nvSpPr>
          <p:cNvPr id="4" name="Text Placeholder 3">
            <a:extLst>
              <a:ext uri="{FF2B5EF4-FFF2-40B4-BE49-F238E27FC236}">
                <a16:creationId xmlns:a16="http://schemas.microsoft.com/office/drawing/2014/main" id="{6792509B-BA67-6772-873F-8C4811F6E06A}"/>
              </a:ext>
            </a:extLst>
          </p:cNvPr>
          <p:cNvSpPr>
            <a:spLocks noGrp="1"/>
          </p:cNvSpPr>
          <p:nvPr>
            <p:ph type="body" sz="half" idx="2"/>
          </p:nvPr>
        </p:nvSpPr>
        <p:spPr>
          <a:xfrm>
            <a:off x="990000" y="2361601"/>
            <a:ext cx="4078800" cy="3416900"/>
          </a:xfrm>
        </p:spPr>
        <p:txBody>
          <a:bodyPr vert="horz" lIns="91440" tIns="45720" rIns="91440" bIns="45720" rtlCol="0">
            <a:normAutofit/>
          </a:bodyPr>
          <a:lstStyle/>
          <a:p>
            <a:pPr marL="457200" indent="-457200">
              <a:lnSpc>
                <a:spcPct val="140000"/>
              </a:lnSpc>
              <a:buFont typeface="+mj-lt"/>
              <a:buAutoNum type="arabicPeriod"/>
            </a:pPr>
            <a:r>
              <a:rPr lang="en-US" sz="1700" dirty="0"/>
              <a:t>Automate repetitive or difficult tasks</a:t>
            </a:r>
          </a:p>
          <a:p>
            <a:pPr marL="457200" indent="-457200">
              <a:lnSpc>
                <a:spcPct val="140000"/>
              </a:lnSpc>
              <a:buFont typeface="+mj-lt"/>
              <a:buAutoNum type="arabicPeriod"/>
            </a:pPr>
            <a:r>
              <a:rPr lang="en-US" sz="1700" dirty="0"/>
              <a:t>Skills gained are applicable to other areas</a:t>
            </a:r>
          </a:p>
          <a:p>
            <a:pPr marL="914400" lvl="1" indent="-457200">
              <a:lnSpc>
                <a:spcPct val="140000"/>
              </a:lnSpc>
              <a:buFont typeface="+mj-lt"/>
              <a:buAutoNum type="arabicPeriod"/>
            </a:pPr>
            <a:r>
              <a:rPr lang="en-US" sz="1700" dirty="0"/>
              <a:t>Full Stack Web Applications</a:t>
            </a:r>
          </a:p>
          <a:p>
            <a:pPr marL="914400" lvl="1" indent="-457200">
              <a:lnSpc>
                <a:spcPct val="140000"/>
              </a:lnSpc>
              <a:buFont typeface="+mj-lt"/>
              <a:buAutoNum type="arabicPeriod"/>
            </a:pPr>
            <a:r>
              <a:rPr lang="en-US" sz="1700" dirty="0"/>
              <a:t>Other bots (Slack, WhatsApp bots, </a:t>
            </a:r>
            <a:r>
              <a:rPr lang="en-US" sz="1700" dirty="0" err="1"/>
              <a:t>etc</a:t>
            </a:r>
            <a:r>
              <a:rPr lang="en-US" sz="1700" dirty="0"/>
              <a:t>)</a:t>
            </a:r>
          </a:p>
          <a:p>
            <a:pPr marL="457200" indent="-457200">
              <a:lnSpc>
                <a:spcPct val="140000"/>
              </a:lnSpc>
              <a:buFont typeface="+mj-lt"/>
              <a:buAutoNum type="arabicPeriod"/>
            </a:pPr>
            <a:r>
              <a:rPr lang="en-US" sz="1700" dirty="0"/>
              <a:t>You get a cool profile badge! </a:t>
            </a:r>
            <a:r>
              <a:rPr lang="en-US" sz="1700" dirty="0">
                <a:sym typeface="Wingdings" panose="05000000000000000000" pitchFamily="2" charset="2"/>
              </a:rPr>
              <a:t></a:t>
            </a:r>
            <a:endParaRPr lang="en-US" sz="1700" dirty="0"/>
          </a:p>
        </p:txBody>
      </p:sp>
      <p:cxnSp>
        <p:nvCxnSpPr>
          <p:cNvPr id="15" name="Straight Connector 14">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8" name="Picture 7" descr="Graphical user interface, application">
            <a:extLst>
              <a:ext uri="{FF2B5EF4-FFF2-40B4-BE49-F238E27FC236}">
                <a16:creationId xmlns:a16="http://schemas.microsoft.com/office/drawing/2014/main" id="{851B76C9-A1C3-E10F-48F7-C1603A0B97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1127" y="1729950"/>
            <a:ext cx="4999885" cy="3395444"/>
          </a:xfrm>
          <a:prstGeom prst="rect">
            <a:avLst/>
          </a:prstGeom>
        </p:spPr>
      </p:pic>
      <p:sp>
        <p:nvSpPr>
          <p:cNvPr id="10" name="Text Placeholder 3">
            <a:extLst>
              <a:ext uri="{FF2B5EF4-FFF2-40B4-BE49-F238E27FC236}">
                <a16:creationId xmlns:a16="http://schemas.microsoft.com/office/drawing/2014/main" id="{F0B04BF8-6E78-EB41-AA3D-909F83DB2E98}"/>
              </a:ext>
            </a:extLst>
          </p:cNvPr>
          <p:cNvSpPr txBox="1">
            <a:spLocks/>
          </p:cNvSpPr>
          <p:nvPr/>
        </p:nvSpPr>
        <p:spPr>
          <a:xfrm>
            <a:off x="6644059" y="5125394"/>
            <a:ext cx="4999883" cy="914999"/>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700" dirty="0"/>
              <a:t>Fig. 1: Active Developer badge screenshot.</a:t>
            </a:r>
          </a:p>
        </p:txBody>
      </p:sp>
    </p:spTree>
    <p:extLst>
      <p:ext uri="{BB962C8B-B14F-4D97-AF65-F5344CB8AC3E}">
        <p14:creationId xmlns:p14="http://schemas.microsoft.com/office/powerpoint/2010/main" val="3354824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B3C41-7370-2D3B-986B-51C2F73C69F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CCA8604-DA1C-C56E-3704-391035F52994}"/>
              </a:ext>
            </a:extLst>
          </p:cNvPr>
          <p:cNvSpPr>
            <a:spLocks noGrp="1"/>
          </p:cNvSpPr>
          <p:nvPr>
            <p:ph idx="1"/>
          </p:nvPr>
        </p:nvSpPr>
        <p:spPr/>
        <p:txBody>
          <a:bodyPr>
            <a:normAutofit/>
          </a:bodyPr>
          <a:lstStyle/>
          <a:p>
            <a:pPr>
              <a:buFont typeface="+mj-lt"/>
              <a:buAutoNum type="arabicPeriod"/>
            </a:pPr>
            <a:r>
              <a:rPr lang="en-US" sz="1600" dirty="0">
                <a:effectLst/>
              </a:rPr>
              <a:t>“Discord.js Guide.” </a:t>
            </a:r>
            <a:r>
              <a:rPr lang="en-US" sz="1600" i="1" dirty="0">
                <a:effectLst/>
              </a:rPr>
              <a:t>Introduction | Discord.js Guide</a:t>
            </a:r>
            <a:r>
              <a:rPr lang="en-US" sz="1600" dirty="0">
                <a:effectLst/>
              </a:rPr>
              <a:t>, https://discordjs.guide/. </a:t>
            </a:r>
          </a:p>
          <a:p>
            <a:pPr>
              <a:buFont typeface="+mj-lt"/>
              <a:buAutoNum type="arabicPeriod"/>
            </a:pPr>
            <a:r>
              <a:rPr lang="en-US" sz="1600" dirty="0"/>
              <a:t>“Discord Developer Portal.” </a:t>
            </a:r>
            <a:r>
              <a:rPr lang="en-US" sz="1600" i="1" dirty="0"/>
              <a:t>Discord</a:t>
            </a:r>
            <a:r>
              <a:rPr lang="en-US" sz="1600" dirty="0"/>
              <a:t>, https://discord.com/developers/docs/reference.</a:t>
            </a:r>
          </a:p>
          <a:p>
            <a:pPr>
              <a:buFont typeface="+mj-lt"/>
              <a:buAutoNum type="arabicPeriod"/>
            </a:pPr>
            <a:r>
              <a:rPr lang="en-US" sz="1600" dirty="0"/>
              <a:t>Figs. 1-17: Santosa, William. Assorted screenshots. Online, 16 Jan. 2023. </a:t>
            </a:r>
          </a:p>
        </p:txBody>
      </p:sp>
    </p:spTree>
    <p:extLst>
      <p:ext uri="{BB962C8B-B14F-4D97-AF65-F5344CB8AC3E}">
        <p14:creationId xmlns:p14="http://schemas.microsoft.com/office/powerpoint/2010/main" val="902201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6BB8C2-9301-5690-A288-4E5A3BE334BF}"/>
              </a:ext>
            </a:extLst>
          </p:cNvPr>
          <p:cNvSpPr>
            <a:spLocks noGrp="1"/>
          </p:cNvSpPr>
          <p:nvPr>
            <p:ph type="title"/>
          </p:nvPr>
        </p:nvSpPr>
        <p:spPr>
          <a:xfrm>
            <a:off x="1080001" y="1079500"/>
            <a:ext cx="3904750" cy="4689475"/>
          </a:xfrm>
        </p:spPr>
        <p:txBody>
          <a:bodyPr anchor="ctr">
            <a:normAutofit/>
          </a:bodyPr>
          <a:lstStyle/>
          <a:p>
            <a:pPr algn="ctr"/>
            <a:r>
              <a:rPr lang="en-US" sz="4800"/>
              <a:t>Prerequisites</a:t>
            </a:r>
          </a:p>
        </p:txBody>
      </p:sp>
      <p:cxnSp>
        <p:nvCxnSpPr>
          <p:cNvPr id="14" name="Straight Connector 10">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3429000"/>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D96FD713-E2EC-5F96-B79B-445FB0BCD594}"/>
              </a:ext>
            </a:extLst>
          </p:cNvPr>
          <p:cNvGraphicFramePr>
            <a:graphicFrameLocks noGrp="1"/>
          </p:cNvGraphicFramePr>
          <p:nvPr>
            <p:ph idx="1"/>
            <p:extLst>
              <p:ext uri="{D42A27DB-BD31-4B8C-83A1-F6EECF244321}">
                <p14:modId xmlns:p14="http://schemas.microsoft.com/office/powerpoint/2010/main" val="142964918"/>
              </p:ext>
            </p:extLst>
          </p:nvPr>
        </p:nvGraphicFramePr>
        <p:xfrm>
          <a:off x="6654799" y="531814"/>
          <a:ext cx="4996207" cy="57835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06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8D8A3-085B-B779-C91C-5A3CF709D835}"/>
              </a:ext>
            </a:extLst>
          </p:cNvPr>
          <p:cNvSpPr>
            <a:spLocks noGrp="1"/>
          </p:cNvSpPr>
          <p:nvPr>
            <p:ph type="title"/>
          </p:nvPr>
        </p:nvSpPr>
        <p:spPr/>
        <p:txBody>
          <a:bodyPr/>
          <a:lstStyle/>
          <a:p>
            <a:r>
              <a:rPr lang="en-US" dirty="0"/>
              <a:t>Setting up the Repository</a:t>
            </a:r>
          </a:p>
        </p:txBody>
      </p:sp>
      <p:sp>
        <p:nvSpPr>
          <p:cNvPr id="3" name="Content Placeholder 2">
            <a:extLst>
              <a:ext uri="{FF2B5EF4-FFF2-40B4-BE49-F238E27FC236}">
                <a16:creationId xmlns:a16="http://schemas.microsoft.com/office/drawing/2014/main" id="{84B0437D-F675-1E1F-870E-46AF6B78B0E4}"/>
              </a:ext>
            </a:extLst>
          </p:cNvPr>
          <p:cNvSpPr>
            <a:spLocks noGrp="1"/>
          </p:cNvSpPr>
          <p:nvPr>
            <p:ph idx="1"/>
          </p:nvPr>
        </p:nvSpPr>
        <p:spPr/>
        <p:txBody>
          <a:bodyPr/>
          <a:lstStyle/>
          <a:p>
            <a:r>
              <a:rPr lang="en-US" dirty="0"/>
              <a:t>Download </a:t>
            </a:r>
            <a:r>
              <a:rPr lang="en-US" dirty="0">
                <a:hlinkClick r:id="rId3"/>
              </a:rPr>
              <a:t>JavaScript</a:t>
            </a:r>
            <a:r>
              <a:rPr lang="en-US" dirty="0"/>
              <a:t> and </a:t>
            </a:r>
            <a:r>
              <a:rPr lang="en-US" dirty="0">
                <a:hlinkClick r:id="rId4"/>
              </a:rPr>
              <a:t>Node.js </a:t>
            </a:r>
            <a:r>
              <a:rPr lang="en-US" dirty="0"/>
              <a:t>if you haven’t already</a:t>
            </a:r>
          </a:p>
          <a:p>
            <a:r>
              <a:rPr lang="en-US" dirty="0"/>
              <a:t>Run the following commands in the project directory</a:t>
            </a:r>
          </a:p>
          <a:p>
            <a:pPr lvl="2"/>
            <a:r>
              <a:rPr lang="en-US" dirty="0" err="1"/>
              <a:t>npm</a:t>
            </a:r>
            <a:r>
              <a:rPr lang="en-US" dirty="0"/>
              <a:t> </a:t>
            </a:r>
            <a:r>
              <a:rPr lang="en-US" dirty="0" err="1"/>
              <a:t>init</a:t>
            </a:r>
            <a:endParaRPr lang="en-US" dirty="0"/>
          </a:p>
          <a:p>
            <a:pPr lvl="2"/>
            <a:r>
              <a:rPr lang="en-US" dirty="0" err="1"/>
              <a:t>npm</a:t>
            </a:r>
            <a:r>
              <a:rPr lang="en-US" dirty="0"/>
              <a:t> install discord.js</a:t>
            </a:r>
          </a:p>
        </p:txBody>
      </p:sp>
      <p:pic>
        <p:nvPicPr>
          <p:cNvPr id="5" name="Picture 4" descr="Text&#10;&#10;Description automatically generated">
            <a:extLst>
              <a:ext uri="{FF2B5EF4-FFF2-40B4-BE49-F238E27FC236}">
                <a16:creationId xmlns:a16="http://schemas.microsoft.com/office/drawing/2014/main" id="{6E8DFD43-B059-54EE-395F-250C59025D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56948" y="1685925"/>
            <a:ext cx="2786045" cy="2716393"/>
          </a:xfrm>
          <a:prstGeom prst="rect">
            <a:avLst/>
          </a:prstGeom>
        </p:spPr>
      </p:pic>
      <p:sp>
        <p:nvSpPr>
          <p:cNvPr id="6" name="Text Placeholder 3">
            <a:extLst>
              <a:ext uri="{FF2B5EF4-FFF2-40B4-BE49-F238E27FC236}">
                <a16:creationId xmlns:a16="http://schemas.microsoft.com/office/drawing/2014/main" id="{89DD4A18-F3C8-2129-C065-F6DEC8539E95}"/>
              </a:ext>
            </a:extLst>
          </p:cNvPr>
          <p:cNvSpPr txBox="1">
            <a:spLocks/>
          </p:cNvSpPr>
          <p:nvPr/>
        </p:nvSpPr>
        <p:spPr>
          <a:xfrm>
            <a:off x="8656947" y="4436785"/>
            <a:ext cx="2786045" cy="914999"/>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2: Directory after running commands.</a:t>
            </a:r>
          </a:p>
        </p:txBody>
      </p:sp>
    </p:spTree>
    <p:extLst>
      <p:ext uri="{BB962C8B-B14F-4D97-AF65-F5344CB8AC3E}">
        <p14:creationId xmlns:p14="http://schemas.microsoft.com/office/powerpoint/2010/main" val="4082722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279C8A1-C4E4-4DE9-934E-91221AC99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DD4568-BF73-2161-C6D0-C93FEC307004}"/>
              </a:ext>
            </a:extLst>
          </p:cNvPr>
          <p:cNvSpPr>
            <a:spLocks noGrp="1"/>
          </p:cNvSpPr>
          <p:nvPr>
            <p:ph type="title"/>
          </p:nvPr>
        </p:nvSpPr>
        <p:spPr>
          <a:xfrm>
            <a:off x="4868987" y="395288"/>
            <a:ext cx="6317998" cy="1120439"/>
          </a:xfrm>
        </p:spPr>
        <p:txBody>
          <a:bodyPr wrap="square" anchor="b">
            <a:normAutofit/>
          </a:bodyPr>
          <a:lstStyle/>
          <a:p>
            <a:pPr algn="ctr"/>
            <a:r>
              <a:rPr lang="en-US" dirty="0"/>
              <a:t>Authenticating the Bot</a:t>
            </a:r>
          </a:p>
        </p:txBody>
      </p:sp>
      <p:sp>
        <p:nvSpPr>
          <p:cNvPr id="16" name="Rectangle 15">
            <a:extLst>
              <a:ext uri="{FF2B5EF4-FFF2-40B4-BE49-F238E27FC236}">
                <a16:creationId xmlns:a16="http://schemas.microsoft.com/office/drawing/2014/main" id="{62A4A8E2-912D-4A3D-AEA6-07D67918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7" name="Picture 6" descr="A screenshot of a computer&#10;&#10;Description automatically generated with low confidence">
            <a:extLst>
              <a:ext uri="{FF2B5EF4-FFF2-40B4-BE49-F238E27FC236}">
                <a16:creationId xmlns:a16="http://schemas.microsoft.com/office/drawing/2014/main" id="{89B9CB13-1DF0-F9C9-1460-183CA8F62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000" y="786040"/>
            <a:ext cx="2768400" cy="2261985"/>
          </a:xfrm>
          <a:prstGeom prst="rect">
            <a:avLst/>
          </a:prstGeom>
        </p:spPr>
      </p:pic>
      <p:cxnSp>
        <p:nvCxnSpPr>
          <p:cNvPr id="18" name="Straight Connector 17">
            <a:extLst>
              <a:ext uri="{FF2B5EF4-FFF2-40B4-BE49-F238E27FC236}">
                <a16:creationId xmlns:a16="http://schemas.microsoft.com/office/drawing/2014/main" id="{26C7ED5D-77C4-4564-8B1A-E55609CF44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7986"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9" name="Picture 8" descr="A screenshot of a computer&#10;&#10;Description automatically generated with low confidence">
            <a:extLst>
              <a:ext uri="{FF2B5EF4-FFF2-40B4-BE49-F238E27FC236}">
                <a16:creationId xmlns:a16="http://schemas.microsoft.com/office/drawing/2014/main" id="{203A6737-AEDE-BD4E-B038-7B64B0DB77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000" y="3939368"/>
            <a:ext cx="2768400" cy="2003263"/>
          </a:xfrm>
          <a:prstGeom prst="rect">
            <a:avLst/>
          </a:prstGeom>
        </p:spPr>
      </p:pic>
      <p:sp>
        <p:nvSpPr>
          <p:cNvPr id="3" name="Content Placeholder 2">
            <a:extLst>
              <a:ext uri="{FF2B5EF4-FFF2-40B4-BE49-F238E27FC236}">
                <a16:creationId xmlns:a16="http://schemas.microsoft.com/office/drawing/2014/main" id="{3C73EBFA-6EEC-873D-72DE-E367F94482A8}"/>
              </a:ext>
            </a:extLst>
          </p:cNvPr>
          <p:cNvSpPr>
            <a:spLocks noGrp="1"/>
          </p:cNvSpPr>
          <p:nvPr>
            <p:ph idx="1"/>
          </p:nvPr>
        </p:nvSpPr>
        <p:spPr>
          <a:xfrm>
            <a:off x="4868986" y="2413468"/>
            <a:ext cx="6318000" cy="3365032"/>
          </a:xfrm>
        </p:spPr>
        <p:txBody>
          <a:bodyPr>
            <a:normAutofit/>
          </a:bodyPr>
          <a:lstStyle/>
          <a:p>
            <a:r>
              <a:rPr lang="en-US" sz="1900" dirty="0"/>
              <a:t>Go to the </a:t>
            </a:r>
            <a:r>
              <a:rPr lang="en-US" sz="1900" dirty="0">
                <a:hlinkClick r:id="rId5"/>
              </a:rPr>
              <a:t>discord developer portal</a:t>
            </a:r>
            <a:r>
              <a:rPr lang="en-US" sz="1900" dirty="0"/>
              <a:t> </a:t>
            </a:r>
          </a:p>
          <a:p>
            <a:r>
              <a:rPr lang="en-US" sz="1900" dirty="0"/>
              <a:t>Click “New Application” -&gt; Enter details -&gt; Create</a:t>
            </a:r>
          </a:p>
          <a:p>
            <a:r>
              <a:rPr lang="en-US" sz="1900" dirty="0"/>
              <a:t>Press Bot -&gt; Add Bot -&gt; Reset Token -&gt; Save the token</a:t>
            </a:r>
          </a:p>
          <a:p>
            <a:r>
              <a:rPr lang="en-US" sz="1900" dirty="0"/>
              <a:t>Press OAuth2 -&gt; General -&gt; Copy Client ID -&gt; Save the Client ID</a:t>
            </a:r>
          </a:p>
        </p:txBody>
      </p:sp>
      <p:sp>
        <p:nvSpPr>
          <p:cNvPr id="10" name="Text Placeholder 3">
            <a:extLst>
              <a:ext uri="{FF2B5EF4-FFF2-40B4-BE49-F238E27FC236}">
                <a16:creationId xmlns:a16="http://schemas.microsoft.com/office/drawing/2014/main" id="{09283B3C-6E0C-3596-217F-AA621DBD727B}"/>
              </a:ext>
            </a:extLst>
          </p:cNvPr>
          <p:cNvSpPr txBox="1">
            <a:spLocks/>
          </p:cNvSpPr>
          <p:nvPr/>
        </p:nvSpPr>
        <p:spPr>
          <a:xfrm>
            <a:off x="531177" y="3048025"/>
            <a:ext cx="2786045" cy="914999"/>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3: Token screenshot.</a:t>
            </a:r>
          </a:p>
        </p:txBody>
      </p:sp>
      <p:sp>
        <p:nvSpPr>
          <p:cNvPr id="11" name="Text Placeholder 3">
            <a:extLst>
              <a:ext uri="{FF2B5EF4-FFF2-40B4-BE49-F238E27FC236}">
                <a16:creationId xmlns:a16="http://schemas.microsoft.com/office/drawing/2014/main" id="{BE9C9296-1DA6-4B12-9F80-20979B937F15}"/>
              </a:ext>
            </a:extLst>
          </p:cNvPr>
          <p:cNvSpPr txBox="1">
            <a:spLocks/>
          </p:cNvSpPr>
          <p:nvPr/>
        </p:nvSpPr>
        <p:spPr>
          <a:xfrm>
            <a:off x="543489" y="5943001"/>
            <a:ext cx="2786045" cy="914999"/>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4: Client ID screenshot.</a:t>
            </a:r>
          </a:p>
        </p:txBody>
      </p:sp>
    </p:spTree>
    <p:extLst>
      <p:ext uri="{BB962C8B-B14F-4D97-AF65-F5344CB8AC3E}">
        <p14:creationId xmlns:p14="http://schemas.microsoft.com/office/powerpoint/2010/main" val="1653742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660AC-8730-F038-D020-5F7B8B09764D}"/>
              </a:ext>
            </a:extLst>
          </p:cNvPr>
          <p:cNvSpPr>
            <a:spLocks noGrp="1"/>
          </p:cNvSpPr>
          <p:nvPr>
            <p:ph type="title"/>
          </p:nvPr>
        </p:nvSpPr>
        <p:spPr/>
        <p:txBody>
          <a:bodyPr/>
          <a:lstStyle/>
          <a:p>
            <a:r>
              <a:rPr lang="en-US" dirty="0"/>
              <a:t>Adding the bot to your server</a:t>
            </a:r>
          </a:p>
        </p:txBody>
      </p:sp>
      <p:sp>
        <p:nvSpPr>
          <p:cNvPr id="3" name="Content Placeholder 2">
            <a:extLst>
              <a:ext uri="{FF2B5EF4-FFF2-40B4-BE49-F238E27FC236}">
                <a16:creationId xmlns:a16="http://schemas.microsoft.com/office/drawing/2014/main" id="{A1A53509-838F-B15B-844D-841078E483F6}"/>
              </a:ext>
            </a:extLst>
          </p:cNvPr>
          <p:cNvSpPr>
            <a:spLocks noGrp="1"/>
          </p:cNvSpPr>
          <p:nvPr>
            <p:ph idx="1"/>
          </p:nvPr>
        </p:nvSpPr>
        <p:spPr/>
        <p:txBody>
          <a:bodyPr/>
          <a:lstStyle/>
          <a:p>
            <a:r>
              <a:rPr lang="en-US" dirty="0"/>
              <a:t>Press OAuth2 -&gt; URL Generator </a:t>
            </a:r>
          </a:p>
          <a:p>
            <a:r>
              <a:rPr lang="en-US" dirty="0"/>
              <a:t>Check “bot” under SCOPES</a:t>
            </a:r>
          </a:p>
          <a:p>
            <a:r>
              <a:rPr lang="en-US" dirty="0"/>
              <a:t>Check “Administrator” under BOT PERMISSIONS</a:t>
            </a:r>
          </a:p>
          <a:p>
            <a:r>
              <a:rPr lang="en-US" dirty="0"/>
              <a:t>Copy the generated URL and invite it to your server</a:t>
            </a:r>
          </a:p>
        </p:txBody>
      </p:sp>
      <p:pic>
        <p:nvPicPr>
          <p:cNvPr id="5" name="Picture 4" descr="A screenshot of a video game&#10;&#10;Description automatically generated with medium confidence">
            <a:extLst>
              <a:ext uri="{FF2B5EF4-FFF2-40B4-BE49-F238E27FC236}">
                <a16:creationId xmlns:a16="http://schemas.microsoft.com/office/drawing/2014/main" id="{876214A6-15CF-F69E-19EB-B5C71A0B80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5588" y="857924"/>
            <a:ext cx="3199403" cy="5360256"/>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C749F82A-E702-E828-57A3-5DA840C159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7092" y="4125970"/>
            <a:ext cx="2412693" cy="2092210"/>
          </a:xfrm>
          <a:prstGeom prst="rect">
            <a:avLst/>
          </a:prstGeom>
        </p:spPr>
      </p:pic>
      <p:sp>
        <p:nvSpPr>
          <p:cNvPr id="8" name="Text Placeholder 3">
            <a:extLst>
              <a:ext uri="{FF2B5EF4-FFF2-40B4-BE49-F238E27FC236}">
                <a16:creationId xmlns:a16="http://schemas.microsoft.com/office/drawing/2014/main" id="{6B59A2DC-F647-CE1F-4677-011B1C585B37}"/>
              </a:ext>
            </a:extLst>
          </p:cNvPr>
          <p:cNvSpPr txBox="1">
            <a:spLocks/>
          </p:cNvSpPr>
          <p:nvPr/>
        </p:nvSpPr>
        <p:spPr>
          <a:xfrm>
            <a:off x="5371641" y="6223530"/>
            <a:ext cx="2418144" cy="422367"/>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5: Join message.</a:t>
            </a:r>
          </a:p>
        </p:txBody>
      </p:sp>
      <p:sp>
        <p:nvSpPr>
          <p:cNvPr id="9" name="Text Placeholder 3">
            <a:extLst>
              <a:ext uri="{FF2B5EF4-FFF2-40B4-BE49-F238E27FC236}">
                <a16:creationId xmlns:a16="http://schemas.microsoft.com/office/drawing/2014/main" id="{E9FDE792-7092-0A51-A884-B891649FFEAC}"/>
              </a:ext>
            </a:extLst>
          </p:cNvPr>
          <p:cNvSpPr txBox="1">
            <a:spLocks/>
          </p:cNvSpPr>
          <p:nvPr/>
        </p:nvSpPr>
        <p:spPr>
          <a:xfrm>
            <a:off x="8525587" y="6230520"/>
            <a:ext cx="3199403" cy="450296"/>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6: Invitation screenshot.</a:t>
            </a:r>
          </a:p>
        </p:txBody>
      </p:sp>
    </p:spTree>
    <p:extLst>
      <p:ext uri="{BB962C8B-B14F-4D97-AF65-F5344CB8AC3E}">
        <p14:creationId xmlns:p14="http://schemas.microsoft.com/office/powerpoint/2010/main" val="3814959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51CE2-879A-AC51-958C-A1A1F39C0EBE}"/>
              </a:ext>
            </a:extLst>
          </p:cNvPr>
          <p:cNvSpPr>
            <a:spLocks noGrp="1"/>
          </p:cNvSpPr>
          <p:nvPr>
            <p:ph type="title"/>
          </p:nvPr>
        </p:nvSpPr>
        <p:spPr/>
        <p:txBody>
          <a:bodyPr/>
          <a:lstStyle/>
          <a:p>
            <a:r>
              <a:rPr lang="en-US" dirty="0"/>
              <a:t>Creating a few new files/folders</a:t>
            </a:r>
          </a:p>
        </p:txBody>
      </p:sp>
      <p:sp>
        <p:nvSpPr>
          <p:cNvPr id="3" name="Content Placeholder 2">
            <a:extLst>
              <a:ext uri="{FF2B5EF4-FFF2-40B4-BE49-F238E27FC236}">
                <a16:creationId xmlns:a16="http://schemas.microsoft.com/office/drawing/2014/main" id="{686D38AC-6007-80FC-E19B-791767EB9915}"/>
              </a:ext>
            </a:extLst>
          </p:cNvPr>
          <p:cNvSpPr>
            <a:spLocks noGrp="1"/>
          </p:cNvSpPr>
          <p:nvPr>
            <p:ph idx="1"/>
          </p:nvPr>
        </p:nvSpPr>
        <p:spPr/>
        <p:txBody>
          <a:bodyPr/>
          <a:lstStyle/>
          <a:p>
            <a:r>
              <a:rPr lang="en-US" dirty="0"/>
              <a:t>Create the following files in our project repository</a:t>
            </a:r>
          </a:p>
          <a:p>
            <a:pPr lvl="2"/>
            <a:r>
              <a:rPr lang="en-US" dirty="0"/>
              <a:t>deploy-commands.js</a:t>
            </a:r>
          </a:p>
          <a:p>
            <a:pPr lvl="2"/>
            <a:r>
              <a:rPr lang="en-US" dirty="0"/>
              <a:t>index.js</a:t>
            </a:r>
          </a:p>
          <a:p>
            <a:pPr lvl="2"/>
            <a:r>
              <a:rPr lang="en-US" dirty="0" err="1"/>
              <a:t>config.json</a:t>
            </a:r>
            <a:endParaRPr lang="en-US" dirty="0"/>
          </a:p>
          <a:p>
            <a:r>
              <a:rPr lang="en-US" dirty="0"/>
              <a:t>Create the following folders in our project repository</a:t>
            </a:r>
          </a:p>
          <a:p>
            <a:pPr lvl="2"/>
            <a:r>
              <a:rPr lang="en-US" dirty="0"/>
              <a:t>commands</a:t>
            </a:r>
          </a:p>
        </p:txBody>
      </p:sp>
    </p:spTree>
    <p:extLst>
      <p:ext uri="{BB962C8B-B14F-4D97-AF65-F5344CB8AC3E}">
        <p14:creationId xmlns:p14="http://schemas.microsoft.com/office/powerpoint/2010/main" val="3567532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49115-EE93-F2E9-BDCC-2FAE09AC2819}"/>
              </a:ext>
            </a:extLst>
          </p:cNvPr>
          <p:cNvSpPr>
            <a:spLocks noGrp="1"/>
          </p:cNvSpPr>
          <p:nvPr>
            <p:ph type="title"/>
          </p:nvPr>
        </p:nvSpPr>
        <p:spPr/>
        <p:txBody>
          <a:bodyPr/>
          <a:lstStyle/>
          <a:p>
            <a:r>
              <a:rPr lang="en-US" dirty="0"/>
              <a:t>Creating the </a:t>
            </a:r>
            <a:r>
              <a:rPr lang="en-US" dirty="0" err="1"/>
              <a:t>config.json</a:t>
            </a:r>
            <a:r>
              <a:rPr lang="en-US" dirty="0"/>
              <a:t> (config file)</a:t>
            </a:r>
          </a:p>
        </p:txBody>
      </p:sp>
      <p:sp>
        <p:nvSpPr>
          <p:cNvPr id="3" name="Content Placeholder 2">
            <a:extLst>
              <a:ext uri="{FF2B5EF4-FFF2-40B4-BE49-F238E27FC236}">
                <a16:creationId xmlns:a16="http://schemas.microsoft.com/office/drawing/2014/main" id="{86DD847D-77F6-E0C7-FD0E-DEEA892DFB42}"/>
              </a:ext>
            </a:extLst>
          </p:cNvPr>
          <p:cNvSpPr>
            <a:spLocks noGrp="1"/>
          </p:cNvSpPr>
          <p:nvPr>
            <p:ph idx="1"/>
          </p:nvPr>
        </p:nvSpPr>
        <p:spPr/>
        <p:txBody>
          <a:bodyPr/>
          <a:lstStyle/>
          <a:p>
            <a:r>
              <a:rPr lang="en-US" dirty="0"/>
              <a:t>Create a </a:t>
            </a:r>
            <a:r>
              <a:rPr lang="en-US" dirty="0" err="1"/>
              <a:t>config.json</a:t>
            </a:r>
            <a:r>
              <a:rPr lang="en-US" dirty="0"/>
              <a:t> file in your project directory</a:t>
            </a:r>
          </a:p>
          <a:p>
            <a:r>
              <a:rPr lang="en-US" dirty="0"/>
              <a:t>Add your bot’s token and </a:t>
            </a:r>
            <a:r>
              <a:rPr lang="en-US" dirty="0" err="1"/>
              <a:t>clientID</a:t>
            </a:r>
            <a:r>
              <a:rPr lang="en-US" dirty="0"/>
              <a:t> to the </a:t>
            </a:r>
            <a:r>
              <a:rPr lang="en-US" dirty="0" err="1"/>
              <a:t>config.json</a:t>
            </a:r>
            <a:r>
              <a:rPr lang="en-US" dirty="0"/>
              <a:t> file</a:t>
            </a:r>
          </a:p>
          <a:p>
            <a:r>
              <a:rPr lang="en-US" dirty="0"/>
              <a:t>**MAKE SURE TO NOT UPLOAD THIS PUBLIC TO INTERNET** (use .</a:t>
            </a:r>
            <a:r>
              <a:rPr lang="en-US" dirty="0" err="1"/>
              <a:t>gitignore</a:t>
            </a:r>
            <a:r>
              <a:rPr lang="en-US" dirty="0"/>
              <a:t> to prevent accidentally pushing this to your token and </a:t>
            </a:r>
            <a:r>
              <a:rPr lang="en-US" dirty="0" err="1"/>
              <a:t>clientID</a:t>
            </a:r>
            <a:r>
              <a:rPr lang="en-US" dirty="0"/>
              <a:t> to repository)</a:t>
            </a:r>
          </a:p>
        </p:txBody>
      </p:sp>
      <p:pic>
        <p:nvPicPr>
          <p:cNvPr id="5" name="Picture 4" descr="Text&#10;&#10;Description automatically generated">
            <a:extLst>
              <a:ext uri="{FF2B5EF4-FFF2-40B4-BE49-F238E27FC236}">
                <a16:creationId xmlns:a16="http://schemas.microsoft.com/office/drawing/2014/main" id="{159CB3FC-C202-D35D-C058-85A407128B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401" y="4297269"/>
            <a:ext cx="10306882" cy="1743075"/>
          </a:xfrm>
          <a:prstGeom prst="rect">
            <a:avLst/>
          </a:prstGeom>
        </p:spPr>
      </p:pic>
      <p:sp>
        <p:nvSpPr>
          <p:cNvPr id="6" name="Text Placeholder 3">
            <a:extLst>
              <a:ext uri="{FF2B5EF4-FFF2-40B4-BE49-F238E27FC236}">
                <a16:creationId xmlns:a16="http://schemas.microsoft.com/office/drawing/2014/main" id="{AADB67C4-F4A5-54FE-EA47-105A4CEA4BA1}"/>
              </a:ext>
            </a:extLst>
          </p:cNvPr>
          <p:cNvSpPr txBox="1">
            <a:spLocks/>
          </p:cNvSpPr>
          <p:nvPr/>
        </p:nvSpPr>
        <p:spPr>
          <a:xfrm>
            <a:off x="989400" y="6040344"/>
            <a:ext cx="10306881" cy="422367"/>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7: </a:t>
            </a:r>
            <a:r>
              <a:rPr lang="en-US" sz="1400" dirty="0" err="1"/>
              <a:t>config.json</a:t>
            </a:r>
            <a:r>
              <a:rPr lang="en-US" sz="1400" dirty="0"/>
              <a:t> file located in project directory.</a:t>
            </a:r>
          </a:p>
        </p:txBody>
      </p:sp>
    </p:spTree>
    <p:extLst>
      <p:ext uri="{BB962C8B-B14F-4D97-AF65-F5344CB8AC3E}">
        <p14:creationId xmlns:p14="http://schemas.microsoft.com/office/powerpoint/2010/main" val="3900714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E94A-031C-C56F-2964-EB61919588ED}"/>
              </a:ext>
            </a:extLst>
          </p:cNvPr>
          <p:cNvSpPr>
            <a:spLocks noGrp="1"/>
          </p:cNvSpPr>
          <p:nvPr>
            <p:ph type="title"/>
          </p:nvPr>
        </p:nvSpPr>
        <p:spPr>
          <a:xfrm>
            <a:off x="1295339" y="89555"/>
            <a:ext cx="9601321" cy="669139"/>
          </a:xfrm>
        </p:spPr>
        <p:txBody>
          <a:bodyPr>
            <a:normAutofit/>
          </a:bodyPr>
          <a:lstStyle/>
          <a:p>
            <a:pPr algn="ctr"/>
            <a:r>
              <a:rPr lang="en-US" dirty="0"/>
              <a:t>Creating the index.js file (main file) (</a:t>
            </a:r>
            <a:r>
              <a:rPr lang="en-US" dirty="0">
                <a:hlinkClick r:id="rId3"/>
              </a:rPr>
              <a:t>adapted source code</a:t>
            </a:r>
            <a:r>
              <a:rPr lang="en-US" dirty="0"/>
              <a:t>)</a:t>
            </a:r>
          </a:p>
        </p:txBody>
      </p:sp>
      <p:sp>
        <p:nvSpPr>
          <p:cNvPr id="3" name="Content Placeholder 2">
            <a:extLst>
              <a:ext uri="{FF2B5EF4-FFF2-40B4-BE49-F238E27FC236}">
                <a16:creationId xmlns:a16="http://schemas.microsoft.com/office/drawing/2014/main" id="{FDADD222-1BDD-B22E-C59D-DCFA717FDF18}"/>
              </a:ext>
            </a:extLst>
          </p:cNvPr>
          <p:cNvSpPr>
            <a:spLocks noGrp="1"/>
          </p:cNvSpPr>
          <p:nvPr>
            <p:ph idx="1"/>
          </p:nvPr>
        </p:nvSpPr>
        <p:spPr>
          <a:xfrm>
            <a:off x="169459" y="831833"/>
            <a:ext cx="11853082" cy="5870624"/>
          </a:xfrm>
          <a:solidFill>
            <a:schemeClr val="tx1"/>
          </a:solidFill>
        </p:spPr>
        <p:txBody>
          <a:bodyPr>
            <a:normAutofit fontScale="70000" lnSpcReduction="20000"/>
          </a:bodyPr>
          <a:lstStyle/>
          <a:p>
            <a:pPr marL="0" indent="0">
              <a:buNone/>
            </a:pPr>
            <a:r>
              <a:rPr lang="en-US" b="0" dirty="0">
                <a:solidFill>
                  <a:srgbClr val="6A9955"/>
                </a:solidFill>
                <a:effectLst/>
                <a:latin typeface="fira code" panose="020B0809050000020004" pitchFamily="49" charset="0"/>
              </a:rPr>
              <a:t>// Require the necessary discord.js classes</a:t>
            </a:r>
            <a:endParaRPr lang="en-US" b="0" dirty="0">
              <a:solidFill>
                <a:srgbClr val="D4D4D4"/>
              </a:solidFill>
              <a:effectLst/>
              <a:latin typeface="fira code" panose="020B0809050000020004" pitchFamily="49" charset="0"/>
            </a:endParaRPr>
          </a:p>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 </a:t>
            </a:r>
            <a:r>
              <a:rPr lang="en-US" b="0" dirty="0">
                <a:solidFill>
                  <a:srgbClr val="4FC1FF"/>
                </a:solidFill>
                <a:effectLst/>
                <a:latin typeface="fira code" panose="020B0809050000020004" pitchFamily="49" charset="0"/>
              </a:rPr>
              <a:t>Client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Events</a:t>
            </a:r>
            <a:r>
              <a:rPr lang="en-US" b="0" dirty="0">
                <a:solidFill>
                  <a:srgbClr val="D4D4D4"/>
                </a:solidFill>
                <a:effectLst/>
                <a:latin typeface="fira code" panose="020B0809050000020004" pitchFamily="49" charset="0"/>
              </a:rPr>
              <a:t>, </a:t>
            </a:r>
            <a:r>
              <a:rPr lang="en-US" b="0" dirty="0" err="1">
                <a:solidFill>
                  <a:srgbClr val="4FC1FF"/>
                </a:solidFill>
                <a:effectLst/>
                <a:latin typeface="fira code" panose="020B0809050000020004" pitchFamily="49" charset="0"/>
              </a:rPr>
              <a:t>GatewayIntentBits</a:t>
            </a:r>
            <a:r>
              <a:rPr lang="en-US" b="0" dirty="0">
                <a:solidFill>
                  <a:srgbClr val="D4D4D4"/>
                </a:solidFill>
                <a:effectLst/>
                <a:latin typeface="fira code" panose="020B0809050000020004" pitchFamily="49" charset="0"/>
              </a:rPr>
              <a:t> }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'discord.js'</a:t>
            </a:r>
            <a:r>
              <a:rPr lang="en-US" b="0" dirty="0">
                <a:solidFill>
                  <a:srgbClr val="D4D4D4"/>
                </a:solidFill>
                <a:effectLst/>
                <a:latin typeface="fira code" panose="020B0809050000020004" pitchFamily="49" charset="0"/>
              </a:rPr>
              <a:t>);</a:t>
            </a:r>
          </a:p>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 </a:t>
            </a:r>
            <a:r>
              <a:rPr lang="en-US" b="0" dirty="0">
                <a:solidFill>
                  <a:srgbClr val="4FC1FF"/>
                </a:solidFill>
                <a:effectLst/>
                <a:latin typeface="fira code" panose="020B0809050000020004" pitchFamily="49" charset="0"/>
              </a:rPr>
              <a:t>TOKEN</a:t>
            </a:r>
            <a:r>
              <a:rPr lang="en-US" b="0" dirty="0">
                <a:solidFill>
                  <a:srgbClr val="D4D4D4"/>
                </a:solidFill>
                <a:effectLst/>
                <a:latin typeface="fira code" panose="020B0809050000020004" pitchFamily="49" charset="0"/>
              </a:rPr>
              <a:t> }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config.json</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a:solidFill>
                  <a:srgbClr val="6A9955"/>
                </a:solidFill>
                <a:effectLst/>
                <a:latin typeface="fira code" panose="020B0809050000020004" pitchFamily="49" charset="0"/>
              </a:rPr>
              <a:t>// Create a new client instance</a:t>
            </a:r>
            <a:endParaRPr lang="en-US" b="0" dirty="0">
              <a:solidFill>
                <a:srgbClr val="D4D4D4"/>
              </a:solidFill>
              <a:effectLst/>
              <a:latin typeface="fira code" panose="020B0809050000020004" pitchFamily="49" charset="0"/>
            </a:endParaRPr>
          </a:p>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client</a:t>
            </a:r>
            <a:r>
              <a:rPr lang="en-US" b="0" dirty="0">
                <a:solidFill>
                  <a:srgbClr val="D4D4D4"/>
                </a:solidFill>
                <a:effectLst/>
                <a:latin typeface="fira code" panose="020B0809050000020004" pitchFamily="49" charset="0"/>
              </a:rPr>
              <a:t> = </a:t>
            </a:r>
            <a:r>
              <a:rPr lang="en-US" b="0" dirty="0">
                <a:solidFill>
                  <a:srgbClr val="569CD6"/>
                </a:solidFill>
                <a:effectLst/>
                <a:latin typeface="fira code" panose="020B0809050000020004" pitchFamily="49" charset="0"/>
              </a:rPr>
              <a:t>new</a:t>
            </a:r>
            <a:r>
              <a:rPr lang="en-US" b="0" dirty="0">
                <a:solidFill>
                  <a:srgbClr val="D4D4D4"/>
                </a:solidFill>
                <a:effectLst/>
                <a:latin typeface="fira code" panose="020B0809050000020004" pitchFamily="49" charset="0"/>
              </a:rPr>
              <a:t> </a:t>
            </a:r>
            <a:r>
              <a:rPr lang="en-US" b="0" dirty="0">
                <a:solidFill>
                  <a:srgbClr val="DCDCAA"/>
                </a:solidFill>
                <a:effectLst/>
                <a:latin typeface="fira code" panose="020B0809050000020004" pitchFamily="49" charset="0"/>
              </a:rPr>
              <a:t>Client</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intents:</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GatewayIntentBits</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Guilds</a:t>
            </a:r>
            <a:r>
              <a:rPr lang="en-US" b="0" dirty="0">
                <a:solidFill>
                  <a:srgbClr val="D4D4D4"/>
                </a:solidFill>
                <a:effectLst/>
                <a:latin typeface="fira code" panose="020B0809050000020004" pitchFamily="49" charset="0"/>
              </a:rPr>
              <a:t>] });</a:t>
            </a:r>
          </a:p>
          <a:p>
            <a:pPr marL="0" indent="0">
              <a:buNone/>
            </a:pPr>
            <a:br>
              <a:rPr lang="en-US" b="0" dirty="0">
                <a:solidFill>
                  <a:srgbClr val="D4D4D4"/>
                </a:solidFill>
                <a:effectLst/>
                <a:latin typeface="fira code" panose="020B0809050000020004" pitchFamily="49" charset="0"/>
              </a:rPr>
            </a:br>
            <a:r>
              <a:rPr lang="en-US" b="0" dirty="0">
                <a:solidFill>
                  <a:srgbClr val="6A9955"/>
                </a:solidFill>
                <a:effectLst/>
                <a:latin typeface="fira code" panose="020B0809050000020004" pitchFamily="49" charset="0"/>
              </a:rPr>
              <a:t>// When the client is ready, run this code (only once)</a:t>
            </a:r>
            <a:endParaRPr lang="en-US" b="0" dirty="0">
              <a:solidFill>
                <a:srgbClr val="D4D4D4"/>
              </a:solidFill>
              <a:effectLst/>
              <a:latin typeface="fira code" panose="020B0809050000020004" pitchFamily="49" charset="0"/>
            </a:endParaRPr>
          </a:p>
          <a:p>
            <a:pPr marL="0" indent="0">
              <a:buNone/>
            </a:pPr>
            <a:r>
              <a:rPr lang="en-US" b="0" dirty="0">
                <a:solidFill>
                  <a:srgbClr val="6A9955"/>
                </a:solidFill>
                <a:effectLst/>
                <a:latin typeface="fira code" panose="020B0809050000020004" pitchFamily="49" charset="0"/>
              </a:rPr>
              <a:t>// We use 'c' for the event parameter to keep it separate from the already defined 'client'</a:t>
            </a:r>
            <a:endParaRPr lang="en-US" b="0" dirty="0">
              <a:solidFill>
                <a:srgbClr val="D4D4D4"/>
              </a:solidFill>
              <a:effectLst/>
              <a:latin typeface="fira code" panose="020B0809050000020004" pitchFamily="49" charset="0"/>
            </a:endParaRPr>
          </a:p>
          <a:p>
            <a:pPr marL="0" indent="0">
              <a:buNone/>
            </a:pPr>
            <a:r>
              <a:rPr lang="en-US" b="0" dirty="0" err="1">
                <a:solidFill>
                  <a:srgbClr val="9CDCFE"/>
                </a:solidFill>
                <a:effectLst/>
                <a:latin typeface="fira code" panose="020B0809050000020004" pitchFamily="49" charset="0"/>
              </a:rPr>
              <a:t>client</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once</a:t>
            </a:r>
            <a:r>
              <a:rPr lang="en-US" b="0" dirty="0">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Events</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ClientReady</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c</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=&gt;</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console</a:t>
            </a:r>
            <a:r>
              <a:rPr lang="en-US" b="0" dirty="0">
                <a:solidFill>
                  <a:srgbClr val="D4D4D4"/>
                </a:solidFill>
                <a:effectLst/>
                <a:latin typeface="fira code" panose="020B0809050000020004" pitchFamily="49" charset="0"/>
              </a:rPr>
              <a:t>.</a:t>
            </a:r>
            <a:r>
              <a:rPr lang="en-US" b="0" dirty="0">
                <a:solidFill>
                  <a:srgbClr val="DCDCAA"/>
                </a:solidFill>
                <a:effectLst/>
                <a:latin typeface="fira code" panose="020B0809050000020004" pitchFamily="49" charset="0"/>
              </a:rPr>
              <a:t>log</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`Ready! Logged in as </a:t>
            </a:r>
            <a:r>
              <a:rPr lang="en-US" b="0" dirty="0">
                <a:solidFill>
                  <a:srgbClr val="569CD6"/>
                </a:solidFill>
                <a:effectLst/>
                <a:latin typeface="fira code" panose="020B0809050000020004" pitchFamily="49" charset="0"/>
              </a:rPr>
              <a:t>${</a:t>
            </a:r>
            <a:r>
              <a:rPr lang="en-US" b="0" dirty="0" err="1">
                <a:solidFill>
                  <a:srgbClr val="9CDCFE"/>
                </a:solidFill>
                <a:effectLst/>
                <a:latin typeface="fira code" panose="020B0809050000020004" pitchFamily="49" charset="0"/>
              </a:rPr>
              <a:t>c</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user</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tag</a:t>
            </a:r>
            <a:r>
              <a:rPr lang="en-US" b="0" dirty="0">
                <a:solidFill>
                  <a:srgbClr val="569CD6"/>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a:solidFill>
                  <a:srgbClr val="6A9955"/>
                </a:solidFill>
                <a:effectLst/>
                <a:latin typeface="fira code" panose="020B0809050000020004" pitchFamily="49" charset="0"/>
              </a:rPr>
              <a:t>// Log in to Discord with your client's token</a:t>
            </a:r>
            <a:endParaRPr lang="en-US" b="0" dirty="0">
              <a:solidFill>
                <a:srgbClr val="D4D4D4"/>
              </a:solidFill>
              <a:effectLst/>
              <a:latin typeface="fira code" panose="020B0809050000020004" pitchFamily="49" charset="0"/>
            </a:endParaRPr>
          </a:p>
          <a:p>
            <a:pPr marL="0" indent="0">
              <a:buNone/>
            </a:pPr>
            <a:r>
              <a:rPr lang="en-US" b="0" dirty="0" err="1">
                <a:solidFill>
                  <a:srgbClr val="9CDCFE"/>
                </a:solidFill>
                <a:effectLst/>
                <a:latin typeface="fira code" panose="020B0809050000020004" pitchFamily="49" charset="0"/>
              </a:rPr>
              <a:t>client</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login</a:t>
            </a:r>
            <a:r>
              <a:rPr lang="en-US" b="0" dirty="0">
                <a:solidFill>
                  <a:srgbClr val="D4D4D4"/>
                </a:solidFill>
                <a:effectLst/>
                <a:latin typeface="fira code" panose="020B0809050000020004" pitchFamily="49" charset="0"/>
              </a:rPr>
              <a:t>(</a:t>
            </a:r>
            <a:r>
              <a:rPr lang="en-US" dirty="0">
                <a:solidFill>
                  <a:srgbClr val="9CDCFE"/>
                </a:solidFill>
                <a:latin typeface="fira code" panose="020B0809050000020004" pitchFamily="49" charset="0"/>
              </a:rPr>
              <a:t>TOKEN</a:t>
            </a:r>
            <a:r>
              <a:rPr lang="en-US" b="0" dirty="0">
                <a:solidFill>
                  <a:srgbClr val="D4D4D4"/>
                </a:solidFill>
                <a:effectLst/>
                <a:latin typeface="fira code" panose="020B0809050000020004" pitchFamily="49" charset="0"/>
              </a:rPr>
              <a:t>);</a:t>
            </a:r>
          </a:p>
        </p:txBody>
      </p:sp>
    </p:spTree>
    <p:extLst>
      <p:ext uri="{BB962C8B-B14F-4D97-AF65-F5344CB8AC3E}">
        <p14:creationId xmlns:p14="http://schemas.microsoft.com/office/powerpoint/2010/main" val="1971851571"/>
      </p:ext>
    </p:extLst>
  </p:cSld>
  <p:clrMapOvr>
    <a:masterClrMapping/>
  </p:clrMapOvr>
</p:sld>
</file>

<file path=ppt/theme/theme1.xml><?xml version="1.0" encoding="utf-8"?>
<a:theme xmlns:a="http://schemas.openxmlformats.org/drawingml/2006/main" name="FrostyVTI">
  <a:themeElements>
    <a:clrScheme name="AnalogousFromLightSeedLeftStep">
      <a:dk1>
        <a:srgbClr val="000000"/>
      </a:dk1>
      <a:lt1>
        <a:srgbClr val="FFFFFF"/>
      </a:lt1>
      <a:dk2>
        <a:srgbClr val="412428"/>
      </a:dk2>
      <a:lt2>
        <a:srgbClr val="E8E2E2"/>
      </a:lt2>
      <a:accent1>
        <a:srgbClr val="80A9A9"/>
      </a:accent1>
      <a:accent2>
        <a:srgbClr val="75AB95"/>
      </a:accent2>
      <a:accent3>
        <a:srgbClr val="82AB8A"/>
      </a:accent3>
      <a:accent4>
        <a:srgbClr val="81AA74"/>
      </a:accent4>
      <a:accent5>
        <a:srgbClr val="98A67E"/>
      </a:accent5>
      <a:accent6>
        <a:srgbClr val="A6A372"/>
      </a:accent6>
      <a:hlink>
        <a:srgbClr val="AE6B69"/>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1762</Words>
  <Application>Microsoft Office PowerPoint</Application>
  <PresentationFormat>Widescreen</PresentationFormat>
  <Paragraphs>177</Paragraphs>
  <Slides>20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Avenir Next LT Pro</vt:lpstr>
      <vt:lpstr>Calibri</vt:lpstr>
      <vt:lpstr>fira code</vt:lpstr>
      <vt:lpstr>Goudy Old Style</vt:lpstr>
      <vt:lpstr>Wingdings</vt:lpstr>
      <vt:lpstr>FrostyVTI</vt:lpstr>
      <vt:lpstr>How to make your own Discord Bot using Node.js and discord.js</vt:lpstr>
      <vt:lpstr>Why make a discord bot?</vt:lpstr>
      <vt:lpstr>Prerequisites</vt:lpstr>
      <vt:lpstr>Setting up the Repository</vt:lpstr>
      <vt:lpstr>Authenticating the Bot</vt:lpstr>
      <vt:lpstr>Adding the bot to your server</vt:lpstr>
      <vt:lpstr>Creating a few new files/folders</vt:lpstr>
      <vt:lpstr>Creating the config.json (config file)</vt:lpstr>
      <vt:lpstr>Creating the index.js file (main file) (adapted source code)</vt:lpstr>
      <vt:lpstr>Creating the index.js file 2 (main file) (adapted source code)</vt:lpstr>
      <vt:lpstr>Creating the index.js file 3 (main file) (adapted source code)</vt:lpstr>
      <vt:lpstr>Creating the deploy-commands.js file (deploy file) (adapted source code)</vt:lpstr>
      <vt:lpstr>Creating the deploy-commands.js file 2 (deploy file) (adapted source code)</vt:lpstr>
      <vt:lpstr>Adding a slash command (hi.js) (adapted source code)</vt:lpstr>
      <vt:lpstr>Directory Structure &amp; Running the bot</vt:lpstr>
      <vt:lpstr>What it should look like</vt:lpstr>
      <vt:lpstr>Examples</vt:lpstr>
      <vt:lpstr>Examples</vt:lpstr>
      <vt:lpstr>Questions/Answers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Make Your Own Discord Bot</dc:title>
  <dc:creator>William Wallace Santosa</dc:creator>
  <cp:lastModifiedBy>William Wallace Santosa</cp:lastModifiedBy>
  <cp:revision>103</cp:revision>
  <dcterms:created xsi:type="dcterms:W3CDTF">2023-01-16T08:02:23Z</dcterms:created>
  <dcterms:modified xsi:type="dcterms:W3CDTF">2023-01-16T10:41:39Z</dcterms:modified>
</cp:coreProperties>
</file>