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6"/>
  </p:notesMasterIdLst>
  <p:sldIdLst>
    <p:sldId id="256" r:id="rId2"/>
    <p:sldId id="279" r:id="rId3"/>
    <p:sldId id="258" r:id="rId4"/>
    <p:sldId id="280" r:id="rId5"/>
    <p:sldId id="264" r:id="rId6"/>
    <p:sldId id="259" r:id="rId7"/>
    <p:sldId id="261" r:id="rId8"/>
    <p:sldId id="262" r:id="rId9"/>
    <p:sldId id="269" r:id="rId10"/>
    <p:sldId id="263" r:id="rId11"/>
    <p:sldId id="265" r:id="rId12"/>
    <p:sldId id="285" r:id="rId13"/>
    <p:sldId id="270" r:id="rId14"/>
    <p:sldId id="271" r:id="rId15"/>
    <p:sldId id="272" r:id="rId16"/>
    <p:sldId id="273" r:id="rId17"/>
    <p:sldId id="274" r:id="rId18"/>
    <p:sldId id="275" r:id="rId19"/>
    <p:sldId id="276" r:id="rId20"/>
    <p:sldId id="278" r:id="rId21"/>
    <p:sldId id="277" r:id="rId22"/>
    <p:sldId id="284" r:id="rId23"/>
    <p:sldId id="260" r:id="rId24"/>
    <p:sldId id="25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618" autoAdjust="0"/>
  </p:normalViewPr>
  <p:slideViewPr>
    <p:cSldViewPr snapToGrid="0">
      <p:cViewPr varScale="1">
        <p:scale>
          <a:sx n="102" d="100"/>
          <a:sy n="102" d="100"/>
        </p:scale>
        <p:origin x="8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hyperlink" Target="https://discord.js.org/#/docs/discord.js/main/general/welcome" TargetMode="Externa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1" Type="http://schemas.openxmlformats.org/officeDocument/2006/relationships/hyperlink" Target="https://discord.js.org/#/docs/discord.js/main/general/welcome"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B8181A-F8BF-4CD7-A2EB-E8C67B8F20E3}" type="doc">
      <dgm:prSet loTypeId="urn:microsoft.com/office/officeart/2005/8/layout/list1" loCatId="list" qsTypeId="urn:microsoft.com/office/officeart/2005/8/quickstyle/simple4" qsCatId="simple" csTypeId="urn:microsoft.com/office/officeart/2005/8/colors/accent2_2" csCatId="accent2" phldr="1"/>
      <dgm:spPr/>
      <dgm:t>
        <a:bodyPr/>
        <a:lstStyle/>
        <a:p>
          <a:endParaRPr lang="en-US"/>
        </a:p>
      </dgm:t>
    </dgm:pt>
    <dgm:pt modelId="{DA37BF11-8C06-4D30-B303-6A8EA69CA446}">
      <dgm:prSet/>
      <dgm:spPr/>
      <dgm:t>
        <a:bodyPr/>
        <a:lstStyle/>
        <a:p>
          <a:r>
            <a:rPr lang="en-US"/>
            <a:t>Python</a:t>
          </a:r>
        </a:p>
      </dgm:t>
    </dgm:pt>
    <dgm:pt modelId="{B0195794-634E-4577-AB94-E364135B3F81}" type="parTrans" cxnId="{6FE598AB-23A7-4B75-ADE6-1DE46C9FAD93}">
      <dgm:prSet/>
      <dgm:spPr/>
      <dgm:t>
        <a:bodyPr/>
        <a:lstStyle/>
        <a:p>
          <a:endParaRPr lang="en-US"/>
        </a:p>
      </dgm:t>
    </dgm:pt>
    <dgm:pt modelId="{3A2938F5-6325-4005-9C04-4ABF4E758B4F}" type="sibTrans" cxnId="{6FE598AB-23A7-4B75-ADE6-1DE46C9FAD93}">
      <dgm:prSet/>
      <dgm:spPr/>
      <dgm:t>
        <a:bodyPr/>
        <a:lstStyle/>
        <a:p>
          <a:endParaRPr lang="en-US"/>
        </a:p>
      </dgm:t>
    </dgm:pt>
    <dgm:pt modelId="{9FC8C73E-0CD8-4822-BCF9-087DA3EDBA2E}">
      <dgm:prSet/>
      <dgm:spPr/>
      <dgm:t>
        <a:bodyPr/>
        <a:lstStyle/>
        <a:p>
          <a:r>
            <a:rPr lang="en-US" dirty="0"/>
            <a:t>Faster to start with, but less flexible</a:t>
          </a:r>
        </a:p>
      </dgm:t>
    </dgm:pt>
    <dgm:pt modelId="{EA4AF289-C8EE-491F-9E99-3D52AB0DDEF3}" type="parTrans" cxnId="{FF895CC0-C722-4DB5-9119-B66C77F9D1F6}">
      <dgm:prSet/>
      <dgm:spPr/>
      <dgm:t>
        <a:bodyPr/>
        <a:lstStyle/>
        <a:p>
          <a:endParaRPr lang="en-US"/>
        </a:p>
      </dgm:t>
    </dgm:pt>
    <dgm:pt modelId="{0DF43A28-80B7-47F7-AE10-7C9D1F2218BC}" type="sibTrans" cxnId="{FF895CC0-C722-4DB5-9119-B66C77F9D1F6}">
      <dgm:prSet/>
      <dgm:spPr/>
      <dgm:t>
        <a:bodyPr/>
        <a:lstStyle/>
        <a:p>
          <a:endParaRPr lang="en-US"/>
        </a:p>
      </dgm:t>
    </dgm:pt>
    <dgm:pt modelId="{F3A1434E-06F9-49E2-ACE9-CDC9BDF254B0}">
      <dgm:prSet/>
      <dgm:spPr/>
      <dgm:t>
        <a:bodyPr/>
        <a:lstStyle/>
        <a:p>
          <a:r>
            <a:rPr lang="en-US" dirty="0"/>
            <a:t>Discord.py has been deprecated as of Aug 2021</a:t>
          </a:r>
        </a:p>
      </dgm:t>
    </dgm:pt>
    <dgm:pt modelId="{7A56603B-D5D4-403C-A185-6CB8A0DB585C}" type="parTrans" cxnId="{CD18C45E-9006-402B-887B-CDA7FDF3880A}">
      <dgm:prSet/>
      <dgm:spPr/>
      <dgm:t>
        <a:bodyPr/>
        <a:lstStyle/>
        <a:p>
          <a:endParaRPr lang="en-US"/>
        </a:p>
      </dgm:t>
    </dgm:pt>
    <dgm:pt modelId="{E7C3BBC0-3A20-4430-9BDF-D62D4D2F70D2}" type="sibTrans" cxnId="{CD18C45E-9006-402B-887B-CDA7FDF3880A}">
      <dgm:prSet/>
      <dgm:spPr/>
      <dgm:t>
        <a:bodyPr/>
        <a:lstStyle/>
        <a:p>
          <a:endParaRPr lang="en-US"/>
        </a:p>
      </dgm:t>
    </dgm:pt>
    <dgm:pt modelId="{F32D0863-F50B-44D6-8D10-F25F72145200}">
      <dgm:prSet/>
      <dgm:spPr/>
      <dgm:t>
        <a:bodyPr/>
        <a:lstStyle/>
        <a:p>
          <a:r>
            <a:rPr lang="en-US"/>
            <a:t>JavaScript</a:t>
          </a:r>
        </a:p>
      </dgm:t>
    </dgm:pt>
    <dgm:pt modelId="{455EB9D4-AADF-4233-A64D-80677131E474}" type="parTrans" cxnId="{90D50DD5-A8FA-4D12-A145-D4A7ABA7DDD9}">
      <dgm:prSet/>
      <dgm:spPr/>
      <dgm:t>
        <a:bodyPr/>
        <a:lstStyle/>
        <a:p>
          <a:endParaRPr lang="en-US"/>
        </a:p>
      </dgm:t>
    </dgm:pt>
    <dgm:pt modelId="{2A2F104F-F5AB-4E10-AC86-0A16AD5BA9BA}" type="sibTrans" cxnId="{90D50DD5-A8FA-4D12-A145-D4A7ABA7DDD9}">
      <dgm:prSet/>
      <dgm:spPr/>
      <dgm:t>
        <a:bodyPr/>
        <a:lstStyle/>
        <a:p>
          <a:endParaRPr lang="en-US"/>
        </a:p>
      </dgm:t>
    </dgm:pt>
    <dgm:pt modelId="{138DB360-45F8-4F19-AD99-F7755E649EDF}">
      <dgm:prSet/>
      <dgm:spPr/>
      <dgm:t>
        <a:bodyPr/>
        <a:lstStyle/>
        <a:p>
          <a:r>
            <a:rPr lang="en-US" dirty="0"/>
            <a:t>More flexible</a:t>
          </a:r>
        </a:p>
      </dgm:t>
    </dgm:pt>
    <dgm:pt modelId="{27654643-BEB7-4199-9E3A-55BF0998CF28}" type="parTrans" cxnId="{F5B68AF3-E7F7-4A92-ABD0-C7EF0E1C01E6}">
      <dgm:prSet/>
      <dgm:spPr/>
      <dgm:t>
        <a:bodyPr/>
        <a:lstStyle/>
        <a:p>
          <a:endParaRPr lang="en-US"/>
        </a:p>
      </dgm:t>
    </dgm:pt>
    <dgm:pt modelId="{9D053C07-F0B1-40A6-8167-E5B2019A94B8}" type="sibTrans" cxnId="{F5B68AF3-E7F7-4A92-ABD0-C7EF0E1C01E6}">
      <dgm:prSet/>
      <dgm:spPr/>
      <dgm:t>
        <a:bodyPr/>
        <a:lstStyle/>
        <a:p>
          <a:endParaRPr lang="en-US"/>
        </a:p>
      </dgm:t>
    </dgm:pt>
    <dgm:pt modelId="{6D17B02D-F339-46BE-A622-8168978E264F}">
      <dgm:prSet/>
      <dgm:spPr/>
      <dgm:t>
        <a:bodyPr/>
        <a:lstStyle/>
        <a:p>
          <a:r>
            <a:rPr lang="en-US" dirty="0"/>
            <a:t>More options</a:t>
          </a:r>
        </a:p>
      </dgm:t>
    </dgm:pt>
    <dgm:pt modelId="{A837C4CE-7689-4D59-B7DC-448AACE8A2EA}" type="parTrans" cxnId="{B8D41749-795B-4D35-9346-8768DA915609}">
      <dgm:prSet/>
      <dgm:spPr/>
      <dgm:t>
        <a:bodyPr/>
        <a:lstStyle/>
        <a:p>
          <a:endParaRPr lang="en-US"/>
        </a:p>
      </dgm:t>
    </dgm:pt>
    <dgm:pt modelId="{BB519A75-83E8-4420-9E19-CED5380CEE01}" type="sibTrans" cxnId="{B8D41749-795B-4D35-9346-8768DA915609}">
      <dgm:prSet/>
      <dgm:spPr/>
      <dgm:t>
        <a:bodyPr/>
        <a:lstStyle/>
        <a:p>
          <a:endParaRPr lang="en-US"/>
        </a:p>
      </dgm:t>
    </dgm:pt>
    <dgm:pt modelId="{220137D3-0BAF-4F5D-894D-17530F8BD058}">
      <dgm:prSet/>
      <dgm:spPr/>
      <dgm:t>
        <a:bodyPr/>
        <a:lstStyle/>
        <a:p>
          <a:r>
            <a:rPr lang="en-US" dirty="0"/>
            <a:t>Still being maintained and updated</a:t>
          </a:r>
        </a:p>
      </dgm:t>
    </dgm:pt>
    <dgm:pt modelId="{8363E8C4-A695-46DB-A581-CE02327DE979}" type="parTrans" cxnId="{D554CD88-0A94-4335-9D4A-A6BC202547F5}">
      <dgm:prSet/>
      <dgm:spPr/>
      <dgm:t>
        <a:bodyPr/>
        <a:lstStyle/>
        <a:p>
          <a:endParaRPr lang="en-US"/>
        </a:p>
      </dgm:t>
    </dgm:pt>
    <dgm:pt modelId="{ADB35452-65D9-4DA5-8A84-EEF2742EF92F}" type="sibTrans" cxnId="{D554CD88-0A94-4335-9D4A-A6BC202547F5}">
      <dgm:prSet/>
      <dgm:spPr/>
      <dgm:t>
        <a:bodyPr/>
        <a:lstStyle/>
        <a:p>
          <a:endParaRPr lang="en-US"/>
        </a:p>
      </dgm:t>
    </dgm:pt>
    <dgm:pt modelId="{9F3E84BA-F7DB-4407-AD2C-5A685F760B40}">
      <dgm:prSet/>
      <dgm:spPr/>
      <dgm:t>
        <a:bodyPr/>
        <a:lstStyle/>
        <a:p>
          <a:r>
            <a:rPr lang="en-US" dirty="0"/>
            <a:t>Less documentation to read</a:t>
          </a:r>
        </a:p>
      </dgm:t>
    </dgm:pt>
    <dgm:pt modelId="{DF3C9D9C-55D7-4E60-A193-E01DA151446B}" type="parTrans" cxnId="{60AC3703-AF69-4A3A-B399-A3CCFC5589FB}">
      <dgm:prSet/>
      <dgm:spPr/>
      <dgm:t>
        <a:bodyPr/>
        <a:lstStyle/>
        <a:p>
          <a:endParaRPr lang="en-US"/>
        </a:p>
      </dgm:t>
    </dgm:pt>
    <dgm:pt modelId="{72744033-997D-4DF3-B9E3-FCCB2FB074A6}" type="sibTrans" cxnId="{60AC3703-AF69-4A3A-B399-A3CCFC5589FB}">
      <dgm:prSet/>
      <dgm:spPr/>
      <dgm:t>
        <a:bodyPr/>
        <a:lstStyle/>
        <a:p>
          <a:endParaRPr lang="en-US"/>
        </a:p>
      </dgm:t>
    </dgm:pt>
    <dgm:pt modelId="{2B228AF4-3F22-4570-A290-578785F5A009}">
      <dgm:prSet/>
      <dgm:spPr/>
      <dgm:t>
        <a:bodyPr/>
        <a:lstStyle/>
        <a:p>
          <a:r>
            <a:rPr lang="en-US" dirty="0"/>
            <a:t>Better available </a:t>
          </a:r>
          <a:r>
            <a:rPr lang="en-US" dirty="0">
              <a:hlinkClick xmlns:r="http://schemas.openxmlformats.org/officeDocument/2006/relationships" r:id="rId1"/>
            </a:rPr>
            <a:t>documentation</a:t>
          </a:r>
          <a:endParaRPr lang="en-US" dirty="0"/>
        </a:p>
      </dgm:t>
    </dgm:pt>
    <dgm:pt modelId="{6178150A-1EF7-4AE8-9A44-57C1E5DF8D15}" type="parTrans" cxnId="{6297F317-B0FE-440E-87EA-08FF5EE5DF91}">
      <dgm:prSet/>
      <dgm:spPr/>
    </dgm:pt>
    <dgm:pt modelId="{5F35A996-273D-4E64-B2B9-9D6B569FF371}" type="sibTrans" cxnId="{6297F317-B0FE-440E-87EA-08FF5EE5DF91}">
      <dgm:prSet/>
      <dgm:spPr/>
    </dgm:pt>
    <dgm:pt modelId="{857090B4-2192-4FD4-A257-29D418EE3156}" type="pres">
      <dgm:prSet presAssocID="{64B8181A-F8BF-4CD7-A2EB-E8C67B8F20E3}" presName="linear" presStyleCnt="0">
        <dgm:presLayoutVars>
          <dgm:dir/>
          <dgm:animLvl val="lvl"/>
          <dgm:resizeHandles val="exact"/>
        </dgm:presLayoutVars>
      </dgm:prSet>
      <dgm:spPr/>
    </dgm:pt>
    <dgm:pt modelId="{E7B82258-86FE-4E5A-A74C-7E2CBAA1A036}" type="pres">
      <dgm:prSet presAssocID="{DA37BF11-8C06-4D30-B303-6A8EA69CA446}" presName="parentLin" presStyleCnt="0"/>
      <dgm:spPr/>
    </dgm:pt>
    <dgm:pt modelId="{5EEDC5E3-98B0-4E44-B7A0-58FFCD291B22}" type="pres">
      <dgm:prSet presAssocID="{DA37BF11-8C06-4D30-B303-6A8EA69CA446}" presName="parentLeftMargin" presStyleLbl="node1" presStyleIdx="0" presStyleCnt="2"/>
      <dgm:spPr/>
    </dgm:pt>
    <dgm:pt modelId="{20213C39-C8A3-4278-8164-5287A10F0490}" type="pres">
      <dgm:prSet presAssocID="{DA37BF11-8C06-4D30-B303-6A8EA69CA446}" presName="parentText" presStyleLbl="node1" presStyleIdx="0" presStyleCnt="2">
        <dgm:presLayoutVars>
          <dgm:chMax val="0"/>
          <dgm:bulletEnabled val="1"/>
        </dgm:presLayoutVars>
      </dgm:prSet>
      <dgm:spPr/>
    </dgm:pt>
    <dgm:pt modelId="{FB868028-3AED-4FD2-A9F4-E9105588DA95}" type="pres">
      <dgm:prSet presAssocID="{DA37BF11-8C06-4D30-B303-6A8EA69CA446}" presName="negativeSpace" presStyleCnt="0"/>
      <dgm:spPr/>
    </dgm:pt>
    <dgm:pt modelId="{0FBE6D21-2AD3-41AF-B231-911F3572B4B4}" type="pres">
      <dgm:prSet presAssocID="{DA37BF11-8C06-4D30-B303-6A8EA69CA446}" presName="childText" presStyleLbl="conFgAcc1" presStyleIdx="0" presStyleCnt="2">
        <dgm:presLayoutVars>
          <dgm:bulletEnabled val="1"/>
        </dgm:presLayoutVars>
      </dgm:prSet>
      <dgm:spPr/>
    </dgm:pt>
    <dgm:pt modelId="{7EEF2F59-679F-42BB-912C-09DE8863574A}" type="pres">
      <dgm:prSet presAssocID="{3A2938F5-6325-4005-9C04-4ABF4E758B4F}" presName="spaceBetweenRectangles" presStyleCnt="0"/>
      <dgm:spPr/>
    </dgm:pt>
    <dgm:pt modelId="{86510333-BCFC-4012-A1BC-51B5FB182AAA}" type="pres">
      <dgm:prSet presAssocID="{F32D0863-F50B-44D6-8D10-F25F72145200}" presName="parentLin" presStyleCnt="0"/>
      <dgm:spPr/>
    </dgm:pt>
    <dgm:pt modelId="{9B5E552C-9DC6-4573-9368-471AC1C2C574}" type="pres">
      <dgm:prSet presAssocID="{F32D0863-F50B-44D6-8D10-F25F72145200}" presName="parentLeftMargin" presStyleLbl="node1" presStyleIdx="0" presStyleCnt="2"/>
      <dgm:spPr/>
    </dgm:pt>
    <dgm:pt modelId="{ED25FA06-2C9F-4A68-BBAF-153E171F410F}" type="pres">
      <dgm:prSet presAssocID="{F32D0863-F50B-44D6-8D10-F25F72145200}" presName="parentText" presStyleLbl="node1" presStyleIdx="1" presStyleCnt="2">
        <dgm:presLayoutVars>
          <dgm:chMax val="0"/>
          <dgm:bulletEnabled val="1"/>
        </dgm:presLayoutVars>
      </dgm:prSet>
      <dgm:spPr/>
    </dgm:pt>
    <dgm:pt modelId="{4FF0F9CE-4677-47D8-BF0F-4EE1800CA6C8}" type="pres">
      <dgm:prSet presAssocID="{F32D0863-F50B-44D6-8D10-F25F72145200}" presName="negativeSpace" presStyleCnt="0"/>
      <dgm:spPr/>
    </dgm:pt>
    <dgm:pt modelId="{849819A7-E180-467C-87BF-B0D6B761AE28}" type="pres">
      <dgm:prSet presAssocID="{F32D0863-F50B-44D6-8D10-F25F72145200}" presName="childText" presStyleLbl="conFgAcc1" presStyleIdx="1" presStyleCnt="2">
        <dgm:presLayoutVars>
          <dgm:bulletEnabled val="1"/>
        </dgm:presLayoutVars>
      </dgm:prSet>
      <dgm:spPr/>
    </dgm:pt>
  </dgm:ptLst>
  <dgm:cxnLst>
    <dgm:cxn modelId="{60AC3703-AF69-4A3A-B399-A3CCFC5589FB}" srcId="{9FC8C73E-0CD8-4822-BCF9-087DA3EDBA2E}" destId="{9F3E84BA-F7DB-4407-AD2C-5A685F760B40}" srcOrd="0" destOrd="0" parTransId="{DF3C9D9C-55D7-4E60-A193-E01DA151446B}" sibTransId="{72744033-997D-4DF3-B9E3-FCCB2FB074A6}"/>
    <dgm:cxn modelId="{6297F317-B0FE-440E-87EA-08FF5EE5DF91}" srcId="{F32D0863-F50B-44D6-8D10-F25F72145200}" destId="{2B228AF4-3F22-4570-A290-578785F5A009}" srcOrd="2" destOrd="0" parTransId="{6178150A-1EF7-4AE8-9A44-57C1E5DF8D15}" sibTransId="{5F35A996-273D-4E64-B2B9-9D6B569FF371}"/>
    <dgm:cxn modelId="{43397830-BD26-4002-BE0C-FBA52E0DB84F}" type="presOf" srcId="{DA37BF11-8C06-4D30-B303-6A8EA69CA446}" destId="{20213C39-C8A3-4278-8164-5287A10F0490}" srcOrd="1" destOrd="0" presId="urn:microsoft.com/office/officeart/2005/8/layout/list1"/>
    <dgm:cxn modelId="{CD18C45E-9006-402B-887B-CDA7FDF3880A}" srcId="{DA37BF11-8C06-4D30-B303-6A8EA69CA446}" destId="{F3A1434E-06F9-49E2-ACE9-CDC9BDF254B0}" srcOrd="1" destOrd="0" parTransId="{7A56603B-D5D4-403C-A185-6CB8A0DB585C}" sibTransId="{E7C3BBC0-3A20-4430-9BDF-D62D4D2F70D2}"/>
    <dgm:cxn modelId="{4D027E64-10AE-407F-8872-E91477CCA724}" type="presOf" srcId="{2B228AF4-3F22-4570-A290-578785F5A009}" destId="{849819A7-E180-467C-87BF-B0D6B761AE28}" srcOrd="0" destOrd="2" presId="urn:microsoft.com/office/officeart/2005/8/layout/list1"/>
    <dgm:cxn modelId="{B8D41749-795B-4D35-9346-8768DA915609}" srcId="{F32D0863-F50B-44D6-8D10-F25F72145200}" destId="{6D17B02D-F339-46BE-A622-8168978E264F}" srcOrd="1" destOrd="0" parTransId="{A837C4CE-7689-4D59-B7DC-448AACE8A2EA}" sibTransId="{BB519A75-83E8-4420-9E19-CED5380CEE01}"/>
    <dgm:cxn modelId="{D554CD88-0A94-4335-9D4A-A6BC202547F5}" srcId="{F32D0863-F50B-44D6-8D10-F25F72145200}" destId="{220137D3-0BAF-4F5D-894D-17530F8BD058}" srcOrd="3" destOrd="0" parTransId="{8363E8C4-A695-46DB-A581-CE02327DE979}" sibTransId="{ADB35452-65D9-4DA5-8A84-EEF2742EF92F}"/>
    <dgm:cxn modelId="{1DB80F91-C24B-42F7-9219-715A77A9AD4A}" type="presOf" srcId="{F32D0863-F50B-44D6-8D10-F25F72145200}" destId="{9B5E552C-9DC6-4573-9368-471AC1C2C574}" srcOrd="0" destOrd="0" presId="urn:microsoft.com/office/officeart/2005/8/layout/list1"/>
    <dgm:cxn modelId="{1C2DCB9B-8B34-4C51-908B-F14F1C66E698}" type="presOf" srcId="{9FC8C73E-0CD8-4822-BCF9-087DA3EDBA2E}" destId="{0FBE6D21-2AD3-41AF-B231-911F3572B4B4}" srcOrd="0" destOrd="0" presId="urn:microsoft.com/office/officeart/2005/8/layout/list1"/>
    <dgm:cxn modelId="{E5E740A3-21F0-4CF3-A21E-80AEB9C5D539}" type="presOf" srcId="{F3A1434E-06F9-49E2-ACE9-CDC9BDF254B0}" destId="{0FBE6D21-2AD3-41AF-B231-911F3572B4B4}" srcOrd="0" destOrd="2" presId="urn:microsoft.com/office/officeart/2005/8/layout/list1"/>
    <dgm:cxn modelId="{3803DDA8-6BDB-4B6D-AB5C-DDFC2BAB53A6}" type="presOf" srcId="{220137D3-0BAF-4F5D-894D-17530F8BD058}" destId="{849819A7-E180-467C-87BF-B0D6B761AE28}" srcOrd="0" destOrd="3" presId="urn:microsoft.com/office/officeart/2005/8/layout/list1"/>
    <dgm:cxn modelId="{6FE598AB-23A7-4B75-ADE6-1DE46C9FAD93}" srcId="{64B8181A-F8BF-4CD7-A2EB-E8C67B8F20E3}" destId="{DA37BF11-8C06-4D30-B303-6A8EA69CA446}" srcOrd="0" destOrd="0" parTransId="{B0195794-634E-4577-AB94-E364135B3F81}" sibTransId="{3A2938F5-6325-4005-9C04-4ABF4E758B4F}"/>
    <dgm:cxn modelId="{FF895CC0-C722-4DB5-9119-B66C77F9D1F6}" srcId="{DA37BF11-8C06-4D30-B303-6A8EA69CA446}" destId="{9FC8C73E-0CD8-4822-BCF9-087DA3EDBA2E}" srcOrd="0" destOrd="0" parTransId="{EA4AF289-C8EE-491F-9E99-3D52AB0DDEF3}" sibTransId="{0DF43A28-80B7-47F7-AE10-7C9D1F2218BC}"/>
    <dgm:cxn modelId="{B465BDC5-B829-4627-AAFF-E0A77D88C090}" type="presOf" srcId="{64B8181A-F8BF-4CD7-A2EB-E8C67B8F20E3}" destId="{857090B4-2192-4FD4-A257-29D418EE3156}" srcOrd="0" destOrd="0" presId="urn:microsoft.com/office/officeart/2005/8/layout/list1"/>
    <dgm:cxn modelId="{90D50DD5-A8FA-4D12-A145-D4A7ABA7DDD9}" srcId="{64B8181A-F8BF-4CD7-A2EB-E8C67B8F20E3}" destId="{F32D0863-F50B-44D6-8D10-F25F72145200}" srcOrd="1" destOrd="0" parTransId="{455EB9D4-AADF-4233-A64D-80677131E474}" sibTransId="{2A2F104F-F5AB-4E10-AC86-0A16AD5BA9BA}"/>
    <dgm:cxn modelId="{F7B1D8DF-D876-43BB-91BC-23CB9F62FDD1}" type="presOf" srcId="{9F3E84BA-F7DB-4407-AD2C-5A685F760B40}" destId="{0FBE6D21-2AD3-41AF-B231-911F3572B4B4}" srcOrd="0" destOrd="1" presId="urn:microsoft.com/office/officeart/2005/8/layout/list1"/>
    <dgm:cxn modelId="{423899E9-29BA-4852-866F-78B78A1AB724}" type="presOf" srcId="{F32D0863-F50B-44D6-8D10-F25F72145200}" destId="{ED25FA06-2C9F-4A68-BBAF-153E171F410F}" srcOrd="1" destOrd="0" presId="urn:microsoft.com/office/officeart/2005/8/layout/list1"/>
    <dgm:cxn modelId="{2D64E1E9-04A9-4646-9822-33878FC5FEEF}" type="presOf" srcId="{138DB360-45F8-4F19-AD99-F7755E649EDF}" destId="{849819A7-E180-467C-87BF-B0D6B761AE28}" srcOrd="0" destOrd="0" presId="urn:microsoft.com/office/officeart/2005/8/layout/list1"/>
    <dgm:cxn modelId="{0C30CAEC-6A82-4FC6-A454-51726745301D}" type="presOf" srcId="{DA37BF11-8C06-4D30-B303-6A8EA69CA446}" destId="{5EEDC5E3-98B0-4E44-B7A0-58FFCD291B22}" srcOrd="0" destOrd="0" presId="urn:microsoft.com/office/officeart/2005/8/layout/list1"/>
    <dgm:cxn modelId="{E5E809F2-FE11-4FB3-BAA4-41016FCC0C63}" type="presOf" srcId="{6D17B02D-F339-46BE-A622-8168978E264F}" destId="{849819A7-E180-467C-87BF-B0D6B761AE28}" srcOrd="0" destOrd="1" presId="urn:microsoft.com/office/officeart/2005/8/layout/list1"/>
    <dgm:cxn modelId="{F5B68AF3-E7F7-4A92-ABD0-C7EF0E1C01E6}" srcId="{F32D0863-F50B-44D6-8D10-F25F72145200}" destId="{138DB360-45F8-4F19-AD99-F7755E649EDF}" srcOrd="0" destOrd="0" parTransId="{27654643-BEB7-4199-9E3A-55BF0998CF28}" sibTransId="{9D053C07-F0B1-40A6-8167-E5B2019A94B8}"/>
    <dgm:cxn modelId="{D3FFF857-61D9-4E29-8CA0-E6818FE1B1E0}" type="presParOf" srcId="{857090B4-2192-4FD4-A257-29D418EE3156}" destId="{E7B82258-86FE-4E5A-A74C-7E2CBAA1A036}" srcOrd="0" destOrd="0" presId="urn:microsoft.com/office/officeart/2005/8/layout/list1"/>
    <dgm:cxn modelId="{7F3F1123-6C37-415C-9B6B-D9BEADB49C22}" type="presParOf" srcId="{E7B82258-86FE-4E5A-A74C-7E2CBAA1A036}" destId="{5EEDC5E3-98B0-4E44-B7A0-58FFCD291B22}" srcOrd="0" destOrd="0" presId="urn:microsoft.com/office/officeart/2005/8/layout/list1"/>
    <dgm:cxn modelId="{6CF35DAE-8F7C-441D-9118-8681650685A5}" type="presParOf" srcId="{E7B82258-86FE-4E5A-A74C-7E2CBAA1A036}" destId="{20213C39-C8A3-4278-8164-5287A10F0490}" srcOrd="1" destOrd="0" presId="urn:microsoft.com/office/officeart/2005/8/layout/list1"/>
    <dgm:cxn modelId="{67E69E31-94C4-43CD-9A79-40CCF377B484}" type="presParOf" srcId="{857090B4-2192-4FD4-A257-29D418EE3156}" destId="{FB868028-3AED-4FD2-A9F4-E9105588DA95}" srcOrd="1" destOrd="0" presId="urn:microsoft.com/office/officeart/2005/8/layout/list1"/>
    <dgm:cxn modelId="{B03F218B-66C1-4AD2-A849-6613C9C9868F}" type="presParOf" srcId="{857090B4-2192-4FD4-A257-29D418EE3156}" destId="{0FBE6D21-2AD3-41AF-B231-911F3572B4B4}" srcOrd="2" destOrd="0" presId="urn:microsoft.com/office/officeart/2005/8/layout/list1"/>
    <dgm:cxn modelId="{E9ADF67D-59AC-4B5A-A888-7F2B603A20AC}" type="presParOf" srcId="{857090B4-2192-4FD4-A257-29D418EE3156}" destId="{7EEF2F59-679F-42BB-912C-09DE8863574A}" srcOrd="3" destOrd="0" presId="urn:microsoft.com/office/officeart/2005/8/layout/list1"/>
    <dgm:cxn modelId="{179C32E1-98A2-403F-A885-E5E487FFC1B4}" type="presParOf" srcId="{857090B4-2192-4FD4-A257-29D418EE3156}" destId="{86510333-BCFC-4012-A1BC-51B5FB182AAA}" srcOrd="4" destOrd="0" presId="urn:microsoft.com/office/officeart/2005/8/layout/list1"/>
    <dgm:cxn modelId="{EF6DE4AF-36C6-45F6-815D-D437C0027151}" type="presParOf" srcId="{86510333-BCFC-4012-A1BC-51B5FB182AAA}" destId="{9B5E552C-9DC6-4573-9368-471AC1C2C574}" srcOrd="0" destOrd="0" presId="urn:microsoft.com/office/officeart/2005/8/layout/list1"/>
    <dgm:cxn modelId="{7AA4AE68-8D67-48D8-A02D-CA6AFA57A8AC}" type="presParOf" srcId="{86510333-BCFC-4012-A1BC-51B5FB182AAA}" destId="{ED25FA06-2C9F-4A68-BBAF-153E171F410F}" srcOrd="1" destOrd="0" presId="urn:microsoft.com/office/officeart/2005/8/layout/list1"/>
    <dgm:cxn modelId="{DE375B07-A1A5-4B9A-9D0B-68404932E94C}" type="presParOf" srcId="{857090B4-2192-4FD4-A257-29D418EE3156}" destId="{4FF0F9CE-4677-47D8-BF0F-4EE1800CA6C8}" srcOrd="5" destOrd="0" presId="urn:microsoft.com/office/officeart/2005/8/layout/list1"/>
    <dgm:cxn modelId="{055B4777-693F-42CD-B4E5-4B7AFD6A81F6}" type="presParOf" srcId="{857090B4-2192-4FD4-A257-29D418EE3156}" destId="{849819A7-E180-467C-87BF-B0D6B761AE2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EE0BD7-5CDB-4D0B-A571-AFADB4CDCF3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0BA520F-8DBB-44F6-9C0C-78808DF26436}">
      <dgm:prSet/>
      <dgm:spPr/>
      <dgm:t>
        <a:bodyPr/>
        <a:lstStyle/>
        <a:p>
          <a:pPr>
            <a:defRPr cap="all"/>
          </a:pPr>
          <a:r>
            <a:rPr lang="en-US" dirty="0"/>
            <a:t>Some JavaScript knowledge</a:t>
          </a:r>
        </a:p>
      </dgm:t>
    </dgm:pt>
    <dgm:pt modelId="{26474402-BAC8-4D7C-AC11-025BDA9FECEA}" type="parTrans" cxnId="{B029F863-A1E4-4400-A094-E53F6213AFD3}">
      <dgm:prSet/>
      <dgm:spPr/>
      <dgm:t>
        <a:bodyPr/>
        <a:lstStyle/>
        <a:p>
          <a:endParaRPr lang="en-US"/>
        </a:p>
      </dgm:t>
    </dgm:pt>
    <dgm:pt modelId="{B44C0DB6-2EE3-48A7-899D-7C0D97CC0F3A}" type="sibTrans" cxnId="{B029F863-A1E4-4400-A094-E53F6213AFD3}">
      <dgm:prSet/>
      <dgm:spPr/>
      <dgm:t>
        <a:bodyPr/>
        <a:lstStyle/>
        <a:p>
          <a:endParaRPr lang="en-US"/>
        </a:p>
      </dgm:t>
    </dgm:pt>
    <dgm:pt modelId="{CB87FEF8-5C3A-47B8-A590-53D36BE7226C}">
      <dgm:prSet/>
      <dgm:spPr/>
      <dgm:t>
        <a:bodyPr/>
        <a:lstStyle/>
        <a:p>
          <a:pPr>
            <a:defRPr cap="all"/>
          </a:pPr>
          <a:r>
            <a:rPr lang="en-US" dirty="0"/>
            <a:t>Some command line (BASH) knowledge</a:t>
          </a:r>
        </a:p>
      </dgm:t>
    </dgm:pt>
    <dgm:pt modelId="{A3AF8D17-28C7-4435-A493-BA16EA2C17FB}" type="parTrans" cxnId="{9ECA5484-67DD-49DB-98A4-C457530E021A}">
      <dgm:prSet/>
      <dgm:spPr/>
      <dgm:t>
        <a:bodyPr/>
        <a:lstStyle/>
        <a:p>
          <a:endParaRPr lang="en-US"/>
        </a:p>
      </dgm:t>
    </dgm:pt>
    <dgm:pt modelId="{817EE72E-C0A3-4B13-87AB-024D6FC43A3D}" type="sibTrans" cxnId="{9ECA5484-67DD-49DB-98A4-C457530E021A}">
      <dgm:prSet/>
      <dgm:spPr/>
      <dgm:t>
        <a:bodyPr/>
        <a:lstStyle/>
        <a:p>
          <a:endParaRPr lang="en-US"/>
        </a:p>
      </dgm:t>
    </dgm:pt>
    <dgm:pt modelId="{F6C39EFD-CC67-4ED3-9ACE-45E288C94671}">
      <dgm:prSet/>
      <dgm:spPr/>
      <dgm:t>
        <a:bodyPr/>
        <a:lstStyle/>
        <a:p>
          <a:pPr>
            <a:defRPr cap="all"/>
          </a:pPr>
          <a:r>
            <a:rPr lang="en-US"/>
            <a:t>(Optional) Full Stack experience</a:t>
          </a:r>
        </a:p>
      </dgm:t>
    </dgm:pt>
    <dgm:pt modelId="{E5830FE7-A207-4A9E-9973-31F035271688}" type="parTrans" cxnId="{61A2AB5F-39DA-4787-A346-BAB0B2F84FBC}">
      <dgm:prSet/>
      <dgm:spPr/>
      <dgm:t>
        <a:bodyPr/>
        <a:lstStyle/>
        <a:p>
          <a:endParaRPr lang="en-US"/>
        </a:p>
      </dgm:t>
    </dgm:pt>
    <dgm:pt modelId="{3DA389F1-9E4F-4AF3-AE53-A4E1C4788D04}" type="sibTrans" cxnId="{61A2AB5F-39DA-4787-A346-BAB0B2F84FBC}">
      <dgm:prSet/>
      <dgm:spPr/>
      <dgm:t>
        <a:bodyPr/>
        <a:lstStyle/>
        <a:p>
          <a:endParaRPr lang="en-US"/>
        </a:p>
      </dgm:t>
    </dgm:pt>
    <dgm:pt modelId="{14FC1064-D349-46B3-AB01-C4A7CE607679}">
      <dgm:prSet/>
      <dgm:spPr/>
      <dgm:t>
        <a:bodyPr/>
        <a:lstStyle/>
        <a:p>
          <a:pPr>
            <a:defRPr cap="all"/>
          </a:pPr>
          <a:r>
            <a:rPr lang="en-US"/>
            <a:t>(Optional) Bot development experience</a:t>
          </a:r>
        </a:p>
      </dgm:t>
    </dgm:pt>
    <dgm:pt modelId="{58EE4281-509A-4651-81C5-239D7AA3A8EA}" type="parTrans" cxnId="{79BE70C1-F7C3-4168-B9D0-F2AC342C22BA}">
      <dgm:prSet/>
      <dgm:spPr/>
      <dgm:t>
        <a:bodyPr/>
        <a:lstStyle/>
        <a:p>
          <a:endParaRPr lang="en-US"/>
        </a:p>
      </dgm:t>
    </dgm:pt>
    <dgm:pt modelId="{D61716B9-5C10-4D25-AC3F-0AAB711850C9}" type="sibTrans" cxnId="{79BE70C1-F7C3-4168-B9D0-F2AC342C22BA}">
      <dgm:prSet/>
      <dgm:spPr/>
      <dgm:t>
        <a:bodyPr/>
        <a:lstStyle/>
        <a:p>
          <a:endParaRPr lang="en-US"/>
        </a:p>
      </dgm:t>
    </dgm:pt>
    <dgm:pt modelId="{F2DA8C72-5260-4ADE-8884-5AC62D3BAD8F}" type="pres">
      <dgm:prSet presAssocID="{02EE0BD7-5CDB-4D0B-A571-AFADB4CDCF31}" presName="root" presStyleCnt="0">
        <dgm:presLayoutVars>
          <dgm:dir/>
          <dgm:resizeHandles val="exact"/>
        </dgm:presLayoutVars>
      </dgm:prSet>
      <dgm:spPr/>
    </dgm:pt>
    <dgm:pt modelId="{F84BB420-4509-4663-B44A-AA8FBE96CD92}" type="pres">
      <dgm:prSet presAssocID="{20BA520F-8DBB-44F6-9C0C-78808DF26436}" presName="compNode" presStyleCnt="0"/>
      <dgm:spPr/>
    </dgm:pt>
    <dgm:pt modelId="{65BF4798-0BD4-463C-B828-B0BB06BE7656}" type="pres">
      <dgm:prSet presAssocID="{20BA520F-8DBB-44F6-9C0C-78808DF26436}" presName="iconBgRect" presStyleLbl="bgShp" presStyleIdx="0" presStyleCnt="4"/>
      <dgm:spPr/>
    </dgm:pt>
    <dgm:pt modelId="{ABB2B1DE-D818-4219-914B-0E06288720FC}" type="pres">
      <dgm:prSet presAssocID="{20BA520F-8DBB-44F6-9C0C-78808DF2643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A593AF3E-960E-4E3B-888A-A9A5AA3E4274}" type="pres">
      <dgm:prSet presAssocID="{20BA520F-8DBB-44F6-9C0C-78808DF26436}" presName="spaceRect" presStyleCnt="0"/>
      <dgm:spPr/>
    </dgm:pt>
    <dgm:pt modelId="{FC5ACD04-DFB6-472B-BE9C-0FC67C09BCB8}" type="pres">
      <dgm:prSet presAssocID="{20BA520F-8DBB-44F6-9C0C-78808DF26436}" presName="textRect" presStyleLbl="revTx" presStyleIdx="0" presStyleCnt="4">
        <dgm:presLayoutVars>
          <dgm:chMax val="1"/>
          <dgm:chPref val="1"/>
        </dgm:presLayoutVars>
      </dgm:prSet>
      <dgm:spPr/>
    </dgm:pt>
    <dgm:pt modelId="{032FFC75-584C-49D6-8F6E-ED06BDFC510D}" type="pres">
      <dgm:prSet presAssocID="{B44C0DB6-2EE3-48A7-899D-7C0D97CC0F3A}" presName="sibTrans" presStyleCnt="0"/>
      <dgm:spPr/>
    </dgm:pt>
    <dgm:pt modelId="{CA329FD0-A695-418E-88EB-EECDA61553BF}" type="pres">
      <dgm:prSet presAssocID="{CB87FEF8-5C3A-47B8-A590-53D36BE7226C}" presName="compNode" presStyleCnt="0"/>
      <dgm:spPr/>
    </dgm:pt>
    <dgm:pt modelId="{2930D7C1-8DF0-486F-8121-9BEBD6C04774}" type="pres">
      <dgm:prSet presAssocID="{CB87FEF8-5C3A-47B8-A590-53D36BE7226C}" presName="iconBgRect" presStyleLbl="bgShp" presStyleIdx="1" presStyleCnt="4"/>
      <dgm:spPr/>
    </dgm:pt>
    <dgm:pt modelId="{4DC1F6D6-7588-4F41-8026-7605C39E75BB}" type="pres">
      <dgm:prSet presAssocID="{CB87FEF8-5C3A-47B8-A590-53D36BE7226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3CDDED3E-EEE6-4093-8F03-FF3DE497515C}" type="pres">
      <dgm:prSet presAssocID="{CB87FEF8-5C3A-47B8-A590-53D36BE7226C}" presName="spaceRect" presStyleCnt="0"/>
      <dgm:spPr/>
    </dgm:pt>
    <dgm:pt modelId="{6758C8C7-C30C-4B40-983A-FD31D4DBF7D1}" type="pres">
      <dgm:prSet presAssocID="{CB87FEF8-5C3A-47B8-A590-53D36BE7226C}" presName="textRect" presStyleLbl="revTx" presStyleIdx="1" presStyleCnt="4">
        <dgm:presLayoutVars>
          <dgm:chMax val="1"/>
          <dgm:chPref val="1"/>
        </dgm:presLayoutVars>
      </dgm:prSet>
      <dgm:spPr/>
    </dgm:pt>
    <dgm:pt modelId="{F50B9137-3EC6-41DB-A6DA-66266AFE43F0}" type="pres">
      <dgm:prSet presAssocID="{817EE72E-C0A3-4B13-87AB-024D6FC43A3D}" presName="sibTrans" presStyleCnt="0"/>
      <dgm:spPr/>
    </dgm:pt>
    <dgm:pt modelId="{C66FA37E-E24B-4090-AF02-F1D826F9564A}" type="pres">
      <dgm:prSet presAssocID="{F6C39EFD-CC67-4ED3-9ACE-45E288C94671}" presName="compNode" presStyleCnt="0"/>
      <dgm:spPr/>
    </dgm:pt>
    <dgm:pt modelId="{A71333BA-FA74-40EF-AB4C-DAC419348A55}" type="pres">
      <dgm:prSet presAssocID="{F6C39EFD-CC67-4ED3-9ACE-45E288C94671}" presName="iconBgRect" presStyleLbl="bgShp" presStyleIdx="2" presStyleCnt="4"/>
      <dgm:spPr/>
    </dgm:pt>
    <dgm:pt modelId="{FA10867C-A355-4539-8E24-34CCBCFC793B}" type="pres">
      <dgm:prSet presAssocID="{F6C39EFD-CC67-4ED3-9ACE-45E288C9467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a:ext>
      </dgm:extLst>
    </dgm:pt>
    <dgm:pt modelId="{159834DD-C258-4001-926D-A6C9EE0AA711}" type="pres">
      <dgm:prSet presAssocID="{F6C39EFD-CC67-4ED3-9ACE-45E288C94671}" presName="spaceRect" presStyleCnt="0"/>
      <dgm:spPr/>
    </dgm:pt>
    <dgm:pt modelId="{B73A55C2-6030-4FB1-9F56-05DEBFB55997}" type="pres">
      <dgm:prSet presAssocID="{F6C39EFD-CC67-4ED3-9ACE-45E288C94671}" presName="textRect" presStyleLbl="revTx" presStyleIdx="2" presStyleCnt="4">
        <dgm:presLayoutVars>
          <dgm:chMax val="1"/>
          <dgm:chPref val="1"/>
        </dgm:presLayoutVars>
      </dgm:prSet>
      <dgm:spPr/>
    </dgm:pt>
    <dgm:pt modelId="{42A7CB0B-3ED8-4526-A1B5-AF4EA04D1B4D}" type="pres">
      <dgm:prSet presAssocID="{3DA389F1-9E4F-4AF3-AE53-A4E1C4788D04}" presName="sibTrans" presStyleCnt="0"/>
      <dgm:spPr/>
    </dgm:pt>
    <dgm:pt modelId="{7DF4115F-1D40-4E1B-8C24-92FDFE0B150B}" type="pres">
      <dgm:prSet presAssocID="{14FC1064-D349-46B3-AB01-C4A7CE607679}" presName="compNode" presStyleCnt="0"/>
      <dgm:spPr/>
    </dgm:pt>
    <dgm:pt modelId="{736DE829-3756-4624-B193-239A71C09525}" type="pres">
      <dgm:prSet presAssocID="{14FC1064-D349-46B3-AB01-C4A7CE607679}" presName="iconBgRect" presStyleLbl="bgShp" presStyleIdx="3" presStyleCnt="4"/>
      <dgm:spPr/>
    </dgm:pt>
    <dgm:pt modelId="{E60BB72F-0C92-4FE7-8D05-7997471D9918}" type="pres">
      <dgm:prSet presAssocID="{14FC1064-D349-46B3-AB01-C4A7CE60767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45AB1CDB-6482-4D52-92B5-CC7C1DEA33C6}" type="pres">
      <dgm:prSet presAssocID="{14FC1064-D349-46B3-AB01-C4A7CE607679}" presName="spaceRect" presStyleCnt="0"/>
      <dgm:spPr/>
    </dgm:pt>
    <dgm:pt modelId="{B90E2D35-766F-4203-A6CE-89D17CBA576A}" type="pres">
      <dgm:prSet presAssocID="{14FC1064-D349-46B3-AB01-C4A7CE607679}" presName="textRect" presStyleLbl="revTx" presStyleIdx="3" presStyleCnt="4">
        <dgm:presLayoutVars>
          <dgm:chMax val="1"/>
          <dgm:chPref val="1"/>
        </dgm:presLayoutVars>
      </dgm:prSet>
      <dgm:spPr/>
    </dgm:pt>
  </dgm:ptLst>
  <dgm:cxnLst>
    <dgm:cxn modelId="{65FC0C14-9DC7-4A72-AB0D-0552A24CCA88}" type="presOf" srcId="{F6C39EFD-CC67-4ED3-9ACE-45E288C94671}" destId="{B73A55C2-6030-4FB1-9F56-05DEBFB55997}" srcOrd="0" destOrd="0" presId="urn:microsoft.com/office/officeart/2018/5/layout/IconCircleLabelList"/>
    <dgm:cxn modelId="{61A2AB5F-39DA-4787-A346-BAB0B2F84FBC}" srcId="{02EE0BD7-5CDB-4D0B-A571-AFADB4CDCF31}" destId="{F6C39EFD-CC67-4ED3-9ACE-45E288C94671}" srcOrd="2" destOrd="0" parTransId="{E5830FE7-A207-4A9E-9973-31F035271688}" sibTransId="{3DA389F1-9E4F-4AF3-AE53-A4E1C4788D04}"/>
    <dgm:cxn modelId="{BB5CF05F-729D-471A-A2CC-8D8AD1AD401A}" type="presOf" srcId="{14FC1064-D349-46B3-AB01-C4A7CE607679}" destId="{B90E2D35-766F-4203-A6CE-89D17CBA576A}" srcOrd="0" destOrd="0" presId="urn:microsoft.com/office/officeart/2018/5/layout/IconCircleLabelList"/>
    <dgm:cxn modelId="{B029F863-A1E4-4400-A094-E53F6213AFD3}" srcId="{02EE0BD7-5CDB-4D0B-A571-AFADB4CDCF31}" destId="{20BA520F-8DBB-44F6-9C0C-78808DF26436}" srcOrd="0" destOrd="0" parTransId="{26474402-BAC8-4D7C-AC11-025BDA9FECEA}" sibTransId="{B44C0DB6-2EE3-48A7-899D-7C0D97CC0F3A}"/>
    <dgm:cxn modelId="{9ECA5484-67DD-49DB-98A4-C457530E021A}" srcId="{02EE0BD7-5CDB-4D0B-A571-AFADB4CDCF31}" destId="{CB87FEF8-5C3A-47B8-A590-53D36BE7226C}" srcOrd="1" destOrd="0" parTransId="{A3AF8D17-28C7-4435-A493-BA16EA2C17FB}" sibTransId="{817EE72E-C0A3-4B13-87AB-024D6FC43A3D}"/>
    <dgm:cxn modelId="{BDAC3EB8-E96E-47C6-B32D-098212825118}" type="presOf" srcId="{CB87FEF8-5C3A-47B8-A590-53D36BE7226C}" destId="{6758C8C7-C30C-4B40-983A-FD31D4DBF7D1}" srcOrd="0" destOrd="0" presId="urn:microsoft.com/office/officeart/2018/5/layout/IconCircleLabelList"/>
    <dgm:cxn modelId="{79BE70C1-F7C3-4168-B9D0-F2AC342C22BA}" srcId="{02EE0BD7-5CDB-4D0B-A571-AFADB4CDCF31}" destId="{14FC1064-D349-46B3-AB01-C4A7CE607679}" srcOrd="3" destOrd="0" parTransId="{58EE4281-509A-4651-81C5-239D7AA3A8EA}" sibTransId="{D61716B9-5C10-4D25-AC3F-0AAB711850C9}"/>
    <dgm:cxn modelId="{CB3081D1-39DA-4AF6-9219-B942BE3FB566}" type="presOf" srcId="{02EE0BD7-5CDB-4D0B-A571-AFADB4CDCF31}" destId="{F2DA8C72-5260-4ADE-8884-5AC62D3BAD8F}" srcOrd="0" destOrd="0" presId="urn:microsoft.com/office/officeart/2018/5/layout/IconCircleLabelList"/>
    <dgm:cxn modelId="{4FCD8EEF-DC59-492D-AE0E-1E850EDAE950}" type="presOf" srcId="{20BA520F-8DBB-44F6-9C0C-78808DF26436}" destId="{FC5ACD04-DFB6-472B-BE9C-0FC67C09BCB8}" srcOrd="0" destOrd="0" presId="urn:microsoft.com/office/officeart/2018/5/layout/IconCircleLabelList"/>
    <dgm:cxn modelId="{39DE563D-3CB6-42F9-B383-E4B19F52749A}" type="presParOf" srcId="{F2DA8C72-5260-4ADE-8884-5AC62D3BAD8F}" destId="{F84BB420-4509-4663-B44A-AA8FBE96CD92}" srcOrd="0" destOrd="0" presId="urn:microsoft.com/office/officeart/2018/5/layout/IconCircleLabelList"/>
    <dgm:cxn modelId="{D5C196F7-CB79-4B8F-9C27-BEE52FB6F7B1}" type="presParOf" srcId="{F84BB420-4509-4663-B44A-AA8FBE96CD92}" destId="{65BF4798-0BD4-463C-B828-B0BB06BE7656}" srcOrd="0" destOrd="0" presId="urn:microsoft.com/office/officeart/2018/5/layout/IconCircleLabelList"/>
    <dgm:cxn modelId="{AB5CC6A7-8717-413C-9618-7AE5942D9F11}" type="presParOf" srcId="{F84BB420-4509-4663-B44A-AA8FBE96CD92}" destId="{ABB2B1DE-D818-4219-914B-0E06288720FC}" srcOrd="1" destOrd="0" presId="urn:microsoft.com/office/officeart/2018/5/layout/IconCircleLabelList"/>
    <dgm:cxn modelId="{9ACB30D3-A188-4C4B-AD7E-84C9D57C45D4}" type="presParOf" srcId="{F84BB420-4509-4663-B44A-AA8FBE96CD92}" destId="{A593AF3E-960E-4E3B-888A-A9A5AA3E4274}" srcOrd="2" destOrd="0" presId="urn:microsoft.com/office/officeart/2018/5/layout/IconCircleLabelList"/>
    <dgm:cxn modelId="{71D5399A-40C0-4CBE-A575-776954301416}" type="presParOf" srcId="{F84BB420-4509-4663-B44A-AA8FBE96CD92}" destId="{FC5ACD04-DFB6-472B-BE9C-0FC67C09BCB8}" srcOrd="3" destOrd="0" presId="urn:microsoft.com/office/officeart/2018/5/layout/IconCircleLabelList"/>
    <dgm:cxn modelId="{F1D80965-6852-4652-BA98-64E3260A9BA5}" type="presParOf" srcId="{F2DA8C72-5260-4ADE-8884-5AC62D3BAD8F}" destId="{032FFC75-584C-49D6-8F6E-ED06BDFC510D}" srcOrd="1" destOrd="0" presId="urn:microsoft.com/office/officeart/2018/5/layout/IconCircleLabelList"/>
    <dgm:cxn modelId="{ECC0E145-168E-4509-ADA9-5FE7FF1C3110}" type="presParOf" srcId="{F2DA8C72-5260-4ADE-8884-5AC62D3BAD8F}" destId="{CA329FD0-A695-418E-88EB-EECDA61553BF}" srcOrd="2" destOrd="0" presId="urn:microsoft.com/office/officeart/2018/5/layout/IconCircleLabelList"/>
    <dgm:cxn modelId="{DC68D9E4-07DA-404E-8FE4-B22DC623FDA4}" type="presParOf" srcId="{CA329FD0-A695-418E-88EB-EECDA61553BF}" destId="{2930D7C1-8DF0-486F-8121-9BEBD6C04774}" srcOrd="0" destOrd="0" presId="urn:microsoft.com/office/officeart/2018/5/layout/IconCircleLabelList"/>
    <dgm:cxn modelId="{60E7D34B-091E-4B07-8D9F-B3B7B620D3EB}" type="presParOf" srcId="{CA329FD0-A695-418E-88EB-EECDA61553BF}" destId="{4DC1F6D6-7588-4F41-8026-7605C39E75BB}" srcOrd="1" destOrd="0" presId="urn:microsoft.com/office/officeart/2018/5/layout/IconCircleLabelList"/>
    <dgm:cxn modelId="{F14CC829-7ED2-4CD3-8DB3-E9E4D60753AD}" type="presParOf" srcId="{CA329FD0-A695-418E-88EB-EECDA61553BF}" destId="{3CDDED3E-EEE6-4093-8F03-FF3DE497515C}" srcOrd="2" destOrd="0" presId="urn:microsoft.com/office/officeart/2018/5/layout/IconCircleLabelList"/>
    <dgm:cxn modelId="{8EA3AB8C-9398-4B14-83EE-D5049544E2DA}" type="presParOf" srcId="{CA329FD0-A695-418E-88EB-EECDA61553BF}" destId="{6758C8C7-C30C-4B40-983A-FD31D4DBF7D1}" srcOrd="3" destOrd="0" presId="urn:microsoft.com/office/officeart/2018/5/layout/IconCircleLabelList"/>
    <dgm:cxn modelId="{B9E4A465-CBD1-4058-AE72-ECF4F582AD9B}" type="presParOf" srcId="{F2DA8C72-5260-4ADE-8884-5AC62D3BAD8F}" destId="{F50B9137-3EC6-41DB-A6DA-66266AFE43F0}" srcOrd="3" destOrd="0" presId="urn:microsoft.com/office/officeart/2018/5/layout/IconCircleLabelList"/>
    <dgm:cxn modelId="{9497F3F1-F7E5-420F-AE03-ABF14992FEE5}" type="presParOf" srcId="{F2DA8C72-5260-4ADE-8884-5AC62D3BAD8F}" destId="{C66FA37E-E24B-4090-AF02-F1D826F9564A}" srcOrd="4" destOrd="0" presId="urn:microsoft.com/office/officeart/2018/5/layout/IconCircleLabelList"/>
    <dgm:cxn modelId="{6B3986A0-8F53-4118-83DF-065259714F6D}" type="presParOf" srcId="{C66FA37E-E24B-4090-AF02-F1D826F9564A}" destId="{A71333BA-FA74-40EF-AB4C-DAC419348A55}" srcOrd="0" destOrd="0" presId="urn:microsoft.com/office/officeart/2018/5/layout/IconCircleLabelList"/>
    <dgm:cxn modelId="{BC250B62-71C7-46B0-9437-FAF492A3292E}" type="presParOf" srcId="{C66FA37E-E24B-4090-AF02-F1D826F9564A}" destId="{FA10867C-A355-4539-8E24-34CCBCFC793B}" srcOrd="1" destOrd="0" presId="urn:microsoft.com/office/officeart/2018/5/layout/IconCircleLabelList"/>
    <dgm:cxn modelId="{7F004951-42E5-45B9-931C-D91440F5391E}" type="presParOf" srcId="{C66FA37E-E24B-4090-AF02-F1D826F9564A}" destId="{159834DD-C258-4001-926D-A6C9EE0AA711}" srcOrd="2" destOrd="0" presId="urn:microsoft.com/office/officeart/2018/5/layout/IconCircleLabelList"/>
    <dgm:cxn modelId="{7DFF4FA6-2F58-4805-AE5F-D2A0BBE01D08}" type="presParOf" srcId="{C66FA37E-E24B-4090-AF02-F1D826F9564A}" destId="{B73A55C2-6030-4FB1-9F56-05DEBFB55997}" srcOrd="3" destOrd="0" presId="urn:microsoft.com/office/officeart/2018/5/layout/IconCircleLabelList"/>
    <dgm:cxn modelId="{8167E1D3-65FE-4DFD-BA65-115B8ABCA5CC}" type="presParOf" srcId="{F2DA8C72-5260-4ADE-8884-5AC62D3BAD8F}" destId="{42A7CB0B-3ED8-4526-A1B5-AF4EA04D1B4D}" srcOrd="5" destOrd="0" presId="urn:microsoft.com/office/officeart/2018/5/layout/IconCircleLabelList"/>
    <dgm:cxn modelId="{CE975195-4F5B-4A40-B6E7-4065634F55F0}" type="presParOf" srcId="{F2DA8C72-5260-4ADE-8884-5AC62D3BAD8F}" destId="{7DF4115F-1D40-4E1B-8C24-92FDFE0B150B}" srcOrd="6" destOrd="0" presId="urn:microsoft.com/office/officeart/2018/5/layout/IconCircleLabelList"/>
    <dgm:cxn modelId="{B8050C1B-4EA8-4FF3-AFBA-37033C15EB5C}" type="presParOf" srcId="{7DF4115F-1D40-4E1B-8C24-92FDFE0B150B}" destId="{736DE829-3756-4624-B193-239A71C09525}" srcOrd="0" destOrd="0" presId="urn:microsoft.com/office/officeart/2018/5/layout/IconCircleLabelList"/>
    <dgm:cxn modelId="{1FB6F3A3-0EDE-48F5-B113-DF9ACB52A4C4}" type="presParOf" srcId="{7DF4115F-1D40-4E1B-8C24-92FDFE0B150B}" destId="{E60BB72F-0C92-4FE7-8D05-7997471D9918}" srcOrd="1" destOrd="0" presId="urn:microsoft.com/office/officeart/2018/5/layout/IconCircleLabelList"/>
    <dgm:cxn modelId="{510E82F5-3894-4382-9F99-0503A37E8000}" type="presParOf" srcId="{7DF4115F-1D40-4E1B-8C24-92FDFE0B150B}" destId="{45AB1CDB-6482-4D52-92B5-CC7C1DEA33C6}" srcOrd="2" destOrd="0" presId="urn:microsoft.com/office/officeart/2018/5/layout/IconCircleLabelList"/>
    <dgm:cxn modelId="{E1D3B1D0-E1F3-4C9A-B4A2-D9477BD356E5}" type="presParOf" srcId="{7DF4115F-1D40-4E1B-8C24-92FDFE0B150B}" destId="{B90E2D35-766F-4203-A6CE-89D17CBA576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BE6D21-2AD3-41AF-B231-911F3572B4B4}">
      <dsp:nvSpPr>
        <dsp:cNvPr id="0" name=""/>
        <dsp:cNvSpPr/>
      </dsp:nvSpPr>
      <dsp:spPr>
        <a:xfrm>
          <a:off x="0" y="484649"/>
          <a:ext cx="6668792" cy="22932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7572" tIns="541528" rIns="51757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Faster to start with, but less flexible</a:t>
          </a:r>
        </a:p>
        <a:p>
          <a:pPr marL="457200" lvl="2" indent="-228600" algn="l" defTabSz="1155700">
            <a:lnSpc>
              <a:spcPct val="90000"/>
            </a:lnSpc>
            <a:spcBef>
              <a:spcPct val="0"/>
            </a:spcBef>
            <a:spcAft>
              <a:spcPct val="15000"/>
            </a:spcAft>
            <a:buChar char="•"/>
          </a:pPr>
          <a:r>
            <a:rPr lang="en-US" sz="2600" kern="1200" dirty="0"/>
            <a:t>Less documentation to read</a:t>
          </a:r>
        </a:p>
        <a:p>
          <a:pPr marL="228600" lvl="1" indent="-228600" algn="l" defTabSz="1155700">
            <a:lnSpc>
              <a:spcPct val="90000"/>
            </a:lnSpc>
            <a:spcBef>
              <a:spcPct val="0"/>
            </a:spcBef>
            <a:spcAft>
              <a:spcPct val="15000"/>
            </a:spcAft>
            <a:buChar char="•"/>
          </a:pPr>
          <a:r>
            <a:rPr lang="en-US" sz="2600" kern="1200" dirty="0"/>
            <a:t>Discord.py has been deprecated as of Aug 2021</a:t>
          </a:r>
        </a:p>
      </dsp:txBody>
      <dsp:txXfrm>
        <a:off x="0" y="484649"/>
        <a:ext cx="6668792" cy="2293200"/>
      </dsp:txXfrm>
    </dsp:sp>
    <dsp:sp modelId="{20213C39-C8A3-4278-8164-5287A10F0490}">
      <dsp:nvSpPr>
        <dsp:cNvPr id="0" name=""/>
        <dsp:cNvSpPr/>
      </dsp:nvSpPr>
      <dsp:spPr>
        <a:xfrm>
          <a:off x="333439" y="100889"/>
          <a:ext cx="4668154" cy="76752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445" tIns="0" rIns="176445" bIns="0" numCol="1" spcCol="1270" anchor="ctr" anchorCtr="0">
          <a:noAutofit/>
        </a:bodyPr>
        <a:lstStyle/>
        <a:p>
          <a:pPr marL="0" lvl="0" indent="0" algn="l" defTabSz="1155700">
            <a:lnSpc>
              <a:spcPct val="90000"/>
            </a:lnSpc>
            <a:spcBef>
              <a:spcPct val="0"/>
            </a:spcBef>
            <a:spcAft>
              <a:spcPct val="35000"/>
            </a:spcAft>
            <a:buNone/>
          </a:pPr>
          <a:r>
            <a:rPr lang="en-US" sz="2600" kern="1200"/>
            <a:t>Python</a:t>
          </a:r>
        </a:p>
      </dsp:txBody>
      <dsp:txXfrm>
        <a:off x="370906" y="138356"/>
        <a:ext cx="4593220" cy="692586"/>
      </dsp:txXfrm>
    </dsp:sp>
    <dsp:sp modelId="{849819A7-E180-467C-87BF-B0D6B761AE28}">
      <dsp:nvSpPr>
        <dsp:cNvPr id="0" name=""/>
        <dsp:cNvSpPr/>
      </dsp:nvSpPr>
      <dsp:spPr>
        <a:xfrm>
          <a:off x="0" y="3302010"/>
          <a:ext cx="6668792" cy="23751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7572" tIns="541528" rIns="51757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More flexible</a:t>
          </a:r>
        </a:p>
        <a:p>
          <a:pPr marL="228600" lvl="1" indent="-228600" algn="l" defTabSz="1155700">
            <a:lnSpc>
              <a:spcPct val="90000"/>
            </a:lnSpc>
            <a:spcBef>
              <a:spcPct val="0"/>
            </a:spcBef>
            <a:spcAft>
              <a:spcPct val="15000"/>
            </a:spcAft>
            <a:buChar char="•"/>
          </a:pPr>
          <a:r>
            <a:rPr lang="en-US" sz="2600" kern="1200" dirty="0"/>
            <a:t>More options</a:t>
          </a:r>
        </a:p>
        <a:p>
          <a:pPr marL="228600" lvl="1" indent="-228600" algn="l" defTabSz="1155700">
            <a:lnSpc>
              <a:spcPct val="90000"/>
            </a:lnSpc>
            <a:spcBef>
              <a:spcPct val="0"/>
            </a:spcBef>
            <a:spcAft>
              <a:spcPct val="15000"/>
            </a:spcAft>
            <a:buChar char="•"/>
          </a:pPr>
          <a:r>
            <a:rPr lang="en-US" sz="2600" kern="1200" dirty="0"/>
            <a:t>Better available </a:t>
          </a:r>
          <a:r>
            <a:rPr lang="en-US" sz="2600" kern="1200" dirty="0">
              <a:hlinkClick xmlns:r="http://schemas.openxmlformats.org/officeDocument/2006/relationships" r:id="rId1"/>
            </a:rPr>
            <a:t>documentation</a:t>
          </a:r>
          <a:endParaRPr lang="en-US" sz="2600" kern="1200" dirty="0"/>
        </a:p>
        <a:p>
          <a:pPr marL="228600" lvl="1" indent="-228600" algn="l" defTabSz="1155700">
            <a:lnSpc>
              <a:spcPct val="90000"/>
            </a:lnSpc>
            <a:spcBef>
              <a:spcPct val="0"/>
            </a:spcBef>
            <a:spcAft>
              <a:spcPct val="15000"/>
            </a:spcAft>
            <a:buChar char="•"/>
          </a:pPr>
          <a:r>
            <a:rPr lang="en-US" sz="2600" kern="1200" dirty="0"/>
            <a:t>Still being maintained and updated</a:t>
          </a:r>
        </a:p>
      </dsp:txBody>
      <dsp:txXfrm>
        <a:off x="0" y="3302010"/>
        <a:ext cx="6668792" cy="2375100"/>
      </dsp:txXfrm>
    </dsp:sp>
    <dsp:sp modelId="{ED25FA06-2C9F-4A68-BBAF-153E171F410F}">
      <dsp:nvSpPr>
        <dsp:cNvPr id="0" name=""/>
        <dsp:cNvSpPr/>
      </dsp:nvSpPr>
      <dsp:spPr>
        <a:xfrm>
          <a:off x="333439" y="2918250"/>
          <a:ext cx="4668154" cy="76752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445" tIns="0" rIns="176445" bIns="0" numCol="1" spcCol="1270" anchor="ctr" anchorCtr="0">
          <a:noAutofit/>
        </a:bodyPr>
        <a:lstStyle/>
        <a:p>
          <a:pPr marL="0" lvl="0" indent="0" algn="l" defTabSz="1155700">
            <a:lnSpc>
              <a:spcPct val="90000"/>
            </a:lnSpc>
            <a:spcBef>
              <a:spcPct val="0"/>
            </a:spcBef>
            <a:spcAft>
              <a:spcPct val="35000"/>
            </a:spcAft>
            <a:buNone/>
          </a:pPr>
          <a:r>
            <a:rPr lang="en-US" sz="2600" kern="1200"/>
            <a:t>JavaScript</a:t>
          </a:r>
        </a:p>
      </dsp:txBody>
      <dsp:txXfrm>
        <a:off x="370906" y="2955717"/>
        <a:ext cx="4593220"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F4798-0BD4-463C-B828-B0BB06BE7656}">
      <dsp:nvSpPr>
        <dsp:cNvPr id="0" name=""/>
        <dsp:cNvSpPr/>
      </dsp:nvSpPr>
      <dsp:spPr>
        <a:xfrm>
          <a:off x="535026" y="137196"/>
          <a:ext cx="1341710" cy="134171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B2B1DE-D818-4219-914B-0E06288720FC}">
      <dsp:nvSpPr>
        <dsp:cNvPr id="0" name=""/>
        <dsp:cNvSpPr/>
      </dsp:nvSpPr>
      <dsp:spPr>
        <a:xfrm>
          <a:off x="820965" y="423134"/>
          <a:ext cx="769834" cy="7698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5ACD04-DFB6-472B-BE9C-0FC67C09BCB8}">
      <dsp:nvSpPr>
        <dsp:cNvPr id="0" name=""/>
        <dsp:cNvSpPr/>
      </dsp:nvSpPr>
      <dsp:spPr>
        <a:xfrm>
          <a:off x="106119" y="1896817"/>
          <a:ext cx="21995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Some JavaScript knowledge</a:t>
          </a:r>
        </a:p>
      </dsp:txBody>
      <dsp:txXfrm>
        <a:off x="106119" y="1896817"/>
        <a:ext cx="2199525" cy="720000"/>
      </dsp:txXfrm>
    </dsp:sp>
    <dsp:sp modelId="{2930D7C1-8DF0-486F-8121-9BEBD6C04774}">
      <dsp:nvSpPr>
        <dsp:cNvPr id="0" name=""/>
        <dsp:cNvSpPr/>
      </dsp:nvSpPr>
      <dsp:spPr>
        <a:xfrm>
          <a:off x="3119469" y="137196"/>
          <a:ext cx="1341710" cy="134171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C1F6D6-7588-4F41-8026-7605C39E75BB}">
      <dsp:nvSpPr>
        <dsp:cNvPr id="0" name=""/>
        <dsp:cNvSpPr/>
      </dsp:nvSpPr>
      <dsp:spPr>
        <a:xfrm>
          <a:off x="3405407" y="423134"/>
          <a:ext cx="769834" cy="7698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58C8C7-C30C-4B40-983A-FD31D4DBF7D1}">
      <dsp:nvSpPr>
        <dsp:cNvPr id="0" name=""/>
        <dsp:cNvSpPr/>
      </dsp:nvSpPr>
      <dsp:spPr>
        <a:xfrm>
          <a:off x="2690562" y="1896817"/>
          <a:ext cx="21995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Some command line (BASH) knowledge</a:t>
          </a:r>
        </a:p>
      </dsp:txBody>
      <dsp:txXfrm>
        <a:off x="2690562" y="1896817"/>
        <a:ext cx="2199525" cy="720000"/>
      </dsp:txXfrm>
    </dsp:sp>
    <dsp:sp modelId="{A71333BA-FA74-40EF-AB4C-DAC419348A55}">
      <dsp:nvSpPr>
        <dsp:cNvPr id="0" name=""/>
        <dsp:cNvSpPr/>
      </dsp:nvSpPr>
      <dsp:spPr>
        <a:xfrm>
          <a:off x="535026" y="3166698"/>
          <a:ext cx="1341710" cy="134171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10867C-A355-4539-8E24-34CCBCFC793B}">
      <dsp:nvSpPr>
        <dsp:cNvPr id="0" name=""/>
        <dsp:cNvSpPr/>
      </dsp:nvSpPr>
      <dsp:spPr>
        <a:xfrm>
          <a:off x="820965" y="3452637"/>
          <a:ext cx="769834" cy="7698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3A55C2-6030-4FB1-9F56-05DEBFB55997}">
      <dsp:nvSpPr>
        <dsp:cNvPr id="0" name=""/>
        <dsp:cNvSpPr/>
      </dsp:nvSpPr>
      <dsp:spPr>
        <a:xfrm>
          <a:off x="106119" y="4926319"/>
          <a:ext cx="21995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(Optional) Full Stack experience</a:t>
          </a:r>
        </a:p>
      </dsp:txBody>
      <dsp:txXfrm>
        <a:off x="106119" y="4926319"/>
        <a:ext cx="2199525" cy="720000"/>
      </dsp:txXfrm>
    </dsp:sp>
    <dsp:sp modelId="{736DE829-3756-4624-B193-239A71C09525}">
      <dsp:nvSpPr>
        <dsp:cNvPr id="0" name=""/>
        <dsp:cNvSpPr/>
      </dsp:nvSpPr>
      <dsp:spPr>
        <a:xfrm>
          <a:off x="3119469" y="3166698"/>
          <a:ext cx="1341710" cy="134171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0BB72F-0C92-4FE7-8D05-7997471D9918}">
      <dsp:nvSpPr>
        <dsp:cNvPr id="0" name=""/>
        <dsp:cNvSpPr/>
      </dsp:nvSpPr>
      <dsp:spPr>
        <a:xfrm>
          <a:off x="3405407" y="3452637"/>
          <a:ext cx="769834" cy="7698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0E2D35-766F-4203-A6CE-89D17CBA576A}">
      <dsp:nvSpPr>
        <dsp:cNvPr id="0" name=""/>
        <dsp:cNvSpPr/>
      </dsp:nvSpPr>
      <dsp:spPr>
        <a:xfrm>
          <a:off x="2690562" y="4926319"/>
          <a:ext cx="21995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(Optional) Bot development experience</a:t>
          </a:r>
        </a:p>
      </dsp:txBody>
      <dsp:txXfrm>
        <a:off x="2690562" y="4926319"/>
        <a:ext cx="2199525"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AD17C1-6996-4F3E-871D-609B8F640AC5}"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AE541-6EE7-44D1-9FCC-CF00C17CFF09}" type="slidenum">
              <a:rPr lang="en-US" smtClean="0"/>
              <a:t>‹#›</a:t>
            </a:fld>
            <a:endParaRPr lang="en-US"/>
          </a:p>
        </p:txBody>
      </p:sp>
    </p:spTree>
    <p:extLst>
      <p:ext uri="{BB962C8B-B14F-4D97-AF65-F5344CB8AC3E}">
        <p14:creationId xmlns:p14="http://schemas.microsoft.com/office/powerpoint/2010/main" val="3639372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William Santosa and today, I will be teaching you all how to start developing your very own discord bot with Node and discord.js.</a:t>
            </a:r>
          </a:p>
        </p:txBody>
      </p:sp>
      <p:sp>
        <p:nvSpPr>
          <p:cNvPr id="4" name="Slide Number Placeholder 3"/>
          <p:cNvSpPr>
            <a:spLocks noGrp="1"/>
          </p:cNvSpPr>
          <p:nvPr>
            <p:ph type="sldNum" sz="quarter" idx="5"/>
          </p:nvPr>
        </p:nvSpPr>
        <p:spPr/>
        <p:txBody>
          <a:bodyPr/>
          <a:lstStyle/>
          <a:p>
            <a:fld id="{454AE541-6EE7-44D1-9FCC-CF00C17CFF09}" type="slidenum">
              <a:rPr lang="en-US" smtClean="0"/>
              <a:t>1</a:t>
            </a:fld>
            <a:endParaRPr lang="en-US"/>
          </a:p>
        </p:txBody>
      </p:sp>
    </p:spTree>
    <p:extLst>
      <p:ext uri="{BB962C8B-B14F-4D97-AF65-F5344CB8AC3E}">
        <p14:creationId xmlns:p14="http://schemas.microsoft.com/office/powerpoint/2010/main" val="1515885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that, we work on populating the </a:t>
            </a:r>
            <a:r>
              <a:rPr lang="en-US" dirty="0" err="1"/>
              <a:t>config.json</a:t>
            </a:r>
            <a:r>
              <a:rPr lang="en-US" dirty="0"/>
              <a:t> file with the aforementioned authentication token and ClientID above. Note that you shouldn’t publish this to the internet, so if you are pushing this to a public repository, be  sure not to add the version of the </a:t>
            </a:r>
            <a:r>
              <a:rPr lang="en-US" dirty="0" err="1"/>
              <a:t>config.json</a:t>
            </a:r>
            <a:r>
              <a:rPr lang="en-US" dirty="0"/>
              <a:t> file which contains your token and client id.</a:t>
            </a:r>
          </a:p>
        </p:txBody>
      </p:sp>
      <p:sp>
        <p:nvSpPr>
          <p:cNvPr id="4" name="Slide Number Placeholder 3"/>
          <p:cNvSpPr>
            <a:spLocks noGrp="1"/>
          </p:cNvSpPr>
          <p:nvPr>
            <p:ph type="sldNum" sz="quarter" idx="5"/>
          </p:nvPr>
        </p:nvSpPr>
        <p:spPr/>
        <p:txBody>
          <a:bodyPr/>
          <a:lstStyle/>
          <a:p>
            <a:fld id="{454AE541-6EE7-44D1-9FCC-CF00C17CFF09}" type="slidenum">
              <a:rPr lang="en-US" smtClean="0"/>
              <a:t>10</a:t>
            </a:fld>
            <a:endParaRPr lang="en-US"/>
          </a:p>
        </p:txBody>
      </p:sp>
    </p:spTree>
    <p:extLst>
      <p:ext uri="{BB962C8B-B14F-4D97-AF65-F5344CB8AC3E}">
        <p14:creationId xmlns:p14="http://schemas.microsoft.com/office/powerpoint/2010/main" val="1886724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need to make the index.js file which is the file ran when starting up your discord bot. What the code above is doing is grabbing the token we have saved in the </a:t>
            </a:r>
            <a:r>
              <a:rPr lang="en-US" dirty="0" err="1"/>
              <a:t>config.json</a:t>
            </a:r>
            <a:r>
              <a:rPr lang="en-US" dirty="0"/>
              <a:t> file, creating a new client logs in using that token, and when the client is loaded, it sends a message to the console that you have logged in.</a:t>
            </a:r>
          </a:p>
        </p:txBody>
      </p:sp>
      <p:sp>
        <p:nvSpPr>
          <p:cNvPr id="4" name="Slide Number Placeholder 3"/>
          <p:cNvSpPr>
            <a:spLocks noGrp="1"/>
          </p:cNvSpPr>
          <p:nvPr>
            <p:ph type="sldNum" sz="quarter" idx="5"/>
          </p:nvPr>
        </p:nvSpPr>
        <p:spPr/>
        <p:txBody>
          <a:bodyPr/>
          <a:lstStyle/>
          <a:p>
            <a:fld id="{454AE541-6EE7-44D1-9FCC-CF00C17CFF09}" type="slidenum">
              <a:rPr lang="en-US" smtClean="0"/>
              <a:t>11</a:t>
            </a:fld>
            <a:endParaRPr lang="en-US"/>
          </a:p>
        </p:txBody>
      </p:sp>
    </p:spTree>
    <p:extLst>
      <p:ext uri="{BB962C8B-B14F-4D97-AF65-F5344CB8AC3E}">
        <p14:creationId xmlns:p14="http://schemas.microsoft.com/office/powerpoint/2010/main" val="3355120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we move on, we should know what a slash command is. Basically, a slash command is a way to give the bot an input. There are a number of ways to use the slash command, allowing for optional and required arguments, but that’s just the basic gist of it.</a:t>
            </a:r>
          </a:p>
        </p:txBody>
      </p:sp>
      <p:sp>
        <p:nvSpPr>
          <p:cNvPr id="4" name="Slide Number Placeholder 3"/>
          <p:cNvSpPr>
            <a:spLocks noGrp="1"/>
          </p:cNvSpPr>
          <p:nvPr>
            <p:ph type="sldNum" sz="quarter" idx="5"/>
          </p:nvPr>
        </p:nvSpPr>
        <p:spPr/>
        <p:txBody>
          <a:bodyPr/>
          <a:lstStyle/>
          <a:p>
            <a:fld id="{454AE541-6EE7-44D1-9FCC-CF00C17CFF09}" type="slidenum">
              <a:rPr lang="en-US" smtClean="0"/>
              <a:t>12</a:t>
            </a:fld>
            <a:endParaRPr lang="en-US"/>
          </a:p>
        </p:txBody>
      </p:sp>
    </p:spTree>
    <p:extLst>
      <p:ext uri="{BB962C8B-B14F-4D97-AF65-F5344CB8AC3E}">
        <p14:creationId xmlns:p14="http://schemas.microsoft.com/office/powerpoint/2010/main" val="1250508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add support for the slash commands to the main file. What this is doing is looking through the commands folder that we have previous initialized and checking if both the ‘data’ and ‘execute’ keys are in the exported module object. If it exists, then the client sets the slash command so that it can later be used in the discord server. If not, then it will send a warning message into the console.</a:t>
            </a:r>
          </a:p>
        </p:txBody>
      </p:sp>
      <p:sp>
        <p:nvSpPr>
          <p:cNvPr id="4" name="Slide Number Placeholder 3"/>
          <p:cNvSpPr>
            <a:spLocks noGrp="1"/>
          </p:cNvSpPr>
          <p:nvPr>
            <p:ph type="sldNum" sz="quarter" idx="5"/>
          </p:nvPr>
        </p:nvSpPr>
        <p:spPr/>
        <p:txBody>
          <a:bodyPr/>
          <a:lstStyle/>
          <a:p>
            <a:fld id="{454AE541-6EE7-44D1-9FCC-CF00C17CFF09}" type="slidenum">
              <a:rPr lang="en-US" smtClean="0"/>
              <a:t>13</a:t>
            </a:fld>
            <a:endParaRPr lang="en-US"/>
          </a:p>
        </p:txBody>
      </p:sp>
    </p:spTree>
    <p:extLst>
      <p:ext uri="{BB962C8B-B14F-4D97-AF65-F5344CB8AC3E}">
        <p14:creationId xmlns:p14="http://schemas.microsoft.com/office/powerpoint/2010/main" val="3454033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create an event where it checks for every chat message that the bot is in, it will check if that chat message is an input command, or in other words, a slash command. If so, then it will check if the command exists, and if it does, then it will execute the code that is associated with the command.</a:t>
            </a:r>
          </a:p>
        </p:txBody>
      </p:sp>
      <p:sp>
        <p:nvSpPr>
          <p:cNvPr id="4" name="Slide Number Placeholder 3"/>
          <p:cNvSpPr>
            <a:spLocks noGrp="1"/>
          </p:cNvSpPr>
          <p:nvPr>
            <p:ph type="sldNum" sz="quarter" idx="5"/>
          </p:nvPr>
        </p:nvSpPr>
        <p:spPr/>
        <p:txBody>
          <a:bodyPr/>
          <a:lstStyle/>
          <a:p>
            <a:fld id="{454AE541-6EE7-44D1-9FCC-CF00C17CFF09}" type="slidenum">
              <a:rPr lang="en-US" smtClean="0"/>
              <a:t>14</a:t>
            </a:fld>
            <a:endParaRPr lang="en-US"/>
          </a:p>
        </p:txBody>
      </p:sp>
    </p:spTree>
    <p:extLst>
      <p:ext uri="{BB962C8B-B14F-4D97-AF65-F5344CB8AC3E}">
        <p14:creationId xmlns:p14="http://schemas.microsoft.com/office/powerpoint/2010/main" val="2621559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create the deploy-commands.js file and display the commands on discord, we import the required modules and look through our command folder for all of the available commands. Then, it pushes it the commands array for later usage.</a:t>
            </a:r>
          </a:p>
          <a:p>
            <a:endParaRPr lang="en-US" dirty="0"/>
          </a:p>
        </p:txBody>
      </p:sp>
      <p:sp>
        <p:nvSpPr>
          <p:cNvPr id="4" name="Slide Number Placeholder 3"/>
          <p:cNvSpPr>
            <a:spLocks noGrp="1"/>
          </p:cNvSpPr>
          <p:nvPr>
            <p:ph type="sldNum" sz="quarter" idx="5"/>
          </p:nvPr>
        </p:nvSpPr>
        <p:spPr/>
        <p:txBody>
          <a:bodyPr/>
          <a:lstStyle/>
          <a:p>
            <a:fld id="{454AE541-6EE7-44D1-9FCC-CF00C17CFF09}" type="slidenum">
              <a:rPr lang="en-US" smtClean="0"/>
              <a:t>15</a:t>
            </a:fld>
            <a:endParaRPr lang="en-US"/>
          </a:p>
        </p:txBody>
      </p:sp>
    </p:spTree>
    <p:extLst>
      <p:ext uri="{BB962C8B-B14F-4D97-AF65-F5344CB8AC3E}">
        <p14:creationId xmlns:p14="http://schemas.microsoft.com/office/powerpoint/2010/main" val="3473660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then constructs a REST module and deploys the commands to our bot. This allows users to use the command and have it actually be displayed when typing slash and then the command name on discord.</a:t>
            </a:r>
          </a:p>
        </p:txBody>
      </p:sp>
      <p:sp>
        <p:nvSpPr>
          <p:cNvPr id="4" name="Slide Number Placeholder 3"/>
          <p:cNvSpPr>
            <a:spLocks noGrp="1"/>
          </p:cNvSpPr>
          <p:nvPr>
            <p:ph type="sldNum" sz="quarter" idx="5"/>
          </p:nvPr>
        </p:nvSpPr>
        <p:spPr/>
        <p:txBody>
          <a:bodyPr/>
          <a:lstStyle/>
          <a:p>
            <a:fld id="{454AE541-6EE7-44D1-9FCC-CF00C17CFF09}" type="slidenum">
              <a:rPr lang="en-US" smtClean="0"/>
              <a:t>16</a:t>
            </a:fld>
            <a:endParaRPr lang="en-US"/>
          </a:p>
        </p:txBody>
      </p:sp>
    </p:spTree>
    <p:extLst>
      <p:ext uri="{BB962C8B-B14F-4D97-AF65-F5344CB8AC3E}">
        <p14:creationId xmlns:p14="http://schemas.microsoft.com/office/powerpoint/2010/main" val="3268009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add a simple slash command to our commands folder. This is just a simple program called “hi” with a description of “Responds with hello” and replies with “Hello!” to the user who used the command. Note that we need two key fields in our export, data and execute, which is later files we mentioned before to create interactions with the user. </a:t>
            </a:r>
          </a:p>
        </p:txBody>
      </p:sp>
      <p:sp>
        <p:nvSpPr>
          <p:cNvPr id="4" name="Slide Number Placeholder 3"/>
          <p:cNvSpPr>
            <a:spLocks noGrp="1"/>
          </p:cNvSpPr>
          <p:nvPr>
            <p:ph type="sldNum" sz="quarter" idx="5"/>
          </p:nvPr>
        </p:nvSpPr>
        <p:spPr/>
        <p:txBody>
          <a:bodyPr/>
          <a:lstStyle/>
          <a:p>
            <a:fld id="{454AE541-6EE7-44D1-9FCC-CF00C17CFF09}" type="slidenum">
              <a:rPr lang="en-US" smtClean="0"/>
              <a:t>17</a:t>
            </a:fld>
            <a:endParaRPr lang="en-US"/>
          </a:p>
        </p:txBody>
      </p:sp>
    </p:spTree>
    <p:extLst>
      <p:ext uri="{BB962C8B-B14F-4D97-AF65-F5344CB8AC3E}">
        <p14:creationId xmlns:p14="http://schemas.microsoft.com/office/powerpoint/2010/main" val="4287243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completing all of these steps, you should have a directory that looks like figure 8 and running the commands</a:t>
            </a:r>
          </a:p>
          <a:p>
            <a:endParaRPr lang="en-US" dirty="0"/>
          </a:p>
          <a:p>
            <a:r>
              <a:rPr lang="en-US" dirty="0"/>
              <a:t>node deploy-commands.js</a:t>
            </a:r>
          </a:p>
          <a:p>
            <a:r>
              <a:rPr lang="en-US" dirty="0"/>
              <a:t>node .</a:t>
            </a:r>
          </a:p>
          <a:p>
            <a:endParaRPr lang="en-US" dirty="0"/>
          </a:p>
          <a:p>
            <a:r>
              <a:rPr lang="en-US" dirty="0"/>
              <a:t>Should deploy the commands and start up the bot.</a:t>
            </a:r>
          </a:p>
        </p:txBody>
      </p:sp>
      <p:sp>
        <p:nvSpPr>
          <p:cNvPr id="4" name="Slide Number Placeholder 3"/>
          <p:cNvSpPr>
            <a:spLocks noGrp="1"/>
          </p:cNvSpPr>
          <p:nvPr>
            <p:ph type="sldNum" sz="quarter" idx="5"/>
          </p:nvPr>
        </p:nvSpPr>
        <p:spPr/>
        <p:txBody>
          <a:bodyPr/>
          <a:lstStyle/>
          <a:p>
            <a:fld id="{454AE541-6EE7-44D1-9FCC-CF00C17CFF09}" type="slidenum">
              <a:rPr lang="en-US" smtClean="0"/>
              <a:t>18</a:t>
            </a:fld>
            <a:endParaRPr lang="en-US"/>
          </a:p>
        </p:txBody>
      </p:sp>
    </p:spTree>
    <p:extLst>
      <p:ext uri="{BB962C8B-B14F-4D97-AF65-F5344CB8AC3E}">
        <p14:creationId xmlns:p14="http://schemas.microsoft.com/office/powerpoint/2010/main" val="2925981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is what running the commands on your discord server should look like. If you type /hi, it should display the name of the command, the description, and the bot that is executing the command. Then, you’ll see a prompt which states that it’s still processing the command, followed by a response of “Hello!”</a:t>
            </a:r>
          </a:p>
        </p:txBody>
      </p:sp>
      <p:sp>
        <p:nvSpPr>
          <p:cNvPr id="4" name="Slide Number Placeholder 3"/>
          <p:cNvSpPr>
            <a:spLocks noGrp="1"/>
          </p:cNvSpPr>
          <p:nvPr>
            <p:ph type="sldNum" sz="quarter" idx="5"/>
          </p:nvPr>
        </p:nvSpPr>
        <p:spPr/>
        <p:txBody>
          <a:bodyPr/>
          <a:lstStyle/>
          <a:p>
            <a:fld id="{454AE541-6EE7-44D1-9FCC-CF00C17CFF09}" type="slidenum">
              <a:rPr lang="en-US" smtClean="0"/>
              <a:t>19</a:t>
            </a:fld>
            <a:endParaRPr lang="en-US"/>
          </a:p>
        </p:txBody>
      </p:sp>
    </p:spTree>
    <p:extLst>
      <p:ext uri="{BB962C8B-B14F-4D97-AF65-F5344CB8AC3E}">
        <p14:creationId xmlns:p14="http://schemas.microsoft.com/office/powerpoint/2010/main" val="1950740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start, I want to give a brief introduction on what a discord bot really is. From my experience in making these bots and google definitions, a discord bot is a programmable user operating within a discord server that performs actions, automates tasks, and responds to events. A high-level abstractive description of a discord bot would be a user in your server that when given an input, responds with a message.</a:t>
            </a:r>
          </a:p>
        </p:txBody>
      </p:sp>
      <p:sp>
        <p:nvSpPr>
          <p:cNvPr id="4" name="Slide Number Placeholder 3"/>
          <p:cNvSpPr>
            <a:spLocks noGrp="1"/>
          </p:cNvSpPr>
          <p:nvPr>
            <p:ph type="sldNum" sz="quarter" idx="5"/>
          </p:nvPr>
        </p:nvSpPr>
        <p:spPr/>
        <p:txBody>
          <a:bodyPr/>
          <a:lstStyle/>
          <a:p>
            <a:fld id="{454AE541-6EE7-44D1-9FCC-CF00C17CFF09}" type="slidenum">
              <a:rPr lang="en-US" smtClean="0"/>
              <a:t>2</a:t>
            </a:fld>
            <a:endParaRPr lang="en-US"/>
          </a:p>
        </p:txBody>
      </p:sp>
    </p:spTree>
    <p:extLst>
      <p:ext uri="{BB962C8B-B14F-4D97-AF65-F5344CB8AC3E}">
        <p14:creationId xmlns:p14="http://schemas.microsoft.com/office/powerpoint/2010/main" val="4272272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a compiler bot. You write a program in a code block and then by using the command compile, you are able to get an output in chat.</a:t>
            </a:r>
          </a:p>
        </p:txBody>
      </p:sp>
      <p:sp>
        <p:nvSpPr>
          <p:cNvPr id="4" name="Slide Number Placeholder 3"/>
          <p:cNvSpPr>
            <a:spLocks noGrp="1"/>
          </p:cNvSpPr>
          <p:nvPr>
            <p:ph type="sldNum" sz="quarter" idx="5"/>
          </p:nvPr>
        </p:nvSpPr>
        <p:spPr/>
        <p:txBody>
          <a:bodyPr/>
          <a:lstStyle/>
          <a:p>
            <a:fld id="{454AE541-6EE7-44D1-9FCC-CF00C17CFF09}" type="slidenum">
              <a:rPr lang="en-US" smtClean="0"/>
              <a:t>20</a:t>
            </a:fld>
            <a:endParaRPr lang="en-US"/>
          </a:p>
        </p:txBody>
      </p:sp>
    </p:spTree>
    <p:extLst>
      <p:ext uri="{BB962C8B-B14F-4D97-AF65-F5344CB8AC3E}">
        <p14:creationId xmlns:p14="http://schemas.microsoft.com/office/powerpoint/2010/main" val="4233441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should we make a discord bot in the first place? Are they even useful? Well, they certainly are. </a:t>
            </a:r>
            <a:br>
              <a:rPr lang="en-US" dirty="0"/>
            </a:br>
            <a:br>
              <a:rPr lang="en-US" dirty="0"/>
            </a:br>
            <a:r>
              <a:rPr lang="en-US" dirty="0"/>
              <a:t>First of all, discord bots are useful in automating repetitive and difficult tasks, which in turn decreases manual workload. For example, I recently developed a bot that facilitated League of Legends 5v5 custom matches and stored player information in a relational (MySQL) database. After completing it, my friends and I were able to track our matches and create balanced teams with data-proven statistics. </a:t>
            </a:r>
            <a:br>
              <a:rPr lang="en-US" dirty="0"/>
            </a:br>
            <a:br>
              <a:rPr lang="en-US" dirty="0"/>
            </a:br>
            <a:r>
              <a:rPr lang="en-US" dirty="0"/>
              <a:t>Secondly, the skills gained from developing a bot is very much so applicable to other areas of programming. For example, depending on the bot you develop you will have to work with backend and frontend components, which is useful in full stack web applications. Additionally, creating a bot on discord is very similar to creating a bot on other platforms like Slack, and development on chat bots will help you develop other kinds of bots much more easily, like WhatsApp chat bots.</a:t>
            </a:r>
          </a:p>
          <a:p>
            <a:endParaRPr lang="en-US" dirty="0"/>
          </a:p>
          <a:p>
            <a:r>
              <a:rPr lang="en-US" dirty="0"/>
              <a:t>As a bonus, you can also claim a cool profile badge that shows others the hard work you put into creating your bot. The green badge that you see in the screenshot on the right is that badge.</a:t>
            </a:r>
          </a:p>
        </p:txBody>
      </p:sp>
      <p:sp>
        <p:nvSpPr>
          <p:cNvPr id="4" name="Slide Number Placeholder 3"/>
          <p:cNvSpPr>
            <a:spLocks noGrp="1"/>
          </p:cNvSpPr>
          <p:nvPr>
            <p:ph type="sldNum" sz="quarter" idx="5"/>
          </p:nvPr>
        </p:nvSpPr>
        <p:spPr/>
        <p:txBody>
          <a:bodyPr/>
          <a:lstStyle/>
          <a:p>
            <a:fld id="{454AE541-6EE7-44D1-9FCC-CF00C17CFF09}" type="slidenum">
              <a:rPr lang="en-US" smtClean="0"/>
              <a:t>3</a:t>
            </a:fld>
            <a:endParaRPr lang="en-US"/>
          </a:p>
        </p:txBody>
      </p:sp>
    </p:spTree>
    <p:extLst>
      <p:ext uri="{BB962C8B-B14F-4D97-AF65-F5344CB8AC3E}">
        <p14:creationId xmlns:p14="http://schemas.microsoft.com/office/powerpoint/2010/main" val="177065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want to talk about a popular question that almost everyone who has started developing discord bots has asked before. Should I use Python or JavaScript to make my discord bot? Having worked with both libraries, I believe that JavaScript is much better than Python to develop discord bots in. However, I will list out some pros and cons to both.</a:t>
            </a:r>
            <a:br>
              <a:rPr lang="en-US" dirty="0"/>
            </a:br>
            <a:br>
              <a:rPr lang="en-US" dirty="0"/>
            </a:br>
            <a:r>
              <a:rPr lang="en-US" dirty="0"/>
              <a:t>To summarize, Python is faster to start with, as there is less documentation to read and code to write. However, the inherent messiness of Python code, its libraries, and event handling makes it much worse for larger project scopes. Additionally, the API wrapper for Python has been deprecated as of August 2021, meaning it will no longer be maintained or receive updates.</a:t>
            </a:r>
          </a:p>
          <a:p>
            <a:endParaRPr lang="en-US" dirty="0"/>
          </a:p>
          <a:p>
            <a:r>
              <a:rPr lang="en-US" dirty="0"/>
              <a:t>JavaScript is also a much more flexible option, as you can modularize your code in a very easy-to-follow and concise manner. Additionally, JavaScript also has a lot of options that Python doesn’t have, like select menus and Embedded message builders, and has much better documentation / API reference compared to Python. Plus, it is still being maintained and updated by its very active developer community.</a:t>
            </a:r>
          </a:p>
          <a:p>
            <a:endParaRPr lang="en-US" dirty="0"/>
          </a:p>
          <a:p>
            <a:r>
              <a:rPr lang="en-US" dirty="0"/>
              <a:t>In the end, both are good for their own separate use cases. Python is good if you want to make a small project and aren’t planning on developing on discord long-term. However, JavaScript is a much better option if you are planning on doing anything bigger than a simple bot, which is why I opted to teach you all with JavaScript instead of Python.</a:t>
            </a:r>
          </a:p>
        </p:txBody>
      </p:sp>
      <p:sp>
        <p:nvSpPr>
          <p:cNvPr id="4" name="Slide Number Placeholder 3"/>
          <p:cNvSpPr>
            <a:spLocks noGrp="1"/>
          </p:cNvSpPr>
          <p:nvPr>
            <p:ph type="sldNum" sz="quarter" idx="5"/>
          </p:nvPr>
        </p:nvSpPr>
        <p:spPr/>
        <p:txBody>
          <a:bodyPr/>
          <a:lstStyle/>
          <a:p>
            <a:fld id="{454AE541-6EE7-44D1-9FCC-CF00C17CFF09}" type="slidenum">
              <a:rPr lang="en-US" smtClean="0"/>
              <a:t>4</a:t>
            </a:fld>
            <a:endParaRPr lang="en-US"/>
          </a:p>
        </p:txBody>
      </p:sp>
    </p:spTree>
    <p:extLst>
      <p:ext uri="{BB962C8B-B14F-4D97-AF65-F5344CB8AC3E}">
        <p14:creationId xmlns:p14="http://schemas.microsoft.com/office/powerpoint/2010/main" val="383113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do anything else, I want to talk about some prerequisites for this tutorial. There isn’t much, but it is very useful to have at least the first two of these requirements.</a:t>
            </a:r>
          </a:p>
          <a:p>
            <a:endParaRPr lang="en-US" dirty="0"/>
          </a:p>
          <a:p>
            <a:r>
              <a:rPr lang="en-US" dirty="0"/>
              <a:t>The first is knowing some JavaScript so that the code is easy to follow.</a:t>
            </a:r>
          </a:p>
          <a:p>
            <a:endParaRPr lang="en-US" dirty="0"/>
          </a:p>
          <a:p>
            <a:r>
              <a:rPr lang="en-US" dirty="0"/>
              <a:t>Second is having some bash knowledge so that you can run commands, although even this isn’t really required.</a:t>
            </a:r>
          </a:p>
          <a:p>
            <a:endParaRPr lang="en-US" dirty="0"/>
          </a:p>
          <a:p>
            <a:r>
              <a:rPr lang="en-US" dirty="0"/>
              <a:t>And then some useful things to have would be full stack and bot development experience, as you can decide how to modularize your code for easier editing and clarity.</a:t>
            </a:r>
          </a:p>
        </p:txBody>
      </p:sp>
      <p:sp>
        <p:nvSpPr>
          <p:cNvPr id="4" name="Slide Number Placeholder 3"/>
          <p:cNvSpPr>
            <a:spLocks noGrp="1"/>
          </p:cNvSpPr>
          <p:nvPr>
            <p:ph type="sldNum" sz="quarter" idx="5"/>
          </p:nvPr>
        </p:nvSpPr>
        <p:spPr/>
        <p:txBody>
          <a:bodyPr/>
          <a:lstStyle/>
          <a:p>
            <a:fld id="{454AE541-6EE7-44D1-9FCC-CF00C17CFF09}" type="slidenum">
              <a:rPr lang="en-US" smtClean="0"/>
              <a:t>5</a:t>
            </a:fld>
            <a:endParaRPr lang="en-US"/>
          </a:p>
        </p:txBody>
      </p:sp>
    </p:spTree>
    <p:extLst>
      <p:ext uri="{BB962C8B-B14F-4D97-AF65-F5344CB8AC3E}">
        <p14:creationId xmlns:p14="http://schemas.microsoft.com/office/powerpoint/2010/main" val="266735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learn how to set up our environment for developing the discord bot. </a:t>
            </a:r>
          </a:p>
          <a:p>
            <a:endParaRPr lang="en-US" dirty="0"/>
          </a:p>
          <a:p>
            <a:r>
              <a:rPr lang="en-US" dirty="0"/>
              <a:t>Firstly, download JavaScript and Node.js if you haven’t already. You can follow the link later to download them.</a:t>
            </a:r>
          </a:p>
          <a:p>
            <a:endParaRPr lang="en-US" dirty="0"/>
          </a:p>
          <a:p>
            <a:r>
              <a:rPr lang="en-US" dirty="0"/>
              <a:t>Next, assuming that you’re using node package manager, run “</a:t>
            </a:r>
            <a:r>
              <a:rPr lang="en-US" dirty="0" err="1"/>
              <a:t>npm</a:t>
            </a:r>
            <a:r>
              <a:rPr lang="en-US" dirty="0"/>
              <a:t> </a:t>
            </a:r>
            <a:r>
              <a:rPr lang="en-US" dirty="0" err="1"/>
              <a:t>init</a:t>
            </a:r>
            <a:r>
              <a:rPr lang="en-US" dirty="0"/>
              <a:t>” in the project folder. Alternatively, you might have installed node using another manager like yarn or </a:t>
            </a:r>
            <a:r>
              <a:rPr lang="en-US" dirty="0" err="1"/>
              <a:t>pnpm</a:t>
            </a:r>
            <a:r>
              <a:rPr lang="en-US" dirty="0"/>
              <a:t>. In that case, run the equivalent command instead. Most likely, it’s the package manager’s acronym followed by a space and then “</a:t>
            </a:r>
            <a:r>
              <a:rPr lang="en-US" dirty="0" err="1"/>
              <a:t>init</a:t>
            </a:r>
            <a:r>
              <a:rPr lang="en-US" dirty="0"/>
              <a:t>”.</a:t>
            </a:r>
            <a:br>
              <a:rPr lang="en-US" dirty="0"/>
            </a:br>
            <a:br>
              <a:rPr lang="en-US" dirty="0"/>
            </a:br>
            <a:r>
              <a:rPr lang="en-US" dirty="0"/>
              <a:t>Then, run </a:t>
            </a:r>
            <a:r>
              <a:rPr lang="en-US" dirty="0" err="1"/>
              <a:t>npm</a:t>
            </a:r>
            <a:r>
              <a:rPr lang="en-US" dirty="0"/>
              <a:t> install discord.js to install the required node modules and add it as a dependency to your </a:t>
            </a:r>
            <a:r>
              <a:rPr lang="en-US" dirty="0" err="1"/>
              <a:t>project.json</a:t>
            </a:r>
            <a:r>
              <a:rPr lang="en-US" dirty="0"/>
              <a:t> file.</a:t>
            </a:r>
          </a:p>
          <a:p>
            <a:endParaRPr lang="en-US" dirty="0"/>
          </a:p>
          <a:p>
            <a:r>
              <a:rPr lang="en-US" dirty="0"/>
              <a:t>After running the commands, your directory should look like the screenshot displayed on the screen, save for the presentation and README file.</a:t>
            </a:r>
          </a:p>
        </p:txBody>
      </p:sp>
      <p:sp>
        <p:nvSpPr>
          <p:cNvPr id="4" name="Slide Number Placeholder 3"/>
          <p:cNvSpPr>
            <a:spLocks noGrp="1"/>
          </p:cNvSpPr>
          <p:nvPr>
            <p:ph type="sldNum" sz="quarter" idx="5"/>
          </p:nvPr>
        </p:nvSpPr>
        <p:spPr/>
        <p:txBody>
          <a:bodyPr/>
          <a:lstStyle/>
          <a:p>
            <a:fld id="{454AE541-6EE7-44D1-9FCC-CF00C17CFF09}" type="slidenum">
              <a:rPr lang="en-US" smtClean="0"/>
              <a:t>6</a:t>
            </a:fld>
            <a:endParaRPr lang="en-US"/>
          </a:p>
        </p:txBody>
      </p:sp>
    </p:spTree>
    <p:extLst>
      <p:ext uri="{BB962C8B-B14F-4D97-AF65-F5344CB8AC3E}">
        <p14:creationId xmlns:p14="http://schemas.microsoft.com/office/powerpoint/2010/main" val="1009363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that, we want to make sure we want to authenticate the bot. That means we need to grab the bot’s authentication token and client id and save it somewhere else.</a:t>
            </a:r>
          </a:p>
          <a:p>
            <a:endParaRPr lang="en-US" dirty="0"/>
          </a:p>
          <a:p>
            <a:r>
              <a:rPr lang="en-US" dirty="0"/>
              <a:t>To do that, we first head to the discord developer portal while logged in. Then, click new application, enter the name and details, and then press create. Following that, press bot, add bot, reset token, then save that token somewhere. To get the client id, press OAuth2, general, copy client id, and save the client id.</a:t>
            </a:r>
          </a:p>
        </p:txBody>
      </p:sp>
      <p:sp>
        <p:nvSpPr>
          <p:cNvPr id="4" name="Slide Number Placeholder 3"/>
          <p:cNvSpPr>
            <a:spLocks noGrp="1"/>
          </p:cNvSpPr>
          <p:nvPr>
            <p:ph type="sldNum" sz="quarter" idx="5"/>
          </p:nvPr>
        </p:nvSpPr>
        <p:spPr/>
        <p:txBody>
          <a:bodyPr/>
          <a:lstStyle/>
          <a:p>
            <a:fld id="{454AE541-6EE7-44D1-9FCC-CF00C17CFF09}" type="slidenum">
              <a:rPr lang="en-US" smtClean="0"/>
              <a:t>7</a:t>
            </a:fld>
            <a:endParaRPr lang="en-US"/>
          </a:p>
        </p:txBody>
      </p:sp>
    </p:spTree>
    <p:extLst>
      <p:ext uri="{BB962C8B-B14F-4D97-AF65-F5344CB8AC3E}">
        <p14:creationId xmlns:p14="http://schemas.microsoft.com/office/powerpoint/2010/main" val="829213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can add this new user, the bot, to the server. </a:t>
            </a:r>
            <a:br>
              <a:rPr lang="en-US" dirty="0"/>
            </a:br>
            <a:br>
              <a:rPr lang="en-US" dirty="0"/>
            </a:br>
            <a:r>
              <a:rPr lang="en-US" dirty="0"/>
              <a:t>Press OAuth2 then URL generator, check bot under SCOPES, check administrator under BOT PERMISSIONS (you may want to edit this when making your own bot later), then copy the generated URL and visit it to invite it to your server.</a:t>
            </a:r>
          </a:p>
        </p:txBody>
      </p:sp>
      <p:sp>
        <p:nvSpPr>
          <p:cNvPr id="4" name="Slide Number Placeholder 3"/>
          <p:cNvSpPr>
            <a:spLocks noGrp="1"/>
          </p:cNvSpPr>
          <p:nvPr>
            <p:ph type="sldNum" sz="quarter" idx="5"/>
          </p:nvPr>
        </p:nvSpPr>
        <p:spPr/>
        <p:txBody>
          <a:bodyPr/>
          <a:lstStyle/>
          <a:p>
            <a:fld id="{454AE541-6EE7-44D1-9FCC-CF00C17CFF09}" type="slidenum">
              <a:rPr lang="en-US" smtClean="0"/>
              <a:t>8</a:t>
            </a:fld>
            <a:endParaRPr lang="en-US"/>
          </a:p>
        </p:txBody>
      </p:sp>
    </p:spTree>
    <p:extLst>
      <p:ext uri="{BB962C8B-B14F-4D97-AF65-F5344CB8AC3E}">
        <p14:creationId xmlns:p14="http://schemas.microsoft.com/office/powerpoint/2010/main" val="426853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there, we must create a few new files and folders to finish setting everything up.</a:t>
            </a:r>
          </a:p>
          <a:p>
            <a:endParaRPr lang="en-US" dirty="0"/>
          </a:p>
          <a:p>
            <a:r>
              <a:rPr lang="en-US" dirty="0"/>
              <a:t>Create the deploy-commands.js, index.js, and </a:t>
            </a:r>
            <a:r>
              <a:rPr lang="en-US" dirty="0" err="1"/>
              <a:t>config.json</a:t>
            </a:r>
            <a:r>
              <a:rPr lang="en-US" dirty="0"/>
              <a:t> file in the project repository. Then create a folder called commands as well.</a:t>
            </a:r>
          </a:p>
        </p:txBody>
      </p:sp>
      <p:sp>
        <p:nvSpPr>
          <p:cNvPr id="4" name="Slide Number Placeholder 3"/>
          <p:cNvSpPr>
            <a:spLocks noGrp="1"/>
          </p:cNvSpPr>
          <p:nvPr>
            <p:ph type="sldNum" sz="quarter" idx="5"/>
          </p:nvPr>
        </p:nvSpPr>
        <p:spPr/>
        <p:txBody>
          <a:bodyPr/>
          <a:lstStyle/>
          <a:p>
            <a:fld id="{454AE541-6EE7-44D1-9FCC-CF00C17CFF09}" type="slidenum">
              <a:rPr lang="en-US" smtClean="0"/>
              <a:t>9</a:t>
            </a:fld>
            <a:endParaRPr lang="en-US"/>
          </a:p>
        </p:txBody>
      </p:sp>
    </p:spTree>
    <p:extLst>
      <p:ext uri="{BB962C8B-B14F-4D97-AF65-F5344CB8AC3E}">
        <p14:creationId xmlns:p14="http://schemas.microsoft.com/office/powerpoint/2010/main" val="2337433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62232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30619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67487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730898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1/16/2023</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99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77222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888627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561932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01321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113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250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1/16/2023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8449703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williamsantosa/cse185s-presentation"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discord.gg/bebqR6wAz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javascript.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nodejs.or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discord.com/developers/applications" TargetMode="Externa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5582D3-E79E-808A-D63F-61AAEDA0AE2F}"/>
              </a:ext>
            </a:extLst>
          </p:cNvPr>
          <p:cNvSpPr>
            <a:spLocks noGrp="1"/>
          </p:cNvSpPr>
          <p:nvPr>
            <p:ph type="ctrTitle"/>
          </p:nvPr>
        </p:nvSpPr>
        <p:spPr>
          <a:xfrm>
            <a:off x="4875975" y="1080000"/>
            <a:ext cx="6307200" cy="2185200"/>
          </a:xfrm>
        </p:spPr>
        <p:txBody>
          <a:bodyPr>
            <a:normAutofit fontScale="90000"/>
          </a:bodyPr>
          <a:lstStyle/>
          <a:p>
            <a:r>
              <a:rPr lang="en-US" dirty="0"/>
              <a:t>How to make your own Discord Bot using Node.js and discord.js</a:t>
            </a:r>
          </a:p>
        </p:txBody>
      </p:sp>
      <p:sp>
        <p:nvSpPr>
          <p:cNvPr id="3" name="Subtitle 2">
            <a:extLst>
              <a:ext uri="{FF2B5EF4-FFF2-40B4-BE49-F238E27FC236}">
                <a16:creationId xmlns:a16="http://schemas.microsoft.com/office/drawing/2014/main" id="{E4F7C1C5-FDAA-DE85-3026-A80A3573A22F}"/>
              </a:ext>
            </a:extLst>
          </p:cNvPr>
          <p:cNvSpPr>
            <a:spLocks noGrp="1"/>
          </p:cNvSpPr>
          <p:nvPr>
            <p:ph type="subTitle" idx="1"/>
          </p:nvPr>
        </p:nvSpPr>
        <p:spPr>
          <a:xfrm>
            <a:off x="4875975" y="4068000"/>
            <a:ext cx="6307200" cy="1710500"/>
          </a:xfrm>
        </p:spPr>
        <p:txBody>
          <a:bodyPr>
            <a:normAutofit/>
          </a:bodyPr>
          <a:lstStyle/>
          <a:p>
            <a:r>
              <a:rPr lang="en-US" dirty="0"/>
              <a:t>William Santosa</a:t>
            </a:r>
          </a:p>
          <a:p>
            <a:r>
              <a:rPr lang="en-US" dirty="0"/>
              <a:t>Prof. </a:t>
            </a:r>
            <a:r>
              <a:rPr lang="en-US" dirty="0" err="1"/>
              <a:t>Moulds</a:t>
            </a:r>
            <a:endParaRPr lang="en-US" dirty="0"/>
          </a:p>
          <a:p>
            <a:r>
              <a:rPr lang="en-US" dirty="0"/>
              <a:t>CSE 185S W2023</a:t>
            </a:r>
          </a:p>
        </p:txBody>
      </p:sp>
      <p:pic>
        <p:nvPicPr>
          <p:cNvPr id="16" name="Picture 3" descr="A grey robot with  colourful buttons">
            <a:extLst>
              <a:ext uri="{FF2B5EF4-FFF2-40B4-BE49-F238E27FC236}">
                <a16:creationId xmlns:a16="http://schemas.microsoft.com/office/drawing/2014/main" id="{9F7191AF-E3AA-5619-DA28-702082CE307C}"/>
              </a:ext>
            </a:extLst>
          </p:cNvPr>
          <p:cNvPicPr>
            <a:picLocks noChangeAspect="1"/>
          </p:cNvPicPr>
          <p:nvPr/>
        </p:nvPicPr>
        <p:blipFill rotWithShape="1">
          <a:blip r:embed="rId3"/>
          <a:srcRect l="49532" r="8211"/>
          <a:stretch/>
        </p:blipFill>
        <p:spPr>
          <a:xfrm>
            <a:off x="20" y="10"/>
            <a:ext cx="3863955" cy="6857989"/>
          </a:xfrm>
          <a:prstGeom prst="rect">
            <a:avLst/>
          </a:prstGeom>
        </p:spPr>
      </p:pic>
      <p:cxnSp>
        <p:nvCxnSpPr>
          <p:cNvPr id="17"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046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9115-EE93-F2E9-BDCC-2FAE09AC2819}"/>
              </a:ext>
            </a:extLst>
          </p:cNvPr>
          <p:cNvSpPr>
            <a:spLocks noGrp="1"/>
          </p:cNvSpPr>
          <p:nvPr>
            <p:ph type="title"/>
          </p:nvPr>
        </p:nvSpPr>
        <p:spPr/>
        <p:txBody>
          <a:bodyPr/>
          <a:lstStyle/>
          <a:p>
            <a:r>
              <a:rPr lang="en-US" dirty="0"/>
              <a:t>Creating the </a:t>
            </a:r>
            <a:r>
              <a:rPr lang="en-US" dirty="0" err="1"/>
              <a:t>config.json</a:t>
            </a:r>
            <a:r>
              <a:rPr lang="en-US" dirty="0"/>
              <a:t> (config file)</a:t>
            </a:r>
          </a:p>
        </p:txBody>
      </p:sp>
      <p:sp>
        <p:nvSpPr>
          <p:cNvPr id="3" name="Content Placeholder 2">
            <a:extLst>
              <a:ext uri="{FF2B5EF4-FFF2-40B4-BE49-F238E27FC236}">
                <a16:creationId xmlns:a16="http://schemas.microsoft.com/office/drawing/2014/main" id="{86DD847D-77F6-E0C7-FD0E-DEEA892DFB42}"/>
              </a:ext>
            </a:extLst>
          </p:cNvPr>
          <p:cNvSpPr>
            <a:spLocks noGrp="1"/>
          </p:cNvSpPr>
          <p:nvPr>
            <p:ph idx="1"/>
          </p:nvPr>
        </p:nvSpPr>
        <p:spPr/>
        <p:txBody>
          <a:bodyPr/>
          <a:lstStyle/>
          <a:p>
            <a:r>
              <a:rPr lang="en-US" dirty="0"/>
              <a:t>Create a </a:t>
            </a:r>
            <a:r>
              <a:rPr lang="en-US" dirty="0" err="1"/>
              <a:t>config.json</a:t>
            </a:r>
            <a:r>
              <a:rPr lang="en-US" dirty="0"/>
              <a:t> file in your project directory</a:t>
            </a:r>
          </a:p>
          <a:p>
            <a:r>
              <a:rPr lang="en-US" dirty="0"/>
              <a:t>Add your bot’s token and </a:t>
            </a:r>
            <a:r>
              <a:rPr lang="en-US" dirty="0" err="1"/>
              <a:t>clientID</a:t>
            </a:r>
            <a:r>
              <a:rPr lang="en-US" dirty="0"/>
              <a:t> to the </a:t>
            </a:r>
            <a:r>
              <a:rPr lang="en-US" dirty="0" err="1"/>
              <a:t>config.json</a:t>
            </a:r>
            <a:r>
              <a:rPr lang="en-US" dirty="0"/>
              <a:t> file</a:t>
            </a:r>
          </a:p>
          <a:p>
            <a:r>
              <a:rPr lang="en-US" dirty="0"/>
              <a:t>**MAKE SURE TO NOT UPLOAD THIS PUBLIC TO INTERNET** (use .</a:t>
            </a:r>
            <a:r>
              <a:rPr lang="en-US" dirty="0" err="1"/>
              <a:t>gitignore</a:t>
            </a:r>
            <a:r>
              <a:rPr lang="en-US" dirty="0"/>
              <a:t> to prevent accidentally pushing this to your token and </a:t>
            </a:r>
            <a:r>
              <a:rPr lang="en-US" dirty="0" err="1"/>
              <a:t>clientID</a:t>
            </a:r>
            <a:r>
              <a:rPr lang="en-US" dirty="0"/>
              <a:t> to repository)</a:t>
            </a:r>
          </a:p>
        </p:txBody>
      </p:sp>
      <p:pic>
        <p:nvPicPr>
          <p:cNvPr id="5" name="Picture 4" descr="Text&#10;&#10;Description automatically generated">
            <a:extLst>
              <a:ext uri="{FF2B5EF4-FFF2-40B4-BE49-F238E27FC236}">
                <a16:creationId xmlns:a16="http://schemas.microsoft.com/office/drawing/2014/main" id="{159CB3FC-C202-D35D-C058-85A407128B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401" y="4297269"/>
            <a:ext cx="10306882" cy="1743075"/>
          </a:xfrm>
          <a:prstGeom prst="rect">
            <a:avLst/>
          </a:prstGeom>
        </p:spPr>
      </p:pic>
      <p:sp>
        <p:nvSpPr>
          <p:cNvPr id="6" name="Text Placeholder 3">
            <a:extLst>
              <a:ext uri="{FF2B5EF4-FFF2-40B4-BE49-F238E27FC236}">
                <a16:creationId xmlns:a16="http://schemas.microsoft.com/office/drawing/2014/main" id="{AADB67C4-F4A5-54FE-EA47-105A4CEA4BA1}"/>
              </a:ext>
            </a:extLst>
          </p:cNvPr>
          <p:cNvSpPr txBox="1">
            <a:spLocks/>
          </p:cNvSpPr>
          <p:nvPr/>
        </p:nvSpPr>
        <p:spPr>
          <a:xfrm>
            <a:off x="989400" y="6040344"/>
            <a:ext cx="10306881" cy="42236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7: </a:t>
            </a:r>
            <a:r>
              <a:rPr lang="en-US" sz="1400" dirty="0" err="1"/>
              <a:t>config.json</a:t>
            </a:r>
            <a:r>
              <a:rPr lang="en-US" sz="1400" dirty="0"/>
              <a:t> file located in project directory.</a:t>
            </a:r>
          </a:p>
        </p:txBody>
      </p:sp>
    </p:spTree>
    <p:extLst>
      <p:ext uri="{BB962C8B-B14F-4D97-AF65-F5344CB8AC3E}">
        <p14:creationId xmlns:p14="http://schemas.microsoft.com/office/powerpoint/2010/main" val="3900714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295339" y="89555"/>
            <a:ext cx="9601321" cy="669139"/>
          </a:xfrm>
        </p:spPr>
        <p:txBody>
          <a:bodyPr>
            <a:normAutofit/>
          </a:bodyPr>
          <a:lstStyle/>
          <a:p>
            <a:pPr algn="ctr"/>
            <a:r>
              <a:rPr lang="en-US" dirty="0"/>
              <a:t>Creating the index.js file (main file)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70000" lnSpcReduction="20000"/>
          </a:bodyPr>
          <a:lstStyle/>
          <a:p>
            <a:pPr marL="0" indent="0">
              <a:buNone/>
            </a:pPr>
            <a:r>
              <a:rPr lang="en-US" b="0" dirty="0">
                <a:solidFill>
                  <a:srgbClr val="6A9955"/>
                </a:solidFill>
                <a:effectLst/>
                <a:latin typeface="fira code" panose="020B0809050000020004" pitchFamily="49" charset="0"/>
              </a:rPr>
              <a:t>// Require the necessary discord.js classes</a:t>
            </a:r>
            <a:endParaRPr lang="en-US" b="0" dirty="0">
              <a:solidFill>
                <a:srgbClr val="D4D4D4"/>
              </a:solidFill>
              <a:effectLst/>
              <a:latin typeface="fira code" panose="020B0809050000020004" pitchFamily="49" charset="0"/>
            </a:endParaRP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 </a:t>
            </a:r>
            <a:r>
              <a:rPr lang="en-US" b="0" dirty="0">
                <a:solidFill>
                  <a:srgbClr val="4FC1FF"/>
                </a:solidFill>
                <a:effectLst/>
                <a:latin typeface="fira code" panose="020B0809050000020004" pitchFamily="49" charset="0"/>
              </a:rPr>
              <a:t>Client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Events</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GatewayIntentBits</a:t>
            </a:r>
            <a:r>
              <a:rPr lang="en-US" b="0" dirty="0">
                <a:solidFill>
                  <a:srgbClr val="D4D4D4"/>
                </a:solidFill>
                <a:effectLst/>
                <a:latin typeface="fira code" panose="020B0809050000020004" pitchFamily="49" charset="0"/>
              </a:rPr>
              <a:t> }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'discord.js'</a:t>
            </a:r>
            <a:r>
              <a:rPr lang="en-US" b="0" dirty="0">
                <a:solidFill>
                  <a:srgbClr val="D4D4D4"/>
                </a:solidFill>
                <a:effectLst/>
                <a:latin typeface="fira code" panose="020B0809050000020004" pitchFamily="49" charset="0"/>
              </a:rPr>
              <a:t>);</a:t>
            </a: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 </a:t>
            </a:r>
            <a:r>
              <a:rPr lang="en-US" b="0" dirty="0">
                <a:solidFill>
                  <a:srgbClr val="4FC1FF"/>
                </a:solidFill>
                <a:effectLst/>
                <a:latin typeface="fira code" panose="020B0809050000020004" pitchFamily="49" charset="0"/>
              </a:rPr>
              <a:t>TOKEN</a:t>
            </a:r>
            <a:r>
              <a:rPr lang="en-US" b="0" dirty="0">
                <a:solidFill>
                  <a:srgbClr val="D4D4D4"/>
                </a:solidFill>
                <a:effectLst/>
                <a:latin typeface="fira code" panose="020B0809050000020004" pitchFamily="49" charset="0"/>
              </a:rPr>
              <a:t> }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config.json</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6A9955"/>
                </a:solidFill>
                <a:effectLst/>
                <a:latin typeface="fira code" panose="020B0809050000020004" pitchFamily="49" charset="0"/>
              </a:rPr>
              <a:t>// Create a new client instance</a:t>
            </a:r>
            <a:endParaRPr lang="en-US" b="0" dirty="0">
              <a:solidFill>
                <a:srgbClr val="D4D4D4"/>
              </a:solidFill>
              <a:effectLst/>
              <a:latin typeface="fira code" panose="020B0809050000020004" pitchFamily="49" charset="0"/>
            </a:endParaRP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client</a:t>
            </a:r>
            <a:r>
              <a:rPr lang="en-US" b="0" dirty="0">
                <a:solidFill>
                  <a:srgbClr val="D4D4D4"/>
                </a:solidFill>
                <a:effectLst/>
                <a:latin typeface="fira code" panose="020B0809050000020004" pitchFamily="49" charset="0"/>
              </a:rPr>
              <a:t> = </a:t>
            </a:r>
            <a:r>
              <a:rPr lang="en-US" b="0" dirty="0">
                <a:solidFill>
                  <a:srgbClr val="569CD6"/>
                </a:solidFill>
                <a:effectLst/>
                <a:latin typeface="fira code" panose="020B0809050000020004" pitchFamily="49" charset="0"/>
              </a:rPr>
              <a:t>new</a:t>
            </a:r>
            <a:r>
              <a:rPr lang="en-US" b="0" dirty="0">
                <a:solidFill>
                  <a:srgbClr val="D4D4D4"/>
                </a:solidFill>
                <a:effectLst/>
                <a:latin typeface="fira code" panose="020B0809050000020004" pitchFamily="49" charset="0"/>
              </a:rPr>
              <a:t> </a:t>
            </a:r>
            <a:r>
              <a:rPr lang="en-US" b="0" dirty="0">
                <a:solidFill>
                  <a:srgbClr val="DCDCAA"/>
                </a:solidFill>
                <a:effectLst/>
                <a:latin typeface="fira code" panose="020B0809050000020004" pitchFamily="49" charset="0"/>
              </a:rPr>
              <a:t>Client</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intents:</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GatewayIntentBits</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Guilds</a:t>
            </a:r>
            <a:r>
              <a:rPr lang="en-US" b="0" dirty="0">
                <a:solidFill>
                  <a:srgbClr val="D4D4D4"/>
                </a:solidFill>
                <a:effectLst/>
                <a:latin typeface="fira code" panose="020B0809050000020004" pitchFamily="49" charset="0"/>
              </a:rPr>
              <a:t>] });</a:t>
            </a:r>
          </a:p>
          <a:p>
            <a:pPr marL="0" indent="0">
              <a:buNone/>
            </a:pPr>
            <a:br>
              <a:rPr lang="en-US" b="0" dirty="0">
                <a:solidFill>
                  <a:srgbClr val="D4D4D4"/>
                </a:solidFill>
                <a:effectLst/>
                <a:latin typeface="fira code" panose="020B0809050000020004" pitchFamily="49" charset="0"/>
              </a:rPr>
            </a:br>
            <a:r>
              <a:rPr lang="en-US" b="0" dirty="0">
                <a:solidFill>
                  <a:srgbClr val="6A9955"/>
                </a:solidFill>
                <a:effectLst/>
                <a:latin typeface="fira code" panose="020B0809050000020004" pitchFamily="49" charset="0"/>
              </a:rPr>
              <a:t>// When the client is ready, run this code (only once)</a:t>
            </a:r>
            <a:endParaRPr lang="en-US" b="0" dirty="0">
              <a:solidFill>
                <a:srgbClr val="D4D4D4"/>
              </a:solidFill>
              <a:effectLst/>
              <a:latin typeface="fira code" panose="020B0809050000020004" pitchFamily="49" charset="0"/>
            </a:endParaRPr>
          </a:p>
          <a:p>
            <a:pPr marL="0" indent="0">
              <a:buNone/>
            </a:pPr>
            <a:r>
              <a:rPr lang="en-US" b="0" dirty="0">
                <a:solidFill>
                  <a:srgbClr val="6A9955"/>
                </a:solidFill>
                <a:effectLst/>
                <a:latin typeface="fira code" panose="020B0809050000020004" pitchFamily="49" charset="0"/>
              </a:rPr>
              <a:t>// We use 'c' for the event parameter to keep it separate from the already defined 'client'</a:t>
            </a:r>
            <a:endParaRPr lang="en-US" b="0" dirty="0">
              <a:solidFill>
                <a:srgbClr val="D4D4D4"/>
              </a:solidFill>
              <a:effectLst/>
              <a:latin typeface="fira code" panose="020B0809050000020004" pitchFamily="49" charset="0"/>
            </a:endParaRPr>
          </a:p>
          <a:p>
            <a:pPr marL="0" indent="0">
              <a:buNone/>
            </a:pPr>
            <a:r>
              <a:rPr lang="en-US" b="0" dirty="0" err="1">
                <a:solidFill>
                  <a:srgbClr val="9CDCFE"/>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once</a:t>
            </a:r>
            <a:r>
              <a:rPr lang="en-US" b="0" dirty="0">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Events</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ClientReady</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c</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=&gt;</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console</a:t>
            </a:r>
            <a:r>
              <a:rPr lang="en-US" b="0" dirty="0">
                <a:solidFill>
                  <a:srgbClr val="D4D4D4"/>
                </a:solidFill>
                <a:effectLst/>
                <a:latin typeface="fira code" panose="020B0809050000020004" pitchFamily="49" charset="0"/>
              </a:rPr>
              <a:t>.</a:t>
            </a:r>
            <a:r>
              <a:rPr lang="en-US" b="0" dirty="0">
                <a:solidFill>
                  <a:srgbClr val="DCDCAA"/>
                </a:solidFill>
                <a:effectLst/>
                <a:latin typeface="fira code" panose="020B0809050000020004" pitchFamily="49" charset="0"/>
              </a:rPr>
              <a:t>log</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`Ready! Logged in as </a:t>
            </a:r>
            <a:r>
              <a:rPr lang="en-US" b="0" dirty="0">
                <a:solidFill>
                  <a:srgbClr val="569CD6"/>
                </a:solidFill>
                <a:effectLst/>
                <a:latin typeface="fira code" panose="020B0809050000020004" pitchFamily="49" charset="0"/>
              </a:rPr>
              <a:t>${</a:t>
            </a:r>
            <a:r>
              <a:rPr lang="en-US" b="0" dirty="0" err="1">
                <a:solidFill>
                  <a:srgbClr val="9CDCFE"/>
                </a:solidFill>
                <a:effectLst/>
                <a:latin typeface="fira code" panose="020B0809050000020004" pitchFamily="49" charset="0"/>
              </a:rPr>
              <a:t>c</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user</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tag</a:t>
            </a:r>
            <a:r>
              <a:rPr lang="en-US" b="0" dirty="0">
                <a:solidFill>
                  <a:srgbClr val="569CD6"/>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6A9955"/>
                </a:solidFill>
                <a:effectLst/>
                <a:latin typeface="fira code" panose="020B0809050000020004" pitchFamily="49" charset="0"/>
              </a:rPr>
              <a:t>// Log in to Discord with your client's token</a:t>
            </a:r>
            <a:endParaRPr lang="en-US" b="0" dirty="0">
              <a:solidFill>
                <a:srgbClr val="D4D4D4"/>
              </a:solidFill>
              <a:effectLst/>
              <a:latin typeface="fira code" panose="020B0809050000020004" pitchFamily="49" charset="0"/>
            </a:endParaRPr>
          </a:p>
          <a:p>
            <a:pPr marL="0" indent="0">
              <a:buNone/>
            </a:pPr>
            <a:r>
              <a:rPr lang="en-US" b="0" dirty="0" err="1">
                <a:solidFill>
                  <a:srgbClr val="9CDCFE"/>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login</a:t>
            </a:r>
            <a:r>
              <a:rPr lang="en-US" b="0" dirty="0">
                <a:solidFill>
                  <a:srgbClr val="D4D4D4"/>
                </a:solidFill>
                <a:effectLst/>
                <a:latin typeface="fira code" panose="020B0809050000020004" pitchFamily="49" charset="0"/>
              </a:rPr>
              <a:t>(</a:t>
            </a:r>
            <a:r>
              <a:rPr lang="en-US" dirty="0">
                <a:solidFill>
                  <a:srgbClr val="9CDCFE"/>
                </a:solidFill>
                <a:latin typeface="fira code" panose="020B0809050000020004" pitchFamily="49" charset="0"/>
              </a:rPr>
              <a:t>TOKEN</a:t>
            </a:r>
            <a:r>
              <a:rPr lang="en-US" b="0" dirty="0">
                <a:solidFill>
                  <a:srgbClr val="D4D4D4"/>
                </a:solidFill>
                <a:effectLst/>
                <a:latin typeface="fira code" panose="020B0809050000020004" pitchFamily="49" charset="0"/>
              </a:rPr>
              <a:t>);</a:t>
            </a:r>
          </a:p>
        </p:txBody>
      </p:sp>
    </p:spTree>
    <p:extLst>
      <p:ext uri="{BB962C8B-B14F-4D97-AF65-F5344CB8AC3E}">
        <p14:creationId xmlns:p14="http://schemas.microsoft.com/office/powerpoint/2010/main" val="1971851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1" name="Group 10">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2"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6" name="Rectangle 15">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6748F-BC12-C3EB-A34D-7D69D55331C3}"/>
              </a:ext>
            </a:extLst>
          </p:cNvPr>
          <p:cNvSpPr>
            <a:spLocks noGrp="1"/>
          </p:cNvSpPr>
          <p:nvPr>
            <p:ph type="title"/>
          </p:nvPr>
        </p:nvSpPr>
        <p:spPr>
          <a:xfrm>
            <a:off x="1079510" y="531814"/>
            <a:ext cx="4457690" cy="1720850"/>
          </a:xfrm>
        </p:spPr>
        <p:txBody>
          <a:bodyPr vert="horz" lIns="91440" tIns="45720" rIns="91440" bIns="45720" rtlCol="0" anchor="ctr" anchorCtr="0">
            <a:normAutofit/>
          </a:bodyPr>
          <a:lstStyle/>
          <a:p>
            <a:pPr algn="ctr"/>
            <a:r>
              <a:rPr lang="en-US" sz="4800"/>
              <a:t>What is a slash command?</a:t>
            </a:r>
          </a:p>
        </p:txBody>
      </p:sp>
      <p:cxnSp>
        <p:nvCxnSpPr>
          <p:cNvPr id="18" name="Straight Connector 17">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3" name="Picture 2" descr="Graphical user interface, application&#10;&#10;Description automatically generated">
            <a:extLst>
              <a:ext uri="{FF2B5EF4-FFF2-40B4-BE49-F238E27FC236}">
                <a16:creationId xmlns:a16="http://schemas.microsoft.com/office/drawing/2014/main" id="{FA24D225-6F9D-CF03-71BE-DB6F7387C8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7981" y="2843211"/>
            <a:ext cx="8156390" cy="3474789"/>
          </a:xfrm>
          <a:prstGeom prst="rect">
            <a:avLst/>
          </a:prstGeom>
        </p:spPr>
      </p:pic>
    </p:spTree>
    <p:extLst>
      <p:ext uri="{BB962C8B-B14F-4D97-AF65-F5344CB8AC3E}">
        <p14:creationId xmlns:p14="http://schemas.microsoft.com/office/powerpoint/2010/main" val="2888402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295339" y="89555"/>
            <a:ext cx="9601321" cy="669139"/>
          </a:xfrm>
        </p:spPr>
        <p:txBody>
          <a:bodyPr>
            <a:normAutofit fontScale="90000"/>
          </a:bodyPr>
          <a:lstStyle/>
          <a:p>
            <a:pPr algn="ctr"/>
            <a:r>
              <a:rPr lang="en-US" dirty="0"/>
              <a:t>Creating the index.js file 2 (main file)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62500" lnSpcReduction="20000"/>
          </a:bodyPr>
          <a:lstStyle/>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EC9B0"/>
                </a:solidFill>
                <a:effectLst/>
                <a:latin typeface="fira code" panose="020B0809050000020004" pitchFamily="49" charset="0"/>
              </a:rPr>
              <a:t>fs</a:t>
            </a:r>
            <a:r>
              <a:rPr lang="en-US" b="0" dirty="0">
                <a:solidFill>
                  <a:srgbClr val="D4D4D4"/>
                </a:solidFill>
                <a:effectLst/>
                <a:latin typeface="fira code" panose="020B0809050000020004" pitchFamily="49" charset="0"/>
              </a:rPr>
              <a:t>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node:fs</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path</a:t>
            </a:r>
            <a:r>
              <a:rPr lang="en-US" b="0" dirty="0">
                <a:solidFill>
                  <a:srgbClr val="D4D4D4"/>
                </a:solidFill>
                <a:effectLst/>
                <a:latin typeface="fira code" panose="020B0809050000020004" pitchFamily="49" charset="0"/>
              </a:rPr>
              <a:t>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node:path</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err="1">
                <a:solidFill>
                  <a:srgbClr val="4FC1FF"/>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commands</a:t>
            </a:r>
            <a:r>
              <a:rPr lang="en-US" b="0" dirty="0">
                <a:solidFill>
                  <a:srgbClr val="D4D4D4"/>
                </a:solidFill>
                <a:effectLst/>
                <a:latin typeface="fira code" panose="020B0809050000020004" pitchFamily="49" charset="0"/>
              </a:rPr>
              <a:t> = </a:t>
            </a:r>
            <a:r>
              <a:rPr lang="en-US" b="0" dirty="0">
                <a:solidFill>
                  <a:srgbClr val="569CD6"/>
                </a:solidFill>
                <a:effectLst/>
                <a:latin typeface="fira code" panose="020B0809050000020004" pitchFamily="49" charset="0"/>
              </a:rPr>
              <a:t>new</a:t>
            </a:r>
            <a:r>
              <a:rPr lang="en-US" b="0" dirty="0">
                <a:solidFill>
                  <a:srgbClr val="D4D4D4"/>
                </a:solidFill>
                <a:effectLst/>
                <a:latin typeface="fira code" panose="020B0809050000020004" pitchFamily="49" charset="0"/>
              </a:rPr>
              <a:t> </a:t>
            </a:r>
            <a:r>
              <a:rPr lang="en-US" b="0" dirty="0">
                <a:solidFill>
                  <a:srgbClr val="DCDCAA"/>
                </a:solidFill>
                <a:effectLst/>
                <a:latin typeface="fira code" panose="020B0809050000020004" pitchFamily="49" charset="0"/>
              </a:rPr>
              <a:t>Collection</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C586C0"/>
                </a:solidFill>
                <a:effectLst/>
                <a:latin typeface="fira code" panose="020B0809050000020004" pitchFamily="49" charset="0"/>
              </a:rPr>
              <a:t>for</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file</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of</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commandFiles</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filePath</a:t>
            </a:r>
            <a:r>
              <a:rPr lang="en-US" b="0" dirty="0">
                <a:solidFill>
                  <a:srgbClr val="D4D4D4"/>
                </a:solidFill>
                <a:effectLst/>
                <a:latin typeface="fira code" panose="020B0809050000020004" pitchFamily="49" charset="0"/>
              </a:rPr>
              <a:t> = </a:t>
            </a:r>
            <a:r>
              <a:rPr lang="en-US" b="0" dirty="0" err="1">
                <a:solidFill>
                  <a:srgbClr val="4FC1FF"/>
                </a:solidFill>
                <a:effectLst/>
                <a:latin typeface="fira code" panose="020B0809050000020004" pitchFamily="49" charset="0"/>
              </a:rPr>
              <a:t>path</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join</a:t>
            </a:r>
            <a:r>
              <a:rPr lang="en-US" b="0" dirty="0">
                <a:solidFill>
                  <a:srgbClr val="D4D4D4"/>
                </a:solidFill>
                <a:effectLst/>
                <a:latin typeface="fira code" panose="020B0809050000020004" pitchFamily="49" charset="0"/>
              </a:rPr>
              <a:t>(</a:t>
            </a:r>
            <a:r>
              <a:rPr lang="en-US" b="0" dirty="0" err="1">
                <a:solidFill>
                  <a:srgbClr val="4FC1FF"/>
                </a:solidFill>
                <a:effectLst/>
                <a:latin typeface="fira code" panose="020B0809050000020004" pitchFamily="49" charset="0"/>
              </a:rPr>
              <a:t>commandsPath</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file</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err="1">
                <a:solidFill>
                  <a:srgbClr val="4FC1FF"/>
                </a:solidFill>
                <a:effectLst/>
                <a:latin typeface="fira code" panose="020B0809050000020004" pitchFamily="49" charset="0"/>
              </a:rPr>
              <a:t>filePath</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a:solidFill>
                  <a:srgbClr val="6A9955"/>
                </a:solidFill>
                <a:effectLst/>
                <a:latin typeface="fira code" panose="020B0809050000020004" pitchFamily="49" charset="0"/>
              </a:rPr>
              <a:t>// Set a new item in the Collection with the key as the command name and the value as the exported module</a:t>
            </a:r>
            <a:endParaRPr lang="en-US" b="0" dirty="0">
              <a:solidFill>
                <a:srgbClr val="D4D4D4"/>
              </a:solidFill>
              <a:effectLst/>
              <a:latin typeface="fira code" panose="020B0809050000020004" pitchFamily="49" charset="0"/>
            </a:endParaRP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if</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'data'</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in</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&amp;&amp; </a:t>
            </a:r>
            <a:r>
              <a:rPr lang="en-US" b="0" dirty="0">
                <a:solidFill>
                  <a:srgbClr val="CE9178"/>
                </a:solidFill>
                <a:effectLst/>
                <a:latin typeface="fira code" panose="020B0809050000020004" pitchFamily="49" charset="0"/>
              </a:rPr>
              <a:t>'execute'</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in</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commands</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set</a:t>
            </a:r>
            <a:r>
              <a:rPr lang="en-US" b="0" dirty="0">
                <a:solidFill>
                  <a:srgbClr val="D4D4D4"/>
                </a:solidFill>
                <a:effectLst/>
                <a:latin typeface="fira code" panose="020B0809050000020004" pitchFamily="49" charset="0"/>
              </a:rPr>
              <a:t>(</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data</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name</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 </a:t>
            </a:r>
            <a:r>
              <a:rPr lang="en-US" b="0" dirty="0">
                <a:solidFill>
                  <a:srgbClr val="C586C0"/>
                </a:solidFill>
                <a:effectLst/>
                <a:latin typeface="fira code" panose="020B0809050000020004" pitchFamily="49" charset="0"/>
              </a:rPr>
              <a:t>else</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console</a:t>
            </a:r>
            <a:r>
              <a:rPr lang="en-US" b="0" dirty="0">
                <a:solidFill>
                  <a:srgbClr val="D4D4D4"/>
                </a:solidFill>
                <a:effectLst/>
                <a:latin typeface="fira code" panose="020B0809050000020004" pitchFamily="49" charset="0"/>
              </a:rPr>
              <a:t>.</a:t>
            </a:r>
            <a:r>
              <a:rPr lang="en-US" b="0" dirty="0">
                <a:solidFill>
                  <a:srgbClr val="DCDCAA"/>
                </a:solidFill>
                <a:effectLst/>
                <a:latin typeface="fira code" panose="020B0809050000020004" pitchFamily="49" charset="0"/>
              </a:rPr>
              <a:t>log</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`[WARNING] The command at </a:t>
            </a:r>
            <a:r>
              <a:rPr lang="en-US" b="0" dirty="0">
                <a:solidFill>
                  <a:srgbClr val="569CD6"/>
                </a:solidFill>
                <a:effectLst/>
                <a:latin typeface="fira code" panose="020B0809050000020004" pitchFamily="49" charset="0"/>
              </a:rPr>
              <a:t>${</a:t>
            </a:r>
            <a:r>
              <a:rPr lang="en-US" b="0" dirty="0" err="1">
                <a:solidFill>
                  <a:srgbClr val="4FC1FF"/>
                </a:solidFill>
                <a:effectLst/>
                <a:latin typeface="fira code" panose="020B0809050000020004" pitchFamily="49" charset="0"/>
              </a:rPr>
              <a:t>filePath</a:t>
            </a:r>
            <a:r>
              <a:rPr lang="en-US" b="0" dirty="0">
                <a:solidFill>
                  <a:srgbClr val="569CD6"/>
                </a:solidFill>
                <a:effectLst/>
                <a:latin typeface="fira code" panose="020B0809050000020004" pitchFamily="49" charset="0"/>
              </a:rPr>
              <a:t>}</a:t>
            </a:r>
            <a:r>
              <a:rPr lang="en-US" b="0" dirty="0">
                <a:solidFill>
                  <a:srgbClr val="CE9178"/>
                </a:solidFill>
                <a:effectLst/>
                <a:latin typeface="fira code" panose="020B0809050000020004" pitchFamily="49" charset="0"/>
              </a:rPr>
              <a:t> is missing a required "data" or "execute" property.`</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a:t>
            </a:r>
          </a:p>
        </p:txBody>
      </p:sp>
    </p:spTree>
    <p:extLst>
      <p:ext uri="{BB962C8B-B14F-4D97-AF65-F5344CB8AC3E}">
        <p14:creationId xmlns:p14="http://schemas.microsoft.com/office/powerpoint/2010/main" val="1744576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295339" y="89555"/>
            <a:ext cx="9601321" cy="669139"/>
          </a:xfrm>
        </p:spPr>
        <p:txBody>
          <a:bodyPr>
            <a:normAutofit fontScale="90000"/>
          </a:bodyPr>
          <a:lstStyle/>
          <a:p>
            <a:pPr algn="ctr"/>
            <a:r>
              <a:rPr lang="en-US" dirty="0"/>
              <a:t>Creating the index.js file 3 (main file)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55000" lnSpcReduction="20000"/>
          </a:bodyPr>
          <a:lstStyle/>
          <a:p>
            <a:pPr marL="0" indent="0">
              <a:buNone/>
            </a:pPr>
            <a:r>
              <a:rPr lang="en-US" b="0" dirty="0" err="1">
                <a:solidFill>
                  <a:srgbClr val="4FC1FF"/>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on</a:t>
            </a:r>
            <a:r>
              <a:rPr lang="en-US" b="0" dirty="0">
                <a:solidFill>
                  <a:srgbClr val="D4D4D4"/>
                </a:solidFill>
                <a:effectLst/>
                <a:latin typeface="fira code" panose="020B0809050000020004" pitchFamily="49" charset="0"/>
              </a:rPr>
              <a:t>(</a:t>
            </a:r>
            <a:r>
              <a:rPr lang="en-US" b="0" dirty="0" err="1">
                <a:solidFill>
                  <a:srgbClr val="4EC9B0"/>
                </a:solidFill>
                <a:effectLst/>
                <a:latin typeface="fira code" panose="020B0809050000020004" pitchFamily="49" charset="0"/>
              </a:rPr>
              <a:t>Events</a:t>
            </a:r>
            <a:r>
              <a:rPr lang="en-US" b="0" dirty="0" err="1">
                <a:solidFill>
                  <a:srgbClr val="D4D4D4"/>
                </a:solidFill>
                <a:effectLst/>
                <a:latin typeface="fira code" panose="020B0809050000020004" pitchFamily="49" charset="0"/>
              </a:rPr>
              <a:t>.</a:t>
            </a:r>
            <a:r>
              <a:rPr lang="en-US" b="0" dirty="0" err="1">
                <a:solidFill>
                  <a:srgbClr val="4FC1FF"/>
                </a:solidFill>
                <a:effectLst/>
                <a:latin typeface="fira code" panose="020B0809050000020004" pitchFamily="49" charset="0"/>
              </a:rPr>
              <a:t>InteractionCreate</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async</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interaction</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=&gt;</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if</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isChatInputCommand</a:t>
            </a: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return</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 </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4FC1FF"/>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commands</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get</a:t>
            </a:r>
            <a:r>
              <a:rPr lang="en-US" b="0" dirty="0">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commandName</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if</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console</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error</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`No command matching </a:t>
            </a:r>
            <a:r>
              <a:rPr lang="en-US" b="0" dirty="0">
                <a:solidFill>
                  <a:srgbClr val="569CD6"/>
                </a:solidFill>
                <a:effectLst/>
                <a:latin typeface="fira code" panose="020B0809050000020004" pitchFamily="49" charset="0"/>
              </a:rPr>
              <a:t>${</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commandName</a:t>
            </a:r>
            <a:r>
              <a:rPr lang="en-US" b="0" dirty="0">
                <a:solidFill>
                  <a:srgbClr val="569CD6"/>
                </a:solidFill>
                <a:effectLst/>
                <a:latin typeface="fira code" panose="020B0809050000020004" pitchFamily="49" charset="0"/>
              </a:rPr>
              <a:t>}</a:t>
            </a:r>
            <a:r>
              <a:rPr lang="en-US" b="0" dirty="0">
                <a:solidFill>
                  <a:srgbClr val="CE9178"/>
                </a:solidFill>
                <a:effectLst/>
                <a:latin typeface="fira code" panose="020B0809050000020004" pitchFamily="49" charset="0"/>
              </a:rPr>
              <a:t> was found.`</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return</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p>
          <a:p>
            <a:pPr marL="0" indent="0">
              <a:buNone/>
            </a:pPr>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try</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await</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command</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execute</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interaction</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 </a:t>
            </a:r>
            <a:r>
              <a:rPr lang="en-US" b="0" dirty="0">
                <a:solidFill>
                  <a:srgbClr val="C586C0"/>
                </a:solidFill>
                <a:effectLst/>
                <a:latin typeface="fira code" panose="020B0809050000020004" pitchFamily="49" charset="0"/>
              </a:rPr>
              <a:t>catch</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error</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console</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error</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error</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await</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reply</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content: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'There was an error while executing this command!'</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ephemeral:</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true</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a:t>
            </a:r>
          </a:p>
        </p:txBody>
      </p:sp>
    </p:spTree>
    <p:extLst>
      <p:ext uri="{BB962C8B-B14F-4D97-AF65-F5344CB8AC3E}">
        <p14:creationId xmlns:p14="http://schemas.microsoft.com/office/powerpoint/2010/main" val="1646635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69459" y="89555"/>
            <a:ext cx="11853082" cy="669139"/>
          </a:xfrm>
        </p:spPr>
        <p:txBody>
          <a:bodyPr>
            <a:normAutofit/>
          </a:bodyPr>
          <a:lstStyle/>
          <a:p>
            <a:pPr algn="ctr"/>
            <a:r>
              <a:rPr lang="en-US" dirty="0"/>
              <a:t>Creating the deploy-commands.js file (deploy file)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77500" lnSpcReduction="20000"/>
          </a:bodyPr>
          <a:lstStyle/>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 </a:t>
            </a:r>
            <a:r>
              <a:rPr lang="en-US" b="0" dirty="0">
                <a:solidFill>
                  <a:srgbClr val="4EC9B0"/>
                </a:solidFill>
                <a:effectLst/>
                <a:latin typeface="fira code" panose="020B0809050000020004" pitchFamily="49" charset="0"/>
              </a:rPr>
              <a:t>REST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Routes</a:t>
            </a:r>
            <a:r>
              <a:rPr lang="en-US" b="0" dirty="0">
                <a:solidFill>
                  <a:srgbClr val="D4D4D4"/>
                </a:solidFill>
                <a:effectLst/>
                <a:latin typeface="fira code" panose="020B0809050000020004" pitchFamily="49" charset="0"/>
              </a:rPr>
              <a:t> }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'discord.js'</a:t>
            </a:r>
            <a:r>
              <a:rPr lang="en-US" b="0" dirty="0">
                <a:solidFill>
                  <a:srgbClr val="D4D4D4"/>
                </a:solidFill>
                <a:effectLst/>
                <a:latin typeface="fira code" panose="020B0809050000020004" pitchFamily="49" charset="0"/>
              </a:rPr>
              <a:t>);</a:t>
            </a: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 </a:t>
            </a:r>
            <a:r>
              <a:rPr lang="en-US" b="0" dirty="0" err="1">
                <a:solidFill>
                  <a:srgbClr val="9CDCFE"/>
                </a:solidFill>
                <a:effectLst/>
                <a:latin typeface="fira code" panose="020B0809050000020004" pitchFamily="49" charset="0"/>
              </a:rPr>
              <a:t>clientID</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TOKEN</a:t>
            </a:r>
            <a:r>
              <a:rPr lang="en-US" b="0" dirty="0">
                <a:solidFill>
                  <a:srgbClr val="D4D4D4"/>
                </a:solidFill>
                <a:effectLst/>
                <a:latin typeface="fira code" panose="020B0809050000020004" pitchFamily="49" charset="0"/>
              </a:rPr>
              <a:t> }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config.json</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EC9B0"/>
                </a:solidFill>
                <a:effectLst/>
                <a:latin typeface="fira code" panose="020B0809050000020004" pitchFamily="49" charset="0"/>
              </a:rPr>
              <a:t>fs</a:t>
            </a:r>
            <a:r>
              <a:rPr lang="en-US" b="0" dirty="0">
                <a:solidFill>
                  <a:srgbClr val="D4D4D4"/>
                </a:solidFill>
                <a:effectLst/>
                <a:latin typeface="fira code" panose="020B0809050000020004" pitchFamily="49" charset="0"/>
              </a:rPr>
              <a:t>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node:fs</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commands</a:t>
            </a:r>
            <a:r>
              <a:rPr lang="en-US" b="0" dirty="0">
                <a:solidFill>
                  <a:srgbClr val="D4D4D4"/>
                </a:solidFill>
                <a:effectLst/>
                <a:latin typeface="fira code" panose="020B0809050000020004" pitchFamily="49" charset="0"/>
              </a:rPr>
              <a:t> = [];</a:t>
            </a:r>
          </a:p>
          <a:p>
            <a:pPr marL="0" indent="0">
              <a:buNone/>
            </a:pPr>
            <a:r>
              <a:rPr lang="en-US" b="0" dirty="0">
                <a:solidFill>
                  <a:srgbClr val="6A9955"/>
                </a:solidFill>
                <a:effectLst/>
                <a:latin typeface="fira code" panose="020B0809050000020004" pitchFamily="49" charset="0"/>
              </a:rPr>
              <a:t>// Grab all the command files from the commands directory you created earlier</a:t>
            </a:r>
            <a:endParaRPr lang="en-US" b="0" dirty="0">
              <a:solidFill>
                <a:srgbClr val="D4D4D4"/>
              </a:solidFill>
              <a:effectLst/>
              <a:latin typeface="fira code" panose="020B0809050000020004" pitchFamily="49" charset="0"/>
            </a:endParaRP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commandFiles</a:t>
            </a:r>
            <a:r>
              <a:rPr lang="en-US" b="0" dirty="0">
                <a:solidFill>
                  <a:srgbClr val="D4D4D4"/>
                </a:solidFill>
                <a:effectLst/>
                <a:latin typeface="fira code" panose="020B0809050000020004" pitchFamily="49" charset="0"/>
              </a:rPr>
              <a:t> = </a:t>
            </a:r>
            <a:r>
              <a:rPr lang="en-US" b="0" dirty="0" err="1">
                <a:solidFill>
                  <a:srgbClr val="4EC9B0"/>
                </a:solidFill>
                <a:effectLst/>
                <a:latin typeface="fira code" panose="020B0809050000020004" pitchFamily="49" charset="0"/>
              </a:rPr>
              <a:t>fs</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readdirSync</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'./commands'</a:t>
            </a:r>
            <a:r>
              <a:rPr lang="en-US" b="0" dirty="0">
                <a:solidFill>
                  <a:srgbClr val="D4D4D4"/>
                </a:solidFill>
                <a:effectLst/>
                <a:latin typeface="fira code" panose="020B0809050000020004" pitchFamily="49" charset="0"/>
              </a:rPr>
              <a:t>).</a:t>
            </a:r>
            <a:r>
              <a:rPr lang="en-US" b="0" dirty="0">
                <a:solidFill>
                  <a:srgbClr val="DCDCAA"/>
                </a:solidFill>
                <a:effectLst/>
                <a:latin typeface="fira code" panose="020B0809050000020004" pitchFamily="49" charset="0"/>
              </a:rPr>
              <a:t>filter</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file</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=&gt;</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file</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endsWith</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js</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6A9955"/>
                </a:solidFill>
                <a:effectLst/>
                <a:latin typeface="fira code" panose="020B0809050000020004" pitchFamily="49" charset="0"/>
              </a:rPr>
              <a:t>// Grab the </a:t>
            </a:r>
            <a:r>
              <a:rPr lang="en-US" b="0" dirty="0" err="1">
                <a:solidFill>
                  <a:srgbClr val="6A9955"/>
                </a:solidFill>
                <a:effectLst/>
                <a:latin typeface="fira code" panose="020B0809050000020004" pitchFamily="49" charset="0"/>
              </a:rPr>
              <a:t>SlashCommandBuilder#toJSON</a:t>
            </a:r>
            <a:r>
              <a:rPr lang="en-US" b="0" dirty="0">
                <a:solidFill>
                  <a:srgbClr val="6A9955"/>
                </a:solidFill>
                <a:effectLst/>
                <a:latin typeface="fira code" panose="020B0809050000020004" pitchFamily="49" charset="0"/>
              </a:rPr>
              <a:t>() output of each command's data for deployment</a:t>
            </a:r>
            <a:endParaRPr lang="en-US" b="0" dirty="0">
              <a:solidFill>
                <a:srgbClr val="D4D4D4"/>
              </a:solidFill>
              <a:effectLst/>
              <a:latin typeface="fira code" panose="020B0809050000020004" pitchFamily="49" charset="0"/>
            </a:endParaRPr>
          </a:p>
          <a:p>
            <a:pPr marL="0" indent="0">
              <a:buNone/>
            </a:pPr>
            <a:r>
              <a:rPr lang="en-US" b="0" dirty="0">
                <a:solidFill>
                  <a:srgbClr val="C586C0"/>
                </a:solidFill>
                <a:effectLst/>
                <a:latin typeface="fira code" panose="020B0809050000020004" pitchFamily="49" charset="0"/>
              </a:rPr>
              <a:t>for</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file</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of</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commandFiles</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`./commands/</a:t>
            </a:r>
            <a:r>
              <a:rPr lang="en-US" b="0" dirty="0">
                <a:solidFill>
                  <a:srgbClr val="569CD6"/>
                </a:solidFill>
                <a:effectLst/>
                <a:latin typeface="fira code" panose="020B0809050000020004" pitchFamily="49" charset="0"/>
              </a:rPr>
              <a:t>${</a:t>
            </a:r>
            <a:r>
              <a:rPr lang="en-US" b="0" dirty="0">
                <a:solidFill>
                  <a:srgbClr val="4FC1FF"/>
                </a:solidFill>
                <a:effectLst/>
                <a:latin typeface="fira code" panose="020B0809050000020004" pitchFamily="49" charset="0"/>
              </a:rPr>
              <a:t>file</a:t>
            </a:r>
            <a:r>
              <a:rPr lang="en-US" b="0" dirty="0">
                <a:solidFill>
                  <a:srgbClr val="569CD6"/>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commands</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push</a:t>
            </a:r>
            <a:r>
              <a:rPr lang="en-US" b="0" dirty="0">
                <a:solidFill>
                  <a:srgbClr val="D4D4D4"/>
                </a:solidFill>
                <a:effectLst/>
                <a:latin typeface="fira code" panose="020B0809050000020004" pitchFamily="49" charset="0"/>
              </a:rPr>
              <a:t>(</a:t>
            </a:r>
            <a:r>
              <a:rPr lang="en-US" b="0" dirty="0" err="1">
                <a:solidFill>
                  <a:srgbClr val="4FC1FF"/>
                </a:solidFill>
                <a:effectLst/>
                <a:latin typeface="fira code" panose="020B0809050000020004" pitchFamily="49" charset="0"/>
              </a:rPr>
              <a:t>command</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data</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toJSON</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a:t>
            </a:r>
          </a:p>
        </p:txBody>
      </p:sp>
    </p:spTree>
    <p:extLst>
      <p:ext uri="{BB962C8B-B14F-4D97-AF65-F5344CB8AC3E}">
        <p14:creationId xmlns:p14="http://schemas.microsoft.com/office/powerpoint/2010/main" val="3296767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69459" y="89555"/>
            <a:ext cx="11853082" cy="669139"/>
          </a:xfrm>
        </p:spPr>
        <p:txBody>
          <a:bodyPr>
            <a:normAutofit fontScale="90000"/>
          </a:bodyPr>
          <a:lstStyle/>
          <a:p>
            <a:pPr algn="ctr"/>
            <a:r>
              <a:rPr lang="en-US" dirty="0"/>
              <a:t>Creating the deploy-commands.js file 2 (deploy file)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40000" lnSpcReduction="20000"/>
          </a:bodyPr>
          <a:lstStyle/>
          <a:p>
            <a:pPr marL="0" indent="0">
              <a:buNone/>
            </a:pPr>
            <a:r>
              <a:rPr lang="en-US" sz="2000" b="0" dirty="0">
                <a:solidFill>
                  <a:srgbClr val="6A9955"/>
                </a:solidFill>
                <a:effectLst/>
                <a:latin typeface="fira code" panose="020B0809050000020004" pitchFamily="49" charset="0"/>
              </a:rPr>
              <a:t>// Construct and prepare an instance of the REST module</a:t>
            </a:r>
            <a:endParaRPr lang="en-US" sz="2000" b="0" dirty="0">
              <a:solidFill>
                <a:srgbClr val="D4D4D4"/>
              </a:solidFill>
              <a:effectLst/>
              <a:latin typeface="fira code" panose="020B0809050000020004" pitchFamily="49" charset="0"/>
            </a:endParaRPr>
          </a:p>
          <a:p>
            <a:pPr marL="0" indent="0">
              <a:buNone/>
            </a:pPr>
            <a:r>
              <a:rPr lang="en-US" sz="2000" b="0" dirty="0">
                <a:solidFill>
                  <a:srgbClr val="569CD6"/>
                </a:solidFill>
                <a:effectLst/>
                <a:latin typeface="fira code" panose="020B0809050000020004" pitchFamily="49" charset="0"/>
              </a:rPr>
              <a:t>const</a:t>
            </a:r>
            <a:r>
              <a:rPr lang="en-US" sz="2000" b="0" dirty="0">
                <a:solidFill>
                  <a:srgbClr val="D4D4D4"/>
                </a:solidFill>
                <a:effectLst/>
                <a:latin typeface="fira code" panose="020B0809050000020004" pitchFamily="49" charset="0"/>
              </a:rPr>
              <a:t> </a:t>
            </a:r>
            <a:r>
              <a:rPr lang="en-US" sz="2000" b="0" dirty="0">
                <a:solidFill>
                  <a:srgbClr val="4FC1FF"/>
                </a:solidFill>
                <a:effectLst/>
                <a:latin typeface="fira code" panose="020B0809050000020004" pitchFamily="49" charset="0"/>
              </a:rPr>
              <a:t>rest</a:t>
            </a:r>
            <a:r>
              <a:rPr lang="en-US" sz="2000" b="0" dirty="0">
                <a:solidFill>
                  <a:srgbClr val="D4D4D4"/>
                </a:solidFill>
                <a:effectLst/>
                <a:latin typeface="fira code" panose="020B0809050000020004" pitchFamily="49" charset="0"/>
              </a:rPr>
              <a:t> = </a:t>
            </a:r>
            <a:r>
              <a:rPr lang="en-US" sz="2000" b="0" dirty="0">
                <a:solidFill>
                  <a:srgbClr val="569CD6"/>
                </a:solidFill>
                <a:effectLst/>
                <a:latin typeface="fira code" panose="020B0809050000020004" pitchFamily="49" charset="0"/>
              </a:rPr>
              <a:t>new</a:t>
            </a:r>
            <a:r>
              <a:rPr lang="en-US" sz="2000" b="0" dirty="0">
                <a:solidFill>
                  <a:srgbClr val="D4D4D4"/>
                </a:solidFill>
                <a:effectLst/>
                <a:latin typeface="fira code" panose="020B0809050000020004" pitchFamily="49" charset="0"/>
              </a:rPr>
              <a:t> </a:t>
            </a:r>
            <a:r>
              <a:rPr lang="en-US" sz="2000" b="0" dirty="0">
                <a:solidFill>
                  <a:srgbClr val="4EC9B0"/>
                </a:solidFill>
                <a:effectLst/>
                <a:latin typeface="fira code" panose="020B0809050000020004" pitchFamily="49" charset="0"/>
              </a:rPr>
              <a:t>REST</a:t>
            </a: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version:</a:t>
            </a:r>
            <a:r>
              <a:rPr lang="en-US" sz="2000" b="0" dirty="0">
                <a:solidFill>
                  <a:srgbClr val="D4D4D4"/>
                </a:solidFill>
                <a:effectLst/>
                <a:latin typeface="fira code" panose="020B0809050000020004" pitchFamily="49" charset="0"/>
              </a:rPr>
              <a:t> </a:t>
            </a:r>
            <a:r>
              <a:rPr lang="en-US" sz="2000" b="0" dirty="0">
                <a:solidFill>
                  <a:srgbClr val="CE9178"/>
                </a:solidFill>
                <a:effectLst/>
                <a:latin typeface="fira code" panose="020B0809050000020004" pitchFamily="49" charset="0"/>
              </a:rPr>
              <a:t>'10'</a:t>
            </a:r>
            <a:r>
              <a:rPr lang="en-US" sz="2000" b="0" dirty="0">
                <a:solidFill>
                  <a:srgbClr val="D4D4D4"/>
                </a:solidFill>
                <a:effectLst/>
                <a:latin typeface="fira code" panose="020B0809050000020004" pitchFamily="49" charset="0"/>
              </a:rPr>
              <a:t> }).</a:t>
            </a:r>
            <a:r>
              <a:rPr lang="en-US" sz="2000" b="0" dirty="0" err="1">
                <a:solidFill>
                  <a:srgbClr val="DCDCAA"/>
                </a:solidFill>
                <a:effectLst/>
                <a:latin typeface="fira code" panose="020B0809050000020004" pitchFamily="49" charset="0"/>
              </a:rPr>
              <a:t>setToken</a:t>
            </a:r>
            <a:r>
              <a:rPr lang="en-US" sz="2000" b="0" dirty="0">
                <a:solidFill>
                  <a:srgbClr val="D4D4D4"/>
                </a:solidFill>
                <a:effectLst/>
                <a:latin typeface="fira code" panose="020B0809050000020004" pitchFamily="49" charset="0"/>
              </a:rPr>
              <a:t>(</a:t>
            </a:r>
            <a:r>
              <a:rPr lang="en-US" sz="2000" b="0" dirty="0">
                <a:solidFill>
                  <a:srgbClr val="9CDCFE"/>
                </a:solidFill>
                <a:effectLst/>
                <a:latin typeface="fira code" panose="020B0809050000020004" pitchFamily="49" charset="0"/>
              </a:rPr>
              <a:t>TOKEN</a:t>
            </a:r>
            <a:r>
              <a:rPr lang="en-US" sz="2000" b="0" dirty="0">
                <a:solidFill>
                  <a:srgbClr val="D4D4D4"/>
                </a:solidFill>
                <a:effectLst/>
                <a:latin typeface="fira code" panose="020B0809050000020004" pitchFamily="49" charset="0"/>
              </a:rPr>
              <a:t>);</a:t>
            </a:r>
          </a:p>
          <a:p>
            <a:pPr marL="0" indent="0">
              <a:buNone/>
            </a:pPr>
            <a:br>
              <a:rPr lang="en-US" sz="2000" b="0" dirty="0">
                <a:solidFill>
                  <a:srgbClr val="D4D4D4"/>
                </a:solidFill>
                <a:effectLst/>
                <a:latin typeface="fira code" panose="020B0809050000020004" pitchFamily="49" charset="0"/>
              </a:rPr>
            </a:br>
            <a:r>
              <a:rPr lang="en-US" sz="2000" b="0" dirty="0">
                <a:solidFill>
                  <a:srgbClr val="6A9955"/>
                </a:solidFill>
                <a:effectLst/>
                <a:latin typeface="fira code" panose="020B0809050000020004" pitchFamily="49" charset="0"/>
              </a:rPr>
              <a:t>// and deploy your commands!</a:t>
            </a:r>
            <a:endParaRPr lang="en-US" sz="2000" b="0" dirty="0">
              <a:solidFill>
                <a:srgbClr val="D4D4D4"/>
              </a:solidFill>
              <a:effectLst/>
              <a:latin typeface="fira code" panose="020B0809050000020004" pitchFamily="49" charset="0"/>
            </a:endParaRPr>
          </a:p>
          <a:p>
            <a:pPr marL="0" indent="0">
              <a:buNone/>
            </a:pPr>
            <a:r>
              <a:rPr lang="en-US" sz="2000" b="0" dirty="0">
                <a:solidFill>
                  <a:srgbClr val="D4D4D4"/>
                </a:solidFill>
                <a:effectLst/>
                <a:latin typeface="fira code" panose="020B0809050000020004" pitchFamily="49" charset="0"/>
              </a:rPr>
              <a:t>(</a:t>
            </a:r>
            <a:r>
              <a:rPr lang="en-US" sz="2000" b="0" dirty="0">
                <a:solidFill>
                  <a:srgbClr val="569CD6"/>
                </a:solidFill>
                <a:effectLst/>
                <a:latin typeface="fira code" panose="020B0809050000020004" pitchFamily="49" charset="0"/>
              </a:rPr>
              <a:t>async</a:t>
            </a:r>
            <a:r>
              <a:rPr lang="en-US" sz="2000" b="0" dirty="0">
                <a:solidFill>
                  <a:srgbClr val="D4D4D4"/>
                </a:solidFill>
                <a:effectLst/>
                <a:latin typeface="fira code" panose="020B0809050000020004" pitchFamily="49" charset="0"/>
              </a:rPr>
              <a:t> () </a:t>
            </a:r>
            <a:r>
              <a:rPr lang="en-US" sz="2000" b="0" dirty="0">
                <a:solidFill>
                  <a:srgbClr val="569CD6"/>
                </a:solidFill>
                <a:effectLst/>
                <a:latin typeface="fira code" panose="020B0809050000020004" pitchFamily="49" charset="0"/>
              </a:rPr>
              <a:t>=&gt;</a:t>
            </a:r>
            <a:r>
              <a:rPr lang="en-US" sz="2000" b="0" dirty="0">
                <a:solidFill>
                  <a:srgbClr val="D4D4D4"/>
                </a:solidFill>
                <a:effectLst/>
                <a:latin typeface="fira code" panose="020B0809050000020004" pitchFamily="49" charset="0"/>
              </a:rPr>
              <a:t> {</a:t>
            </a:r>
          </a:p>
          <a:p>
            <a:pPr marL="0" indent="0">
              <a:buNone/>
            </a:pPr>
            <a:r>
              <a:rPr lang="en-US" sz="2000" b="0" dirty="0">
                <a:solidFill>
                  <a:srgbClr val="D4D4D4"/>
                </a:solidFill>
                <a:effectLst/>
                <a:latin typeface="fira code" panose="020B0809050000020004" pitchFamily="49" charset="0"/>
              </a:rPr>
              <a:t>  </a:t>
            </a:r>
            <a:r>
              <a:rPr lang="en-US" sz="2000" b="0" dirty="0">
                <a:solidFill>
                  <a:srgbClr val="C586C0"/>
                </a:solidFill>
                <a:effectLst/>
                <a:latin typeface="fira code" panose="020B0809050000020004" pitchFamily="49" charset="0"/>
              </a:rPr>
              <a:t>try</a:t>
            </a:r>
            <a:r>
              <a:rPr lang="en-US" sz="2000" b="0" dirty="0">
                <a:solidFill>
                  <a:srgbClr val="D4D4D4"/>
                </a:solidFill>
                <a:effectLst/>
                <a:latin typeface="fira code" panose="020B0809050000020004" pitchFamily="49" charset="0"/>
              </a:rPr>
              <a:t> {</a:t>
            </a:r>
          </a:p>
          <a:p>
            <a:pPr marL="0" indent="0">
              <a:buNone/>
            </a:pP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console</a:t>
            </a:r>
            <a:r>
              <a:rPr lang="en-US" sz="2000" b="0" dirty="0">
                <a:solidFill>
                  <a:srgbClr val="D4D4D4"/>
                </a:solidFill>
                <a:effectLst/>
                <a:latin typeface="fira code" panose="020B0809050000020004" pitchFamily="49" charset="0"/>
              </a:rPr>
              <a:t>.</a:t>
            </a:r>
            <a:r>
              <a:rPr lang="en-US" sz="2000" b="0" dirty="0">
                <a:solidFill>
                  <a:srgbClr val="DCDCAA"/>
                </a:solidFill>
                <a:effectLst/>
                <a:latin typeface="fira code" panose="020B0809050000020004" pitchFamily="49" charset="0"/>
              </a:rPr>
              <a:t>log</a:t>
            </a:r>
            <a:r>
              <a:rPr lang="en-US" sz="2000" b="0" dirty="0">
                <a:solidFill>
                  <a:srgbClr val="D4D4D4"/>
                </a:solidFill>
                <a:effectLst/>
                <a:latin typeface="fira code" panose="020B0809050000020004" pitchFamily="49" charset="0"/>
              </a:rPr>
              <a:t>(</a:t>
            </a:r>
            <a:r>
              <a:rPr lang="en-US" sz="2000" b="0" dirty="0">
                <a:solidFill>
                  <a:srgbClr val="CE9178"/>
                </a:solidFill>
                <a:effectLst/>
                <a:latin typeface="fira code" panose="020B0809050000020004" pitchFamily="49" charset="0"/>
              </a:rPr>
              <a:t>`Started refreshing </a:t>
            </a:r>
            <a:r>
              <a:rPr lang="en-US" sz="2000" b="0" dirty="0">
                <a:solidFill>
                  <a:srgbClr val="569CD6"/>
                </a:solidFill>
                <a:effectLst/>
                <a:latin typeface="fira code" panose="020B0809050000020004" pitchFamily="49" charset="0"/>
              </a:rPr>
              <a:t>${</a:t>
            </a:r>
            <a:r>
              <a:rPr lang="en-US" sz="2000" b="0" dirty="0" err="1">
                <a:solidFill>
                  <a:srgbClr val="4FC1FF"/>
                </a:solidFill>
                <a:effectLst/>
                <a:latin typeface="fira code" panose="020B0809050000020004" pitchFamily="49" charset="0"/>
              </a:rPr>
              <a:t>commands</a:t>
            </a:r>
            <a:r>
              <a:rPr lang="en-US" sz="2000" b="0" dirty="0" err="1">
                <a:solidFill>
                  <a:srgbClr val="D4D4D4"/>
                </a:solidFill>
                <a:effectLst/>
                <a:latin typeface="fira code" panose="020B0809050000020004" pitchFamily="49" charset="0"/>
              </a:rPr>
              <a:t>.</a:t>
            </a:r>
            <a:r>
              <a:rPr lang="en-US" sz="2000" b="0" dirty="0" err="1">
                <a:solidFill>
                  <a:srgbClr val="9CDCFE"/>
                </a:solidFill>
                <a:effectLst/>
                <a:latin typeface="fira code" panose="020B0809050000020004" pitchFamily="49" charset="0"/>
              </a:rPr>
              <a:t>length</a:t>
            </a:r>
            <a:r>
              <a:rPr lang="en-US" sz="2000" b="0" dirty="0">
                <a:solidFill>
                  <a:srgbClr val="569CD6"/>
                </a:solidFill>
                <a:effectLst/>
                <a:latin typeface="fira code" panose="020B0809050000020004" pitchFamily="49" charset="0"/>
              </a:rPr>
              <a:t>}</a:t>
            </a:r>
            <a:r>
              <a:rPr lang="en-US" sz="2000" b="0" dirty="0">
                <a:solidFill>
                  <a:srgbClr val="CE9178"/>
                </a:solidFill>
                <a:effectLst/>
                <a:latin typeface="fira code" panose="020B0809050000020004" pitchFamily="49" charset="0"/>
              </a:rPr>
              <a:t> application (/) commands.`</a:t>
            </a:r>
            <a:r>
              <a:rPr lang="en-US" sz="2000" b="0" dirty="0">
                <a:solidFill>
                  <a:srgbClr val="D4D4D4"/>
                </a:solidFill>
                <a:effectLst/>
                <a:latin typeface="fira code" panose="020B0809050000020004" pitchFamily="49" charset="0"/>
              </a:rPr>
              <a:t>);</a:t>
            </a:r>
          </a:p>
          <a:p>
            <a:pPr marL="0" indent="0">
              <a:buNone/>
            </a:pP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    </a:t>
            </a:r>
            <a:r>
              <a:rPr lang="en-US" sz="2000" b="0" dirty="0">
                <a:solidFill>
                  <a:srgbClr val="6A9955"/>
                </a:solidFill>
                <a:effectLst/>
                <a:latin typeface="fira code" panose="020B0809050000020004" pitchFamily="49" charset="0"/>
              </a:rPr>
              <a:t>// The put method is used to fully refresh all commands in the guild with the current set</a:t>
            </a:r>
            <a:endParaRPr lang="en-US" sz="2000" b="0" dirty="0">
              <a:solidFill>
                <a:srgbClr val="D4D4D4"/>
              </a:solidFill>
              <a:effectLst/>
              <a:latin typeface="fira code" panose="020B0809050000020004" pitchFamily="49" charset="0"/>
            </a:endParaRPr>
          </a:p>
          <a:p>
            <a:pPr marL="0" indent="0">
              <a:buNone/>
            </a:pPr>
            <a:r>
              <a:rPr lang="en-US" sz="2000" b="0" dirty="0">
                <a:solidFill>
                  <a:srgbClr val="D4D4D4"/>
                </a:solidFill>
                <a:effectLst/>
                <a:latin typeface="fira code" panose="020B0809050000020004" pitchFamily="49" charset="0"/>
              </a:rPr>
              <a:t>    </a:t>
            </a:r>
            <a:r>
              <a:rPr lang="en-US" sz="2000" b="0" dirty="0">
                <a:solidFill>
                  <a:srgbClr val="569CD6"/>
                </a:solidFill>
                <a:effectLst/>
                <a:latin typeface="fira code" panose="020B0809050000020004" pitchFamily="49" charset="0"/>
              </a:rPr>
              <a:t>const</a:t>
            </a:r>
            <a:r>
              <a:rPr lang="en-US" sz="2000" b="0" dirty="0">
                <a:solidFill>
                  <a:srgbClr val="D4D4D4"/>
                </a:solidFill>
                <a:effectLst/>
                <a:latin typeface="fira code" panose="020B0809050000020004" pitchFamily="49" charset="0"/>
              </a:rPr>
              <a:t> </a:t>
            </a:r>
            <a:r>
              <a:rPr lang="en-US" sz="2000" b="0" dirty="0">
                <a:solidFill>
                  <a:srgbClr val="4FC1FF"/>
                </a:solidFill>
                <a:effectLst/>
                <a:latin typeface="fira code" panose="020B0809050000020004" pitchFamily="49" charset="0"/>
              </a:rPr>
              <a:t>data</a:t>
            </a:r>
            <a:r>
              <a:rPr lang="en-US" sz="2000" b="0" dirty="0">
                <a:solidFill>
                  <a:srgbClr val="D4D4D4"/>
                </a:solidFill>
                <a:effectLst/>
                <a:latin typeface="fira code" panose="020B0809050000020004" pitchFamily="49" charset="0"/>
              </a:rPr>
              <a:t> = </a:t>
            </a:r>
            <a:r>
              <a:rPr lang="en-US" sz="2000" b="0" dirty="0">
                <a:solidFill>
                  <a:srgbClr val="C586C0"/>
                </a:solidFill>
                <a:effectLst/>
                <a:latin typeface="fira code" panose="020B0809050000020004" pitchFamily="49" charset="0"/>
              </a:rPr>
              <a:t>await</a:t>
            </a:r>
            <a:r>
              <a:rPr lang="en-US" sz="2000" b="0" dirty="0">
                <a:solidFill>
                  <a:srgbClr val="D4D4D4"/>
                </a:solidFill>
                <a:effectLst/>
                <a:latin typeface="fira code" panose="020B0809050000020004" pitchFamily="49" charset="0"/>
              </a:rPr>
              <a:t> </a:t>
            </a:r>
            <a:r>
              <a:rPr lang="en-US" sz="2000" b="0" dirty="0" err="1">
                <a:solidFill>
                  <a:srgbClr val="4FC1FF"/>
                </a:solidFill>
                <a:effectLst/>
                <a:latin typeface="fira code" panose="020B0809050000020004" pitchFamily="49" charset="0"/>
              </a:rPr>
              <a:t>rest</a:t>
            </a:r>
            <a:r>
              <a:rPr lang="en-US" sz="2000" b="0" dirty="0" err="1">
                <a:solidFill>
                  <a:srgbClr val="D4D4D4"/>
                </a:solidFill>
                <a:effectLst/>
                <a:latin typeface="fira code" panose="020B0809050000020004" pitchFamily="49" charset="0"/>
              </a:rPr>
              <a:t>.</a:t>
            </a:r>
            <a:r>
              <a:rPr lang="en-US" sz="2000" b="0" dirty="0" err="1">
                <a:solidFill>
                  <a:srgbClr val="DCDCAA"/>
                </a:solidFill>
                <a:effectLst/>
                <a:latin typeface="fira code" panose="020B0809050000020004" pitchFamily="49" charset="0"/>
              </a:rPr>
              <a:t>put</a:t>
            </a:r>
            <a:r>
              <a:rPr lang="en-US" sz="2000" b="0" dirty="0">
                <a:solidFill>
                  <a:srgbClr val="D4D4D4"/>
                </a:solidFill>
                <a:effectLst/>
                <a:latin typeface="fira code" panose="020B0809050000020004" pitchFamily="49" charset="0"/>
              </a:rPr>
              <a:t>(</a:t>
            </a:r>
          </a:p>
          <a:p>
            <a:pPr marL="0" indent="0">
              <a:buNone/>
            </a:pPr>
            <a:r>
              <a:rPr lang="en-US" sz="2000" b="0" dirty="0">
                <a:solidFill>
                  <a:srgbClr val="D4D4D4"/>
                </a:solidFill>
                <a:effectLst/>
                <a:latin typeface="fira code" panose="020B0809050000020004" pitchFamily="49" charset="0"/>
              </a:rPr>
              <a:t>      </a:t>
            </a:r>
            <a:r>
              <a:rPr lang="en-US" sz="2000" b="0" dirty="0" err="1">
                <a:solidFill>
                  <a:srgbClr val="4FC1FF"/>
                </a:solidFill>
                <a:effectLst/>
                <a:latin typeface="fira code" panose="020B0809050000020004" pitchFamily="49" charset="0"/>
              </a:rPr>
              <a:t>Routes</a:t>
            </a:r>
            <a:r>
              <a:rPr lang="en-US" sz="2000" b="0" dirty="0" err="1">
                <a:solidFill>
                  <a:srgbClr val="D4D4D4"/>
                </a:solidFill>
                <a:effectLst/>
                <a:latin typeface="fira code" panose="020B0809050000020004" pitchFamily="49" charset="0"/>
              </a:rPr>
              <a:t>.</a:t>
            </a:r>
            <a:r>
              <a:rPr lang="en-US" sz="2000" b="0" dirty="0" err="1">
                <a:solidFill>
                  <a:srgbClr val="DCDCAA"/>
                </a:solidFill>
                <a:effectLst/>
                <a:latin typeface="fira code" panose="020B0809050000020004" pitchFamily="49" charset="0"/>
              </a:rPr>
              <a:t>applicationCommands</a:t>
            </a:r>
            <a:r>
              <a:rPr lang="en-US" sz="2000" b="0" dirty="0">
                <a:solidFill>
                  <a:srgbClr val="D4D4D4"/>
                </a:solidFill>
                <a:effectLst/>
                <a:latin typeface="fira code" panose="020B0809050000020004" pitchFamily="49" charset="0"/>
              </a:rPr>
              <a:t>(</a:t>
            </a:r>
            <a:r>
              <a:rPr lang="en-US" sz="2000" b="0" dirty="0" err="1">
                <a:solidFill>
                  <a:srgbClr val="9CDCFE"/>
                </a:solidFill>
                <a:effectLst/>
                <a:latin typeface="fira code" panose="020B0809050000020004" pitchFamily="49" charset="0"/>
              </a:rPr>
              <a:t>clientID</a:t>
            </a:r>
            <a:r>
              <a:rPr lang="en-US" sz="2000" b="0" dirty="0">
                <a:solidFill>
                  <a:srgbClr val="D4D4D4"/>
                </a:solidFill>
                <a:effectLst/>
                <a:latin typeface="fira code" panose="020B0809050000020004" pitchFamily="49" charset="0"/>
              </a:rPr>
              <a:t>),</a:t>
            </a:r>
          </a:p>
          <a:p>
            <a:pPr marL="0" indent="0">
              <a:buNone/>
            </a:pPr>
            <a:r>
              <a:rPr lang="en-US" sz="2000" b="0" dirty="0">
                <a:solidFill>
                  <a:srgbClr val="D4D4D4"/>
                </a:solidFill>
                <a:effectLst/>
                <a:latin typeface="fira code" panose="020B0809050000020004" pitchFamily="49" charset="0"/>
              </a:rPr>
              <a:t>      { </a:t>
            </a:r>
            <a:r>
              <a:rPr lang="en-US" sz="2000" b="0" dirty="0">
                <a:solidFill>
                  <a:srgbClr val="9CDCFE"/>
                </a:solidFill>
                <a:effectLst/>
                <a:latin typeface="fira code" panose="020B0809050000020004" pitchFamily="49" charset="0"/>
              </a:rPr>
              <a:t>body:</a:t>
            </a:r>
            <a:r>
              <a:rPr lang="en-US" sz="2000" b="0" dirty="0">
                <a:solidFill>
                  <a:srgbClr val="D4D4D4"/>
                </a:solidFill>
                <a:effectLst/>
                <a:latin typeface="fira code" panose="020B0809050000020004" pitchFamily="49" charset="0"/>
              </a:rPr>
              <a:t> </a:t>
            </a:r>
            <a:r>
              <a:rPr lang="en-US" sz="2000" b="0" dirty="0">
                <a:solidFill>
                  <a:srgbClr val="4FC1FF"/>
                </a:solidFill>
                <a:effectLst/>
                <a:latin typeface="fira code" panose="020B0809050000020004" pitchFamily="49" charset="0"/>
              </a:rPr>
              <a:t>commands</a:t>
            </a:r>
            <a:r>
              <a:rPr lang="en-US" sz="2000" b="0" dirty="0">
                <a:solidFill>
                  <a:srgbClr val="D4D4D4"/>
                </a:solidFill>
                <a:effectLst/>
                <a:latin typeface="fira code" panose="020B0809050000020004" pitchFamily="49" charset="0"/>
              </a:rPr>
              <a:t> },</a:t>
            </a:r>
          </a:p>
          <a:p>
            <a:pPr marL="0" indent="0">
              <a:buNone/>
            </a:pPr>
            <a:r>
              <a:rPr lang="en-US" sz="2000" b="0" dirty="0">
                <a:solidFill>
                  <a:srgbClr val="D4D4D4"/>
                </a:solidFill>
                <a:effectLst/>
                <a:latin typeface="fira code" panose="020B0809050000020004" pitchFamily="49" charset="0"/>
              </a:rPr>
              <a:t>    );</a:t>
            </a:r>
          </a:p>
          <a:p>
            <a:pPr marL="0" indent="0">
              <a:buNone/>
            </a:pP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console</a:t>
            </a:r>
            <a:r>
              <a:rPr lang="en-US" sz="2000" b="0" dirty="0">
                <a:solidFill>
                  <a:srgbClr val="D4D4D4"/>
                </a:solidFill>
                <a:effectLst/>
                <a:latin typeface="fira code" panose="020B0809050000020004" pitchFamily="49" charset="0"/>
              </a:rPr>
              <a:t>.</a:t>
            </a:r>
            <a:r>
              <a:rPr lang="en-US" sz="2000" b="0" dirty="0">
                <a:solidFill>
                  <a:srgbClr val="DCDCAA"/>
                </a:solidFill>
                <a:effectLst/>
                <a:latin typeface="fira code" panose="020B0809050000020004" pitchFamily="49" charset="0"/>
              </a:rPr>
              <a:t>log</a:t>
            </a:r>
            <a:r>
              <a:rPr lang="en-US" sz="2000" b="0" dirty="0">
                <a:solidFill>
                  <a:srgbClr val="D4D4D4"/>
                </a:solidFill>
                <a:effectLst/>
                <a:latin typeface="fira code" panose="020B0809050000020004" pitchFamily="49" charset="0"/>
              </a:rPr>
              <a:t>(</a:t>
            </a:r>
            <a:r>
              <a:rPr lang="en-US" sz="2000" b="0" dirty="0">
                <a:solidFill>
                  <a:srgbClr val="CE9178"/>
                </a:solidFill>
                <a:effectLst/>
                <a:latin typeface="fira code" panose="020B0809050000020004" pitchFamily="49" charset="0"/>
              </a:rPr>
              <a:t>`Successfully reloaded </a:t>
            </a:r>
            <a:r>
              <a:rPr lang="en-US" sz="2000" b="0" dirty="0">
                <a:solidFill>
                  <a:srgbClr val="569CD6"/>
                </a:solidFill>
                <a:effectLst/>
                <a:latin typeface="fira code" panose="020B0809050000020004" pitchFamily="49" charset="0"/>
              </a:rPr>
              <a:t>${</a:t>
            </a:r>
            <a:r>
              <a:rPr lang="en-US" sz="2000" b="0" dirty="0" err="1">
                <a:solidFill>
                  <a:srgbClr val="4FC1FF"/>
                </a:solidFill>
                <a:effectLst/>
                <a:latin typeface="fira code" panose="020B0809050000020004" pitchFamily="49" charset="0"/>
              </a:rPr>
              <a:t>data</a:t>
            </a:r>
            <a:r>
              <a:rPr lang="en-US" sz="2000" b="0" dirty="0" err="1">
                <a:solidFill>
                  <a:srgbClr val="D4D4D4"/>
                </a:solidFill>
                <a:effectLst/>
                <a:latin typeface="fira code" panose="020B0809050000020004" pitchFamily="49" charset="0"/>
              </a:rPr>
              <a:t>.</a:t>
            </a:r>
            <a:r>
              <a:rPr lang="en-US" sz="2000" b="0" dirty="0" err="1">
                <a:solidFill>
                  <a:srgbClr val="9CDCFE"/>
                </a:solidFill>
                <a:effectLst/>
                <a:latin typeface="fira code" panose="020B0809050000020004" pitchFamily="49" charset="0"/>
              </a:rPr>
              <a:t>length</a:t>
            </a:r>
            <a:r>
              <a:rPr lang="en-US" sz="2000" b="0" dirty="0">
                <a:solidFill>
                  <a:srgbClr val="569CD6"/>
                </a:solidFill>
                <a:effectLst/>
                <a:latin typeface="fira code" panose="020B0809050000020004" pitchFamily="49" charset="0"/>
              </a:rPr>
              <a:t>}</a:t>
            </a:r>
            <a:r>
              <a:rPr lang="en-US" sz="2000" b="0" dirty="0">
                <a:solidFill>
                  <a:srgbClr val="CE9178"/>
                </a:solidFill>
                <a:effectLst/>
                <a:latin typeface="fira code" panose="020B0809050000020004" pitchFamily="49" charset="0"/>
              </a:rPr>
              <a:t> application (/) commands.`</a:t>
            </a:r>
            <a:r>
              <a:rPr lang="en-US" sz="2000" b="0" dirty="0">
                <a:solidFill>
                  <a:srgbClr val="D4D4D4"/>
                </a:solidFill>
                <a:effectLst/>
                <a:latin typeface="fira code" panose="020B0809050000020004" pitchFamily="49" charset="0"/>
              </a:rPr>
              <a:t>);</a:t>
            </a:r>
          </a:p>
          <a:p>
            <a:pPr marL="0" indent="0">
              <a:buNone/>
            </a:pPr>
            <a:r>
              <a:rPr lang="en-US" sz="2000" b="0" dirty="0">
                <a:solidFill>
                  <a:srgbClr val="D4D4D4"/>
                </a:solidFill>
                <a:effectLst/>
                <a:latin typeface="fira code" panose="020B0809050000020004" pitchFamily="49" charset="0"/>
              </a:rPr>
              <a:t>  } </a:t>
            </a:r>
            <a:r>
              <a:rPr lang="en-US" sz="2000" b="0" dirty="0">
                <a:solidFill>
                  <a:srgbClr val="C586C0"/>
                </a:solidFill>
                <a:effectLst/>
                <a:latin typeface="fira code" panose="020B0809050000020004" pitchFamily="49" charset="0"/>
              </a:rPr>
              <a:t>catch</a:t>
            </a: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error</a:t>
            </a:r>
            <a:r>
              <a:rPr lang="en-US" sz="2000" b="0" dirty="0">
                <a:solidFill>
                  <a:srgbClr val="D4D4D4"/>
                </a:solidFill>
                <a:effectLst/>
                <a:latin typeface="fira code" panose="020B0809050000020004" pitchFamily="49" charset="0"/>
              </a:rPr>
              <a:t>) {</a:t>
            </a:r>
          </a:p>
          <a:p>
            <a:pPr marL="0" indent="0">
              <a:buNone/>
            </a:pPr>
            <a:r>
              <a:rPr lang="en-US" sz="2000" b="0" dirty="0">
                <a:solidFill>
                  <a:srgbClr val="D4D4D4"/>
                </a:solidFill>
                <a:effectLst/>
                <a:latin typeface="fira code" panose="020B0809050000020004" pitchFamily="49" charset="0"/>
              </a:rPr>
              <a:t>    </a:t>
            </a:r>
            <a:r>
              <a:rPr lang="en-US" sz="2000" b="0" dirty="0">
                <a:solidFill>
                  <a:srgbClr val="6A9955"/>
                </a:solidFill>
                <a:effectLst/>
                <a:latin typeface="fira code" panose="020B0809050000020004" pitchFamily="49" charset="0"/>
              </a:rPr>
              <a:t>// And of course, make sure you catch and log any errors!</a:t>
            </a:r>
            <a:endParaRPr lang="en-US" sz="2000" b="0" dirty="0">
              <a:solidFill>
                <a:srgbClr val="D4D4D4"/>
              </a:solidFill>
              <a:effectLst/>
              <a:latin typeface="fira code" panose="020B0809050000020004" pitchFamily="49" charset="0"/>
            </a:endParaRPr>
          </a:p>
          <a:p>
            <a:pPr marL="0" indent="0">
              <a:buNone/>
            </a:pPr>
            <a:r>
              <a:rPr lang="en-US" sz="2000" b="0" dirty="0">
                <a:solidFill>
                  <a:srgbClr val="D4D4D4"/>
                </a:solidFill>
                <a:effectLst/>
                <a:latin typeface="fira code" panose="020B0809050000020004" pitchFamily="49" charset="0"/>
              </a:rPr>
              <a:t>    </a:t>
            </a:r>
            <a:r>
              <a:rPr lang="en-US" sz="2000" b="0" dirty="0" err="1">
                <a:solidFill>
                  <a:srgbClr val="9CDCFE"/>
                </a:solidFill>
                <a:effectLst/>
                <a:latin typeface="fira code" panose="020B0809050000020004" pitchFamily="49" charset="0"/>
              </a:rPr>
              <a:t>console</a:t>
            </a:r>
            <a:r>
              <a:rPr lang="en-US" sz="2000" b="0" dirty="0" err="1">
                <a:solidFill>
                  <a:srgbClr val="D4D4D4"/>
                </a:solidFill>
                <a:effectLst/>
                <a:latin typeface="fira code" panose="020B0809050000020004" pitchFamily="49" charset="0"/>
              </a:rPr>
              <a:t>.</a:t>
            </a:r>
            <a:r>
              <a:rPr lang="en-US" sz="2000" b="0" dirty="0" err="1">
                <a:solidFill>
                  <a:srgbClr val="DCDCAA"/>
                </a:solidFill>
                <a:effectLst/>
                <a:latin typeface="fira code" panose="020B0809050000020004" pitchFamily="49" charset="0"/>
              </a:rPr>
              <a:t>error</a:t>
            </a:r>
            <a:r>
              <a:rPr lang="en-US" sz="2000" b="0" dirty="0">
                <a:solidFill>
                  <a:srgbClr val="D4D4D4"/>
                </a:solidFill>
                <a:effectLst/>
                <a:latin typeface="fira code" panose="020B0809050000020004" pitchFamily="49" charset="0"/>
              </a:rPr>
              <a:t>(</a:t>
            </a:r>
            <a:r>
              <a:rPr lang="en-US" sz="2000" b="0" dirty="0">
                <a:solidFill>
                  <a:srgbClr val="9CDCFE"/>
                </a:solidFill>
                <a:effectLst/>
                <a:latin typeface="fira code" panose="020B0809050000020004" pitchFamily="49" charset="0"/>
              </a:rPr>
              <a:t>error</a:t>
            </a:r>
            <a:r>
              <a:rPr lang="en-US" sz="2000" b="0" dirty="0">
                <a:solidFill>
                  <a:srgbClr val="D4D4D4"/>
                </a:solidFill>
                <a:effectLst/>
                <a:latin typeface="fira code" panose="020B0809050000020004" pitchFamily="49" charset="0"/>
              </a:rPr>
              <a:t>);</a:t>
            </a:r>
          </a:p>
          <a:p>
            <a:pPr marL="0" indent="0">
              <a:buNone/>
            </a:pPr>
            <a:r>
              <a:rPr lang="en-US" sz="2000" b="0" dirty="0">
                <a:solidFill>
                  <a:srgbClr val="D4D4D4"/>
                </a:solidFill>
                <a:effectLst/>
                <a:latin typeface="fira code" panose="020B0809050000020004" pitchFamily="49" charset="0"/>
              </a:rPr>
              <a:t>  }</a:t>
            </a:r>
          </a:p>
          <a:p>
            <a:pPr marL="0" indent="0">
              <a:buNone/>
            </a:pPr>
            <a:r>
              <a:rPr lang="en-US" sz="2000" b="0" dirty="0">
                <a:solidFill>
                  <a:srgbClr val="D4D4D4"/>
                </a:solidFill>
                <a:effectLst/>
                <a:latin typeface="fira code" panose="020B0809050000020004" pitchFamily="49" charset="0"/>
              </a:rPr>
              <a:t>})();</a:t>
            </a:r>
            <a:endParaRPr lang="en-US" dirty="0"/>
          </a:p>
        </p:txBody>
      </p:sp>
    </p:spTree>
    <p:extLst>
      <p:ext uri="{BB962C8B-B14F-4D97-AF65-F5344CB8AC3E}">
        <p14:creationId xmlns:p14="http://schemas.microsoft.com/office/powerpoint/2010/main" val="3892925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69459" y="89555"/>
            <a:ext cx="11853082" cy="669139"/>
          </a:xfrm>
        </p:spPr>
        <p:txBody>
          <a:bodyPr>
            <a:normAutofit/>
          </a:bodyPr>
          <a:lstStyle/>
          <a:p>
            <a:pPr algn="ctr"/>
            <a:r>
              <a:rPr lang="en-US" dirty="0"/>
              <a:t>Adding a slash command (hi.js)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85000" lnSpcReduction="20000"/>
          </a:bodyPr>
          <a:lstStyle/>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 </a:t>
            </a:r>
            <a:r>
              <a:rPr lang="en-US" b="0" dirty="0" err="1">
                <a:solidFill>
                  <a:srgbClr val="4EC9B0"/>
                </a:solidFill>
                <a:effectLst/>
                <a:latin typeface="fira code" panose="020B0809050000020004" pitchFamily="49" charset="0"/>
              </a:rPr>
              <a:t>SlashCommandBuilder</a:t>
            </a:r>
            <a:r>
              <a:rPr lang="en-US" b="0" dirty="0">
                <a:solidFill>
                  <a:srgbClr val="D4D4D4"/>
                </a:solidFill>
                <a:effectLst/>
                <a:latin typeface="fira code" panose="020B0809050000020004" pitchFamily="49" charset="0"/>
              </a:rPr>
              <a:t> }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'discord.js'</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err="1">
                <a:solidFill>
                  <a:srgbClr val="4EC9B0"/>
                </a:solidFill>
                <a:effectLst/>
                <a:latin typeface="fira code" panose="020B0809050000020004" pitchFamily="49" charset="0"/>
              </a:rPr>
              <a:t>module</a:t>
            </a:r>
            <a:r>
              <a:rPr lang="en-US" b="0" dirty="0" err="1">
                <a:solidFill>
                  <a:srgbClr val="D4D4D4"/>
                </a:solidFill>
                <a:effectLst/>
                <a:latin typeface="fira code" panose="020B0809050000020004" pitchFamily="49" charset="0"/>
              </a:rPr>
              <a:t>.</a:t>
            </a:r>
            <a:r>
              <a:rPr lang="en-US" b="0" dirty="0" err="1">
                <a:solidFill>
                  <a:srgbClr val="4EC9B0"/>
                </a:solidFill>
                <a:effectLst/>
                <a:latin typeface="fira code" panose="020B0809050000020004" pitchFamily="49" charset="0"/>
              </a:rPr>
              <a:t>exports</a:t>
            </a:r>
            <a:r>
              <a:rPr lang="en-US" b="0" dirty="0">
                <a:solidFill>
                  <a:srgbClr val="D4D4D4"/>
                </a:solidFill>
                <a:effectLst/>
                <a:latin typeface="fira code" panose="020B0809050000020004" pitchFamily="49" charset="0"/>
              </a:rPr>
              <a:t> = {</a:t>
            </a:r>
          </a:p>
          <a:p>
            <a:pPr marL="0" indent="0">
              <a:buNone/>
            </a:pP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data:</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new</a:t>
            </a:r>
            <a:r>
              <a:rPr lang="en-US" b="0" dirty="0">
                <a:solidFill>
                  <a:srgbClr val="D4D4D4"/>
                </a:solidFill>
                <a:effectLst/>
                <a:latin typeface="fira code" panose="020B0809050000020004" pitchFamily="49" charset="0"/>
              </a:rPr>
              <a:t> </a:t>
            </a:r>
            <a:r>
              <a:rPr lang="en-US" b="0" dirty="0" err="1">
                <a:solidFill>
                  <a:srgbClr val="4EC9B0"/>
                </a:solidFill>
                <a:effectLst/>
                <a:latin typeface="fira code" panose="020B0809050000020004" pitchFamily="49" charset="0"/>
              </a:rPr>
              <a:t>SlashCommandBuilder</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err="1">
                <a:solidFill>
                  <a:srgbClr val="DCDCAA"/>
                </a:solidFill>
                <a:effectLst/>
                <a:latin typeface="fira code" panose="020B0809050000020004" pitchFamily="49" charset="0"/>
              </a:rPr>
              <a:t>setName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'hi'</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err="1">
                <a:solidFill>
                  <a:srgbClr val="DCDCAA"/>
                </a:solidFill>
                <a:effectLst/>
                <a:latin typeface="fira code" panose="020B0809050000020004" pitchFamily="49" charset="0"/>
              </a:rPr>
              <a:t>setDescription</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'Responds with hello.'</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async</a:t>
            </a:r>
            <a:r>
              <a:rPr lang="en-US" b="0" dirty="0">
                <a:solidFill>
                  <a:srgbClr val="D4D4D4"/>
                </a:solidFill>
                <a:effectLst/>
                <a:latin typeface="fira code" panose="020B0809050000020004" pitchFamily="49" charset="0"/>
              </a:rPr>
              <a:t> </a:t>
            </a:r>
            <a:r>
              <a:rPr lang="en-US" b="0" dirty="0">
                <a:solidFill>
                  <a:srgbClr val="DCDCAA"/>
                </a:solidFill>
                <a:effectLst/>
                <a:latin typeface="fira code" panose="020B0809050000020004" pitchFamily="49" charset="0"/>
              </a:rPr>
              <a:t>execute</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interaction</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6A9955"/>
                </a:solidFill>
                <a:effectLst/>
                <a:latin typeface="fira code" panose="020B0809050000020004" pitchFamily="49" charset="0"/>
              </a:rPr>
              <a:t>// </a:t>
            </a:r>
            <a:r>
              <a:rPr lang="en-US" b="0" dirty="0" err="1">
                <a:solidFill>
                  <a:srgbClr val="6A9955"/>
                </a:solidFill>
                <a:effectLst/>
                <a:latin typeface="fira code" panose="020B0809050000020004" pitchFamily="49" charset="0"/>
              </a:rPr>
              <a:t>interaction.user</a:t>
            </a:r>
            <a:r>
              <a:rPr lang="en-US" b="0" dirty="0">
                <a:solidFill>
                  <a:srgbClr val="6A9955"/>
                </a:solidFill>
                <a:effectLst/>
                <a:latin typeface="fira code" panose="020B0809050000020004" pitchFamily="49" charset="0"/>
              </a:rPr>
              <a:t> is the object representing the User who ran the command</a:t>
            </a:r>
            <a:endParaRPr lang="en-US" b="0" dirty="0">
              <a:solidFill>
                <a:srgbClr val="D4D4D4"/>
              </a:solidFill>
              <a:effectLst/>
              <a:latin typeface="fira code" panose="020B0809050000020004" pitchFamily="49" charset="0"/>
            </a:endParaRPr>
          </a:p>
          <a:p>
            <a:pPr marL="0" indent="0">
              <a:buNone/>
            </a:pPr>
            <a:r>
              <a:rPr lang="en-US" b="0" dirty="0">
                <a:solidFill>
                  <a:srgbClr val="D4D4D4"/>
                </a:solidFill>
                <a:effectLst/>
                <a:latin typeface="fira code" panose="020B0809050000020004" pitchFamily="49" charset="0"/>
              </a:rPr>
              <a:t>    </a:t>
            </a:r>
            <a:r>
              <a:rPr lang="en-US" b="0" dirty="0">
                <a:solidFill>
                  <a:srgbClr val="6A9955"/>
                </a:solidFill>
                <a:effectLst/>
                <a:latin typeface="fira code" panose="020B0809050000020004" pitchFamily="49" charset="0"/>
              </a:rPr>
              <a:t>// </a:t>
            </a:r>
            <a:r>
              <a:rPr lang="en-US" b="0" dirty="0" err="1">
                <a:solidFill>
                  <a:srgbClr val="6A9955"/>
                </a:solidFill>
                <a:effectLst/>
                <a:latin typeface="fira code" panose="020B0809050000020004" pitchFamily="49" charset="0"/>
              </a:rPr>
              <a:t>interaction.member</a:t>
            </a:r>
            <a:r>
              <a:rPr lang="en-US" b="0" dirty="0">
                <a:solidFill>
                  <a:srgbClr val="6A9955"/>
                </a:solidFill>
                <a:effectLst/>
                <a:latin typeface="fira code" panose="020B0809050000020004" pitchFamily="49" charset="0"/>
              </a:rPr>
              <a:t> is the </a:t>
            </a:r>
            <a:r>
              <a:rPr lang="en-US" b="0" dirty="0" err="1">
                <a:solidFill>
                  <a:srgbClr val="6A9955"/>
                </a:solidFill>
                <a:effectLst/>
                <a:latin typeface="fira code" panose="020B0809050000020004" pitchFamily="49" charset="0"/>
              </a:rPr>
              <a:t>GuildMember</a:t>
            </a:r>
            <a:r>
              <a:rPr lang="en-US" b="0" dirty="0">
                <a:solidFill>
                  <a:srgbClr val="6A9955"/>
                </a:solidFill>
                <a:effectLst/>
                <a:latin typeface="fira code" panose="020B0809050000020004" pitchFamily="49" charset="0"/>
              </a:rPr>
              <a:t> object, which represents the user in the specific guild</a:t>
            </a:r>
            <a:endParaRPr lang="en-US" b="0" dirty="0">
              <a:solidFill>
                <a:srgbClr val="D4D4D4"/>
              </a:solidFill>
              <a:effectLst/>
              <a:latin typeface="fira code" panose="020B0809050000020004" pitchFamily="49" charset="0"/>
            </a:endParaRP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await</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reply</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`Hello!`</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a:t>
            </a:r>
          </a:p>
        </p:txBody>
      </p:sp>
    </p:spTree>
    <p:extLst>
      <p:ext uri="{BB962C8B-B14F-4D97-AF65-F5344CB8AC3E}">
        <p14:creationId xmlns:p14="http://schemas.microsoft.com/office/powerpoint/2010/main" val="2724876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F8513-E04E-636B-0B14-FE270B623005}"/>
              </a:ext>
            </a:extLst>
          </p:cNvPr>
          <p:cNvSpPr>
            <a:spLocks noGrp="1"/>
          </p:cNvSpPr>
          <p:nvPr>
            <p:ph type="title"/>
          </p:nvPr>
        </p:nvSpPr>
        <p:spPr/>
        <p:txBody>
          <a:bodyPr/>
          <a:lstStyle/>
          <a:p>
            <a:r>
              <a:rPr lang="en-US" dirty="0"/>
              <a:t>Directory Structure &amp; Running the bot</a:t>
            </a:r>
          </a:p>
        </p:txBody>
      </p:sp>
      <p:sp>
        <p:nvSpPr>
          <p:cNvPr id="3" name="Content Placeholder 2">
            <a:extLst>
              <a:ext uri="{FF2B5EF4-FFF2-40B4-BE49-F238E27FC236}">
                <a16:creationId xmlns:a16="http://schemas.microsoft.com/office/drawing/2014/main" id="{CFA56B2E-2AE5-E790-7792-239783E8FDD2}"/>
              </a:ext>
            </a:extLst>
          </p:cNvPr>
          <p:cNvSpPr>
            <a:spLocks noGrp="1"/>
          </p:cNvSpPr>
          <p:nvPr>
            <p:ph idx="1"/>
          </p:nvPr>
        </p:nvSpPr>
        <p:spPr/>
        <p:txBody>
          <a:bodyPr/>
          <a:lstStyle/>
          <a:p>
            <a:r>
              <a:rPr lang="en-US" dirty="0"/>
              <a:t>Verify that your program structure looks the </a:t>
            </a:r>
            <a:r>
              <a:rPr lang="en-US" dirty="0">
                <a:hlinkClick r:id="rId3"/>
              </a:rPr>
              <a:t>same</a:t>
            </a:r>
            <a:endParaRPr lang="en-US" dirty="0"/>
          </a:p>
          <a:p>
            <a:r>
              <a:rPr lang="en-US" dirty="0"/>
              <a:t>Run the following commands in project directory</a:t>
            </a:r>
          </a:p>
          <a:p>
            <a:pPr lvl="2"/>
            <a:r>
              <a:rPr lang="en-US" dirty="0"/>
              <a:t>node deploy-commands.js</a:t>
            </a:r>
          </a:p>
          <a:p>
            <a:pPr lvl="2"/>
            <a:r>
              <a:rPr lang="en-US" dirty="0"/>
              <a:t>node .</a:t>
            </a:r>
          </a:p>
        </p:txBody>
      </p:sp>
      <p:pic>
        <p:nvPicPr>
          <p:cNvPr id="5" name="Picture 4" descr="Text&#10;&#10;Description automatically generated">
            <a:extLst>
              <a:ext uri="{FF2B5EF4-FFF2-40B4-BE49-F238E27FC236}">
                <a16:creationId xmlns:a16="http://schemas.microsoft.com/office/drawing/2014/main" id="{6B5FF8CA-2E12-1257-970B-30718D9F30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3314" y="1508125"/>
            <a:ext cx="2819285" cy="4652685"/>
          </a:xfrm>
          <a:prstGeom prst="rect">
            <a:avLst/>
          </a:prstGeom>
        </p:spPr>
      </p:pic>
      <p:sp>
        <p:nvSpPr>
          <p:cNvPr id="6" name="Text Placeholder 3">
            <a:extLst>
              <a:ext uri="{FF2B5EF4-FFF2-40B4-BE49-F238E27FC236}">
                <a16:creationId xmlns:a16="http://schemas.microsoft.com/office/drawing/2014/main" id="{A92FAB48-4BD8-51C0-9EC6-1F758814E71B}"/>
              </a:ext>
            </a:extLst>
          </p:cNvPr>
          <p:cNvSpPr txBox="1">
            <a:spLocks/>
          </p:cNvSpPr>
          <p:nvPr/>
        </p:nvSpPr>
        <p:spPr>
          <a:xfrm>
            <a:off x="8383314" y="6164608"/>
            <a:ext cx="2819285" cy="42236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8: Project directory.</a:t>
            </a:r>
          </a:p>
        </p:txBody>
      </p:sp>
      <p:pic>
        <p:nvPicPr>
          <p:cNvPr id="10" name="Picture 9" descr="Text">
            <a:extLst>
              <a:ext uri="{FF2B5EF4-FFF2-40B4-BE49-F238E27FC236}">
                <a16:creationId xmlns:a16="http://schemas.microsoft.com/office/drawing/2014/main" id="{510BEA40-3740-E559-04CF-C027007BBA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9399" y="4010707"/>
            <a:ext cx="7171547" cy="2150103"/>
          </a:xfrm>
          <a:prstGeom prst="rect">
            <a:avLst/>
          </a:prstGeom>
        </p:spPr>
      </p:pic>
      <p:sp>
        <p:nvSpPr>
          <p:cNvPr id="11" name="Text Placeholder 3">
            <a:extLst>
              <a:ext uri="{FF2B5EF4-FFF2-40B4-BE49-F238E27FC236}">
                <a16:creationId xmlns:a16="http://schemas.microsoft.com/office/drawing/2014/main" id="{479D870B-41AC-94DE-4689-AEA3BC792F8B}"/>
              </a:ext>
            </a:extLst>
          </p:cNvPr>
          <p:cNvSpPr txBox="1">
            <a:spLocks/>
          </p:cNvSpPr>
          <p:nvPr/>
        </p:nvSpPr>
        <p:spPr>
          <a:xfrm>
            <a:off x="989398" y="6160810"/>
            <a:ext cx="7171547" cy="42236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9: Command line commands.</a:t>
            </a:r>
          </a:p>
        </p:txBody>
      </p:sp>
    </p:spTree>
    <p:extLst>
      <p:ext uri="{BB962C8B-B14F-4D97-AF65-F5344CB8AC3E}">
        <p14:creationId xmlns:p14="http://schemas.microsoft.com/office/powerpoint/2010/main" val="3268818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13">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8" name="Group 15">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7" name="Group 16">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29"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31"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32" name="Rectangle 21">
            <a:extLst>
              <a:ext uri="{FF2B5EF4-FFF2-40B4-BE49-F238E27FC236}">
                <a16:creationId xmlns:a16="http://schemas.microsoft.com/office/drawing/2014/main" id="{0FA27539-4286-4FA8-9DA6-7CF23744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9FE67-AC19-58E1-BDE4-7502980F9A3A}"/>
              </a:ext>
            </a:extLst>
          </p:cNvPr>
          <p:cNvSpPr>
            <a:spLocks noGrp="1"/>
          </p:cNvSpPr>
          <p:nvPr>
            <p:ph type="title"/>
          </p:nvPr>
        </p:nvSpPr>
        <p:spPr>
          <a:xfrm>
            <a:off x="7112369" y="1079500"/>
            <a:ext cx="4078800" cy="2138400"/>
          </a:xfrm>
        </p:spPr>
        <p:txBody>
          <a:bodyPr vert="horz" lIns="91440" tIns="45720" rIns="91440" bIns="45720" rtlCol="0" anchor="b" anchorCtr="0">
            <a:normAutofit fontScale="90000"/>
          </a:bodyPr>
          <a:lstStyle/>
          <a:p>
            <a:pPr algn="ctr"/>
            <a:r>
              <a:rPr lang="en-US" sz="4800" dirty="0"/>
              <a:t>Running the commands on your Discord Server</a:t>
            </a:r>
          </a:p>
        </p:txBody>
      </p:sp>
      <p:sp>
        <p:nvSpPr>
          <p:cNvPr id="33" name="Rectangle 23">
            <a:extLst>
              <a:ext uri="{FF2B5EF4-FFF2-40B4-BE49-F238E27FC236}">
                <a16:creationId xmlns:a16="http://schemas.microsoft.com/office/drawing/2014/main" id="{558CBFC2-B76A-4B2C-BC79-1EADF5EE44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Graphical user interface, application&#10;&#10;Description automatically generated">
            <a:extLst>
              <a:ext uri="{FF2B5EF4-FFF2-40B4-BE49-F238E27FC236}">
                <a16:creationId xmlns:a16="http://schemas.microsoft.com/office/drawing/2014/main" id="{52738EA9-C1A2-2981-5342-4CBE83462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897" y="540000"/>
            <a:ext cx="4098395" cy="1746000"/>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C112BDC6-346D-55BB-1A5E-7D63D0E76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071" y="4570511"/>
            <a:ext cx="4102046" cy="1746000"/>
          </a:xfrm>
          <a:prstGeom prst="rect">
            <a:avLst/>
          </a:prstGeom>
        </p:spPr>
      </p:pic>
      <p:cxnSp>
        <p:nvCxnSpPr>
          <p:cNvPr id="26" name="Straight Connector 25">
            <a:extLst>
              <a:ext uri="{FF2B5EF4-FFF2-40B4-BE49-F238E27FC236}">
                <a16:creationId xmlns:a16="http://schemas.microsoft.com/office/drawing/2014/main" id="{C5E74535-9C0E-4211-B088-610AD5626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7" name="Picture 6" descr="Graphical user interface, application&#10;&#10;Description automatically generated">
            <a:extLst>
              <a:ext uri="{FF2B5EF4-FFF2-40B4-BE49-F238E27FC236}">
                <a16:creationId xmlns:a16="http://schemas.microsoft.com/office/drawing/2014/main" id="{8ECA5987-1AF0-6B65-C49C-282F2062C4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071" y="2625087"/>
            <a:ext cx="4098395" cy="1601911"/>
          </a:xfrm>
          <a:prstGeom prst="rect">
            <a:avLst/>
          </a:prstGeom>
        </p:spPr>
      </p:pic>
      <p:sp>
        <p:nvSpPr>
          <p:cNvPr id="3" name="Text Placeholder 3">
            <a:extLst>
              <a:ext uri="{FF2B5EF4-FFF2-40B4-BE49-F238E27FC236}">
                <a16:creationId xmlns:a16="http://schemas.microsoft.com/office/drawing/2014/main" id="{DC6F8DC5-9619-63B1-CF08-40E68DC271B6}"/>
              </a:ext>
            </a:extLst>
          </p:cNvPr>
          <p:cNvSpPr txBox="1">
            <a:spLocks/>
          </p:cNvSpPr>
          <p:nvPr/>
        </p:nvSpPr>
        <p:spPr>
          <a:xfrm>
            <a:off x="988071" y="2281574"/>
            <a:ext cx="2820358"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10: Command prompt.</a:t>
            </a:r>
          </a:p>
        </p:txBody>
      </p:sp>
      <p:sp>
        <p:nvSpPr>
          <p:cNvPr id="4" name="Text Placeholder 3">
            <a:extLst>
              <a:ext uri="{FF2B5EF4-FFF2-40B4-BE49-F238E27FC236}">
                <a16:creationId xmlns:a16="http://schemas.microsoft.com/office/drawing/2014/main" id="{D6BB2966-ECC6-FFF2-D69C-CE87597A9A09}"/>
              </a:ext>
            </a:extLst>
          </p:cNvPr>
          <p:cNvSpPr txBox="1">
            <a:spLocks/>
          </p:cNvSpPr>
          <p:nvPr/>
        </p:nvSpPr>
        <p:spPr>
          <a:xfrm>
            <a:off x="988071" y="4226998"/>
            <a:ext cx="2820358"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11: Sending command.</a:t>
            </a:r>
          </a:p>
        </p:txBody>
      </p:sp>
      <p:sp>
        <p:nvSpPr>
          <p:cNvPr id="6" name="Text Placeholder 3">
            <a:extLst>
              <a:ext uri="{FF2B5EF4-FFF2-40B4-BE49-F238E27FC236}">
                <a16:creationId xmlns:a16="http://schemas.microsoft.com/office/drawing/2014/main" id="{273E1F3F-37A4-D2E2-D8C5-FDE770FFDB4F}"/>
              </a:ext>
            </a:extLst>
          </p:cNvPr>
          <p:cNvSpPr txBox="1">
            <a:spLocks/>
          </p:cNvSpPr>
          <p:nvPr/>
        </p:nvSpPr>
        <p:spPr>
          <a:xfrm>
            <a:off x="988071" y="6316511"/>
            <a:ext cx="2820358"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12: Response.</a:t>
            </a:r>
          </a:p>
        </p:txBody>
      </p:sp>
    </p:spTree>
    <p:extLst>
      <p:ext uri="{BB962C8B-B14F-4D97-AF65-F5344CB8AC3E}">
        <p14:creationId xmlns:p14="http://schemas.microsoft.com/office/powerpoint/2010/main" val="3313028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40" name="Group 39">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42"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41"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45" name="Rectangle 44">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BB4F44-6521-51FE-9479-58C1C2F0535B}"/>
              </a:ext>
            </a:extLst>
          </p:cNvPr>
          <p:cNvSpPr>
            <a:spLocks noGrp="1"/>
          </p:cNvSpPr>
          <p:nvPr>
            <p:ph type="title"/>
          </p:nvPr>
        </p:nvSpPr>
        <p:spPr>
          <a:xfrm>
            <a:off x="990000" y="1089025"/>
            <a:ext cx="4075200" cy="1532951"/>
          </a:xfrm>
        </p:spPr>
        <p:txBody>
          <a:bodyPr vert="horz" lIns="91440" tIns="45720" rIns="91440" bIns="45720" rtlCol="0" anchor="b" anchorCtr="0">
            <a:normAutofit/>
          </a:bodyPr>
          <a:lstStyle/>
          <a:p>
            <a:pPr algn="ctr">
              <a:lnSpc>
                <a:spcPct val="90000"/>
              </a:lnSpc>
            </a:pPr>
            <a:r>
              <a:rPr lang="en-US" sz="4800"/>
              <a:t>What is a discord bot?</a:t>
            </a:r>
          </a:p>
        </p:txBody>
      </p:sp>
      <p:sp>
        <p:nvSpPr>
          <p:cNvPr id="4" name="Text Placeholder 3">
            <a:extLst>
              <a:ext uri="{FF2B5EF4-FFF2-40B4-BE49-F238E27FC236}">
                <a16:creationId xmlns:a16="http://schemas.microsoft.com/office/drawing/2014/main" id="{627E37C8-41AF-EA60-2754-1A32E5E2058F}"/>
              </a:ext>
            </a:extLst>
          </p:cNvPr>
          <p:cNvSpPr>
            <a:spLocks noGrp="1"/>
          </p:cNvSpPr>
          <p:nvPr>
            <p:ph type="body" sz="half" idx="2"/>
          </p:nvPr>
        </p:nvSpPr>
        <p:spPr>
          <a:xfrm>
            <a:off x="990000" y="4248000"/>
            <a:ext cx="4075200" cy="1520975"/>
          </a:xfrm>
        </p:spPr>
        <p:txBody>
          <a:bodyPr vert="horz" lIns="91440" tIns="45720" rIns="91440" bIns="45720" rtlCol="0">
            <a:normAutofit fontScale="92500"/>
          </a:bodyPr>
          <a:lstStyle/>
          <a:p>
            <a:pPr algn="ctr">
              <a:lnSpc>
                <a:spcPct val="115000"/>
              </a:lnSpc>
            </a:pPr>
            <a:r>
              <a:rPr lang="en-US"/>
              <a:t>A programmable user operating within a discord server that performs actions, automates tasks, and responds to events</a:t>
            </a:r>
            <a:endParaRPr lang="en-US" dirty="0"/>
          </a:p>
        </p:txBody>
      </p:sp>
      <p:grpSp>
        <p:nvGrpSpPr>
          <p:cNvPr id="47" name="Group 46">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48" name="Rectangle 47">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 name="Group 48">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50" name="Group 49">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55"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7"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1" name="Group 50">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52"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4"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59" name="Rectangle 58">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32" name="Picture 31" descr="Icon&#10;&#10;Description automatically generated">
            <a:extLst>
              <a:ext uri="{FF2B5EF4-FFF2-40B4-BE49-F238E27FC236}">
                <a16:creationId xmlns:a16="http://schemas.microsoft.com/office/drawing/2014/main" id="{FCF8F5DC-38EA-8E18-51A8-809C2E5335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1127" y="1529493"/>
            <a:ext cx="4999885" cy="3796358"/>
          </a:xfrm>
          <a:prstGeom prst="rect">
            <a:avLst/>
          </a:prstGeom>
        </p:spPr>
      </p:pic>
    </p:spTree>
    <p:extLst>
      <p:ext uri="{BB962C8B-B14F-4D97-AF65-F5344CB8AC3E}">
        <p14:creationId xmlns:p14="http://schemas.microsoft.com/office/powerpoint/2010/main" val="4037930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5DB88-EA2F-AE36-F6F5-1940FB9940BA}"/>
              </a:ext>
            </a:extLst>
          </p:cNvPr>
          <p:cNvSpPr>
            <a:spLocks noGrp="1"/>
          </p:cNvSpPr>
          <p:nvPr>
            <p:ph type="title"/>
          </p:nvPr>
        </p:nvSpPr>
        <p:spPr>
          <a:xfrm>
            <a:off x="3352199" y="0"/>
            <a:ext cx="5487600" cy="590129"/>
          </a:xfrm>
        </p:spPr>
        <p:txBody>
          <a:bodyPr>
            <a:normAutofit/>
          </a:bodyPr>
          <a:lstStyle/>
          <a:p>
            <a:pPr algn="ctr"/>
            <a:r>
              <a:rPr lang="en-US" dirty="0"/>
              <a:t>Examples</a:t>
            </a:r>
          </a:p>
        </p:txBody>
      </p:sp>
      <p:pic>
        <p:nvPicPr>
          <p:cNvPr id="4" name="Picture 3" descr="Text&#10;&#10;Description automatically generated">
            <a:extLst>
              <a:ext uri="{FF2B5EF4-FFF2-40B4-BE49-F238E27FC236}">
                <a16:creationId xmlns:a16="http://schemas.microsoft.com/office/drawing/2014/main" id="{278182FE-2BA3-5CFB-573F-913F1D48DB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1861" y="590130"/>
            <a:ext cx="9688277" cy="6020640"/>
          </a:xfrm>
          <a:prstGeom prst="rect">
            <a:avLst/>
          </a:prstGeom>
        </p:spPr>
      </p:pic>
      <p:sp>
        <p:nvSpPr>
          <p:cNvPr id="3" name="Text Placeholder 3">
            <a:extLst>
              <a:ext uri="{FF2B5EF4-FFF2-40B4-BE49-F238E27FC236}">
                <a16:creationId xmlns:a16="http://schemas.microsoft.com/office/drawing/2014/main" id="{66AAEFAF-820D-9A43-7BA7-D639728B01D5}"/>
              </a:ext>
            </a:extLst>
          </p:cNvPr>
          <p:cNvSpPr txBox="1">
            <a:spLocks/>
          </p:cNvSpPr>
          <p:nvPr/>
        </p:nvSpPr>
        <p:spPr>
          <a:xfrm>
            <a:off x="1251861" y="6610770"/>
            <a:ext cx="2603702" cy="247230"/>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13: Compiler bot.</a:t>
            </a:r>
          </a:p>
        </p:txBody>
      </p:sp>
    </p:spTree>
    <p:extLst>
      <p:ext uri="{BB962C8B-B14F-4D97-AF65-F5344CB8AC3E}">
        <p14:creationId xmlns:p14="http://schemas.microsoft.com/office/powerpoint/2010/main" val="616994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43" name="Group 42">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45"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44"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48" name="Rectangle 4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E5DB88-EA2F-AE36-F6F5-1940FB9940BA}"/>
              </a:ext>
            </a:extLst>
          </p:cNvPr>
          <p:cNvSpPr>
            <a:spLocks noGrp="1"/>
          </p:cNvSpPr>
          <p:nvPr>
            <p:ph type="title"/>
          </p:nvPr>
        </p:nvSpPr>
        <p:spPr>
          <a:xfrm>
            <a:off x="1079510" y="531814"/>
            <a:ext cx="4457690" cy="1720850"/>
          </a:xfrm>
        </p:spPr>
        <p:txBody>
          <a:bodyPr vert="horz" lIns="91440" tIns="45720" rIns="91440" bIns="45720" rtlCol="0" anchor="ctr" anchorCtr="0">
            <a:normAutofit/>
          </a:bodyPr>
          <a:lstStyle/>
          <a:p>
            <a:pPr algn="ctr"/>
            <a:r>
              <a:rPr lang="en-US" sz="4800"/>
              <a:t>Examples</a:t>
            </a:r>
          </a:p>
        </p:txBody>
      </p:sp>
      <p:cxnSp>
        <p:nvCxnSpPr>
          <p:cNvPr id="50" name="Straight Connector 4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2" name="Picture 11" descr="A screenshot of a computer&#10;&#10;Description automatically generated with medium confidence">
            <a:extLst>
              <a:ext uri="{FF2B5EF4-FFF2-40B4-BE49-F238E27FC236}">
                <a16:creationId xmlns:a16="http://schemas.microsoft.com/office/drawing/2014/main" id="{CAC10CE1-404F-7748-3280-962814826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9" y="3194852"/>
            <a:ext cx="2577600" cy="2768841"/>
          </a:xfrm>
          <a:prstGeom prst="rect">
            <a:avLst/>
          </a:prstGeom>
        </p:spPr>
      </p:pic>
      <p:pic>
        <p:nvPicPr>
          <p:cNvPr id="6" name="Picture 5" descr="Graphical user interface&#10;&#10;Description automatically generated with low confidence">
            <a:extLst>
              <a:ext uri="{FF2B5EF4-FFF2-40B4-BE49-F238E27FC236}">
                <a16:creationId xmlns:a16="http://schemas.microsoft.com/office/drawing/2014/main" id="{656110E3-2C3D-9229-BB84-097D14C6F7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0801" y="821969"/>
            <a:ext cx="1586163" cy="5215681"/>
          </a:xfrm>
          <a:prstGeom prst="rect">
            <a:avLst/>
          </a:prstGeom>
        </p:spPr>
      </p:pic>
      <p:pic>
        <p:nvPicPr>
          <p:cNvPr id="10" name="Picture 9" descr="A screenshot of a computer&#10;&#10;Description automatically generated with medium confidence">
            <a:extLst>
              <a:ext uri="{FF2B5EF4-FFF2-40B4-BE49-F238E27FC236}">
                <a16:creationId xmlns:a16="http://schemas.microsoft.com/office/drawing/2014/main" id="{C6A4B12B-8290-8BA7-1646-055AF5A1D0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4387" y="2489998"/>
            <a:ext cx="2099013" cy="3474000"/>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EA669FEF-AB5E-760B-7A8D-0E19F8F0AE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2000" y="1122239"/>
            <a:ext cx="2577600" cy="3169313"/>
          </a:xfrm>
          <a:prstGeom prst="rect">
            <a:avLst/>
          </a:prstGeom>
        </p:spPr>
      </p:pic>
      <p:sp>
        <p:nvSpPr>
          <p:cNvPr id="3" name="Text Placeholder 3">
            <a:extLst>
              <a:ext uri="{FF2B5EF4-FFF2-40B4-BE49-F238E27FC236}">
                <a16:creationId xmlns:a16="http://schemas.microsoft.com/office/drawing/2014/main" id="{D69F23D9-EB37-4381-19FD-E1932609B11C}"/>
              </a:ext>
            </a:extLst>
          </p:cNvPr>
          <p:cNvSpPr txBox="1">
            <a:spLocks/>
          </p:cNvSpPr>
          <p:nvPr/>
        </p:nvSpPr>
        <p:spPr>
          <a:xfrm>
            <a:off x="541339" y="5934417"/>
            <a:ext cx="2577600"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14: Team creation.</a:t>
            </a:r>
          </a:p>
        </p:txBody>
      </p:sp>
      <p:sp>
        <p:nvSpPr>
          <p:cNvPr id="4" name="Text Placeholder 3">
            <a:extLst>
              <a:ext uri="{FF2B5EF4-FFF2-40B4-BE49-F238E27FC236}">
                <a16:creationId xmlns:a16="http://schemas.microsoft.com/office/drawing/2014/main" id="{D3FCFB76-F81B-0BC1-6CF0-5A5E9DB8322C}"/>
              </a:ext>
            </a:extLst>
          </p:cNvPr>
          <p:cNvSpPr txBox="1">
            <a:spLocks/>
          </p:cNvSpPr>
          <p:nvPr/>
        </p:nvSpPr>
        <p:spPr>
          <a:xfrm>
            <a:off x="4174387" y="5934416"/>
            <a:ext cx="2099013"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15: Leaderboard.</a:t>
            </a:r>
          </a:p>
        </p:txBody>
      </p:sp>
      <p:sp>
        <p:nvSpPr>
          <p:cNvPr id="5" name="Text Placeholder 3">
            <a:extLst>
              <a:ext uri="{FF2B5EF4-FFF2-40B4-BE49-F238E27FC236}">
                <a16:creationId xmlns:a16="http://schemas.microsoft.com/office/drawing/2014/main" id="{147C27B3-10DA-BD8E-F694-8019D8BB5EE8}"/>
              </a:ext>
            </a:extLst>
          </p:cNvPr>
          <p:cNvSpPr txBox="1">
            <a:spLocks/>
          </p:cNvSpPr>
          <p:nvPr/>
        </p:nvSpPr>
        <p:spPr>
          <a:xfrm>
            <a:off x="6789075" y="4280870"/>
            <a:ext cx="2577600"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16: Stats.</a:t>
            </a:r>
          </a:p>
        </p:txBody>
      </p:sp>
      <p:sp>
        <p:nvSpPr>
          <p:cNvPr id="7" name="Text Placeholder 3">
            <a:extLst>
              <a:ext uri="{FF2B5EF4-FFF2-40B4-BE49-F238E27FC236}">
                <a16:creationId xmlns:a16="http://schemas.microsoft.com/office/drawing/2014/main" id="{9A9710BC-3BB7-53CD-3BD9-3265CCBD67C7}"/>
              </a:ext>
            </a:extLst>
          </p:cNvPr>
          <p:cNvSpPr txBox="1">
            <a:spLocks/>
          </p:cNvSpPr>
          <p:nvPr/>
        </p:nvSpPr>
        <p:spPr>
          <a:xfrm>
            <a:off x="9960801" y="6036032"/>
            <a:ext cx="1586163" cy="535890"/>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17: Project repository.</a:t>
            </a:r>
          </a:p>
        </p:txBody>
      </p:sp>
    </p:spTree>
    <p:extLst>
      <p:ext uri="{BB962C8B-B14F-4D97-AF65-F5344CB8AC3E}">
        <p14:creationId xmlns:p14="http://schemas.microsoft.com/office/powerpoint/2010/main" val="1355330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4" name="Group 13">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5"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9" name="Rectangle 1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C375D-CF29-4613-E6C3-83851AE36065}"/>
              </a:ext>
            </a:extLst>
          </p:cNvPr>
          <p:cNvSpPr>
            <a:spLocks noGrp="1"/>
          </p:cNvSpPr>
          <p:nvPr>
            <p:ph type="title"/>
          </p:nvPr>
        </p:nvSpPr>
        <p:spPr>
          <a:xfrm>
            <a:off x="990000" y="1089025"/>
            <a:ext cx="4075200" cy="1532951"/>
          </a:xfrm>
        </p:spPr>
        <p:txBody>
          <a:bodyPr vert="horz" lIns="91440" tIns="45720" rIns="91440" bIns="45720" rtlCol="0" anchor="b" anchorCtr="0">
            <a:normAutofit/>
          </a:bodyPr>
          <a:lstStyle/>
          <a:p>
            <a:pPr algn="ctr"/>
            <a:r>
              <a:rPr lang="en-US" sz="4800"/>
              <a:t>Examples</a:t>
            </a:r>
          </a:p>
        </p:txBody>
      </p:sp>
      <p:grpSp>
        <p:nvGrpSpPr>
          <p:cNvPr id="21" name="Group 20">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22" name="Rectangle 21">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4" name="Group 23">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6"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3" name="Rectangle 32">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Picture 3" descr="Graphical user interface, text, application, chat or text message&#10;&#10;Description automatically generated">
            <a:extLst>
              <a:ext uri="{FF2B5EF4-FFF2-40B4-BE49-F238E27FC236}">
                <a16:creationId xmlns:a16="http://schemas.microsoft.com/office/drawing/2014/main" id="{02731167-449B-7648-024D-BBCF5B0DE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800" y="856727"/>
            <a:ext cx="4996212" cy="2120546"/>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56A5B74B-32C4-3ED3-32C6-DF12A6423F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4800" y="3991852"/>
            <a:ext cx="4996212" cy="1898296"/>
          </a:xfrm>
          <a:prstGeom prst="rect">
            <a:avLst/>
          </a:prstGeom>
        </p:spPr>
      </p:pic>
      <p:sp>
        <p:nvSpPr>
          <p:cNvPr id="7" name="Text Placeholder 3">
            <a:extLst>
              <a:ext uri="{FF2B5EF4-FFF2-40B4-BE49-F238E27FC236}">
                <a16:creationId xmlns:a16="http://schemas.microsoft.com/office/drawing/2014/main" id="{0BCF901B-606E-78D7-3EE8-B56D8D222566}"/>
              </a:ext>
            </a:extLst>
          </p:cNvPr>
          <p:cNvSpPr txBox="1">
            <a:spLocks/>
          </p:cNvSpPr>
          <p:nvPr/>
        </p:nvSpPr>
        <p:spPr>
          <a:xfrm>
            <a:off x="6654801" y="2977273"/>
            <a:ext cx="4996212"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18: Information message.</a:t>
            </a:r>
          </a:p>
        </p:txBody>
      </p:sp>
      <p:sp>
        <p:nvSpPr>
          <p:cNvPr id="8" name="Text Placeholder 3">
            <a:extLst>
              <a:ext uri="{FF2B5EF4-FFF2-40B4-BE49-F238E27FC236}">
                <a16:creationId xmlns:a16="http://schemas.microsoft.com/office/drawing/2014/main" id="{6EA27D57-14D2-17B6-90D3-3FA27050F99D}"/>
              </a:ext>
            </a:extLst>
          </p:cNvPr>
          <p:cNvSpPr txBox="1">
            <a:spLocks/>
          </p:cNvSpPr>
          <p:nvPr/>
        </p:nvSpPr>
        <p:spPr>
          <a:xfrm>
            <a:off x="6654800" y="5890148"/>
            <a:ext cx="4996212"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19: Roll a dice command.</a:t>
            </a:r>
          </a:p>
        </p:txBody>
      </p:sp>
    </p:spTree>
    <p:extLst>
      <p:ext uri="{BB962C8B-B14F-4D97-AF65-F5344CB8AC3E}">
        <p14:creationId xmlns:p14="http://schemas.microsoft.com/office/powerpoint/2010/main" val="175388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61743A-92D4-AC11-12F8-6CA818E7E6B9}"/>
              </a:ext>
            </a:extLst>
          </p:cNvPr>
          <p:cNvSpPr>
            <a:spLocks noGrp="1"/>
          </p:cNvSpPr>
          <p:nvPr>
            <p:ph type="title"/>
          </p:nvPr>
        </p:nvSpPr>
        <p:spPr>
          <a:xfrm>
            <a:off x="1079501" y="395288"/>
            <a:ext cx="10033000" cy="1120439"/>
          </a:xfrm>
        </p:spPr>
        <p:txBody>
          <a:bodyPr wrap="square" anchor="b">
            <a:normAutofit/>
          </a:bodyPr>
          <a:lstStyle/>
          <a:p>
            <a:pPr algn="ctr"/>
            <a:r>
              <a:rPr lang="en-US" dirty="0"/>
              <a:t>Questions/Answers</a:t>
            </a:r>
            <a:endParaRPr lang="en-US"/>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189360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E5F1796-4427-A9F2-73E8-105AFF95EAC6}"/>
              </a:ext>
            </a:extLst>
          </p:cNvPr>
          <p:cNvSpPr>
            <a:spLocks noGrp="1"/>
          </p:cNvSpPr>
          <p:nvPr>
            <p:ph idx="1"/>
          </p:nvPr>
        </p:nvSpPr>
        <p:spPr>
          <a:xfrm>
            <a:off x="3308350" y="1911015"/>
            <a:ext cx="5575300" cy="1744775"/>
          </a:xfrm>
        </p:spPr>
        <p:txBody>
          <a:bodyPr>
            <a:normAutofit/>
          </a:bodyPr>
          <a:lstStyle/>
          <a:p>
            <a:pPr marL="0" indent="0" algn="ctr">
              <a:buNone/>
            </a:pPr>
            <a:r>
              <a:rPr lang="en-US" dirty="0"/>
              <a:t>~ Class Discord ~ </a:t>
            </a:r>
            <a:r>
              <a:rPr lang="en-US" dirty="0">
                <a:hlinkClick r:id="rId2"/>
              </a:rPr>
              <a:t>https://discord.gg/bebqR6wAzA</a:t>
            </a:r>
            <a:endParaRPr lang="en-US" dirty="0"/>
          </a:p>
          <a:p>
            <a:pPr marL="0" indent="0">
              <a:buNone/>
            </a:pPr>
            <a:endParaRPr lang="en-US" dirty="0"/>
          </a:p>
          <a:p>
            <a:endParaRPr lang="en-US" dirty="0"/>
          </a:p>
        </p:txBody>
      </p:sp>
      <p:pic>
        <p:nvPicPr>
          <p:cNvPr id="5" name="Picture 4" descr="Qr code&#10;&#10;Description automatically generated">
            <a:extLst>
              <a:ext uri="{FF2B5EF4-FFF2-40B4-BE49-F238E27FC236}">
                <a16:creationId xmlns:a16="http://schemas.microsoft.com/office/drawing/2014/main" id="{E57BF2BD-204C-5258-BD2E-1B8F4FB34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7982" y="3026005"/>
            <a:ext cx="3216036" cy="3216036"/>
          </a:xfrm>
          <a:prstGeom prst="rect">
            <a:avLst/>
          </a:prstGeom>
        </p:spPr>
      </p:pic>
    </p:spTree>
    <p:extLst>
      <p:ext uri="{BB962C8B-B14F-4D97-AF65-F5344CB8AC3E}">
        <p14:creationId xmlns:p14="http://schemas.microsoft.com/office/powerpoint/2010/main" val="187506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B3C41-7370-2D3B-986B-51C2F73C69F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CCA8604-DA1C-C56E-3704-391035F52994}"/>
              </a:ext>
            </a:extLst>
          </p:cNvPr>
          <p:cNvSpPr>
            <a:spLocks noGrp="1"/>
          </p:cNvSpPr>
          <p:nvPr>
            <p:ph idx="1"/>
          </p:nvPr>
        </p:nvSpPr>
        <p:spPr/>
        <p:txBody>
          <a:bodyPr>
            <a:normAutofit/>
          </a:bodyPr>
          <a:lstStyle/>
          <a:p>
            <a:pPr>
              <a:buFont typeface="+mj-lt"/>
              <a:buAutoNum type="arabicPeriod"/>
            </a:pPr>
            <a:r>
              <a:rPr lang="en-US" sz="1600" dirty="0">
                <a:effectLst/>
              </a:rPr>
              <a:t>“Discord.js Guide.” </a:t>
            </a:r>
            <a:r>
              <a:rPr lang="en-US" sz="1600" i="1" dirty="0">
                <a:effectLst/>
              </a:rPr>
              <a:t>Introduction | Discord.js Guide</a:t>
            </a:r>
            <a:r>
              <a:rPr lang="en-US" sz="1600" dirty="0">
                <a:effectLst/>
              </a:rPr>
              <a:t>, https://discordjs.guide/. </a:t>
            </a:r>
          </a:p>
          <a:p>
            <a:pPr>
              <a:buFont typeface="+mj-lt"/>
              <a:buAutoNum type="arabicPeriod"/>
            </a:pPr>
            <a:r>
              <a:rPr lang="en-US" sz="1600" dirty="0"/>
              <a:t>“Discord Developer Portal.” </a:t>
            </a:r>
            <a:r>
              <a:rPr lang="en-US" sz="1600" i="1" dirty="0"/>
              <a:t>Discord</a:t>
            </a:r>
            <a:r>
              <a:rPr lang="en-US" sz="1600" dirty="0"/>
              <a:t>, https://discord.com/developers/docs/reference.</a:t>
            </a:r>
          </a:p>
          <a:p>
            <a:pPr>
              <a:buFont typeface="+mj-lt"/>
              <a:buAutoNum type="arabicPeriod"/>
            </a:pPr>
            <a:r>
              <a:rPr lang="en-US" sz="1600" dirty="0"/>
              <a:t>Figs. 1-19: Santosa, William. Assorted screenshots. Online, 16 Jan. 2023. </a:t>
            </a:r>
          </a:p>
        </p:txBody>
      </p:sp>
    </p:spTree>
    <p:extLst>
      <p:ext uri="{BB962C8B-B14F-4D97-AF65-F5344CB8AC3E}">
        <p14:creationId xmlns:p14="http://schemas.microsoft.com/office/powerpoint/2010/main" val="902201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ED388D-6198-1235-57BE-5B29BED33649}"/>
              </a:ext>
            </a:extLst>
          </p:cNvPr>
          <p:cNvSpPr>
            <a:spLocks noGrp="1"/>
          </p:cNvSpPr>
          <p:nvPr>
            <p:ph type="title"/>
          </p:nvPr>
        </p:nvSpPr>
        <p:spPr>
          <a:xfrm>
            <a:off x="990000" y="395288"/>
            <a:ext cx="4078800" cy="1597753"/>
          </a:xfrm>
        </p:spPr>
        <p:txBody>
          <a:bodyPr vert="horz" wrap="square" lIns="91440" tIns="45720" rIns="91440" bIns="45720" rtlCol="0" anchor="b" anchorCtr="0">
            <a:normAutofit/>
          </a:bodyPr>
          <a:lstStyle/>
          <a:p>
            <a:pPr algn="ctr"/>
            <a:r>
              <a:rPr lang="en-US" sz="3200" kern="1200" cap="none" spc="0" baseline="0">
                <a:solidFill>
                  <a:schemeClr val="tx1"/>
                </a:solidFill>
                <a:latin typeface="+mj-lt"/>
                <a:ea typeface="+mj-ea"/>
                <a:cs typeface="+mj-cs"/>
              </a:rPr>
              <a:t>Why make a discord bot?</a:t>
            </a:r>
          </a:p>
        </p:txBody>
      </p:sp>
      <p:sp>
        <p:nvSpPr>
          <p:cNvPr id="4" name="Text Placeholder 3">
            <a:extLst>
              <a:ext uri="{FF2B5EF4-FFF2-40B4-BE49-F238E27FC236}">
                <a16:creationId xmlns:a16="http://schemas.microsoft.com/office/drawing/2014/main" id="{6792509B-BA67-6772-873F-8C4811F6E06A}"/>
              </a:ext>
            </a:extLst>
          </p:cNvPr>
          <p:cNvSpPr>
            <a:spLocks noGrp="1"/>
          </p:cNvSpPr>
          <p:nvPr>
            <p:ph type="body" sz="half" idx="2"/>
          </p:nvPr>
        </p:nvSpPr>
        <p:spPr>
          <a:xfrm>
            <a:off x="990000" y="2361601"/>
            <a:ext cx="4078800" cy="3416900"/>
          </a:xfrm>
        </p:spPr>
        <p:txBody>
          <a:bodyPr vert="horz" lIns="91440" tIns="45720" rIns="91440" bIns="45720" rtlCol="0">
            <a:normAutofit/>
          </a:bodyPr>
          <a:lstStyle/>
          <a:p>
            <a:pPr marL="457200" indent="-457200">
              <a:lnSpc>
                <a:spcPct val="140000"/>
              </a:lnSpc>
              <a:buFont typeface="+mj-lt"/>
              <a:buAutoNum type="arabicPeriod"/>
            </a:pPr>
            <a:r>
              <a:rPr lang="en-US" sz="1700" dirty="0"/>
              <a:t>Decreases manual workload</a:t>
            </a:r>
          </a:p>
          <a:p>
            <a:pPr marL="457200" indent="-457200">
              <a:lnSpc>
                <a:spcPct val="140000"/>
              </a:lnSpc>
              <a:buFont typeface="+mj-lt"/>
              <a:buAutoNum type="arabicPeriod"/>
            </a:pPr>
            <a:r>
              <a:rPr lang="en-US" sz="1700" dirty="0"/>
              <a:t>Skills gained are applicable to other areas</a:t>
            </a:r>
          </a:p>
          <a:p>
            <a:pPr marL="914400" lvl="1" indent="-457200">
              <a:lnSpc>
                <a:spcPct val="140000"/>
              </a:lnSpc>
              <a:buFont typeface="+mj-lt"/>
              <a:buAutoNum type="arabicPeriod"/>
            </a:pPr>
            <a:r>
              <a:rPr lang="en-US" sz="1700" dirty="0"/>
              <a:t>Full Stack Web Applications</a:t>
            </a:r>
          </a:p>
          <a:p>
            <a:pPr marL="914400" lvl="1" indent="-457200">
              <a:lnSpc>
                <a:spcPct val="140000"/>
              </a:lnSpc>
              <a:buFont typeface="+mj-lt"/>
              <a:buAutoNum type="arabicPeriod"/>
            </a:pPr>
            <a:r>
              <a:rPr lang="en-US" sz="1700" dirty="0"/>
              <a:t>Other bots (Slack, WhatsApp bots, </a:t>
            </a:r>
            <a:r>
              <a:rPr lang="en-US" sz="1700" dirty="0" err="1"/>
              <a:t>etc</a:t>
            </a:r>
            <a:r>
              <a:rPr lang="en-US" sz="1700" dirty="0"/>
              <a:t>)</a:t>
            </a:r>
          </a:p>
          <a:p>
            <a:pPr marL="457200" indent="-457200">
              <a:lnSpc>
                <a:spcPct val="140000"/>
              </a:lnSpc>
              <a:buFont typeface="+mj-lt"/>
              <a:buAutoNum type="arabicPeriod"/>
            </a:pPr>
            <a:r>
              <a:rPr lang="en-US" sz="1700" dirty="0"/>
              <a:t>You get a cool profile badge! </a:t>
            </a:r>
            <a:r>
              <a:rPr lang="en-US" sz="1700" dirty="0">
                <a:sym typeface="Wingdings" panose="05000000000000000000" pitchFamily="2" charset="2"/>
              </a:rPr>
              <a:t></a:t>
            </a:r>
            <a:endParaRPr lang="en-US" sz="1700" dirty="0"/>
          </a:p>
        </p:txBody>
      </p:sp>
      <p:cxnSp>
        <p:nvCxnSpPr>
          <p:cNvPr id="15" name="Straight Connector 14">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8" name="Picture 7" descr="Graphical user interface, application">
            <a:extLst>
              <a:ext uri="{FF2B5EF4-FFF2-40B4-BE49-F238E27FC236}">
                <a16:creationId xmlns:a16="http://schemas.microsoft.com/office/drawing/2014/main" id="{851B76C9-A1C3-E10F-48F7-C1603A0B9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1127" y="1729950"/>
            <a:ext cx="4999885" cy="3395444"/>
          </a:xfrm>
          <a:prstGeom prst="rect">
            <a:avLst/>
          </a:prstGeom>
        </p:spPr>
      </p:pic>
      <p:sp>
        <p:nvSpPr>
          <p:cNvPr id="10" name="Text Placeholder 3">
            <a:extLst>
              <a:ext uri="{FF2B5EF4-FFF2-40B4-BE49-F238E27FC236}">
                <a16:creationId xmlns:a16="http://schemas.microsoft.com/office/drawing/2014/main" id="{F0B04BF8-6E78-EB41-AA3D-909F83DB2E98}"/>
              </a:ext>
            </a:extLst>
          </p:cNvPr>
          <p:cNvSpPr txBox="1">
            <a:spLocks/>
          </p:cNvSpPr>
          <p:nvPr/>
        </p:nvSpPr>
        <p:spPr>
          <a:xfrm>
            <a:off x="6644059" y="5125394"/>
            <a:ext cx="4999883" cy="91499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700" dirty="0"/>
              <a:t>Fig. 1: Active Developer badge screenshot.</a:t>
            </a:r>
          </a:p>
        </p:txBody>
      </p:sp>
    </p:spTree>
    <p:extLst>
      <p:ext uri="{BB962C8B-B14F-4D97-AF65-F5344CB8AC3E}">
        <p14:creationId xmlns:p14="http://schemas.microsoft.com/office/powerpoint/2010/main" val="3354824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6FDD81-EC8E-FF65-C476-72B13BE99ECD}"/>
              </a:ext>
            </a:extLst>
          </p:cNvPr>
          <p:cNvSpPr>
            <a:spLocks noGrp="1"/>
          </p:cNvSpPr>
          <p:nvPr>
            <p:ph type="title"/>
          </p:nvPr>
        </p:nvSpPr>
        <p:spPr>
          <a:xfrm>
            <a:off x="990000" y="946800"/>
            <a:ext cx="2802386" cy="4689475"/>
          </a:xfrm>
        </p:spPr>
        <p:txBody>
          <a:bodyPr anchor="t">
            <a:normAutofit/>
          </a:bodyPr>
          <a:lstStyle/>
          <a:p>
            <a:pPr algn="ctr"/>
            <a:r>
              <a:rPr lang="en-US" dirty="0"/>
              <a:t>Discord.py </a:t>
            </a:r>
            <a:br>
              <a:rPr lang="en-US" dirty="0"/>
            </a:br>
            <a:r>
              <a:rPr lang="en-US" dirty="0"/>
              <a:t>vs </a:t>
            </a:r>
            <a:br>
              <a:rPr lang="en-US" dirty="0"/>
            </a:br>
            <a:r>
              <a:rPr lang="en-US" dirty="0"/>
              <a:t>discord.js</a:t>
            </a:r>
          </a:p>
        </p:txBody>
      </p:sp>
      <p:cxnSp>
        <p:nvCxnSpPr>
          <p:cNvPr id="14" name="Straight Connector 10">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7599E568-29CF-C7B9-E26F-D3FB23E19C7E}"/>
              </a:ext>
            </a:extLst>
          </p:cNvPr>
          <p:cNvGraphicFramePr>
            <a:graphicFrameLocks noGrp="1"/>
          </p:cNvGraphicFramePr>
          <p:nvPr>
            <p:ph idx="1"/>
            <p:extLst>
              <p:ext uri="{D42A27DB-BD31-4B8C-83A1-F6EECF244321}">
                <p14:modId xmlns:p14="http://schemas.microsoft.com/office/powerpoint/2010/main" val="2462991412"/>
              </p:ext>
            </p:extLst>
          </p:nvPr>
        </p:nvGraphicFramePr>
        <p:xfrm>
          <a:off x="4982215" y="537330"/>
          <a:ext cx="6668792" cy="577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5881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6BB8C2-9301-5690-A288-4E5A3BE334BF}"/>
              </a:ext>
            </a:extLst>
          </p:cNvPr>
          <p:cNvSpPr>
            <a:spLocks noGrp="1"/>
          </p:cNvSpPr>
          <p:nvPr>
            <p:ph type="title"/>
          </p:nvPr>
        </p:nvSpPr>
        <p:spPr>
          <a:xfrm>
            <a:off x="1080001" y="1079500"/>
            <a:ext cx="3904750" cy="4689475"/>
          </a:xfrm>
        </p:spPr>
        <p:txBody>
          <a:bodyPr anchor="ctr">
            <a:normAutofit/>
          </a:bodyPr>
          <a:lstStyle/>
          <a:p>
            <a:pPr algn="ctr"/>
            <a:r>
              <a:rPr lang="en-US" sz="4800"/>
              <a:t>Prerequisites</a:t>
            </a:r>
          </a:p>
        </p:txBody>
      </p:sp>
      <p:cxnSp>
        <p:nvCxnSpPr>
          <p:cNvPr id="14" name="Straight Connector 10">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D96FD713-E2EC-5F96-B79B-445FB0BCD594}"/>
              </a:ext>
            </a:extLst>
          </p:cNvPr>
          <p:cNvGraphicFramePr>
            <a:graphicFrameLocks noGrp="1"/>
          </p:cNvGraphicFramePr>
          <p:nvPr>
            <p:ph idx="1"/>
            <p:extLst>
              <p:ext uri="{D42A27DB-BD31-4B8C-83A1-F6EECF244321}">
                <p14:modId xmlns:p14="http://schemas.microsoft.com/office/powerpoint/2010/main" val="3869999003"/>
              </p:ext>
            </p:extLst>
          </p:nvPr>
        </p:nvGraphicFramePr>
        <p:xfrm>
          <a:off x="6654799" y="531814"/>
          <a:ext cx="4996207" cy="57835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06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D8A3-085B-B779-C91C-5A3CF709D835}"/>
              </a:ext>
            </a:extLst>
          </p:cNvPr>
          <p:cNvSpPr>
            <a:spLocks noGrp="1"/>
          </p:cNvSpPr>
          <p:nvPr>
            <p:ph type="title"/>
          </p:nvPr>
        </p:nvSpPr>
        <p:spPr/>
        <p:txBody>
          <a:bodyPr/>
          <a:lstStyle/>
          <a:p>
            <a:r>
              <a:rPr lang="en-US" dirty="0"/>
              <a:t>Setting up the Repository</a:t>
            </a:r>
          </a:p>
        </p:txBody>
      </p:sp>
      <p:sp>
        <p:nvSpPr>
          <p:cNvPr id="3" name="Content Placeholder 2">
            <a:extLst>
              <a:ext uri="{FF2B5EF4-FFF2-40B4-BE49-F238E27FC236}">
                <a16:creationId xmlns:a16="http://schemas.microsoft.com/office/drawing/2014/main" id="{84B0437D-F675-1E1F-870E-46AF6B78B0E4}"/>
              </a:ext>
            </a:extLst>
          </p:cNvPr>
          <p:cNvSpPr>
            <a:spLocks noGrp="1"/>
          </p:cNvSpPr>
          <p:nvPr>
            <p:ph idx="1"/>
          </p:nvPr>
        </p:nvSpPr>
        <p:spPr/>
        <p:txBody>
          <a:bodyPr/>
          <a:lstStyle/>
          <a:p>
            <a:r>
              <a:rPr lang="en-US" dirty="0"/>
              <a:t>Download </a:t>
            </a:r>
            <a:r>
              <a:rPr lang="en-US" dirty="0">
                <a:hlinkClick r:id="rId3"/>
              </a:rPr>
              <a:t>JavaScript</a:t>
            </a:r>
            <a:r>
              <a:rPr lang="en-US" dirty="0"/>
              <a:t> and </a:t>
            </a:r>
            <a:r>
              <a:rPr lang="en-US" dirty="0">
                <a:hlinkClick r:id="rId4"/>
              </a:rPr>
              <a:t>Node.js </a:t>
            </a:r>
            <a:r>
              <a:rPr lang="en-US" dirty="0"/>
              <a:t>if you haven’t already</a:t>
            </a:r>
          </a:p>
          <a:p>
            <a:r>
              <a:rPr lang="en-US" dirty="0"/>
              <a:t>Run the following commands in the project directory</a:t>
            </a:r>
          </a:p>
          <a:p>
            <a:pPr lvl="2"/>
            <a:r>
              <a:rPr lang="en-US" dirty="0" err="1"/>
              <a:t>npm</a:t>
            </a:r>
            <a:r>
              <a:rPr lang="en-US" dirty="0"/>
              <a:t> </a:t>
            </a:r>
            <a:r>
              <a:rPr lang="en-US" dirty="0" err="1"/>
              <a:t>init</a:t>
            </a:r>
            <a:endParaRPr lang="en-US" dirty="0"/>
          </a:p>
          <a:p>
            <a:pPr lvl="2"/>
            <a:r>
              <a:rPr lang="en-US" dirty="0" err="1"/>
              <a:t>npm</a:t>
            </a:r>
            <a:r>
              <a:rPr lang="en-US" dirty="0"/>
              <a:t> install discord.js</a:t>
            </a:r>
          </a:p>
        </p:txBody>
      </p:sp>
      <p:pic>
        <p:nvPicPr>
          <p:cNvPr id="5" name="Picture 4" descr="Text&#10;&#10;Description automatically generated">
            <a:extLst>
              <a:ext uri="{FF2B5EF4-FFF2-40B4-BE49-F238E27FC236}">
                <a16:creationId xmlns:a16="http://schemas.microsoft.com/office/drawing/2014/main" id="{6E8DFD43-B059-54EE-395F-250C59025D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6948" y="1685925"/>
            <a:ext cx="2786045" cy="2716393"/>
          </a:xfrm>
          <a:prstGeom prst="rect">
            <a:avLst/>
          </a:prstGeom>
        </p:spPr>
      </p:pic>
      <p:sp>
        <p:nvSpPr>
          <p:cNvPr id="6" name="Text Placeholder 3">
            <a:extLst>
              <a:ext uri="{FF2B5EF4-FFF2-40B4-BE49-F238E27FC236}">
                <a16:creationId xmlns:a16="http://schemas.microsoft.com/office/drawing/2014/main" id="{89DD4A18-F3C8-2129-C065-F6DEC8539E95}"/>
              </a:ext>
            </a:extLst>
          </p:cNvPr>
          <p:cNvSpPr txBox="1">
            <a:spLocks/>
          </p:cNvSpPr>
          <p:nvPr/>
        </p:nvSpPr>
        <p:spPr>
          <a:xfrm>
            <a:off x="8656947" y="4436785"/>
            <a:ext cx="2786045" cy="91499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2: Directory after running commands.</a:t>
            </a:r>
          </a:p>
        </p:txBody>
      </p:sp>
    </p:spTree>
    <p:extLst>
      <p:ext uri="{BB962C8B-B14F-4D97-AF65-F5344CB8AC3E}">
        <p14:creationId xmlns:p14="http://schemas.microsoft.com/office/powerpoint/2010/main" val="4082722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DD4568-BF73-2161-C6D0-C93FEC307004}"/>
              </a:ext>
            </a:extLst>
          </p:cNvPr>
          <p:cNvSpPr>
            <a:spLocks noGrp="1"/>
          </p:cNvSpPr>
          <p:nvPr>
            <p:ph type="title"/>
          </p:nvPr>
        </p:nvSpPr>
        <p:spPr>
          <a:xfrm>
            <a:off x="4868987" y="395288"/>
            <a:ext cx="6317998" cy="1120439"/>
          </a:xfrm>
        </p:spPr>
        <p:txBody>
          <a:bodyPr wrap="square" anchor="b">
            <a:normAutofit/>
          </a:bodyPr>
          <a:lstStyle/>
          <a:p>
            <a:pPr algn="ctr"/>
            <a:r>
              <a:rPr lang="en-US" dirty="0"/>
              <a:t>Authenticating the Bot</a:t>
            </a:r>
          </a:p>
        </p:txBody>
      </p:sp>
      <p:sp>
        <p:nvSpPr>
          <p:cNvPr id="16" name="Rectangle 15">
            <a:extLst>
              <a:ext uri="{FF2B5EF4-FFF2-40B4-BE49-F238E27FC236}">
                <a16:creationId xmlns:a16="http://schemas.microsoft.com/office/drawing/2014/main" id="{62A4A8E2-912D-4A3D-AEA6-07D67918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7" name="Picture 6" descr="A screenshot of a computer&#10;&#10;Description automatically generated with low confidence">
            <a:extLst>
              <a:ext uri="{FF2B5EF4-FFF2-40B4-BE49-F238E27FC236}">
                <a16:creationId xmlns:a16="http://schemas.microsoft.com/office/drawing/2014/main" id="{89B9CB13-1DF0-F9C9-1460-183CA8F62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00" y="786040"/>
            <a:ext cx="2768400" cy="2261985"/>
          </a:xfrm>
          <a:prstGeom prst="rect">
            <a:avLst/>
          </a:prstGeom>
        </p:spPr>
      </p:pic>
      <p:cxnSp>
        <p:nvCxnSpPr>
          <p:cNvPr id="18" name="Straight Connector 17">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9" name="Picture 8" descr="A screenshot of a computer&#10;&#10;Description automatically generated with low confidence">
            <a:extLst>
              <a:ext uri="{FF2B5EF4-FFF2-40B4-BE49-F238E27FC236}">
                <a16:creationId xmlns:a16="http://schemas.microsoft.com/office/drawing/2014/main" id="{203A6737-AEDE-BD4E-B038-7B64B0DB77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000" y="3939368"/>
            <a:ext cx="2768400" cy="2003263"/>
          </a:xfrm>
          <a:prstGeom prst="rect">
            <a:avLst/>
          </a:prstGeom>
        </p:spPr>
      </p:pic>
      <p:sp>
        <p:nvSpPr>
          <p:cNvPr id="3" name="Content Placeholder 2">
            <a:extLst>
              <a:ext uri="{FF2B5EF4-FFF2-40B4-BE49-F238E27FC236}">
                <a16:creationId xmlns:a16="http://schemas.microsoft.com/office/drawing/2014/main" id="{3C73EBFA-6EEC-873D-72DE-E367F94482A8}"/>
              </a:ext>
            </a:extLst>
          </p:cNvPr>
          <p:cNvSpPr>
            <a:spLocks noGrp="1"/>
          </p:cNvSpPr>
          <p:nvPr>
            <p:ph idx="1"/>
          </p:nvPr>
        </p:nvSpPr>
        <p:spPr>
          <a:xfrm>
            <a:off x="4868986" y="2413468"/>
            <a:ext cx="6318000" cy="3365032"/>
          </a:xfrm>
        </p:spPr>
        <p:txBody>
          <a:bodyPr>
            <a:normAutofit/>
          </a:bodyPr>
          <a:lstStyle/>
          <a:p>
            <a:r>
              <a:rPr lang="en-US" sz="1900" dirty="0"/>
              <a:t>Go to the </a:t>
            </a:r>
            <a:r>
              <a:rPr lang="en-US" sz="1900" dirty="0">
                <a:hlinkClick r:id="rId5"/>
              </a:rPr>
              <a:t>discord developer portal</a:t>
            </a:r>
            <a:r>
              <a:rPr lang="en-US" sz="1900" dirty="0"/>
              <a:t> </a:t>
            </a:r>
          </a:p>
          <a:p>
            <a:r>
              <a:rPr lang="en-US" sz="1900" dirty="0"/>
              <a:t>Click “New Application” -&gt; Enter details -&gt; Create</a:t>
            </a:r>
          </a:p>
          <a:p>
            <a:r>
              <a:rPr lang="en-US" sz="1900" dirty="0"/>
              <a:t>Press Bot -&gt; Add Bot -&gt; Reset Token -&gt; Save the token</a:t>
            </a:r>
          </a:p>
          <a:p>
            <a:r>
              <a:rPr lang="en-US" sz="1900" dirty="0"/>
              <a:t>Press OAuth2 -&gt; General -&gt; Copy Client ID -&gt; Save the Client ID</a:t>
            </a:r>
          </a:p>
        </p:txBody>
      </p:sp>
      <p:sp>
        <p:nvSpPr>
          <p:cNvPr id="10" name="Text Placeholder 3">
            <a:extLst>
              <a:ext uri="{FF2B5EF4-FFF2-40B4-BE49-F238E27FC236}">
                <a16:creationId xmlns:a16="http://schemas.microsoft.com/office/drawing/2014/main" id="{09283B3C-6E0C-3596-217F-AA621DBD727B}"/>
              </a:ext>
            </a:extLst>
          </p:cNvPr>
          <p:cNvSpPr txBox="1">
            <a:spLocks/>
          </p:cNvSpPr>
          <p:nvPr/>
        </p:nvSpPr>
        <p:spPr>
          <a:xfrm>
            <a:off x="531177" y="3048025"/>
            <a:ext cx="2786045" cy="91499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3: Token screenshot.</a:t>
            </a:r>
          </a:p>
        </p:txBody>
      </p:sp>
      <p:sp>
        <p:nvSpPr>
          <p:cNvPr id="11" name="Text Placeholder 3">
            <a:extLst>
              <a:ext uri="{FF2B5EF4-FFF2-40B4-BE49-F238E27FC236}">
                <a16:creationId xmlns:a16="http://schemas.microsoft.com/office/drawing/2014/main" id="{BE9C9296-1DA6-4B12-9F80-20979B937F15}"/>
              </a:ext>
            </a:extLst>
          </p:cNvPr>
          <p:cNvSpPr txBox="1">
            <a:spLocks/>
          </p:cNvSpPr>
          <p:nvPr/>
        </p:nvSpPr>
        <p:spPr>
          <a:xfrm>
            <a:off x="543489" y="5943001"/>
            <a:ext cx="2786045" cy="91499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4: Client ID screenshot.</a:t>
            </a:r>
          </a:p>
        </p:txBody>
      </p:sp>
    </p:spTree>
    <p:extLst>
      <p:ext uri="{BB962C8B-B14F-4D97-AF65-F5344CB8AC3E}">
        <p14:creationId xmlns:p14="http://schemas.microsoft.com/office/powerpoint/2010/main" val="165374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660AC-8730-F038-D020-5F7B8B09764D}"/>
              </a:ext>
            </a:extLst>
          </p:cNvPr>
          <p:cNvSpPr>
            <a:spLocks noGrp="1"/>
          </p:cNvSpPr>
          <p:nvPr>
            <p:ph type="title"/>
          </p:nvPr>
        </p:nvSpPr>
        <p:spPr/>
        <p:txBody>
          <a:bodyPr/>
          <a:lstStyle/>
          <a:p>
            <a:r>
              <a:rPr lang="en-US" dirty="0"/>
              <a:t>Adding the bot to your server</a:t>
            </a:r>
          </a:p>
        </p:txBody>
      </p:sp>
      <p:sp>
        <p:nvSpPr>
          <p:cNvPr id="3" name="Content Placeholder 2">
            <a:extLst>
              <a:ext uri="{FF2B5EF4-FFF2-40B4-BE49-F238E27FC236}">
                <a16:creationId xmlns:a16="http://schemas.microsoft.com/office/drawing/2014/main" id="{A1A53509-838F-B15B-844D-841078E483F6}"/>
              </a:ext>
            </a:extLst>
          </p:cNvPr>
          <p:cNvSpPr>
            <a:spLocks noGrp="1"/>
          </p:cNvSpPr>
          <p:nvPr>
            <p:ph idx="1"/>
          </p:nvPr>
        </p:nvSpPr>
        <p:spPr/>
        <p:txBody>
          <a:bodyPr/>
          <a:lstStyle/>
          <a:p>
            <a:r>
              <a:rPr lang="en-US" dirty="0"/>
              <a:t>Press OAuth2 -&gt; URL Generator </a:t>
            </a:r>
          </a:p>
          <a:p>
            <a:r>
              <a:rPr lang="en-US" dirty="0"/>
              <a:t>Check “bot” under SCOPES</a:t>
            </a:r>
          </a:p>
          <a:p>
            <a:r>
              <a:rPr lang="en-US" dirty="0"/>
              <a:t>Check “Administrator” under BOT PERMISSIONS</a:t>
            </a:r>
          </a:p>
          <a:p>
            <a:r>
              <a:rPr lang="en-US" dirty="0"/>
              <a:t>Copy the generated URL and invite it to your server</a:t>
            </a:r>
          </a:p>
        </p:txBody>
      </p:sp>
      <p:pic>
        <p:nvPicPr>
          <p:cNvPr id="5" name="Picture 4" descr="A screenshot of a video game&#10;&#10;Description automatically generated with medium confidence">
            <a:extLst>
              <a:ext uri="{FF2B5EF4-FFF2-40B4-BE49-F238E27FC236}">
                <a16:creationId xmlns:a16="http://schemas.microsoft.com/office/drawing/2014/main" id="{876214A6-15CF-F69E-19EB-B5C71A0B80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5588" y="857924"/>
            <a:ext cx="3199403" cy="5360256"/>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C749F82A-E702-E828-57A3-5DA840C159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7092" y="4125970"/>
            <a:ext cx="2412693" cy="2092210"/>
          </a:xfrm>
          <a:prstGeom prst="rect">
            <a:avLst/>
          </a:prstGeom>
        </p:spPr>
      </p:pic>
      <p:sp>
        <p:nvSpPr>
          <p:cNvPr id="8" name="Text Placeholder 3">
            <a:extLst>
              <a:ext uri="{FF2B5EF4-FFF2-40B4-BE49-F238E27FC236}">
                <a16:creationId xmlns:a16="http://schemas.microsoft.com/office/drawing/2014/main" id="{6B59A2DC-F647-CE1F-4677-011B1C585B37}"/>
              </a:ext>
            </a:extLst>
          </p:cNvPr>
          <p:cNvSpPr txBox="1">
            <a:spLocks/>
          </p:cNvSpPr>
          <p:nvPr/>
        </p:nvSpPr>
        <p:spPr>
          <a:xfrm>
            <a:off x="5371641" y="6223530"/>
            <a:ext cx="2418144" cy="42236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5: Join message.</a:t>
            </a:r>
          </a:p>
        </p:txBody>
      </p:sp>
      <p:sp>
        <p:nvSpPr>
          <p:cNvPr id="9" name="Text Placeholder 3">
            <a:extLst>
              <a:ext uri="{FF2B5EF4-FFF2-40B4-BE49-F238E27FC236}">
                <a16:creationId xmlns:a16="http://schemas.microsoft.com/office/drawing/2014/main" id="{E9FDE792-7092-0A51-A884-B891649FFEAC}"/>
              </a:ext>
            </a:extLst>
          </p:cNvPr>
          <p:cNvSpPr txBox="1">
            <a:spLocks/>
          </p:cNvSpPr>
          <p:nvPr/>
        </p:nvSpPr>
        <p:spPr>
          <a:xfrm>
            <a:off x="8525587" y="6230520"/>
            <a:ext cx="3199403" cy="45029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6: Invitation screenshot.</a:t>
            </a:r>
          </a:p>
        </p:txBody>
      </p:sp>
    </p:spTree>
    <p:extLst>
      <p:ext uri="{BB962C8B-B14F-4D97-AF65-F5344CB8AC3E}">
        <p14:creationId xmlns:p14="http://schemas.microsoft.com/office/powerpoint/2010/main" val="3814959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51CE2-879A-AC51-958C-A1A1F39C0EBE}"/>
              </a:ext>
            </a:extLst>
          </p:cNvPr>
          <p:cNvSpPr>
            <a:spLocks noGrp="1"/>
          </p:cNvSpPr>
          <p:nvPr>
            <p:ph type="title"/>
          </p:nvPr>
        </p:nvSpPr>
        <p:spPr/>
        <p:txBody>
          <a:bodyPr/>
          <a:lstStyle/>
          <a:p>
            <a:r>
              <a:rPr lang="en-US" dirty="0"/>
              <a:t>Creating a few new files/folders</a:t>
            </a:r>
          </a:p>
        </p:txBody>
      </p:sp>
      <p:sp>
        <p:nvSpPr>
          <p:cNvPr id="3" name="Content Placeholder 2">
            <a:extLst>
              <a:ext uri="{FF2B5EF4-FFF2-40B4-BE49-F238E27FC236}">
                <a16:creationId xmlns:a16="http://schemas.microsoft.com/office/drawing/2014/main" id="{686D38AC-6007-80FC-E19B-791767EB9915}"/>
              </a:ext>
            </a:extLst>
          </p:cNvPr>
          <p:cNvSpPr>
            <a:spLocks noGrp="1"/>
          </p:cNvSpPr>
          <p:nvPr>
            <p:ph idx="1"/>
          </p:nvPr>
        </p:nvSpPr>
        <p:spPr/>
        <p:txBody>
          <a:bodyPr/>
          <a:lstStyle/>
          <a:p>
            <a:r>
              <a:rPr lang="en-US" dirty="0"/>
              <a:t>Create the following files in our project repository</a:t>
            </a:r>
          </a:p>
          <a:p>
            <a:pPr lvl="2"/>
            <a:r>
              <a:rPr lang="en-US" dirty="0"/>
              <a:t>deploy-commands.js</a:t>
            </a:r>
          </a:p>
          <a:p>
            <a:pPr lvl="2"/>
            <a:r>
              <a:rPr lang="en-US" dirty="0"/>
              <a:t>index.js</a:t>
            </a:r>
          </a:p>
          <a:p>
            <a:pPr lvl="2"/>
            <a:r>
              <a:rPr lang="en-US" dirty="0" err="1"/>
              <a:t>config.json</a:t>
            </a:r>
            <a:endParaRPr lang="en-US" dirty="0"/>
          </a:p>
          <a:p>
            <a:r>
              <a:rPr lang="en-US" dirty="0"/>
              <a:t>Create the following folders in our project repository</a:t>
            </a:r>
          </a:p>
          <a:p>
            <a:pPr lvl="2"/>
            <a:r>
              <a:rPr lang="en-US" dirty="0"/>
              <a:t>commands</a:t>
            </a:r>
          </a:p>
        </p:txBody>
      </p:sp>
    </p:spTree>
    <p:extLst>
      <p:ext uri="{BB962C8B-B14F-4D97-AF65-F5344CB8AC3E}">
        <p14:creationId xmlns:p14="http://schemas.microsoft.com/office/powerpoint/2010/main" val="3567532588"/>
      </p:ext>
    </p:extLst>
  </p:cSld>
  <p:clrMapOvr>
    <a:masterClrMapping/>
  </p:clrMapOvr>
</p:sld>
</file>

<file path=ppt/theme/theme1.xml><?xml version="1.0" encoding="utf-8"?>
<a:theme xmlns:a="http://schemas.openxmlformats.org/drawingml/2006/main" name="FrostyVTI">
  <a:themeElements>
    <a:clrScheme name="AnalogousFromLightSeedLeftStep">
      <a:dk1>
        <a:srgbClr val="000000"/>
      </a:dk1>
      <a:lt1>
        <a:srgbClr val="FFFFFF"/>
      </a:lt1>
      <a:dk2>
        <a:srgbClr val="412428"/>
      </a:dk2>
      <a:lt2>
        <a:srgbClr val="E8E2E2"/>
      </a:lt2>
      <a:accent1>
        <a:srgbClr val="80A9A9"/>
      </a:accent1>
      <a:accent2>
        <a:srgbClr val="75AB95"/>
      </a:accent2>
      <a:accent3>
        <a:srgbClr val="82AB8A"/>
      </a:accent3>
      <a:accent4>
        <a:srgbClr val="81AA74"/>
      </a:accent4>
      <a:accent5>
        <a:srgbClr val="98A67E"/>
      </a:accent5>
      <a:accent6>
        <a:srgbClr val="A6A372"/>
      </a:accent6>
      <a:hlink>
        <a:srgbClr val="AE6B69"/>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TotalTime>
  <Words>3215</Words>
  <Application>Microsoft Office PowerPoint</Application>
  <PresentationFormat>Widescreen</PresentationFormat>
  <Paragraphs>239</Paragraphs>
  <Slides>24</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Avenir Next LT Pro</vt:lpstr>
      <vt:lpstr>Calibri</vt:lpstr>
      <vt:lpstr>fira code</vt:lpstr>
      <vt:lpstr>Goudy Old Style</vt:lpstr>
      <vt:lpstr>Wingdings</vt:lpstr>
      <vt:lpstr>FrostyVTI</vt:lpstr>
      <vt:lpstr>How to make your own Discord Bot using Node.js and discord.js</vt:lpstr>
      <vt:lpstr>What is a discord bot?</vt:lpstr>
      <vt:lpstr>Why make a discord bot?</vt:lpstr>
      <vt:lpstr>Discord.py  vs  discord.js</vt:lpstr>
      <vt:lpstr>Prerequisites</vt:lpstr>
      <vt:lpstr>Setting up the Repository</vt:lpstr>
      <vt:lpstr>Authenticating the Bot</vt:lpstr>
      <vt:lpstr>Adding the bot to your server</vt:lpstr>
      <vt:lpstr>Creating a few new files/folders</vt:lpstr>
      <vt:lpstr>Creating the config.json (config file)</vt:lpstr>
      <vt:lpstr>Creating the index.js file (main file) (adapted source code)</vt:lpstr>
      <vt:lpstr>What is a slash command?</vt:lpstr>
      <vt:lpstr>Creating the index.js file 2 (main file) (adapted source code)</vt:lpstr>
      <vt:lpstr>Creating the index.js file 3 (main file) (adapted source code)</vt:lpstr>
      <vt:lpstr>Creating the deploy-commands.js file (deploy file) (adapted source code)</vt:lpstr>
      <vt:lpstr>Creating the deploy-commands.js file 2 (deploy file) (adapted source code)</vt:lpstr>
      <vt:lpstr>Adding a slash command (hi.js) (adapted source code)</vt:lpstr>
      <vt:lpstr>Directory Structure &amp; Running the bot</vt:lpstr>
      <vt:lpstr>Running the commands on your Discord Server</vt:lpstr>
      <vt:lpstr>Examples</vt:lpstr>
      <vt:lpstr>Examples</vt:lpstr>
      <vt:lpstr>Examples</vt:lpstr>
      <vt:lpstr>Questions/Answers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Your Own Discord Bot</dc:title>
  <dc:creator>William Wallace Santosa</dc:creator>
  <cp:lastModifiedBy>William Wallace Santosa</cp:lastModifiedBy>
  <cp:revision>198</cp:revision>
  <dcterms:created xsi:type="dcterms:W3CDTF">2023-01-16T08:02:23Z</dcterms:created>
  <dcterms:modified xsi:type="dcterms:W3CDTF">2023-01-17T03:54:30Z</dcterms:modified>
</cp:coreProperties>
</file>