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  <p:sldId id="268" r:id="rId13"/>
    <p:sldId id="269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7F61C-794B-40DB-887E-00347195460E}" type="datetimeFigureOut">
              <a:rPr lang="pt-BR" smtClean="0"/>
              <a:t>18/02/2017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A9784-0AD6-4386-8710-BACB963C4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1238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99208" y="1752600"/>
            <a:ext cx="51435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99207" y="3733800"/>
            <a:ext cx="51435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ês imagens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8E45-886E-4DB1-AA68-D577895C5980}" type="datetime1">
              <a:rPr lang="pt-BR" smtClean="0"/>
              <a:t>18/02/2017</a:t>
            </a:fld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84" name="Grupo 83"/>
          <p:cNvGrpSpPr>
            <a:grpSpLocks noChangeAspect="1"/>
          </p:cNvGrpSpPr>
          <p:nvPr/>
        </p:nvGrpSpPr>
        <p:grpSpPr>
          <a:xfrm rot="16200000" flipV="1">
            <a:off x="-425972" y="1653786"/>
            <a:ext cx="5053664" cy="3308889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6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7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8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9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0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1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2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3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4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5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6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97" name="Espaço Reservado para Imagem 33"/>
          <p:cNvSpPr>
            <a:spLocks noGrp="1"/>
          </p:cNvSpPr>
          <p:nvPr>
            <p:ph type="pic" sz="quarter" idx="17"/>
          </p:nvPr>
        </p:nvSpPr>
        <p:spPr>
          <a:xfrm>
            <a:off x="630596" y="1020193"/>
            <a:ext cx="291465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grpSp>
        <p:nvGrpSpPr>
          <p:cNvPr id="98" name="Grupo 97"/>
          <p:cNvGrpSpPr/>
          <p:nvPr/>
        </p:nvGrpSpPr>
        <p:grpSpPr>
          <a:xfrm>
            <a:off x="3991867" y="319177"/>
            <a:ext cx="2542205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0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1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2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3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4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5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6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7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8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9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0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111" name="Espaço Reservado para Imagem 33"/>
          <p:cNvSpPr>
            <a:spLocks noGrp="1" noChangeAspect="1"/>
          </p:cNvSpPr>
          <p:nvPr>
            <p:ph type="pic" sz="quarter" idx="18"/>
          </p:nvPr>
        </p:nvSpPr>
        <p:spPr>
          <a:xfrm>
            <a:off x="4160085" y="529603"/>
            <a:ext cx="2245025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grpSp>
        <p:nvGrpSpPr>
          <p:cNvPr id="112" name="Grupo 111"/>
          <p:cNvGrpSpPr/>
          <p:nvPr/>
        </p:nvGrpSpPr>
        <p:grpSpPr>
          <a:xfrm>
            <a:off x="3991867" y="3436140"/>
            <a:ext cx="2542205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4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5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6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7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8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9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0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1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2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3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4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125" name="Espaço Reservado para Imagem 33"/>
          <p:cNvSpPr>
            <a:spLocks noGrp="1" noChangeAspect="1"/>
          </p:cNvSpPr>
          <p:nvPr>
            <p:ph type="pic" sz="quarter" idx="19"/>
          </p:nvPr>
        </p:nvSpPr>
        <p:spPr>
          <a:xfrm>
            <a:off x="4160085" y="3646566"/>
            <a:ext cx="2245025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126" name="Espaço Reservado para Texto 3"/>
          <p:cNvSpPr>
            <a:spLocks noGrp="1"/>
          </p:cNvSpPr>
          <p:nvPr>
            <p:ph type="body" sz="half" idx="21"/>
          </p:nvPr>
        </p:nvSpPr>
        <p:spPr>
          <a:xfrm>
            <a:off x="6799661" y="2048894"/>
            <a:ext cx="1714500" cy="2514599"/>
          </a:xfrm>
        </p:spPr>
        <p:txBody>
          <a:bodyPr anchor="ctr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33799" y="1330347"/>
            <a:ext cx="288036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7460" y="914400"/>
            <a:ext cx="462915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633799" y="3555524"/>
            <a:ext cx="288036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56708" y="6019801"/>
            <a:ext cx="1047195" cy="228600"/>
          </a:xfrm>
        </p:spPr>
        <p:txBody>
          <a:bodyPr/>
          <a:lstStyle/>
          <a:p>
            <a:fld id="{28352CAC-0EAB-49A0-B923-DFD0D7BD563A}" type="datetime1">
              <a:rPr lang="pt-BR" smtClean="0"/>
              <a:t>18/02/2017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98910" y="6019801"/>
            <a:ext cx="571500" cy="228600"/>
          </a:xfrm>
        </p:spPr>
        <p:txBody>
          <a:bodyPr/>
          <a:lstStyle>
            <a:lvl1pPr algn="l">
              <a:defRPr/>
            </a:lvl1pPr>
          </a:lstStyle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446659" y="781399"/>
            <a:ext cx="4825049" cy="5053665"/>
            <a:chOff x="5162444" y="781398"/>
            <a:chExt cx="6433398" cy="5053665"/>
          </a:xfrm>
        </p:grpSpPr>
        <p:sp>
          <p:nvSpPr>
            <p:cNvPr id="9" name="Forma livre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" name="Forma livre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orma livre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1" name="Forma livre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12" name="Forma livre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Forma livre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4" name="Forma livre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Forma livre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orma livre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8" name="Forma livre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9" name="Forma livre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19668" y="1330347"/>
            <a:ext cx="288036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27460" y="1031195"/>
            <a:ext cx="44577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619668" y="3555522"/>
            <a:ext cx="288036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D767-AC9E-48A6-93AF-7898C779B81E}" type="datetime1">
              <a:rPr lang="pt-BR" smtClean="0"/>
              <a:t>18/02/2017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FD06-AC3C-4705-9972-7FFB5DBFCEF4}" type="datetime1">
              <a:rPr lang="pt-BR" smtClean="0"/>
              <a:t>18/02/2017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218202" y="304800"/>
            <a:ext cx="1297148" cy="56769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04800"/>
            <a:ext cx="6475253" cy="56769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BF16-DEF7-4ABE-9A8F-33FE4EDE45EC}" type="datetime1">
              <a:rPr lang="pt-BR" smtClean="0"/>
              <a:t>18/02/2017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5F58-F6BA-407A-9961-AD93E1BE12CC}" type="datetime1">
              <a:rPr lang="pt-BR" smtClean="0"/>
              <a:t>18/02/2017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99210" y="1828800"/>
            <a:ext cx="51435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199207" y="3733800"/>
            <a:ext cx="51435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98909" y="1825625"/>
            <a:ext cx="3715941" cy="418795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713561" cy="418795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669B-FD9E-4057-8410-A0FB260F7AEF}" type="datetime1">
              <a:rPr lang="pt-BR" smtClean="0"/>
              <a:t>18/02/2017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02386" y="1681163"/>
            <a:ext cx="3717036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02386" y="2505076"/>
            <a:ext cx="3717036" cy="3476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717036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6"/>
            <a:ext cx="3717036" cy="3476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D8F1-D3EF-4887-9909-8EA725B16576}" type="datetime1">
              <a:rPr lang="pt-BR" smtClean="0"/>
              <a:t>18/02/2017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B504-F979-49C7-B196-8D2E27162DE2}" type="datetime1">
              <a:rPr lang="pt-BR" smtClean="0"/>
              <a:t>18/02/2017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D602-E9BB-4957-9221-FA1C47366EC1}" type="datetime1">
              <a:rPr lang="pt-BR" smtClean="0"/>
              <a:t>18/02/2017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F99C-41EF-4B8D-B796-408CCD2B181F}" type="datetime1">
              <a:rPr lang="pt-BR" smtClean="0"/>
              <a:t>18/02/2017</a:t>
            </a:fld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430824" y="724620"/>
            <a:ext cx="3989234" cy="379562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4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8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9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0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1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4713841" y="724620"/>
            <a:ext cx="3989234" cy="379562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4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5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8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9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0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36" name="Espaço Reservado para Imagem 33"/>
          <p:cNvSpPr>
            <a:spLocks noGrp="1" noChangeAspect="1"/>
          </p:cNvSpPr>
          <p:nvPr>
            <p:ph type="pic" sz="quarter" idx="17"/>
          </p:nvPr>
        </p:nvSpPr>
        <p:spPr>
          <a:xfrm>
            <a:off x="625215" y="1020195"/>
            <a:ext cx="3600451" cy="32004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37" name="Espaço Reservado para Imagem 33"/>
          <p:cNvSpPr>
            <a:spLocks noGrp="1" noChangeAspect="1"/>
          </p:cNvSpPr>
          <p:nvPr>
            <p:ph type="pic" sz="quarter" idx="18"/>
          </p:nvPr>
        </p:nvSpPr>
        <p:spPr>
          <a:xfrm>
            <a:off x="4908232" y="1020195"/>
            <a:ext cx="3600451" cy="32004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39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89317" y="4648200"/>
            <a:ext cx="3276735" cy="1295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0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5057181" y="4648200"/>
            <a:ext cx="3276735" cy="1295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ê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205E-CFD7-4720-B70A-9FBBFBB8E114}" type="datetime1">
              <a:rPr lang="pt-BR" smtClean="0"/>
              <a:t>18/02/2017</a:t>
            </a:fld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35" name="Grupo 34"/>
          <p:cNvGrpSpPr>
            <a:grpSpLocks noChangeAspect="1"/>
          </p:cNvGrpSpPr>
          <p:nvPr/>
        </p:nvGrpSpPr>
        <p:grpSpPr>
          <a:xfrm rot="5400000">
            <a:off x="2508625" y="1070637"/>
            <a:ext cx="4116828" cy="253746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38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1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2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3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4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5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6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7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8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9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0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1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grpSp>
        <p:nvGrpSpPr>
          <p:cNvPr id="52" name="Grupo 51"/>
          <p:cNvGrpSpPr>
            <a:grpSpLocks noChangeAspect="1"/>
          </p:cNvGrpSpPr>
          <p:nvPr/>
        </p:nvGrpSpPr>
        <p:grpSpPr>
          <a:xfrm rot="5400000">
            <a:off x="-317047" y="1550435"/>
            <a:ext cx="4114800" cy="2536211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4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5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6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7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8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9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0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1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2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3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4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grpSp>
        <p:nvGrpSpPr>
          <p:cNvPr id="65" name="Grupo 64"/>
          <p:cNvGrpSpPr>
            <a:grpSpLocks noChangeAspect="1"/>
          </p:cNvGrpSpPr>
          <p:nvPr/>
        </p:nvGrpSpPr>
        <p:grpSpPr>
          <a:xfrm rot="5400000">
            <a:off x="5338579" y="1550440"/>
            <a:ext cx="4114800" cy="253621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66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7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8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9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0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1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2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3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4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5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6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7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78" name="Espaço Reservado para Imagem 33"/>
          <p:cNvSpPr>
            <a:spLocks noGrp="1"/>
          </p:cNvSpPr>
          <p:nvPr>
            <p:ph type="pic" sz="quarter" idx="18"/>
          </p:nvPr>
        </p:nvSpPr>
        <p:spPr>
          <a:xfrm>
            <a:off x="3449914" y="533400"/>
            <a:ext cx="222885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79" name="Espaço Reservado para Imagem 33"/>
          <p:cNvSpPr>
            <a:spLocks noGrp="1"/>
          </p:cNvSpPr>
          <p:nvPr>
            <p:ph type="pic" sz="quarter" idx="19"/>
          </p:nvPr>
        </p:nvSpPr>
        <p:spPr>
          <a:xfrm>
            <a:off x="625928" y="1013590"/>
            <a:ext cx="222885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80" name="Espaço Reservado para Imagem 33"/>
          <p:cNvSpPr>
            <a:spLocks noGrp="1"/>
          </p:cNvSpPr>
          <p:nvPr>
            <p:ph type="pic" sz="quarter" idx="20"/>
          </p:nvPr>
        </p:nvSpPr>
        <p:spPr>
          <a:xfrm>
            <a:off x="6281554" y="1013591"/>
            <a:ext cx="222885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81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11653" y="5018002"/>
            <a:ext cx="20574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2" name="Espaço Reservado para Texto 3"/>
          <p:cNvSpPr>
            <a:spLocks noGrp="1"/>
          </p:cNvSpPr>
          <p:nvPr>
            <p:ph type="body" sz="half" idx="21"/>
          </p:nvPr>
        </p:nvSpPr>
        <p:spPr>
          <a:xfrm>
            <a:off x="3530406" y="4582378"/>
            <a:ext cx="20574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3" name="Espaço Reservado para Texto 3"/>
          <p:cNvSpPr>
            <a:spLocks noGrp="1"/>
          </p:cNvSpPr>
          <p:nvPr>
            <p:ph type="body" sz="half" idx="22"/>
          </p:nvPr>
        </p:nvSpPr>
        <p:spPr>
          <a:xfrm>
            <a:off x="6367279" y="5018002"/>
            <a:ext cx="20574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98909" y="304800"/>
            <a:ext cx="75438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8911" y="1752600"/>
            <a:ext cx="75438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56708" y="6019801"/>
            <a:ext cx="104719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8DBC067-78EC-47A5-A946-5706EAC747D3}" type="datetime1">
              <a:rPr lang="pt-BR" smtClean="0"/>
              <a:t>18/02/2017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484710" y="6019801"/>
            <a:ext cx="44577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98910" y="6019801"/>
            <a:ext cx="5715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22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Resultado de imagem para cenario mario 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" y="0"/>
            <a:ext cx="91683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sultado de imagem para scratch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6" y="4869160"/>
            <a:ext cx="1261287" cy="136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fem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95" y="399986"/>
            <a:ext cx="2633396" cy="65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/>
          <p:cNvSpPr/>
          <p:nvPr/>
        </p:nvSpPr>
        <p:spPr>
          <a:xfrm>
            <a:off x="2627784" y="2492896"/>
            <a:ext cx="27241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chemeClr val="tx2"/>
                </a:solidFill>
              </a:rPr>
              <a:t>Aula </a:t>
            </a:r>
            <a:r>
              <a:rPr lang="pt-BR" sz="4400" b="1" dirty="0" smtClean="0">
                <a:solidFill>
                  <a:schemeClr val="tx2"/>
                </a:solidFill>
              </a:rPr>
              <a:t>02</a:t>
            </a:r>
            <a:endParaRPr lang="pt-BR" sz="4400" b="1" dirty="0">
              <a:solidFill>
                <a:schemeClr val="tx2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892488" y="3230014"/>
            <a:ext cx="416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tx2"/>
                </a:solidFill>
              </a:rPr>
              <a:t>Prof°:William Sarti 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510093" y="3756746"/>
            <a:ext cx="4392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 smtClean="0">
                <a:solidFill>
                  <a:schemeClr val="tx2"/>
                </a:solidFill>
              </a:rPr>
              <a:t>Williamsartijose@Hotmail.com</a:t>
            </a:r>
            <a:endParaRPr lang="pt-BR" sz="2000" b="1" dirty="0">
              <a:solidFill>
                <a:schemeClr val="tx2"/>
              </a:solidFill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1918631" y="3599346"/>
            <a:ext cx="424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6462772" y="3014571"/>
            <a:ext cx="24805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tx2"/>
                </a:solidFill>
              </a:rPr>
              <a:t>Scratch</a:t>
            </a:r>
          </a:p>
        </p:txBody>
      </p:sp>
    </p:spTree>
    <p:extLst>
      <p:ext uri="{BB962C8B-B14F-4D97-AF65-F5344CB8AC3E}">
        <p14:creationId xmlns:p14="http://schemas.microsoft.com/office/powerpoint/2010/main" val="9192457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Movimentando o Sprite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b="1" smtClean="0">
                <a:solidFill>
                  <a:schemeClr val="tx2"/>
                </a:solidFill>
              </a:rPr>
              <a:t>10</a:t>
            </a:fld>
            <a:endParaRPr lang="pt-BR" b="1" dirty="0">
              <a:solidFill>
                <a:schemeClr val="tx2"/>
              </a:solidFill>
            </a:endParaRPr>
          </a:p>
        </p:txBody>
      </p:sp>
      <p:pic>
        <p:nvPicPr>
          <p:cNvPr id="6146" name="Picture 2" descr="C:\Users\Rubiany\Dropbox\TCC\Scratch\Imagens\imagem_1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3"/>
            <a:ext cx="3895725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 explicativo retangular 5"/>
          <p:cNvSpPr/>
          <p:nvPr/>
        </p:nvSpPr>
        <p:spPr>
          <a:xfrm>
            <a:off x="5364088" y="1700807"/>
            <a:ext cx="3312368" cy="629791"/>
          </a:xfrm>
          <a:prstGeom prst="wedgeRectCallout">
            <a:avLst>
              <a:gd name="adj1" fmla="val -80226"/>
              <a:gd name="adj2" fmla="val 603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Adicione agora o </a:t>
            </a:r>
            <a:endParaRPr lang="pt-BR" sz="1500" dirty="0"/>
          </a:p>
        </p:txBody>
      </p:sp>
      <p:pic>
        <p:nvPicPr>
          <p:cNvPr id="6147" name="Picture 3" descr="C:\Users\Rubiany\Dropbox\TCC\Scratch\Imagens\Blocos\semp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849" y="1772814"/>
            <a:ext cx="8096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Rubiany\Dropbox\TCC\Scratch\Imagens\personage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46" y="4653136"/>
            <a:ext cx="872694" cy="130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Rubiany\Dropbox\TCC\Scratch\Imagens\imagem_1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37" y="3068960"/>
            <a:ext cx="2232248" cy="180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o explicativo retangular 7"/>
          <p:cNvSpPr/>
          <p:nvPr/>
        </p:nvSpPr>
        <p:spPr>
          <a:xfrm>
            <a:off x="4951983" y="5517232"/>
            <a:ext cx="3960441" cy="720080"/>
          </a:xfrm>
          <a:prstGeom prst="wedgeRectCallout">
            <a:avLst>
              <a:gd name="adj1" fmla="val 31641"/>
              <a:gd name="adj2" fmla="val -13759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Adicione 		e 	e em seguida clique na bandeira verde.</a:t>
            </a:r>
            <a:endParaRPr lang="pt-BR" sz="1500" dirty="0"/>
          </a:p>
        </p:txBody>
      </p:sp>
      <p:pic>
        <p:nvPicPr>
          <p:cNvPr id="6149" name="Picture 5" descr="C:\Users\Rubiany\Dropbox\TCC\Scratch\Imagens\Blocos\se toca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014" y="5582105"/>
            <a:ext cx="1475835" cy="29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o explicativo em elipse 13"/>
          <p:cNvSpPr/>
          <p:nvPr/>
        </p:nvSpPr>
        <p:spPr>
          <a:xfrm>
            <a:off x="1475656" y="4324463"/>
            <a:ext cx="3384376" cy="1512167"/>
          </a:xfrm>
          <a:prstGeom prst="wedgeEllipseCallout">
            <a:avLst>
              <a:gd name="adj1" fmla="val -56472"/>
              <a:gd name="adj2" fmla="val 349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/>
              <a:t>Agora irei me movimentar sem parar, no entanto você </a:t>
            </a:r>
            <a:r>
              <a:rPr lang="pt-BR" sz="1600" dirty="0" smtClean="0"/>
              <a:t>irá </a:t>
            </a:r>
            <a:r>
              <a:rPr lang="pt-BR" sz="1600" dirty="0"/>
              <a:t>me perder de vista!</a:t>
            </a:r>
          </a:p>
        </p:txBody>
      </p:sp>
    </p:spTree>
    <p:extLst>
      <p:ext uri="{BB962C8B-B14F-4D97-AF65-F5344CB8AC3E}">
        <p14:creationId xmlns:p14="http://schemas.microsoft.com/office/powerpoint/2010/main" val="108190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Rubiany\Dropbox\TCC\Scratch\Imagens\projetos\p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52" y="1627909"/>
            <a:ext cx="7418443" cy="413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Vamos praticar!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b="1" smtClean="0">
                <a:solidFill>
                  <a:schemeClr val="tx2"/>
                </a:solidFill>
              </a:rPr>
              <a:t>11</a:t>
            </a:fld>
            <a:endParaRPr lang="pt-BR" b="1" dirty="0">
              <a:solidFill>
                <a:schemeClr val="tx2"/>
              </a:solidFill>
            </a:endParaRPr>
          </a:p>
        </p:txBody>
      </p:sp>
      <p:sp>
        <p:nvSpPr>
          <p:cNvPr id="6" name="Texto explicativo retangular 5"/>
          <p:cNvSpPr/>
          <p:nvPr/>
        </p:nvSpPr>
        <p:spPr>
          <a:xfrm>
            <a:off x="1858469" y="4880488"/>
            <a:ext cx="1728192" cy="1008112"/>
          </a:xfrm>
          <a:prstGeom prst="wedgeRectCallout">
            <a:avLst>
              <a:gd name="adj1" fmla="val -32056"/>
              <a:gd name="adj2" fmla="val -8729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Arraste estes blocos para a área de informações.</a:t>
            </a:r>
            <a:endParaRPr lang="pt-BR" sz="1500" dirty="0"/>
          </a:p>
        </p:txBody>
      </p:sp>
      <p:sp>
        <p:nvSpPr>
          <p:cNvPr id="8" name="Texto explicativo retangular 7"/>
          <p:cNvSpPr/>
          <p:nvPr/>
        </p:nvSpPr>
        <p:spPr>
          <a:xfrm>
            <a:off x="7115472" y="2456892"/>
            <a:ext cx="1656184" cy="648072"/>
          </a:xfrm>
          <a:prstGeom prst="wedgeRectCallout">
            <a:avLst>
              <a:gd name="adj1" fmla="val -101419"/>
              <a:gd name="adj2" fmla="val 4463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Escolha este objeto.</a:t>
            </a:r>
            <a:endParaRPr lang="pt-BR" sz="1500" dirty="0"/>
          </a:p>
        </p:txBody>
      </p:sp>
      <p:sp>
        <p:nvSpPr>
          <p:cNvPr id="9" name="Texto explicativo retangular 8"/>
          <p:cNvSpPr/>
          <p:nvPr/>
        </p:nvSpPr>
        <p:spPr>
          <a:xfrm>
            <a:off x="7757717" y="3842823"/>
            <a:ext cx="1296144" cy="1008112"/>
          </a:xfrm>
          <a:prstGeom prst="wedgeRectCallout">
            <a:avLst>
              <a:gd name="adj1" fmla="val -90579"/>
              <a:gd name="adj2" fmla="val 1165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Escolha também um palco.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155003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Desafio 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b="1" smtClean="0">
                <a:solidFill>
                  <a:schemeClr val="tx2"/>
                </a:solidFill>
              </a:rPr>
              <a:t>12</a:t>
            </a:fld>
            <a:endParaRPr lang="pt-BR" b="1" dirty="0">
              <a:solidFill>
                <a:schemeClr val="tx2"/>
              </a:solidFill>
            </a:endParaRPr>
          </a:p>
        </p:txBody>
      </p:sp>
      <p:pic>
        <p:nvPicPr>
          <p:cNvPr id="2050" name="Picture 2" descr="C:\Users\Rubiany\Dropbox\TCC\Scratch\Imagens\palco\Sem títul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44612"/>
            <a:ext cx="2577625" cy="236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611560" y="1412776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	Faça um projeto que quando executado o Sprite mova 40 passos, deslize para a posição x=67 e y=22 em 1 segundo e mude de traje. </a:t>
            </a:r>
            <a:endParaRPr lang="pt-BR" sz="2400" dirty="0"/>
          </a:p>
        </p:txBody>
      </p:sp>
      <p:sp>
        <p:nvSpPr>
          <p:cNvPr id="7" name="Texto explicativo retangular 6"/>
          <p:cNvSpPr/>
          <p:nvPr/>
        </p:nvSpPr>
        <p:spPr>
          <a:xfrm>
            <a:off x="6444208" y="3708676"/>
            <a:ext cx="1872208" cy="900653"/>
          </a:xfrm>
          <a:prstGeom prst="wedgeRectCallout">
            <a:avLst>
              <a:gd name="adj1" fmla="val -60443"/>
              <a:gd name="adj2" fmla="val 7353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Selecione este objeto e importe seu traje.</a:t>
            </a:r>
            <a:endParaRPr lang="pt-BR" sz="1500" dirty="0"/>
          </a:p>
        </p:txBody>
      </p:sp>
      <p:sp>
        <p:nvSpPr>
          <p:cNvPr id="11" name="Texto explicativo retangular 10"/>
          <p:cNvSpPr/>
          <p:nvPr/>
        </p:nvSpPr>
        <p:spPr>
          <a:xfrm>
            <a:off x="3563888" y="3889248"/>
            <a:ext cx="1368152" cy="720081"/>
          </a:xfrm>
          <a:prstGeom prst="wedgeRectCallout">
            <a:avLst>
              <a:gd name="adj1" fmla="val -63197"/>
              <a:gd name="adj2" fmla="val 8099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Selecione este palco.</a:t>
            </a:r>
            <a:endParaRPr lang="pt-BR" sz="15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3966293" y="285293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Dicas:</a:t>
            </a:r>
            <a:endParaRPr lang="pt-BR" sz="2400" dirty="0"/>
          </a:p>
        </p:txBody>
      </p:sp>
      <p:pic>
        <p:nvPicPr>
          <p:cNvPr id="3" name="Picture 2" descr="C:\Users\Rubiany\Dropbox\TCC\Scratch\Imagens\objetos\objeto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414452"/>
            <a:ext cx="936104" cy="242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1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Desafio 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b="1" smtClean="0">
                <a:solidFill>
                  <a:schemeClr val="tx2"/>
                </a:solidFill>
              </a:rPr>
              <a:t>13</a:t>
            </a:fld>
            <a:endParaRPr lang="pt-BR" b="1" dirty="0">
              <a:solidFill>
                <a:schemeClr val="tx2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99592" y="1556792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smtClean="0"/>
              <a:t>	Deve </a:t>
            </a:r>
            <a:r>
              <a:rPr lang="pt-BR" sz="2400" dirty="0" smtClean="0"/>
              <a:t>ficar assim!</a:t>
            </a:r>
            <a:endParaRPr lang="pt-BR" sz="2400" dirty="0"/>
          </a:p>
        </p:txBody>
      </p:sp>
      <p:pic>
        <p:nvPicPr>
          <p:cNvPr id="1026" name="Picture 2" descr="C:\Users\Rubiany\Dropbox\tcc\scratch\imagens\projetos\p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95" y="2018457"/>
            <a:ext cx="79914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69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Introdução;</a:t>
            </a:r>
          </a:p>
          <a:p>
            <a:r>
              <a:rPr lang="pt-BR" dirty="0" smtClean="0"/>
              <a:t>Posicionando os Sprites no Cenário;</a:t>
            </a:r>
          </a:p>
          <a:p>
            <a:r>
              <a:rPr lang="pt-BR" dirty="0" smtClean="0"/>
              <a:t>Principais Blocos;</a:t>
            </a:r>
          </a:p>
          <a:p>
            <a:r>
              <a:rPr lang="pt-BR" dirty="0" smtClean="0"/>
              <a:t>Movimentando o Sprite;</a:t>
            </a:r>
          </a:p>
          <a:p>
            <a:r>
              <a:rPr lang="pt-BR" dirty="0" smtClean="0"/>
              <a:t>Vamos Praticar;</a:t>
            </a:r>
          </a:p>
          <a:p>
            <a:r>
              <a:rPr lang="pt-BR" dirty="0" smtClean="0"/>
              <a:t>Desafio.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b="1" smtClean="0">
                <a:solidFill>
                  <a:schemeClr val="tx2"/>
                </a:solidFill>
              </a:rPr>
              <a:t>2</a:t>
            </a:fld>
            <a:endParaRPr lang="pt-BR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53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Os blocos de movimento são utilizados para movimentar os </a:t>
            </a:r>
            <a:r>
              <a:rPr lang="pt-BR" smtClean="0"/>
              <a:t>Sprites</a:t>
            </a:r>
            <a:r>
              <a:rPr lang="pt-BR" dirty="0" smtClean="0"/>
              <a:t> dentro do palco. Além disso, é possível também alterar e visualizar a localização dos objetos no cenário.</a:t>
            </a:r>
          </a:p>
          <a:p>
            <a:pPr marL="0" indent="0" algn="just">
              <a:buNone/>
            </a:pPr>
            <a:r>
              <a:rPr lang="pt-BR" dirty="0"/>
              <a:t>	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b="1" smtClean="0">
                <a:solidFill>
                  <a:schemeClr val="tx2"/>
                </a:solidFill>
              </a:rPr>
              <a:t>3</a:t>
            </a:fld>
            <a:endParaRPr lang="pt-BR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26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Posicionando os Sprites no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Para posicionar os sprites dentro do cenário é preciso ter um breve conhecimento sobre coordenadas cartesianas.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b="1" smtClean="0">
                <a:solidFill>
                  <a:schemeClr val="tx2"/>
                </a:solidFill>
              </a:rPr>
              <a:t>4</a:t>
            </a:fld>
            <a:endParaRPr lang="pt-BR" b="1" dirty="0">
              <a:solidFill>
                <a:schemeClr val="tx2"/>
              </a:solidFill>
            </a:endParaRPr>
          </a:p>
        </p:txBody>
      </p:sp>
      <p:pic>
        <p:nvPicPr>
          <p:cNvPr id="3074" name="Picture 2" descr="C:\Users\Rubiany\Dropbox\TCC\Scratch\Imagens\palco_coordenad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852936"/>
            <a:ext cx="4248472" cy="308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46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Principais Blocos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Os blocos contidos na palheta de movimentos são do tipo empilháveis ou repórteres/valores.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Os principais blocos  são: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b="1" smtClean="0">
                <a:solidFill>
                  <a:schemeClr val="tx2"/>
                </a:solidFill>
              </a:rPr>
              <a:t>5</a:t>
            </a:fld>
            <a:endParaRPr lang="pt-BR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Rubiany\Dropbox\TCC\Scratch\Imagens\Blocos\mova_passo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3" r="4779"/>
          <a:stretch/>
        </p:blipFill>
        <p:spPr bwMode="auto">
          <a:xfrm>
            <a:off x="899592" y="3721209"/>
            <a:ext cx="187220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 explicativo retangular 5"/>
          <p:cNvSpPr/>
          <p:nvPr/>
        </p:nvSpPr>
        <p:spPr>
          <a:xfrm>
            <a:off x="3779912" y="3734692"/>
            <a:ext cx="4968552" cy="576064"/>
          </a:xfrm>
          <a:prstGeom prst="wedgeRectCallout">
            <a:avLst>
              <a:gd name="adj1" fmla="val -68567"/>
              <a:gd name="adj2" fmla="val -1526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Movimenta o Sprite determinada quantidade de passos.</a:t>
            </a:r>
            <a:endParaRPr lang="pt-BR" sz="1500" dirty="0"/>
          </a:p>
        </p:txBody>
      </p:sp>
      <p:pic>
        <p:nvPicPr>
          <p:cNvPr id="1027" name="Picture 3" descr="C:\Users\Rubiany\Dropbox\TCC\Scratch\Imagens\Blocos\vi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2" t="8820" r="4943" b="9409"/>
          <a:stretch/>
        </p:blipFill>
        <p:spPr bwMode="auto">
          <a:xfrm>
            <a:off x="899592" y="4578125"/>
            <a:ext cx="1867795" cy="94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 explicativo retangular 6"/>
          <p:cNvSpPr/>
          <p:nvPr/>
        </p:nvSpPr>
        <p:spPr>
          <a:xfrm>
            <a:off x="3275856" y="4743146"/>
            <a:ext cx="5472608" cy="612068"/>
          </a:xfrm>
          <a:prstGeom prst="wedgeRectCallout">
            <a:avLst>
              <a:gd name="adj1" fmla="val -59157"/>
              <a:gd name="adj2" fmla="val -1820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 Estes blocos viram o Sprite determinada quantidade de graus no sentido horário ou anti-horário.</a:t>
            </a:r>
            <a:endParaRPr lang="pt-BR" sz="1500" dirty="0"/>
          </a:p>
        </p:txBody>
      </p:sp>
      <p:sp>
        <p:nvSpPr>
          <p:cNvPr id="8" name="Retângulo 7"/>
          <p:cNvSpPr/>
          <p:nvPr/>
        </p:nvSpPr>
        <p:spPr>
          <a:xfrm>
            <a:off x="899591" y="4977171"/>
            <a:ext cx="186779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09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Principais Blocos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b="1" smtClean="0">
                <a:solidFill>
                  <a:schemeClr val="tx2"/>
                </a:solidFill>
              </a:rPr>
              <a:t>6</a:t>
            </a:fld>
            <a:endParaRPr lang="pt-BR" b="1" dirty="0">
              <a:solidFill>
                <a:schemeClr val="tx2"/>
              </a:solidFill>
            </a:endParaRPr>
          </a:p>
        </p:txBody>
      </p:sp>
      <p:pic>
        <p:nvPicPr>
          <p:cNvPr id="2050" name="Picture 2" descr="C:\Users\Rubiany\Dropbox\TCC\Scratch\Imagens\Blocos\aponte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" t="14785" r="806" b="11036"/>
          <a:stretch/>
        </p:blipFill>
        <p:spPr bwMode="auto">
          <a:xfrm>
            <a:off x="667005" y="2348880"/>
            <a:ext cx="2229629" cy="50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 explicativo retangular 5"/>
          <p:cNvSpPr/>
          <p:nvPr/>
        </p:nvSpPr>
        <p:spPr>
          <a:xfrm>
            <a:off x="3635896" y="2408757"/>
            <a:ext cx="5112568" cy="504056"/>
          </a:xfrm>
          <a:prstGeom prst="wedgeRectCallout">
            <a:avLst>
              <a:gd name="adj1" fmla="val -64658"/>
              <a:gd name="adj2" fmla="val -1343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Aponta o Sprite para a direção especificada.</a:t>
            </a:r>
            <a:endParaRPr lang="pt-BR" sz="1500" dirty="0"/>
          </a:p>
        </p:txBody>
      </p:sp>
      <p:pic>
        <p:nvPicPr>
          <p:cNvPr id="2051" name="Picture 3" descr="C:\Users\Rubiany\Dropbox\TCC\Scratch\Imagens\Blocos\vá pa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05" y="3567096"/>
            <a:ext cx="2232248" cy="42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 explicativo retangular 6"/>
          <p:cNvSpPr/>
          <p:nvPr/>
        </p:nvSpPr>
        <p:spPr>
          <a:xfrm>
            <a:off x="3275856" y="3525539"/>
            <a:ext cx="5472608" cy="551533"/>
          </a:xfrm>
          <a:prstGeom prst="wedgeRectCallout">
            <a:avLst>
              <a:gd name="adj1" fmla="val -56245"/>
              <a:gd name="adj2" fmla="val -1797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Desloca o Sprite no cenário para determinada posição x-y.</a:t>
            </a:r>
            <a:endParaRPr lang="pt-BR" sz="1500" dirty="0"/>
          </a:p>
        </p:txBody>
      </p:sp>
      <p:pic>
        <p:nvPicPr>
          <p:cNvPr id="2052" name="Picture 4" descr="C:\Users\Rubiany\Dropbox\TCC\Scratch\Imagens\Blocos\desliz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28"/>
          <a:stretch/>
        </p:blipFill>
        <p:spPr bwMode="auto">
          <a:xfrm>
            <a:off x="667005" y="4734021"/>
            <a:ext cx="2781448" cy="46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o explicativo retangular 7"/>
          <p:cNvSpPr/>
          <p:nvPr/>
        </p:nvSpPr>
        <p:spPr>
          <a:xfrm>
            <a:off x="4027985" y="4734021"/>
            <a:ext cx="4717566" cy="564024"/>
          </a:xfrm>
          <a:prstGeom prst="wedgeRectCallout">
            <a:avLst>
              <a:gd name="adj1" fmla="val -60946"/>
              <a:gd name="adj2" fmla="val -1231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Desliza o Sprite para a posição x especificada em determinada quantidade de segundos.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208196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Principais Blocos 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b="1" smtClean="0">
                <a:solidFill>
                  <a:schemeClr val="tx2"/>
                </a:solidFill>
              </a:rPr>
              <a:t>7</a:t>
            </a:fld>
            <a:endParaRPr lang="pt-BR" b="1" dirty="0">
              <a:solidFill>
                <a:schemeClr val="tx2"/>
              </a:solidFill>
            </a:endParaRPr>
          </a:p>
        </p:txBody>
      </p:sp>
      <p:pic>
        <p:nvPicPr>
          <p:cNvPr id="4098" name="Picture 2" descr="C:\Users\Rubiany\Dropbox\TCC\Scratch\Imagens\Blocos\mude x y par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79" y="3429000"/>
            <a:ext cx="1584176" cy="79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 explicativo retangular 6"/>
          <p:cNvSpPr/>
          <p:nvPr/>
        </p:nvSpPr>
        <p:spPr>
          <a:xfrm>
            <a:off x="2877816" y="3573016"/>
            <a:ext cx="5798640" cy="576064"/>
          </a:xfrm>
          <a:prstGeom prst="wedgeRectCallout">
            <a:avLst>
              <a:gd name="adj1" fmla="val -63114"/>
              <a:gd name="adj2" fmla="val -1248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Estes blocos mudam o sprite para a posição x ou y especificada.</a:t>
            </a:r>
            <a:endParaRPr lang="pt-BR" sz="1500" dirty="0"/>
          </a:p>
        </p:txBody>
      </p:sp>
      <p:pic>
        <p:nvPicPr>
          <p:cNvPr id="4099" name="Picture 3" descr="C:\Users\Rubiany\Dropbox\TCC\Scratch\Imagens\Blocos\se toc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97152"/>
            <a:ext cx="1872208" cy="51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 explicativo retangular 5"/>
          <p:cNvSpPr/>
          <p:nvPr/>
        </p:nvSpPr>
        <p:spPr>
          <a:xfrm>
            <a:off x="2987824" y="4860700"/>
            <a:ext cx="5688632" cy="512516"/>
          </a:xfrm>
          <a:prstGeom prst="wedgeRectCallout">
            <a:avLst>
              <a:gd name="adj1" fmla="val -59794"/>
              <a:gd name="adj2" fmla="val -1287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Este bloco faz com que o Sprite volte na direção oposta, caso ele toque na borda.</a:t>
            </a:r>
            <a:endParaRPr lang="pt-BR" sz="1500" dirty="0"/>
          </a:p>
        </p:txBody>
      </p:sp>
      <p:sp>
        <p:nvSpPr>
          <p:cNvPr id="9" name="Retângulo 8"/>
          <p:cNvSpPr/>
          <p:nvPr/>
        </p:nvSpPr>
        <p:spPr>
          <a:xfrm flipV="1">
            <a:off x="539552" y="3815326"/>
            <a:ext cx="1588314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5" descr="C:\Users\Rubiany\Dropbox\TCC\Scratch\Imagens\Blocos\mude x 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1516306" cy="89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o explicativo retangular 10"/>
          <p:cNvSpPr/>
          <p:nvPr/>
        </p:nvSpPr>
        <p:spPr>
          <a:xfrm>
            <a:off x="2877816" y="2276872"/>
            <a:ext cx="5798640" cy="576064"/>
          </a:xfrm>
          <a:prstGeom prst="wedgeRectCallout">
            <a:avLst>
              <a:gd name="adj1" fmla="val -61816"/>
              <a:gd name="adj2" fmla="val -1474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Estes blocos alteram a posição de x ou y acrescentado o valor especificado a sua posição.</a:t>
            </a:r>
            <a:endParaRPr lang="pt-BR" sz="1500" dirty="0"/>
          </a:p>
        </p:txBody>
      </p:sp>
      <p:sp>
        <p:nvSpPr>
          <p:cNvPr id="12" name="Retângulo 11"/>
          <p:cNvSpPr/>
          <p:nvPr/>
        </p:nvSpPr>
        <p:spPr>
          <a:xfrm>
            <a:off x="611560" y="2492896"/>
            <a:ext cx="1584176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79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:\Users\Rubiany\Dropbox\TCC\Scratch\Imagens\personag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4851433" y="5310514"/>
            <a:ext cx="872694" cy="130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Movimentando o Sprite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Agora </a:t>
            </a:r>
            <a:r>
              <a:rPr lang="pt-BR" dirty="0"/>
              <a:t>vamos tentar dar os primeiros passos com o sprite</a:t>
            </a:r>
            <a:r>
              <a:rPr lang="pt-BR" dirty="0" smtClean="0"/>
              <a:t>!</a:t>
            </a:r>
          </a:p>
          <a:p>
            <a:pPr marL="0" indent="0" algn="just">
              <a:buNone/>
            </a:pPr>
            <a:r>
              <a:rPr lang="pt-BR" dirty="0"/>
              <a:t>	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b="1" smtClean="0">
                <a:solidFill>
                  <a:schemeClr val="tx2"/>
                </a:solidFill>
              </a:rPr>
              <a:t>8</a:t>
            </a:fld>
            <a:endParaRPr lang="pt-BR" b="1" dirty="0">
              <a:solidFill>
                <a:schemeClr val="tx2"/>
              </a:solidFill>
            </a:endParaRPr>
          </a:p>
        </p:txBody>
      </p:sp>
      <p:pic>
        <p:nvPicPr>
          <p:cNvPr id="7171" name="Picture 3" descr="C:\Users\Rubiany\Dropbox\TCC\Scratch\Imagens\imagem_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64904"/>
            <a:ext cx="4000500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 explicativo retangular 5"/>
          <p:cNvSpPr/>
          <p:nvPr/>
        </p:nvSpPr>
        <p:spPr>
          <a:xfrm>
            <a:off x="5169768" y="2708920"/>
            <a:ext cx="3744416" cy="1224136"/>
          </a:xfrm>
          <a:prstGeom prst="wedgeRectCallout">
            <a:avLst>
              <a:gd name="adj1" fmla="val -62274"/>
              <a:gd name="adj2" fmla="val 2062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 smtClean="0"/>
              <a:t>Araste para a área de instruções este bloco, e em seguida dê um clique sobre ele.</a:t>
            </a:r>
            <a:endParaRPr lang="pt-BR" dirty="0"/>
          </a:p>
        </p:txBody>
      </p:sp>
      <p:sp>
        <p:nvSpPr>
          <p:cNvPr id="13" name="Texto explicativo em elipse 12"/>
          <p:cNvSpPr/>
          <p:nvPr/>
        </p:nvSpPr>
        <p:spPr>
          <a:xfrm>
            <a:off x="5313784" y="4109628"/>
            <a:ext cx="3600400" cy="1352930"/>
          </a:xfrm>
          <a:prstGeom prst="wedgeEllipseCallout">
            <a:avLst>
              <a:gd name="adj1" fmla="val -38120"/>
              <a:gd name="adj2" fmla="val 6625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/>
              <a:t>Eu irei me mover 10 passos toda vez que  o bloco de comando for clicado!</a:t>
            </a:r>
          </a:p>
        </p:txBody>
      </p:sp>
    </p:spTree>
    <p:extLst>
      <p:ext uri="{BB962C8B-B14F-4D97-AF65-F5344CB8AC3E}">
        <p14:creationId xmlns:p14="http://schemas.microsoft.com/office/powerpoint/2010/main" val="324977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Movimentando o Sprite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b="1" smtClean="0">
                <a:solidFill>
                  <a:schemeClr val="tx2"/>
                </a:solidFill>
              </a:rPr>
              <a:t>9</a:t>
            </a:fld>
            <a:endParaRPr lang="pt-BR" b="1" dirty="0">
              <a:solidFill>
                <a:schemeClr val="tx2"/>
              </a:solidFill>
            </a:endParaRPr>
          </a:p>
        </p:txBody>
      </p:sp>
      <p:pic>
        <p:nvPicPr>
          <p:cNvPr id="5122" name="Picture 2" descr="C:\Users\Rubiany\Dropbox\TCC\Scratch\Imagens\imagem_1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43"/>
          <a:stretch/>
        </p:blipFill>
        <p:spPr bwMode="auto">
          <a:xfrm>
            <a:off x="651863" y="2514599"/>
            <a:ext cx="3888432" cy="346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 explicativo retangular 5"/>
          <p:cNvSpPr/>
          <p:nvPr/>
        </p:nvSpPr>
        <p:spPr>
          <a:xfrm>
            <a:off x="5298580" y="2996952"/>
            <a:ext cx="2952328" cy="864096"/>
          </a:xfrm>
          <a:prstGeom prst="wedgeRectCallout">
            <a:avLst>
              <a:gd name="adj1" fmla="val -74330"/>
              <a:gd name="adj2" fmla="val 2402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Adicione os blocos na </a:t>
            </a:r>
            <a:r>
              <a:rPr lang="pt-BR" sz="1500" dirty="0"/>
              <a:t>á</a:t>
            </a:r>
            <a:r>
              <a:rPr lang="pt-BR" sz="1500" dirty="0" smtClean="0"/>
              <a:t>rea de instruções, em seguida clique na bandeira verde.</a:t>
            </a:r>
            <a:endParaRPr lang="pt-BR" sz="1500" dirty="0"/>
          </a:p>
        </p:txBody>
      </p:sp>
      <p:pic>
        <p:nvPicPr>
          <p:cNvPr id="5123" name="Picture 3" descr="C:\Users\Rubiany\Dropbox\TCC\Scratch\Imagens\personage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596" y="4797152"/>
            <a:ext cx="872694" cy="130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395536" y="1700808"/>
            <a:ext cx="828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	Para nossa animação ficar melhor!</a:t>
            </a:r>
            <a:endParaRPr lang="pt-BR" sz="2400" dirty="0"/>
          </a:p>
        </p:txBody>
      </p:sp>
      <p:sp>
        <p:nvSpPr>
          <p:cNvPr id="10" name="Texto explicativo em elipse 9"/>
          <p:cNvSpPr/>
          <p:nvPr/>
        </p:nvSpPr>
        <p:spPr>
          <a:xfrm>
            <a:off x="3995936" y="4423430"/>
            <a:ext cx="3744416" cy="1557500"/>
          </a:xfrm>
          <a:prstGeom prst="wedgeEllipseCallout">
            <a:avLst>
              <a:gd name="adj1" fmla="val 55388"/>
              <a:gd name="adj2" fmla="val 379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/>
              <a:t>Você </a:t>
            </a:r>
            <a:r>
              <a:rPr lang="pt-BR" sz="1600" dirty="0" smtClean="0"/>
              <a:t>notar</a:t>
            </a:r>
            <a:r>
              <a:rPr lang="pt-BR" sz="1600" dirty="0"/>
              <a:t>á</a:t>
            </a:r>
            <a:r>
              <a:rPr lang="pt-BR" sz="1600" dirty="0" smtClean="0"/>
              <a:t> </a:t>
            </a:r>
            <a:r>
              <a:rPr lang="pt-BR" sz="1600" dirty="0"/>
              <a:t>que eu ando apenas 10 passos e paro. Isso acontece porque não tem um comando de repetição.</a:t>
            </a:r>
          </a:p>
        </p:txBody>
      </p:sp>
    </p:spTree>
    <p:extLst>
      <p:ext uri="{BB962C8B-B14F-4D97-AF65-F5344CB8AC3E}">
        <p14:creationId xmlns:p14="http://schemas.microsoft.com/office/powerpoint/2010/main" val="386166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5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Illustration_16x9_TP103431353.potx" id="{9A7E1E22-CABF-455C-9334-D99318EFCFD6}" vid="{275C62B5-5368-49FF-BE74-06C2887CB8A0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Tema5</Template>
  <TotalTime>2077</TotalTime>
  <Words>293</Words>
  <Application>Microsoft Office PowerPoint</Application>
  <PresentationFormat>Apresentação na tela (4:3)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Segoe Print</vt:lpstr>
      <vt:lpstr>Tema5</vt:lpstr>
      <vt:lpstr>Apresentação do PowerPoint</vt:lpstr>
      <vt:lpstr>Roteiro</vt:lpstr>
      <vt:lpstr>Introdução</vt:lpstr>
      <vt:lpstr>Posicionando os Sprites no cenário</vt:lpstr>
      <vt:lpstr>Principais Blocos</vt:lpstr>
      <vt:lpstr>Principais Blocos</vt:lpstr>
      <vt:lpstr>Principais Blocos </vt:lpstr>
      <vt:lpstr>Movimentando o Sprite</vt:lpstr>
      <vt:lpstr>Movimentando o Sprite</vt:lpstr>
      <vt:lpstr>Movimentando o Sprite</vt:lpstr>
      <vt:lpstr>Vamos praticar!</vt:lpstr>
      <vt:lpstr>Desafio </vt:lpstr>
      <vt:lpstr>Desafio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2</dc:title>
  <dc:creator>Rubiany</dc:creator>
  <cp:lastModifiedBy>william jose</cp:lastModifiedBy>
  <cp:revision>52</cp:revision>
  <dcterms:created xsi:type="dcterms:W3CDTF">2014-01-08T12:39:17Z</dcterms:created>
  <dcterms:modified xsi:type="dcterms:W3CDTF">2017-02-18T19:34:13Z</dcterms:modified>
</cp:coreProperties>
</file>