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1" autoAdjust="0"/>
    <p:restoredTop sz="94660"/>
  </p:normalViewPr>
  <p:slideViewPr>
    <p:cSldViewPr>
      <p:cViewPr varScale="1">
        <p:scale>
          <a:sx n="74" d="100"/>
          <a:sy n="74" d="100"/>
        </p:scale>
        <p:origin x="14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7F61C-794B-40DB-887E-00347195460E}" type="datetimeFigureOut">
              <a:rPr lang="pt-BR" smtClean="0"/>
              <a:t>25/02/2017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A9784-0AD6-4386-8710-BACB963C4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23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A9784-0AD6-4386-8710-BACB963C4EC3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018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99208" y="1752600"/>
            <a:ext cx="51435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99207" y="3733800"/>
            <a:ext cx="51435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ês imagens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8E45-886E-4DB1-AA68-D577895C5980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84" name="Grupo 83"/>
          <p:cNvGrpSpPr>
            <a:grpSpLocks noChangeAspect="1"/>
          </p:cNvGrpSpPr>
          <p:nvPr/>
        </p:nvGrpSpPr>
        <p:grpSpPr>
          <a:xfrm rot="16200000" flipV="1">
            <a:off x="-425972" y="1653786"/>
            <a:ext cx="5053664" cy="3308889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6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7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8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9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0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1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2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3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4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5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6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97" name="Espaço Reservado para Imagem 33"/>
          <p:cNvSpPr>
            <a:spLocks noGrp="1"/>
          </p:cNvSpPr>
          <p:nvPr>
            <p:ph type="pic" sz="quarter" idx="17"/>
          </p:nvPr>
        </p:nvSpPr>
        <p:spPr>
          <a:xfrm>
            <a:off x="630596" y="1020193"/>
            <a:ext cx="291465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grpSp>
        <p:nvGrpSpPr>
          <p:cNvPr id="98" name="Grupo 97"/>
          <p:cNvGrpSpPr/>
          <p:nvPr/>
        </p:nvGrpSpPr>
        <p:grpSpPr>
          <a:xfrm>
            <a:off x="3991867" y="319177"/>
            <a:ext cx="2542205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0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1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2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3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4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5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6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7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8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9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0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111" name="Espaço Reservado para Imagem 33"/>
          <p:cNvSpPr>
            <a:spLocks noGrp="1" noChangeAspect="1"/>
          </p:cNvSpPr>
          <p:nvPr>
            <p:ph type="pic" sz="quarter" idx="18"/>
          </p:nvPr>
        </p:nvSpPr>
        <p:spPr>
          <a:xfrm>
            <a:off x="4160085" y="529603"/>
            <a:ext cx="2245025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grpSp>
        <p:nvGrpSpPr>
          <p:cNvPr id="112" name="Grupo 111"/>
          <p:cNvGrpSpPr/>
          <p:nvPr/>
        </p:nvGrpSpPr>
        <p:grpSpPr>
          <a:xfrm>
            <a:off x="3991867" y="3436140"/>
            <a:ext cx="2542205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125" name="Espaço Reservado para Imagem 33"/>
          <p:cNvSpPr>
            <a:spLocks noGrp="1" noChangeAspect="1"/>
          </p:cNvSpPr>
          <p:nvPr>
            <p:ph type="pic" sz="quarter" idx="19"/>
          </p:nvPr>
        </p:nvSpPr>
        <p:spPr>
          <a:xfrm>
            <a:off x="4160085" y="3646566"/>
            <a:ext cx="2245025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126" name="Espaço Reservado para Texto 3"/>
          <p:cNvSpPr>
            <a:spLocks noGrp="1"/>
          </p:cNvSpPr>
          <p:nvPr>
            <p:ph type="body" sz="half" idx="21"/>
          </p:nvPr>
        </p:nvSpPr>
        <p:spPr>
          <a:xfrm>
            <a:off x="6799661" y="2048894"/>
            <a:ext cx="1714500" cy="2514599"/>
          </a:xfrm>
        </p:spPr>
        <p:txBody>
          <a:bodyPr anchor="ctr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33799" y="1330347"/>
            <a:ext cx="288036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7460" y="914400"/>
            <a:ext cx="462915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633799" y="3555524"/>
            <a:ext cx="288036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56708" y="6019801"/>
            <a:ext cx="1047195" cy="228600"/>
          </a:xfrm>
        </p:spPr>
        <p:txBody>
          <a:bodyPr/>
          <a:lstStyle/>
          <a:p>
            <a:fld id="{28352CAC-0EAB-49A0-B923-DFD0D7BD563A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98910" y="6019801"/>
            <a:ext cx="571500" cy="228600"/>
          </a:xfrm>
        </p:spPr>
        <p:txBody>
          <a:bodyPr/>
          <a:lstStyle>
            <a:lvl1pPr algn="l">
              <a:defRPr/>
            </a:lvl1pPr>
          </a:lstStyle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446659" y="781399"/>
            <a:ext cx="4825049" cy="5053665"/>
            <a:chOff x="5162444" y="781398"/>
            <a:chExt cx="6433398" cy="5053665"/>
          </a:xfrm>
        </p:grpSpPr>
        <p:sp>
          <p:nvSpPr>
            <p:cNvPr id="9" name="Forma livre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Forma livre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orma livre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1" name="Forma livre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12" name="Forma livre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orma livre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19668" y="1330347"/>
            <a:ext cx="288036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27460" y="1031195"/>
            <a:ext cx="44577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619668" y="3555522"/>
            <a:ext cx="288036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D767-AC9E-48A6-93AF-7898C779B81E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FD06-AC3C-4705-9972-7FFB5DBFCEF4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18202" y="304800"/>
            <a:ext cx="1297148" cy="56769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6475253" cy="56769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BF16-DEF7-4ABE-9A8F-33FE4EDE45EC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5F58-F6BA-407A-9961-AD93E1BE12CC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99210" y="1828800"/>
            <a:ext cx="51435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199207" y="3733800"/>
            <a:ext cx="51435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98909" y="1825625"/>
            <a:ext cx="3715941" cy="41879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713561" cy="41879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669B-FD9E-4057-8410-A0FB260F7AEF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02386" y="1681163"/>
            <a:ext cx="3717036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02386" y="2505076"/>
            <a:ext cx="3717036" cy="3476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717036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3717036" cy="3476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8F1-D3EF-4887-9909-8EA725B16576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B504-F979-49C7-B196-8D2E27162DE2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D602-E9BB-4957-9221-FA1C47366EC1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F99C-41EF-4B8D-B796-408CCD2B181F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430824" y="724620"/>
            <a:ext cx="3989234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0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1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4713841" y="724620"/>
            <a:ext cx="3989234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36" name="Espaço Reservado para Imagem 33"/>
          <p:cNvSpPr>
            <a:spLocks noGrp="1" noChangeAspect="1"/>
          </p:cNvSpPr>
          <p:nvPr>
            <p:ph type="pic" sz="quarter" idx="17"/>
          </p:nvPr>
        </p:nvSpPr>
        <p:spPr>
          <a:xfrm>
            <a:off x="625215" y="1020195"/>
            <a:ext cx="360045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37" name="Espaço Reservado para Imagem 33"/>
          <p:cNvSpPr>
            <a:spLocks noGrp="1" noChangeAspect="1"/>
          </p:cNvSpPr>
          <p:nvPr>
            <p:ph type="pic" sz="quarter" idx="18"/>
          </p:nvPr>
        </p:nvSpPr>
        <p:spPr>
          <a:xfrm>
            <a:off x="4908232" y="1020195"/>
            <a:ext cx="360045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39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89317" y="4648200"/>
            <a:ext cx="3276735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0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5057181" y="4648200"/>
            <a:ext cx="3276735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ê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205E-CFD7-4720-B70A-9FBBFBB8E114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35" name="Grupo 34"/>
          <p:cNvGrpSpPr>
            <a:grpSpLocks noChangeAspect="1"/>
          </p:cNvGrpSpPr>
          <p:nvPr/>
        </p:nvGrpSpPr>
        <p:grpSpPr>
          <a:xfrm rot="5400000">
            <a:off x="2508625" y="1070637"/>
            <a:ext cx="4116828" cy="253746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38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1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2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3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4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5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6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7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8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9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0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1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52" name="Grupo 51"/>
          <p:cNvGrpSpPr>
            <a:grpSpLocks noChangeAspect="1"/>
          </p:cNvGrpSpPr>
          <p:nvPr/>
        </p:nvGrpSpPr>
        <p:grpSpPr>
          <a:xfrm rot="5400000">
            <a:off x="-317047" y="1550435"/>
            <a:ext cx="4114800" cy="2536211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65" name="Grupo 64"/>
          <p:cNvGrpSpPr>
            <a:grpSpLocks noChangeAspect="1"/>
          </p:cNvGrpSpPr>
          <p:nvPr/>
        </p:nvGrpSpPr>
        <p:grpSpPr>
          <a:xfrm rot="5400000">
            <a:off x="5338579" y="1550440"/>
            <a:ext cx="4114800" cy="253621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66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7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8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9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0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1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2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3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4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5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6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7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78" name="Espaço Reservado para Imagem 33"/>
          <p:cNvSpPr>
            <a:spLocks noGrp="1"/>
          </p:cNvSpPr>
          <p:nvPr>
            <p:ph type="pic" sz="quarter" idx="18"/>
          </p:nvPr>
        </p:nvSpPr>
        <p:spPr>
          <a:xfrm>
            <a:off x="3449914" y="533400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79" name="Espaço Reservado para Imagem 33"/>
          <p:cNvSpPr>
            <a:spLocks noGrp="1"/>
          </p:cNvSpPr>
          <p:nvPr>
            <p:ph type="pic" sz="quarter" idx="19"/>
          </p:nvPr>
        </p:nvSpPr>
        <p:spPr>
          <a:xfrm>
            <a:off x="625928" y="1013590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80" name="Espaço Reservado para Imagem 33"/>
          <p:cNvSpPr>
            <a:spLocks noGrp="1"/>
          </p:cNvSpPr>
          <p:nvPr>
            <p:ph type="pic" sz="quarter" idx="20"/>
          </p:nvPr>
        </p:nvSpPr>
        <p:spPr>
          <a:xfrm>
            <a:off x="6281554" y="1013591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81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11653" y="5018002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2" name="Espaço Reservado para Texto 3"/>
          <p:cNvSpPr>
            <a:spLocks noGrp="1"/>
          </p:cNvSpPr>
          <p:nvPr>
            <p:ph type="body" sz="half" idx="21"/>
          </p:nvPr>
        </p:nvSpPr>
        <p:spPr>
          <a:xfrm>
            <a:off x="3530406" y="4582378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3" name="Espaço Reservado para Texto 3"/>
          <p:cNvSpPr>
            <a:spLocks noGrp="1"/>
          </p:cNvSpPr>
          <p:nvPr>
            <p:ph type="body" sz="half" idx="22"/>
          </p:nvPr>
        </p:nvSpPr>
        <p:spPr>
          <a:xfrm>
            <a:off x="6367279" y="5018002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98909" y="304800"/>
            <a:ext cx="75438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8911" y="1752600"/>
            <a:ext cx="75438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56708" y="6019801"/>
            <a:ext cx="104719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8DBC067-78EC-47A5-A946-5706EAC747D3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484710" y="6019801"/>
            <a:ext cx="44577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98910" y="6019801"/>
            <a:ext cx="5715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Aula 6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smtClean="0"/>
              <a:t>Controle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3347864" y="5157192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Resultado de imagem para cenario mario 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83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sultado de imagem para scrat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6" y="4869160"/>
            <a:ext cx="1261287" cy="136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m para fe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5" y="399986"/>
            <a:ext cx="2633396" cy="65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498393" y="3756746"/>
            <a:ext cx="4392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 smtClean="0">
                <a:solidFill>
                  <a:schemeClr val="tx2"/>
                </a:solidFill>
              </a:rPr>
              <a:t>Williamsartijose@Hotmail.com</a:t>
            </a:r>
            <a:endParaRPr lang="pt-BR" sz="2000" b="1" dirty="0">
              <a:solidFill>
                <a:schemeClr val="tx2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451072" y="3014571"/>
            <a:ext cx="24805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tx2"/>
                </a:solidFill>
              </a:rPr>
              <a:t>Scratch</a:t>
            </a: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583667" y="1304373"/>
            <a:ext cx="5143502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 smtClean="0">
                <a:solidFill>
                  <a:schemeClr val="tx2"/>
                </a:solidFill>
              </a:rPr>
              <a:t>Aula 6</a:t>
            </a:r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23" name="Subtítulo 2"/>
          <p:cNvSpPr txBox="1">
            <a:spLocks/>
          </p:cNvSpPr>
          <p:nvPr/>
        </p:nvSpPr>
        <p:spPr>
          <a:xfrm>
            <a:off x="1583666" y="3285573"/>
            <a:ext cx="5143502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>
                <a:solidFill>
                  <a:schemeClr val="tx2"/>
                </a:solidFill>
              </a:rPr>
              <a:t>Controle</a:t>
            </a:r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2457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Desafio!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798909" y="6097538"/>
            <a:ext cx="571500" cy="228600"/>
          </a:xfrm>
        </p:spPr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10</a:t>
            </a:fld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15616" y="1556792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Deve ficar desta forma:</a:t>
            </a:r>
            <a:endParaRPr lang="pt-BR" sz="2400" dirty="0"/>
          </a:p>
        </p:txBody>
      </p:sp>
      <p:pic>
        <p:nvPicPr>
          <p:cNvPr id="1026" name="Picture 2" descr="E:\Scratch\p_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8136904" cy="318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91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Roteiro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Introdução;</a:t>
            </a:r>
          </a:p>
          <a:p>
            <a:pPr algn="just"/>
            <a:r>
              <a:rPr lang="pt-BR" dirty="0" smtClean="0"/>
              <a:t>Principais </a:t>
            </a:r>
            <a:r>
              <a:rPr lang="pt-BR" dirty="0"/>
              <a:t>Blocos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Controlando Sprite;</a:t>
            </a:r>
          </a:p>
          <a:p>
            <a:pPr algn="just"/>
            <a:r>
              <a:rPr lang="pt-BR" dirty="0" smtClean="0"/>
              <a:t>Vamos praticar;</a:t>
            </a:r>
          </a:p>
          <a:p>
            <a:pPr algn="just"/>
            <a:r>
              <a:rPr lang="pt-BR" dirty="0" smtClean="0"/>
              <a:t>Desafio.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9818-C56A-41A4-959E-35C05C06C8C1}" type="slidenum">
              <a:rPr lang="pt-BR" b="1" smtClean="0">
                <a:solidFill>
                  <a:schemeClr val="tx2"/>
                </a:solidFill>
              </a:rPr>
              <a:t>2</a:t>
            </a:fld>
            <a:endParaRPr lang="pt-BR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5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Os blocos de Controle são destinados a executar as funções principais do projeto. Nele estão contidos blocos de comandos de seleção e de repetição.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3</a:t>
            </a:fld>
            <a:endParaRPr lang="pt-BR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02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Principais Blocos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Os blocos existentes de Controle são do tipo chapéus e empilháveis.</a:t>
            </a:r>
          </a:p>
          <a:p>
            <a:pPr marL="0" indent="0" algn="just">
              <a:buNone/>
            </a:pPr>
            <a:r>
              <a:rPr lang="pt-BR" dirty="0" smtClean="0"/>
              <a:t>Os principais blocos são: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4</a:t>
            </a:fld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6" name="Texto explicativo retangular 5"/>
          <p:cNvSpPr/>
          <p:nvPr/>
        </p:nvSpPr>
        <p:spPr>
          <a:xfrm>
            <a:off x="3995936" y="3519958"/>
            <a:ext cx="4752528" cy="557114"/>
          </a:xfrm>
          <a:prstGeom prst="wedgeRectCallout">
            <a:avLst>
              <a:gd name="adj1" fmla="val -75043"/>
              <a:gd name="adj2" fmla="val -1618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Executa o script abaixo quando a bandeira verde for clicada.</a:t>
            </a:r>
            <a:endParaRPr lang="pt-BR" sz="1500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4095258" y="4509120"/>
            <a:ext cx="4653206" cy="566785"/>
          </a:xfrm>
          <a:prstGeom prst="wedgeRectCallout">
            <a:avLst>
              <a:gd name="adj1" fmla="val -62195"/>
              <a:gd name="adj2" fmla="val -1522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Executa o script abaixo quando a tecla especificada for pressionada.</a:t>
            </a:r>
            <a:endParaRPr lang="pt-BR" sz="1500" dirty="0"/>
          </a:p>
        </p:txBody>
      </p:sp>
      <p:sp>
        <p:nvSpPr>
          <p:cNvPr id="11" name="Texto explicativo retangular 10"/>
          <p:cNvSpPr/>
          <p:nvPr/>
        </p:nvSpPr>
        <p:spPr>
          <a:xfrm>
            <a:off x="3465188" y="5406100"/>
            <a:ext cx="5283276" cy="525827"/>
          </a:xfrm>
          <a:prstGeom prst="wedgeRectCallout">
            <a:avLst>
              <a:gd name="adj1" fmla="val -59874"/>
              <a:gd name="adj2" fmla="val -993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Executa o script abaixo quando o objeto especificado for clicado no Palco.</a:t>
            </a:r>
            <a:endParaRPr lang="pt-BR" sz="1500" dirty="0"/>
          </a:p>
        </p:txBody>
      </p:sp>
      <p:pic>
        <p:nvPicPr>
          <p:cNvPr id="7" name="Picture 2" descr="C:\Users\Gracielly\Dropbox\TCC\scratch\Imagens\Blocos\contro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96814"/>
            <a:ext cx="2088232" cy="58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Gracielly\Dropbox\TCC\scratch\Imagens\Blocos\control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437112"/>
            <a:ext cx="2898323" cy="56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Gracielly\Dropbox\TCC\scratch\Imagens\Blocos\controle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08" y="5373216"/>
            <a:ext cx="2343617" cy="52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00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Principais Blocos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5</a:t>
            </a:fld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6" name="Texto explicativo retangular 5"/>
          <p:cNvSpPr/>
          <p:nvPr/>
        </p:nvSpPr>
        <p:spPr>
          <a:xfrm>
            <a:off x="3635896" y="1825422"/>
            <a:ext cx="4968552" cy="576064"/>
          </a:xfrm>
          <a:prstGeom prst="wedgeRectCallout">
            <a:avLst>
              <a:gd name="adj1" fmla="val -71869"/>
              <a:gd name="adj2" fmla="val -1268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Aguarda o tempo especificado e passa para o bloco seguinte.</a:t>
            </a:r>
            <a:endParaRPr lang="pt-BR" sz="1500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2621868" y="2745566"/>
            <a:ext cx="5982580" cy="936104"/>
          </a:xfrm>
          <a:prstGeom prst="wedgeRectCallout">
            <a:avLst>
              <a:gd name="adj1" fmla="val -64249"/>
              <a:gd name="adj2" fmla="val -1071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Executa sem interrupções o conjunto de blocos contidos em seu interior (só para a execução caso for clicado na bolinha vermelha ou se houver algum  comando específico para parada).</a:t>
            </a:r>
            <a:endParaRPr lang="pt-BR" sz="1500" dirty="0"/>
          </a:p>
        </p:txBody>
      </p:sp>
      <p:sp>
        <p:nvSpPr>
          <p:cNvPr id="11" name="Texto explicativo retangular 10"/>
          <p:cNvSpPr/>
          <p:nvPr/>
        </p:nvSpPr>
        <p:spPr>
          <a:xfrm>
            <a:off x="2674814" y="4101964"/>
            <a:ext cx="5982580" cy="583523"/>
          </a:xfrm>
          <a:prstGeom prst="wedgeRectCallout">
            <a:avLst>
              <a:gd name="adj1" fmla="val -64648"/>
              <a:gd name="adj2" fmla="val -2304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Repete a execução do conjunto de blocos abrangidos em seu interior pela quantidade de vezes especificada. </a:t>
            </a:r>
            <a:endParaRPr lang="pt-BR" sz="1500" dirty="0"/>
          </a:p>
        </p:txBody>
      </p:sp>
      <p:sp>
        <p:nvSpPr>
          <p:cNvPr id="14" name="Texto explicativo retangular 13"/>
          <p:cNvSpPr/>
          <p:nvPr/>
        </p:nvSpPr>
        <p:spPr>
          <a:xfrm>
            <a:off x="3419872" y="5097716"/>
            <a:ext cx="5216370" cy="648072"/>
          </a:xfrm>
          <a:prstGeom prst="wedgeRectCallout">
            <a:avLst>
              <a:gd name="adj1" fmla="val -75107"/>
              <a:gd name="adj2" fmla="val -1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/>
              <a:t>Executa o conjunto de blocos contidos em seu interior enquanto </a:t>
            </a:r>
            <a:r>
              <a:rPr lang="pt-BR" sz="1500" dirty="0" smtClean="0"/>
              <a:t>a condição dada for satisfeita.</a:t>
            </a:r>
            <a:endParaRPr lang="pt-BR" sz="1500" dirty="0"/>
          </a:p>
        </p:txBody>
      </p:sp>
      <p:pic>
        <p:nvPicPr>
          <p:cNvPr id="7" name="Picture 2" descr="C:\Users\Gracielly\Dropbox\TCC\scratch\Imagens\Blocos\control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6" y="1825422"/>
            <a:ext cx="1878611" cy="45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Gracielly\Dropbox\TCC\scratch\Imagens\Blocos\controle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6" y="2852294"/>
            <a:ext cx="1107708" cy="57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Gracielly\Dropbox\TCC\scratch\Imagens\Blocos\controle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6" y="3949854"/>
            <a:ext cx="1107708" cy="63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Gracielly\Dropbox\TCC\scratch\Imagens\Blocos\controle1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6" y="5097716"/>
            <a:ext cx="144656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92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Principais Blocos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6</a:t>
            </a:fld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6" name="Texto explicativo retangular 5"/>
          <p:cNvSpPr/>
          <p:nvPr/>
        </p:nvSpPr>
        <p:spPr>
          <a:xfrm>
            <a:off x="3203848" y="1851327"/>
            <a:ext cx="5472608" cy="645153"/>
          </a:xfrm>
          <a:prstGeom prst="wedgeRectCallout">
            <a:avLst>
              <a:gd name="adj1" fmla="val -69936"/>
              <a:gd name="adj2" fmla="val -1642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/>
              <a:t>E</a:t>
            </a:r>
            <a:r>
              <a:rPr lang="pt-BR" sz="1500" dirty="0" smtClean="0"/>
              <a:t>xecuta os blocos de comandos contidos em seu interior apenas quando a condição dada for satisfeita.</a:t>
            </a:r>
            <a:endParaRPr lang="pt-BR" sz="1500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3059832" y="2852936"/>
            <a:ext cx="5616624" cy="981738"/>
          </a:xfrm>
          <a:prstGeom prst="wedgeRectCallout">
            <a:avLst>
              <a:gd name="adj1" fmla="val -66021"/>
              <a:gd name="adj2" fmla="val -1922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Se a condição dada for satisfeita executa os blocos de comandos contidos no interior do </a:t>
            </a:r>
            <a:r>
              <a:rPr lang="pt-BR" sz="1500" b="1" dirty="0" smtClean="0"/>
              <a:t>se, </a:t>
            </a:r>
            <a:r>
              <a:rPr lang="pt-BR" sz="1500" dirty="0" smtClean="0"/>
              <a:t>caso contrário, </a:t>
            </a:r>
            <a:r>
              <a:rPr lang="pt-BR" sz="1500" dirty="0"/>
              <a:t>executará  os blocos de comandos contidos no </a:t>
            </a:r>
            <a:r>
              <a:rPr lang="pt-BR" sz="1500" dirty="0" smtClean="0"/>
              <a:t>interior </a:t>
            </a:r>
            <a:r>
              <a:rPr lang="pt-BR" sz="1500" b="1" dirty="0" smtClean="0"/>
              <a:t>senão</a:t>
            </a:r>
            <a:r>
              <a:rPr lang="pt-BR" sz="1500" dirty="0" smtClean="0"/>
              <a:t>.</a:t>
            </a:r>
            <a:endParaRPr lang="pt-BR" sz="1500" b="1" dirty="0"/>
          </a:p>
        </p:txBody>
      </p:sp>
      <p:sp>
        <p:nvSpPr>
          <p:cNvPr id="11" name="Texto explicativo retangular 10"/>
          <p:cNvSpPr/>
          <p:nvPr/>
        </p:nvSpPr>
        <p:spPr>
          <a:xfrm>
            <a:off x="3203848" y="4080003"/>
            <a:ext cx="5472608" cy="571755"/>
          </a:xfrm>
          <a:prstGeom prst="wedgeRectCallout">
            <a:avLst>
              <a:gd name="adj1" fmla="val -68095"/>
              <a:gd name="adj2" fmla="val -1408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Repete a execução dos blocos </a:t>
            </a:r>
            <a:r>
              <a:rPr lang="pt-BR" sz="1500" dirty="0"/>
              <a:t>de comandos </a:t>
            </a:r>
            <a:r>
              <a:rPr lang="pt-BR" sz="1500" dirty="0" smtClean="0"/>
              <a:t>contidos em seu interior até que a condição dada seja satisfeita.</a:t>
            </a:r>
            <a:endParaRPr lang="pt-BR" sz="1500" dirty="0"/>
          </a:p>
        </p:txBody>
      </p:sp>
      <p:sp>
        <p:nvSpPr>
          <p:cNvPr id="13" name="Texto explicativo retangular 12"/>
          <p:cNvSpPr/>
          <p:nvPr/>
        </p:nvSpPr>
        <p:spPr>
          <a:xfrm>
            <a:off x="3419872" y="5013175"/>
            <a:ext cx="5244421" cy="616189"/>
          </a:xfrm>
          <a:prstGeom prst="wedgeRectCallout">
            <a:avLst>
              <a:gd name="adj1" fmla="val -72090"/>
              <a:gd name="adj2" fmla="val -1483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Para a execução de todos os blocos de comandos de todos os sprites.</a:t>
            </a:r>
            <a:endParaRPr lang="pt-BR" sz="1500" dirty="0"/>
          </a:p>
        </p:txBody>
      </p:sp>
      <p:pic>
        <p:nvPicPr>
          <p:cNvPr id="7" name="Picture 2" descr="C:\Users\Gracielly\Dropbox\TCC\scratch\Imagens\Blocos\control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27184"/>
            <a:ext cx="1152128" cy="64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Gracielly\Dropbox\TCC\scratch\Imagens\Blocos\controle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9888"/>
            <a:ext cx="1368152" cy="80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Gracielly\Dropbox\TCC\scratch\Imagens\Blocos\controle1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363"/>
            <a:ext cx="1368152" cy="67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Gracielly\Dropbox\TCC\scratch\Imagens\Blocos\controle1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079864"/>
            <a:ext cx="1329043" cy="42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ubiany\Dropbox\TCC\Scratch\Imagens\objetos\abelh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744" y="5325788"/>
            <a:ext cx="12954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ubiany\Dropbox\TCC\Scratch\Imagens\Exemplos\exemplo_contro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69" y="2319244"/>
            <a:ext cx="366712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Controlando o Sprite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Agora vamos controlar o nosso Sprite!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7</a:t>
            </a:fld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6" name="Texto explicativo retangular 5"/>
          <p:cNvSpPr/>
          <p:nvPr/>
        </p:nvSpPr>
        <p:spPr>
          <a:xfrm>
            <a:off x="4848418" y="2878359"/>
            <a:ext cx="2808312" cy="1131989"/>
          </a:xfrm>
          <a:prstGeom prst="wedgeRectCallout">
            <a:avLst>
              <a:gd name="adj1" fmla="val -79513"/>
              <a:gd name="adj2" fmla="val 373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Arraste este bloco para a área de informações, e selecione “Seta para direita” em seguida dê um clique sobre ele.</a:t>
            </a:r>
            <a:endParaRPr lang="pt-BR" sz="1500" dirty="0"/>
          </a:p>
        </p:txBody>
      </p:sp>
      <p:sp>
        <p:nvSpPr>
          <p:cNvPr id="8" name="Texto explicativo em elipse 7"/>
          <p:cNvSpPr/>
          <p:nvPr/>
        </p:nvSpPr>
        <p:spPr>
          <a:xfrm>
            <a:off x="4804145" y="4293096"/>
            <a:ext cx="4016328" cy="1944216"/>
          </a:xfrm>
          <a:prstGeom prst="wedgeEllipseCallout">
            <a:avLst>
              <a:gd name="adj1" fmla="val -52080"/>
              <a:gd name="adj2" fmla="val 3515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/>
              <a:t>Você notará que quando a seta para a direita for pressionada, eu irei me movimentar, incrementando o valor de x por 8!</a:t>
            </a:r>
          </a:p>
        </p:txBody>
      </p:sp>
    </p:spTree>
    <p:extLst>
      <p:ext uri="{BB962C8B-B14F-4D97-AF65-F5344CB8AC3E}">
        <p14:creationId xmlns:p14="http://schemas.microsoft.com/office/powerpoint/2010/main" val="414249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Scratch\ex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6438"/>
            <a:ext cx="7608815" cy="37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Vamos Praticar!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8</a:t>
            </a:fld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7" name="Texto explicativo retangular 6"/>
          <p:cNvSpPr/>
          <p:nvPr/>
        </p:nvSpPr>
        <p:spPr>
          <a:xfrm>
            <a:off x="6433353" y="3501007"/>
            <a:ext cx="1872208" cy="720080"/>
          </a:xfrm>
          <a:prstGeom prst="wedgeRectCallout">
            <a:avLst>
              <a:gd name="adj1" fmla="val -32142"/>
              <a:gd name="adj2" fmla="val 9950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Selecione este objeto.</a:t>
            </a:r>
            <a:endParaRPr lang="pt-BR" sz="1500" dirty="0"/>
          </a:p>
        </p:txBody>
      </p:sp>
      <p:sp>
        <p:nvSpPr>
          <p:cNvPr id="10" name="Texto explicativo retangular 9"/>
          <p:cNvSpPr/>
          <p:nvPr/>
        </p:nvSpPr>
        <p:spPr>
          <a:xfrm>
            <a:off x="1187624" y="1772816"/>
            <a:ext cx="2304256" cy="1080120"/>
          </a:xfrm>
          <a:prstGeom prst="wedgeRectCallout">
            <a:avLst>
              <a:gd name="adj1" fmla="val -19600"/>
              <a:gd name="adj2" fmla="val 8732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smtClean="0"/>
              <a:t>Arraste </a:t>
            </a:r>
            <a:r>
              <a:rPr lang="pt-BR" sz="1500" dirty="0" smtClean="0"/>
              <a:t>estes blocos para a área de informações e altere os respectivos valores.</a:t>
            </a:r>
            <a:endParaRPr lang="pt-BR" sz="1500" dirty="0"/>
          </a:p>
        </p:txBody>
      </p:sp>
      <p:sp>
        <p:nvSpPr>
          <p:cNvPr id="11" name="Texto explicativo retangular 10"/>
          <p:cNvSpPr/>
          <p:nvPr/>
        </p:nvSpPr>
        <p:spPr>
          <a:xfrm>
            <a:off x="5292080" y="2340942"/>
            <a:ext cx="1728192" cy="648072"/>
          </a:xfrm>
          <a:prstGeom prst="wedgeRectCallout">
            <a:avLst>
              <a:gd name="adj1" fmla="val -29173"/>
              <a:gd name="adj2" fmla="val 8041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Selecione este Palco.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392350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E:\Scratch\morcego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260" y="5020469"/>
            <a:ext cx="1519129" cy="86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Scratch\p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68" y="4397577"/>
            <a:ext cx="2161034" cy="15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Desafio!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8911" y="1628800"/>
            <a:ext cx="7543800" cy="43529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/>
              <a:t>	Faça um projeto que quando executado o </a:t>
            </a:r>
            <a:r>
              <a:rPr lang="pt-BR" sz="2000" dirty="0"/>
              <a:t>S</a:t>
            </a:r>
            <a:r>
              <a:rPr lang="pt-BR" sz="2000" dirty="0" smtClean="0"/>
              <a:t>prite sempre mude o valor de y por -0.3 e mude seu traje. Ele também deve mudar o valor de x por 8 quando a seta para a direita for pressionada, e x por -8 quando a tecla para a esquerda for pressionada. Além disso, </a:t>
            </a:r>
            <a:r>
              <a:rPr lang="pt-BR" sz="2000" dirty="0"/>
              <a:t>o valor de y </a:t>
            </a:r>
            <a:r>
              <a:rPr lang="pt-BR" sz="2000" dirty="0" smtClean="0"/>
              <a:t>deve ser mudado por </a:t>
            </a:r>
            <a:r>
              <a:rPr lang="pt-BR" sz="2000" dirty="0"/>
              <a:t>8</a:t>
            </a:r>
            <a:r>
              <a:rPr lang="pt-BR" sz="2000" dirty="0" smtClean="0"/>
              <a:t> quando a seta para cima for pressionada. </a:t>
            </a:r>
            <a:endParaRPr lang="pt-BR" sz="2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9</a:t>
            </a:fld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563888" y="377806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Dicas</a:t>
            </a:r>
            <a:endParaRPr lang="pt-BR" dirty="0"/>
          </a:p>
        </p:txBody>
      </p:sp>
      <p:sp>
        <p:nvSpPr>
          <p:cNvPr id="12" name="Texto explicativo retangular 11"/>
          <p:cNvSpPr/>
          <p:nvPr/>
        </p:nvSpPr>
        <p:spPr>
          <a:xfrm>
            <a:off x="5073946" y="3966972"/>
            <a:ext cx="2400346" cy="490761"/>
          </a:xfrm>
          <a:prstGeom prst="wedgeRectCallout">
            <a:avLst>
              <a:gd name="adj1" fmla="val 12777"/>
              <a:gd name="adj2" fmla="val 15992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Utilize este Objeto, e importe seu traje!</a:t>
            </a:r>
            <a:endParaRPr lang="pt-BR" sz="1500" dirty="0"/>
          </a:p>
        </p:txBody>
      </p:sp>
      <p:sp>
        <p:nvSpPr>
          <p:cNvPr id="13" name="Texto explicativo retangular 12"/>
          <p:cNvSpPr/>
          <p:nvPr/>
        </p:nvSpPr>
        <p:spPr>
          <a:xfrm>
            <a:off x="929702" y="3966971"/>
            <a:ext cx="2024608" cy="430605"/>
          </a:xfrm>
          <a:prstGeom prst="wedgeRectCallout">
            <a:avLst>
              <a:gd name="adj1" fmla="val -1306"/>
              <a:gd name="adj2" fmla="val 11119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Utilize este Palco.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9197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5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Illustration_16x9_TP103431353.potx" id="{9A7E1E22-CABF-455C-9334-D99318EFCFD6}" vid="{275C62B5-5368-49FF-BE74-06C2887CB8A0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Tema5</Template>
  <TotalTime>4577</TotalTime>
  <Words>329</Words>
  <Application>Microsoft Office PowerPoint</Application>
  <PresentationFormat>Apresentação na tela (4:3)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Print</vt:lpstr>
      <vt:lpstr>Tema5</vt:lpstr>
      <vt:lpstr>Aula 6</vt:lpstr>
      <vt:lpstr>Roteiro </vt:lpstr>
      <vt:lpstr>Introdução</vt:lpstr>
      <vt:lpstr>Principais Blocos</vt:lpstr>
      <vt:lpstr>Principais Blocos</vt:lpstr>
      <vt:lpstr>Principais Blocos</vt:lpstr>
      <vt:lpstr>Controlando o Sprite</vt:lpstr>
      <vt:lpstr>Vamos Praticar!</vt:lpstr>
      <vt:lpstr>Desafio!</vt:lpstr>
      <vt:lpstr>Desafio!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2</dc:title>
  <dc:creator>Rubiany</dc:creator>
  <cp:lastModifiedBy>william jose</cp:lastModifiedBy>
  <cp:revision>77</cp:revision>
  <dcterms:created xsi:type="dcterms:W3CDTF">2014-01-08T12:39:17Z</dcterms:created>
  <dcterms:modified xsi:type="dcterms:W3CDTF">2017-02-25T23:19:20Z</dcterms:modified>
</cp:coreProperties>
</file>